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media/image4.gif" ContentType="image/gif"/>
  <Override PartName="/ppt/media/image8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1.png" ContentType="image/png"/>
  <Override PartName="/ppt/media/image9.gif" ContentType="image/gif"/>
  <Override PartName="/ppt/media/image10.jpeg" ContentType="image/jpeg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3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</p:sldIdLst>
  <p:sldSz cx="12192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3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3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A7FC48F-B0F9-45A7-966D-DEE60E30B86E}" type="slidenum"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40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DA73FC-43A2-4B74-86BD-7D6C623F8DB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assignment uses two coordinate systems.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Complex coordinates →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Terminal coordinates → used to render to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49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265E37-706D-4246-8E23-1C6A6D5463A7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Mandelbrot set is defined on the complex plain.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can represent a rectangular region of the complex plain using two intervals, one for the real range and one for the immaginary range.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will use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[min, max]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notation for this range.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entire region is a pair of ranges.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50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62AA38-2BBB-429E-A7F5-DDC0BB6E655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Example region of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([-3, 4], [-2, 1])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Real numbers go from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-3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4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Imaginary part goes from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-2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51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B79385-A545-4BF1-85A6-E0419F8DC17F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Use the row / column position as terminal coordinates.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Each tile represents a region in the complex plane.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Thus we will use the point at the top left corner.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This point will be mapped directly to the complex plain.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assignment function getStep assists in this computation.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52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63449A-4A84-4723-90C9-3633AE60F49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Example mapping between the complex region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([-2.5, 1], [-1, 1])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a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6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by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8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Red dot 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(1, 1)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Green dot 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(5, 4)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Purple dot 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(0, 6)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53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078048-900B-4AF6-9751-A8C9FEE07AF0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animation shows the effect of changing the complex region while keeping the terminal size the same.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54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E0CF4F5-B57A-4E57-8CD6-2D42ED24D5F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uses ANSI escape codes for text formatting.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abstracts away the details, allowing us to select the colour that we want from a table.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colours used are stored at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palette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variable.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Points that are part of the set use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in_color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variable.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55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05C1DC-EB74-4F1E-833F-813BD0C4C8C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can also print strings to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characters used in this assignment are stored at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symbols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label.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Number of symbols is stored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symbol_size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56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89258B-186C-4FB4-B32C-AC13249ADBCD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You will render the fractal with both colours and symbols.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Use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escape_time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mod table size to select the colour.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57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8CEC30-C0CB-4FFD-AEB5-4BE1C25F514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RISC-V supports floating point through the use of extensions.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will be using the D extension in this lab.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D extension adds support for 64-bit floating point.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Double precision floats allow use to render in greater detail, and reduce the effects of numerical errors.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RISC-V floating point extension adds 32 additional floating point registers, each of which can hold a 64-bit float.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Adds instructions for various floating point operations.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58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F85A83-8782-43BA-8209-EBB43DA2E04A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section introduces concepts required for the lab.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41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DEDCD9-521F-4D93-AF43-54E2421D6B8D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Instructions for converting between floating point and integers.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convert a 32 bit integer to a 64 bit float.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convert from a 64-bit float to an 32-bit signed integer.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59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9D358B-4BBF-4EF2-85CF-222CC229E31F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Includes instructions for basic arithmatic on floats.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add, substract, multiply, and divide.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60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F1DB68-9AA4-4FCE-82E3-7BC95AA227A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Includes instruction to change control flow.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Can’t branch directly, instead, the floating point control instructions write a 0 or 1 depending on the condition.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do equality, less than, and greater than or equal to comparisons.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61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3C3F78-8340-4679-AFCB-7670929927D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Includes instructions for data movement.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copy the data in one register to another.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Can load and store floats.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62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F008CC-4C54-45B2-BA2D-BDFBB3B0A72B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Floating point registers have associated calling conventions.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floating point registers are logically grouped into temporary, saved, and argument groups.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These groups function in the same way as the integer registers.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following graphic shows the mapping.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Notice that there is no floating point constant-zero register.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63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4715F6-182B-408C-B941-78D183866B23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have provided some sample floating point code.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(You as the presenter should go through the example code &amp; explain it)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64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3A9BF1-B13A-496A-8906-D9A1F8FA6D4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section describes the requirements for the lab.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65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2B67EE-9E0E-4D6E-BF20-0129D52B723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Must implement the functions to render a given portion of the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66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D55E98-53C1-46EF-A32D-4074C20167B3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397200" cy="35971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4680" cy="45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Is the “main” function (entry point).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Takes in the size of the terminal, the maximum number of iterations, and the bounds of the region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Is repsponsibe for rendering the entire fractal.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397200" cy="359712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4680" cy="45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Calculates the escape time for a given complex number.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Takes in the maximum number of iterations, and a complex number.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Returns in a0 1 if c escaped &amp; 0 otherwise.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Returns in a1 the number of iterations before escape. If the point doesn’t escape before the max was reached, return the max.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goal of this lab is to render a portion of the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To do this, we will need the following: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An understanding of complex numbers, which the Mandelbrot set is defined using.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Use the floating point capapilites of RISC-V to for complext number calculations.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library, for graphics.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42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DBAFB5-2C0C-410B-A3D9-2B48F2BFA6C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397200" cy="359712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4680" cy="45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Computes the real and immaginary step sizes used in mapping between the complex plain and the terminal.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Takes in the size of the terminal, and the bounds of the region.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Returns the real and immaginary step sizes.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Overview of how to test your lab.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How to create test files.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How to run a test.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67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EFBD1C-BCB8-4FC1-A8F6-69050E096746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1760" cy="376848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4680" cy="45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Some included tests, these tests are in the correct format.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To test your solution, give the path to the test file in the program arguments.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Complex numbers have a real and immaginary part.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Eg: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2 + 3i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then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Re =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Im = 3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have that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-1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Aritmatic works the same as on the real numbers, if you treat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like a variable and replace occurances of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with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-1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Example addition: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Add the real parts of both, and the Imm parts of both.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Example multiplication: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Distribute.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Collect like terms.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Replace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with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-1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43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978B1D-D4E9-4726-8B5D-A9585B94206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Mandelbrot set is a set of complex numbers defined by a recursive function.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c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for some input complex number c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x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n-1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+ c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c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belongs to the Mandelbrot set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does not tend to infinity as n increases.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know that no complex number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is in the Mandelbrot set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|z| ≥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Thus if during the calculation we find that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 ≥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we can stop iterating.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44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2C6737-DCA4-4240-93AF-762E7A2B34E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graphic shows a rendering of the Mandelbrot Set.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Complex numbers in the set are in black.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Numbers not in the set are in white.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Axis inverts these rules.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45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9323F2-D46B-494E-AE3E-992CB14A4DB5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number of iterations until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 &gt;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is called the esacpe time.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can colour the points in a region based on the escape time.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following animation shows renderings of a region while the maximum number of iterations is increased.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46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E56223-19E1-425B-AB97-6F8CC480707D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Introduction to the GLIR library.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graphical output of the lab will be done using GLIR.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emulates graphics using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GLIR can set the character, foreground colour, and background colour of a cell.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47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97AD60-CC1A-416C-984E-85D6F5BEAC5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5320" cy="323604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48200" cy="37764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terminal is a grid of cells.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Has rows and columns.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Cells are rectangular, not square.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Coordinates are of the form (rows, cols).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48"/>
          </p:nvPr>
        </p:nvSpPr>
        <p:spPr>
          <a:xfrm>
            <a:off x="4143600" y="9119520"/>
            <a:ext cx="3165840" cy="4777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13F955E-3091-42B1-A67C-33F127BE4A2F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13A6A9-0215-48B6-A465-B7DC964E79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2215471-2B6B-42AE-90E8-6CE265F93A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7FDC61B-56A8-4404-9F59-809F3D80E9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EEACABF6-6369-4D45-916C-65202B0AE4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4CC85C-E185-43A6-A460-89B29674F4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1F601EF-BFE2-4B0B-8D4C-8199680486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CF3EC7E-0AB2-4FB9-AD52-7A2C4E93D4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2B4AC24-D434-413B-B685-5A9DBD856E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884736F-29B5-434C-9B76-1F8089143F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0716856-B0D6-4B0C-AF33-81B00F369A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A896E05-87A2-4493-AE05-B78EB0295B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DB97E47-688A-47AF-88C5-ADDD144352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BB7F73F-82CE-49DA-9F38-BFDC8E496C8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28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9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FB3414F-64FF-4A83-BFEF-0A30D81C3C8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0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ftr" idx="31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32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A08D5CE-5F2E-4752-831D-C842FB71B34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33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34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35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988E8D7-D71E-4AFB-882C-64830E62AB5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6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976FF58-9C04-4131-BC13-6B7E48EDCD6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F8DA398-1F67-4A5A-B0F6-921EF4CE7FB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ftr" idx="10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ldNum" idx="11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72F4FCB-CF9C-484A-BB13-0E6283FEF5A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2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ftr" idx="13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14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BE3E042-E8E0-4157-9BF8-7AD48843C61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dt" idx="15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ftr" idx="16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17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AECE989-B8BE-4AB5-9371-5C695C02ACD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8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9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20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88C23A5-8DB2-4943-B327-31C67460196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21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2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3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3A54E4D-2673-435D-8DFD-FC146016029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4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8840" cy="11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5"/>
          </p:nvPr>
        </p:nvSpPr>
        <p:spPr>
          <a:xfrm>
            <a:off x="4165560" y="6356520"/>
            <a:ext cx="38566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6"/>
          </p:nvPr>
        </p:nvSpPr>
        <p:spPr>
          <a:xfrm>
            <a:off x="873756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A05D30B-4906-4C57-B5B6-F65B3ABF06B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7"/>
          </p:nvPr>
        </p:nvSpPr>
        <p:spPr>
          <a:xfrm>
            <a:off x="609480" y="6356520"/>
            <a:ext cx="2840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59360" cy="14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Lab #3: Fractal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28640" cy="77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Coordinate Systems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40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There are two coordinates systems in this assignment: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Complex coordinates, used by the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To render the fractal, we must convert between coordinates.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Terminal coordinates, used to draw to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Mandelbrot Coordinates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41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Mandelbrot Coordinates -&gt; Complex Plain: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Mandelbrot set is defined on the complex plane.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can represent a rectangular region of the complex plain using two intervals: one for the range of real values, and another for the range of imaginary values.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1620000" y="2771280"/>
            <a:ext cx="917676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will use the notation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[min_r, max_r]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refer to the range of real values,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[min_i, max_i]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for the range of imaginary values.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1620000" y="3383280"/>
            <a:ext cx="9176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entire region can be described by: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([min_r, max_r], [min_i, max_i])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Mandelbrot Coordinates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1620000" y="1079280"/>
            <a:ext cx="9176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Consider the region given by: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([-3, 4], [-2, 1])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3600000" y="1620000"/>
            <a:ext cx="5038560" cy="49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Terminal Coordinates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38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Terminal Window: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terminal has a number of rows and columns.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column position represents the horizontal distance from the left side of the screen.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row position represents the vertical distance from the top of the screen.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42"/>
          <p:cNvSpPr/>
          <p:nvPr/>
        </p:nvSpPr>
        <p:spPr>
          <a:xfrm>
            <a:off x="1302480" y="3287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Translation: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620000" y="3707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Each cell is represented by the point at its top left corner.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620000" y="4067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Terminal cells are mapped directly to the complex plain.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620000" y="4427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function getStep computes the step size used in this mapping.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 Mapping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620000" y="1043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Consider the mapping between the region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([-2.5, 1], [-1,1])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a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6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by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8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terminal: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646280" y="1769760"/>
            <a:ext cx="8899560" cy="453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Changing The Region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2829600" y="1800000"/>
            <a:ext cx="6204960" cy="373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Symbols &amp; Colour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44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Colour Palette: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GLIR uses ANSI escape codes, which modify properties of the text in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620000" y="2160000"/>
            <a:ext cx="917676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GLIR abstracts away the details of ANSI escape codes, and allows you to select colours from a lookup table: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12000" y="4248000"/>
            <a:ext cx="10892520" cy="185184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1620000" y="2772000"/>
            <a:ext cx="917676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colours used for the fractal are stored at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palette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variable. Points that don’t escape are coloured using the value of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in_color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variable.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1" dur="indefinite" restart="never" nodeType="tmRoot">
          <p:childTnLst>
            <p:seq>
              <p:cTn id="242" dur="indefinite" nodeType="mainSeq">
                <p:childTnLst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Symbols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48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Characters in the Terminal: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GLIR can print strings to the terminal.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number of symbols is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symbol_size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characters used in this assigment are stored starting at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symbols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label.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Rendering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49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Using Colours and Symbols to Render the Mandelbrot Set: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this lab, you will use both colours and symbols for rendering.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Thus we find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escape_time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mod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palette_size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and use that to index into the tables.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There are a finite number of colours and symbols, but infinite possible escape times.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620000" y="288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causes the colours and symbols to repeat in sequence.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Floating Point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46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RISC-V Support For Floating Point: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Floating point is supported in RISC-V through the “F”, “D”, and “Q” extensions.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620000" y="2160000"/>
            <a:ext cx="917676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this lab we are concerned with the “D” extension, which adds support for 64-bit floating point (double precision).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47"/>
          <p:cNvSpPr/>
          <p:nvPr/>
        </p:nvSpPr>
        <p:spPr>
          <a:xfrm>
            <a:off x="1302480" y="3575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Floating point extension: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620000" y="3995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“D” extension adds 32 additional floating point registers, each of which can hold a 64-bit float.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1620000" y="521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will use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as the integer destination and source registers.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620000" y="2772000"/>
            <a:ext cx="917676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use double precision floats rather than single precision to allow us to render the fractal in greater detail, and to reduce numerical issues.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620000" y="5543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will use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as the floating point destination and source registers.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620000" y="4595040"/>
            <a:ext cx="9176760" cy="69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extension adds instructions for floating point conversion, arithmatic, control, and data movement.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3" dur="indefinite" restart="never" nodeType="tmRoot">
          <p:childTnLst>
            <p:seq>
              <p:cTn id="304" dur="indefinite" nodeType="mainSeq">
                <p:childTnLst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59360" cy="14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Background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28640" cy="77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Conversion Instructions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1620000" y="1799280"/>
            <a:ext cx="23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fcvt.d.w fd, rs1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4644000" y="179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Convert the value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a 64-bit float and store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1620000" y="2195280"/>
            <a:ext cx="23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fcvt.w.d rd, fs1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4644000" y="2195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Convert the value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32-bit signed integer and store the result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1" dur="indefinite" restart="never" nodeType="tmRoot">
          <p:childTnLst>
            <p:seq>
              <p:cTn id="342" dur="indefinite" nodeType="mainSeq">
                <p:childTnLst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Arithmetic Instructions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620000" y="1799280"/>
            <a:ext cx="287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fadd.d fd,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4644000" y="179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Sum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then store the result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1620000" y="2159280"/>
            <a:ext cx="269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fsub.d fd,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4644000" y="215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Subtract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then store the result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620000" y="2519280"/>
            <a:ext cx="269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fmul.d fd,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644000" y="251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Multiply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then store the result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1620000" y="2879280"/>
            <a:ext cx="287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fdiv.d fd,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4644000" y="287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Divide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by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then store the result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9" dur="indefinite" restart="never" nodeType="tmRoot">
          <p:childTnLst>
            <p:seq>
              <p:cTn id="360" dur="indefinite" nodeType="mainSeq">
                <p:childTnLst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Control Instructions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1620000" y="2699280"/>
            <a:ext cx="269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feq.d rd,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4644000" y="269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 = 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set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otherwise.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1620000" y="3059280"/>
            <a:ext cx="269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flt.d rd,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4644000" y="305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 &lt; 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set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otherwise.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620000" y="3419280"/>
            <a:ext cx="26992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fge.d rd, fs1, fs2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4644000" y="341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Set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 ≥ fs2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, set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otherwise.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2628000" y="1151280"/>
            <a:ext cx="748656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cannot branch directly on floating point conditions. Instead the following instructions store a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or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depending on the condition.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 Movement Instructions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620000" y="1799280"/>
            <a:ext cx="23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fmv.d fd, fs1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4644000" y="179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Copy the value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620000" y="2159280"/>
            <a:ext cx="23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fld fd, X(rs1)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644000" y="215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Load into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the value 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rs1 + X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1620000" y="2519280"/>
            <a:ext cx="23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fsd fd, X(rs1)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644000" y="2519280"/>
            <a:ext cx="6694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Store into memory 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rs1 + X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the value in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fd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3" dur="indefinite" restart="never" nodeType="tmRoot">
          <p:childTnLst>
            <p:seq>
              <p:cTn id="424" dur="indefinite" nodeType="mainSeq">
                <p:childTnLst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Calling Conventions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45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RISC-V Floating Point Calling Convetions: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RISC-V floating point registers are logically partitioned into temporary, saved, and argument groups.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1620000" y="2448000"/>
            <a:ext cx="9176760" cy="4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These groups function in the same way as the integer registers.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600000" y="2880000"/>
            <a:ext cx="4756320" cy="371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9" dur="indefinite" restart="never" nodeType="tmRoot">
          <p:childTnLst>
            <p:seq>
              <p:cTn id="450" dur="indefinite" nodeType="mainSeq">
                <p:childTnLst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 Floating Point Code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have provided some sample programs in the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Code/Examples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directory.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59360" cy="14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Assignment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28640" cy="77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Overview of the lab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84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Overview: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1620000" y="1799280"/>
            <a:ext cx="809676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this lab, you must implement a series of functions to render the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1620000" y="2375640"/>
            <a:ext cx="809676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You are required to implement all of the following functions.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3" dur="indefinite" restart="never" nodeType="tmRoot">
          <p:childTnLst>
            <p:seq>
              <p:cTn id="474" dur="indefinite" nodeType="mainSeq">
                <p:childTnLst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0"/>
          <p:cNvSpPr/>
          <p:nvPr/>
        </p:nvSpPr>
        <p:spPr>
          <a:xfrm>
            <a:off x="1981080" y="274680"/>
            <a:ext cx="822528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renderFractal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76"/>
          <p:cNvSpPr/>
          <p:nvPr/>
        </p:nvSpPr>
        <p:spPr>
          <a:xfrm>
            <a:off x="1538640" y="2799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Number of rows.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77"/>
          <p:cNvSpPr/>
          <p:nvPr/>
        </p:nvSpPr>
        <p:spPr>
          <a:xfrm>
            <a:off x="1538640" y="5100120"/>
            <a:ext cx="9510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N/A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78"/>
          <p:cNvSpPr/>
          <p:nvPr/>
        </p:nvSpPr>
        <p:spPr>
          <a:xfrm>
            <a:off x="1302480" y="241128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Parameters: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79"/>
          <p:cNvSpPr/>
          <p:nvPr/>
        </p:nvSpPr>
        <p:spPr>
          <a:xfrm>
            <a:off x="1230840" y="4656960"/>
            <a:ext cx="239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Return Value: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81"/>
          <p:cNvSpPr/>
          <p:nvPr/>
        </p:nvSpPr>
        <p:spPr>
          <a:xfrm>
            <a:off x="1302480" y="1767960"/>
            <a:ext cx="989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Monaco"/>
              </a:rPr>
              <a:t>This function renders a portion of the the Mandelbrot fractal.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82"/>
          <p:cNvSpPr/>
          <p:nvPr/>
        </p:nvSpPr>
        <p:spPr>
          <a:xfrm>
            <a:off x="1302480" y="134316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Description: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1"/>
          <p:cNvSpPr/>
          <p:nvPr/>
        </p:nvSpPr>
        <p:spPr>
          <a:xfrm>
            <a:off x="1538640" y="3231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a1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Number of columns.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1538640" y="3663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a2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Maximum iterations.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5966640" y="2799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max_i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5966640" y="3231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fa1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min_i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25"/>
          <p:cNvSpPr/>
          <p:nvPr/>
        </p:nvSpPr>
        <p:spPr>
          <a:xfrm>
            <a:off x="5966640" y="3663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fa2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max_r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26"/>
          <p:cNvSpPr/>
          <p:nvPr/>
        </p:nvSpPr>
        <p:spPr>
          <a:xfrm>
            <a:off x="5966640" y="4095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fa3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min_r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7" dur="indefinite" restart="never" nodeType="tmRoot">
          <p:childTnLst>
            <p:seq>
              <p:cTn id="488" dur="indefinite" nodeType="mainSeq">
                <p:childTnLst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/>
          <p:nvPr/>
        </p:nvSpPr>
        <p:spPr>
          <a:xfrm>
            <a:off x="1981080" y="274680"/>
            <a:ext cx="822528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calculateEscape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1538640" y="3267360"/>
            <a:ext cx="989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Maximum number of iterations.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1538640" y="5100120"/>
            <a:ext cx="9510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a0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1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 if c escaped before max iterations,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 otherwise.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11"/>
          <p:cNvSpPr/>
          <p:nvPr/>
        </p:nvSpPr>
        <p:spPr>
          <a:xfrm>
            <a:off x="1302480" y="284328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Parameters: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12"/>
          <p:cNvSpPr/>
          <p:nvPr/>
        </p:nvSpPr>
        <p:spPr>
          <a:xfrm>
            <a:off x="1230840" y="4656960"/>
            <a:ext cx="239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Return Values: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13"/>
          <p:cNvSpPr/>
          <p:nvPr/>
        </p:nvSpPr>
        <p:spPr>
          <a:xfrm>
            <a:off x="1538640" y="4138200"/>
            <a:ext cx="828720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14"/>
          <p:cNvSpPr/>
          <p:nvPr/>
        </p:nvSpPr>
        <p:spPr>
          <a:xfrm>
            <a:off x="1302480" y="1767960"/>
            <a:ext cx="98949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Monaco"/>
              </a:rPr>
              <a:t>Calculate the escape time up to the given maximum for a complex number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c</a:t>
            </a:r>
            <a:r>
              <a:rPr b="0" lang="en-CA" sz="2400" spc="-1" strike="noStrike">
                <a:solidFill>
                  <a:srgbClr val="000000"/>
                </a:solidFill>
                <a:latin typeface="Monaco"/>
              </a:rPr>
              <a:t>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15"/>
          <p:cNvSpPr/>
          <p:nvPr/>
        </p:nvSpPr>
        <p:spPr>
          <a:xfrm>
            <a:off x="1302480" y="134316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Description: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16"/>
          <p:cNvSpPr/>
          <p:nvPr/>
        </p:nvSpPr>
        <p:spPr>
          <a:xfrm>
            <a:off x="1538640" y="3699360"/>
            <a:ext cx="989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Real part of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c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27"/>
          <p:cNvSpPr/>
          <p:nvPr/>
        </p:nvSpPr>
        <p:spPr>
          <a:xfrm>
            <a:off x="1538640" y="4095360"/>
            <a:ext cx="989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fa1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Imaginary part of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c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28"/>
          <p:cNvSpPr/>
          <p:nvPr/>
        </p:nvSpPr>
        <p:spPr>
          <a:xfrm>
            <a:off x="1538640" y="5532120"/>
            <a:ext cx="95101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a1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: Number of iterations before escape. If the maximum number of iterations was reached, this should be the maximum number of iterations.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7" dur="indefinite" restart="never" nodeType="tmRoot">
          <p:childTnLst>
            <p:seq>
              <p:cTn id="538" dur="indefinite" nodeType="mainSeq">
                <p:childTnLst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Overview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33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Rendering the Mandelbrot Fractal: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this lab you will write functions to render the Mandelbrot fractal.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620000" y="2520000"/>
            <a:ext cx="917676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To perform computations on complex numbers, we will have to use RISC-V’s floating point capabilities.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Mandelbrot fractal is definied using complex numbers.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1620000" y="3168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Rendering will be performed using the GLIR library.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2"/>
          <p:cNvSpPr/>
          <p:nvPr/>
        </p:nvSpPr>
        <p:spPr>
          <a:xfrm>
            <a:off x="1981080" y="274680"/>
            <a:ext cx="822528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getStep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18"/>
          <p:cNvSpPr/>
          <p:nvPr/>
        </p:nvSpPr>
        <p:spPr>
          <a:xfrm>
            <a:off x="1538640" y="5100120"/>
            <a:ext cx="9510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fa0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: Real step size.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20"/>
          <p:cNvSpPr/>
          <p:nvPr/>
        </p:nvSpPr>
        <p:spPr>
          <a:xfrm>
            <a:off x="1230840" y="4656960"/>
            <a:ext cx="239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Return Value: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2"/>
          <p:cNvSpPr/>
          <p:nvPr/>
        </p:nvSpPr>
        <p:spPr>
          <a:xfrm>
            <a:off x="1302480" y="1767960"/>
            <a:ext cx="989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Monaco"/>
              </a:rPr>
              <a:t>Compute the real and immaginary step sizes.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23"/>
          <p:cNvSpPr/>
          <p:nvPr/>
        </p:nvSpPr>
        <p:spPr>
          <a:xfrm>
            <a:off x="1302480" y="134316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Description: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7"/>
          <p:cNvSpPr/>
          <p:nvPr/>
        </p:nvSpPr>
        <p:spPr>
          <a:xfrm>
            <a:off x="1538640" y="2727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Number of rows.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19"/>
          <p:cNvSpPr/>
          <p:nvPr/>
        </p:nvSpPr>
        <p:spPr>
          <a:xfrm>
            <a:off x="1302480" y="2339280"/>
            <a:ext cx="1986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Parameters: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21"/>
          <p:cNvSpPr/>
          <p:nvPr/>
        </p:nvSpPr>
        <p:spPr>
          <a:xfrm>
            <a:off x="1538640" y="3159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a1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Number of columns.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29"/>
          <p:cNvSpPr/>
          <p:nvPr/>
        </p:nvSpPr>
        <p:spPr>
          <a:xfrm>
            <a:off x="1574640" y="3591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fa0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max_i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30"/>
          <p:cNvSpPr/>
          <p:nvPr/>
        </p:nvSpPr>
        <p:spPr>
          <a:xfrm>
            <a:off x="5966640" y="2691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fa1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min_i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31"/>
          <p:cNvSpPr/>
          <p:nvPr/>
        </p:nvSpPr>
        <p:spPr>
          <a:xfrm>
            <a:off x="5966640" y="3123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fa2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max_r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32"/>
          <p:cNvSpPr/>
          <p:nvPr/>
        </p:nvSpPr>
        <p:spPr>
          <a:xfrm>
            <a:off x="5966640" y="3555360"/>
            <a:ext cx="42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fa3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min_r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stomShape 24"/>
          <p:cNvSpPr/>
          <p:nvPr/>
        </p:nvSpPr>
        <p:spPr>
          <a:xfrm>
            <a:off x="1538640" y="5496120"/>
            <a:ext cx="9510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onsolas"/>
              </a:rPr>
              <a:t>fa1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: Immaginary step size.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5" dur="indefinite" restart="never" nodeType="tmRoot">
          <p:childTnLst>
            <p:seq>
              <p:cTn id="576" dur="indefinite" nodeType="mainSeq">
                <p:childTnLst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59360" cy="14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Testing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28640" cy="77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2"/>
          <p:cNvSpPr/>
          <p:nvPr/>
        </p:nvSpPr>
        <p:spPr>
          <a:xfrm>
            <a:off x="1981080" y="274680"/>
            <a:ext cx="8225280" cy="11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Testing your Solution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538640" y="4426200"/>
            <a:ext cx="828720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1260000" y="1620000"/>
            <a:ext cx="198648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302480" y="1343160"/>
            <a:ext cx="427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Included tests: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1620000" y="1799280"/>
            <a:ext cx="809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have provided some test inputs and outputs.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1620000" y="2160000"/>
            <a:ext cx="683676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Tests are stored in the “Tests” directory.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*.txt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files correspond to the inputs, while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*.out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files are the expected outputs.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1260000" y="3204000"/>
            <a:ext cx="198648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73"/>
          <p:cNvSpPr/>
          <p:nvPr/>
        </p:nvSpPr>
        <p:spPr>
          <a:xfrm>
            <a:off x="1302480" y="2927160"/>
            <a:ext cx="607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Format of the test file: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1620000" y="3383280"/>
            <a:ext cx="809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Make sure the test file has the correct format (refer to the website).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1620000" y="3744000"/>
            <a:ext cx="683676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RARS may need the full path to the test file.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5" dur="indefinite" restart="never" nodeType="tmRoot">
          <p:childTnLst>
            <p:seq>
              <p:cTn id="626" dur="indefinite" nodeType="mainSeq">
                <p:childTnLst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Complex Numbers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36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What are Complex Numbers: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1620000" y="1799280"/>
            <a:ext cx="9176760" cy="6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Complex numbers have a real and imaginary part. For example, the number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2 + 3i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has real part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and imaginary part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3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1620000" y="2808000"/>
            <a:ext cx="917676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Algebraic operations on complex numbers work the same as on real numbers,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is treated as a variable, and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-1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620000" y="2448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special value i statisfies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i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-1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1044000" y="3888720"/>
            <a:ext cx="215820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Complex addition: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900000" y="4320000"/>
            <a:ext cx="2615400" cy="152100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4680000" y="3888720"/>
            <a:ext cx="259020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Complex Multiplication: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752640" y="4284000"/>
            <a:ext cx="4675320" cy="19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The Mandelbrot Set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68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What is the Mandelbrot Set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Mandelbrot set is a set of complex numbers definied by a recursive function: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z</a:t>
            </a:r>
            <a:r>
              <a:rPr b="0" lang="en-CA" sz="1800" spc="-1" strike="noStrike" baseline="33000">
                <a:solidFill>
                  <a:srgbClr val="000000"/>
                </a:solidFill>
                <a:latin typeface="Consolas"/>
              </a:rPr>
              <a:t>2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n-1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+ c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0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 = c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1620000" y="2880000"/>
            <a:ext cx="917676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A given complex number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c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belongs to the Mandelbrot set if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does not tend to infinity as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increases.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620000" y="3528000"/>
            <a:ext cx="9176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It is known that no complex number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z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such that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|z| ≥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is in the Mandelbrot set. Thus only iterations where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 &lt;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need be computed.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The Mandelbrot Set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215440" y="936000"/>
            <a:ext cx="7826760" cy="573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Mandelbrot Animations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39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Animating the Mandelbrot Set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number of iterations until 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|z</a:t>
            </a:r>
            <a:r>
              <a:rPr b="0" lang="en-CA" sz="1800" spc="-1" strike="noStrike" baseline="-8000">
                <a:solidFill>
                  <a:srgbClr val="000000"/>
                </a:solidFill>
                <a:latin typeface="Consolas"/>
              </a:rPr>
              <a:t>n</a:t>
            </a:r>
            <a:r>
              <a:rPr b="0" lang="en-CA" sz="1800" spc="-1" strike="noStrike">
                <a:solidFill>
                  <a:srgbClr val="000000"/>
                </a:solidFill>
                <a:latin typeface="Consolas"/>
              </a:rPr>
              <a:t>| &gt; 2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is called the escape time.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For a given complex number, we can colour that point based on the escape time.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305600" y="2674440"/>
            <a:ext cx="3584520" cy="37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GLIR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50"/>
          <p:cNvSpPr/>
          <p:nvPr/>
        </p:nvSpPr>
        <p:spPr>
          <a:xfrm>
            <a:off x="1302480" y="1343160"/>
            <a:ext cx="9314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GLIR – Graphics Library for RISC-V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620000" y="1799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Graphical output will be handled with GLIR.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1620000" y="252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Each cell can have a character (symbol), a foreground colour, and a background colour.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620000" y="216000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GLIR emulates graphics by printing cells onto the terminal window.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1620000" y="3707280"/>
            <a:ext cx="91767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5640" cy="113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The Terminal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43"/>
          <p:cNvSpPr/>
          <p:nvPr/>
        </p:nvSpPr>
        <p:spPr>
          <a:xfrm>
            <a:off x="222480" y="1343160"/>
            <a:ext cx="4096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Form of the Terminal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40000" y="1799280"/>
            <a:ext cx="467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Grid of cells, with rows and columns.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40000" y="2520000"/>
            <a:ext cx="449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Coordinates are of the form (row, column).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540000" y="2160000"/>
            <a:ext cx="41385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Cells are rectangular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112000" y="1388520"/>
            <a:ext cx="2715480" cy="399816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8358840" y="1620000"/>
            <a:ext cx="2979720" cy="37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6354</TotalTime>
  <Application>LibreOffice/24.2.7.2$Linux_X86_64 LibreOffice_project/420$Build-2</Application>
  <AppVersion>15.0000</AppVersion>
  <Words>4517</Words>
  <Paragraphs>574</Paragraphs>
  <Company>University of Alberta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2012-09-28T15:24:28Z</dcterms:created>
  <dc:creator>Liam Houston</dc:creator>
  <dc:description/>
  <dc:language>en-CA</dc:language>
  <cp:lastModifiedBy/>
  <cp:lastPrinted>2024-05-22T09:51:37Z</cp:lastPrinted>
  <dcterms:modified xsi:type="dcterms:W3CDTF">2025-01-27T22:49:48Z</dcterms:modified>
  <cp:revision>336</cp:revision>
  <dc:subject/>
  <dc:title>Introduction to Lab #2: Caesar Cipher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30</vt:i4>
  </property>
  <property fmtid="{D5CDD505-2E9C-101B-9397-08002B2CF9AE}" pid="3" name="PresentationFormat">
    <vt:lpwstr>Widescreen</vt:lpwstr>
  </property>
  <property fmtid="{D5CDD505-2E9C-101B-9397-08002B2CF9AE}" pid="4" name="Slides">
    <vt:i4>42</vt:i4>
  </property>
</Properties>
</file>