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67"/>
  </p:handoutMasterIdLst>
  <p:sldIdLst>
    <p:sldId id="256" r:id="rId3"/>
    <p:sldId id="257" r:id="rId4"/>
    <p:sldId id="330" r:id="rId5"/>
    <p:sldId id="331" r:id="rId6"/>
    <p:sldId id="332" r:id="rId7"/>
    <p:sldId id="333" r:id="rId8"/>
    <p:sldId id="336" r:id="rId9"/>
    <p:sldId id="337" r:id="rId10"/>
    <p:sldId id="258" r:id="rId11"/>
    <p:sldId id="259" r:id="rId13"/>
    <p:sldId id="341" r:id="rId14"/>
    <p:sldId id="340" r:id="rId15"/>
    <p:sldId id="338" r:id="rId16"/>
    <p:sldId id="339" r:id="rId17"/>
    <p:sldId id="342" r:id="rId18"/>
    <p:sldId id="343" r:id="rId19"/>
    <p:sldId id="429" r:id="rId20"/>
    <p:sldId id="431" r:id="rId21"/>
    <p:sldId id="329" r:id="rId22"/>
    <p:sldId id="260" r:id="rId23"/>
    <p:sldId id="428" r:id="rId24"/>
    <p:sldId id="261" r:id="rId25"/>
    <p:sldId id="346" r:id="rId26"/>
    <p:sldId id="345" r:id="rId27"/>
    <p:sldId id="344" r:id="rId28"/>
    <p:sldId id="347" r:id="rId29"/>
    <p:sldId id="279" r:id="rId30"/>
    <p:sldId id="280" r:id="rId31"/>
    <p:sldId id="295" r:id="rId32"/>
    <p:sldId id="376" r:id="rId33"/>
    <p:sldId id="296" r:id="rId34"/>
    <p:sldId id="385" r:id="rId35"/>
    <p:sldId id="297" r:id="rId36"/>
    <p:sldId id="298" r:id="rId37"/>
    <p:sldId id="299" r:id="rId38"/>
    <p:sldId id="378" r:id="rId39"/>
    <p:sldId id="379" r:id="rId40"/>
    <p:sldId id="380" r:id="rId41"/>
    <p:sldId id="381" r:id="rId42"/>
    <p:sldId id="384" r:id="rId43"/>
    <p:sldId id="382" r:id="rId44"/>
    <p:sldId id="383" r:id="rId45"/>
    <p:sldId id="387" r:id="rId46"/>
    <p:sldId id="305" r:id="rId47"/>
    <p:sldId id="306" r:id="rId48"/>
    <p:sldId id="388" r:id="rId49"/>
    <p:sldId id="390" r:id="rId50"/>
    <p:sldId id="389" r:id="rId51"/>
    <p:sldId id="377" r:id="rId52"/>
    <p:sldId id="321" r:id="rId53"/>
    <p:sldId id="300" r:id="rId54"/>
    <p:sldId id="416" r:id="rId55"/>
    <p:sldId id="265" r:id="rId56"/>
    <p:sldId id="308" r:id="rId57"/>
    <p:sldId id="309" r:id="rId58"/>
    <p:sldId id="310" r:id="rId59"/>
    <p:sldId id="311" r:id="rId60"/>
    <p:sldId id="391" r:id="rId61"/>
    <p:sldId id="392" r:id="rId62"/>
    <p:sldId id="393" r:id="rId63"/>
    <p:sldId id="394" r:id="rId64"/>
    <p:sldId id="415" r:id="rId65"/>
    <p:sldId id="312" r:id="rId66"/>
  </p:sldIdLst>
  <p:sldSz cx="12192000" cy="6858000"/>
  <p:notesSz cx="6858000" cy="9144000"/>
  <p:custDataLst>
    <p:tags r:id="rId7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1908"/>
    <a:srgbClr val="808080"/>
    <a:srgbClr val="81D81A"/>
    <a:srgbClr val="61F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1" Type="http://schemas.openxmlformats.org/officeDocument/2006/relationships/tags" Target="tags/tag102.xml"/><Relationship Id="rId70" Type="http://schemas.openxmlformats.org/officeDocument/2006/relationships/tableStyles" Target="tableStyles.xml"/><Relationship Id="rId7" Type="http://schemas.openxmlformats.org/officeDocument/2006/relationships/slide" Target="slides/slide5.xml"/><Relationship Id="rId69" Type="http://schemas.openxmlformats.org/officeDocument/2006/relationships/viewProps" Target="viewProps.xml"/><Relationship Id="rId68" Type="http://schemas.openxmlformats.org/officeDocument/2006/relationships/presProps" Target="presProps.xml"/><Relationship Id="rId67" Type="http://schemas.openxmlformats.org/officeDocument/2006/relationships/handoutMaster" Target="handoutMasters/handoutMaster1.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C</a:t>
            </a:r>
            <a:endParaRPr lang="en-CA"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Explained in detail in later slides. This slide just introduces the components of A* at a high level. </a:t>
            </a:r>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Explained in detail in later slides. This slide just introduces the components of A* at a high level. </a:t>
            </a:r>
            <a:r>
              <a:rPr lang="en-CA">
                <a:latin typeface="Consolas" panose="020B0609020204030204" charset="0"/>
                <a:cs typeface="Consolas" panose="020B0609020204030204" charset="0"/>
                <a:sym typeface="+mn-ea"/>
              </a:rPr>
              <a:t>≡ means equivalent to...</a:t>
            </a:r>
            <a:endParaRPr lang="en-US" altLang="zh-CN"/>
          </a:p>
          <a:p>
            <a:r>
              <a:rPr lang="en-CA">
                <a:latin typeface="Consolas" panose="020B0609020204030204" charset="0"/>
                <a:cs typeface="Consolas" panose="020B0609020204030204" charset="0"/>
                <a:sym typeface="+mn-ea"/>
              </a:rPr>
              <a:t>≡ means equivalent to</a:t>
            </a:r>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The first point essentially means that c</a:t>
            </a:r>
            <a:r>
              <a:rPr lang="en-CA" altLang="zh-CN">
                <a:sym typeface="+mn-ea"/>
              </a:rPr>
              <a:t>ells with the shortest estimated path from the start to the goal that goes through itself are expanded first. The second point h</a:t>
            </a:r>
            <a:r>
              <a:rPr lang="en-CA" altLang="zh-CN">
                <a:cs typeface="+mn-lt"/>
                <a:sym typeface="+mn-ea"/>
              </a:rPr>
              <a:t>andles cases where there are multiple paths from the start to </a:t>
            </a:r>
            <a:r>
              <a:rPr lang="en-CA" altLang="zh-CN" i="1">
                <a:cs typeface="+mn-lt"/>
                <a:sym typeface="+mn-ea"/>
              </a:rPr>
              <a:t>A</a:t>
            </a:r>
            <a:endParaRPr lang="en-CA"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We implement a pathfinding visualizer for only one pathfinding algorithm: A*, on a simple environment with only two types of cells: grass and water.</a:t>
            </a:r>
            <a:endParaRPr lang="en-CA"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An image summarizing the in-memory representation of the map buffer, closed list, and the open list. The first struct (zero-indexing) is 1, 0, 7 because the parent of the start cell is itself, and the distance from the start cell to itself is zero. The seven is the Manhattan distance between cell 1 and cell 24. This lab uses the Manhattan distance as the heuristic function, which will be introduces later.</a:t>
            </a:r>
            <a:endParaRPr lang="en-CA"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sym typeface="+mn-ea"/>
              </a:rPr>
              <a:t>Cells are added and removed from the open list very frequently. A naive implementation of the open list (e.g. a simple array) can be very inefficient, and thus slowing down A* search. Therefore, we need an efficient implementation of the open list. This lab implements the open list as a min-heap. </a:t>
            </a:r>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For the tree on the right, the white numbers inside the blue circles are the values of the nodes, and the grey numbers on the outside are the indices of the values in the array. </a:t>
            </a:r>
            <a:endParaRPr lang="en-CA"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Compared to the heap in the last slide, the root node was swapped with its left child</a:t>
            </a:r>
            <a:endParaRPr lang="en-CA"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Example calculation of the Manhattan distance between cells 1 and 24 on a 5-by-5 map</a:t>
            </a:r>
            <a:endParaRPr lang="en-CA"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Initialize the map buffer</a:t>
            </a:r>
            <a:endParaRPr lang="en-CA"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Examples in the following slides</a:t>
            </a:r>
            <a:endParaRPr lang="en-CA"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Initalize the closed list and the open list</a:t>
            </a:r>
            <a:endParaRPr lang="en-CA"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At the beginning of the search, we can visit the start cell right away because the parent of  the start cell is defined to be itself, g is zero, and the Manhattan distance between the start cell and the goal cell can be calculated.</a:t>
            </a:r>
            <a:endParaRPr lang="en-CA"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CA" altLang="zh-CN"/>
              <a:t>Expand cell 1 as it is the only cell in the open list.</a:t>
            </a:r>
            <a:endParaRPr lang="en-CA"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CA" altLang="zh-CN"/>
              <a:t>Visit left adjacent cell. Skips visiting the right because the right adjacent cell is a water cell. There is also no top adjacent cell to visit. Therefore, the next cell to visit is the bottom adjacent cell. </a:t>
            </a:r>
            <a:endParaRPr lang="en-CA"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CA" altLang="zh-CN"/>
              <a:t>Visit cell 6.</a:t>
            </a:r>
            <a:endParaRPr lang="en-CA"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CA" altLang="zh-CN"/>
              <a:t>The heap property does not hold after inserting cell 6 into the open list. </a:t>
            </a:r>
            <a:endParaRPr lang="en-CA"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Students are not required to know the detailed implementation of the heap data structure and operations to complete the lab. This slide is for demonstration purposes. </a:t>
            </a:r>
            <a:endParaRPr lang="en-CA" altLang="zh-CN"/>
          </a:p>
          <a:p>
            <a:r>
              <a:rPr lang="en-CA" altLang="zh-CN"/>
              <a:t>In this case it was just a simple swap. In general, many swap operations are performed until the heap property is satisfied again. This slide just demonstrates that heap operations need to be performed to maintain the heap property of the open list. Students are not required to know the detailed implementation of the heap to complete this lab. </a:t>
            </a:r>
            <a:endParaRPr lang="en-CA"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CA" altLang="zh-CN"/>
              <a:t>Expand cell 6 because it is the cell with the least f in the open list</a:t>
            </a:r>
            <a:endParaRPr lang="en-CA"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CA" altLang="zh-CN"/>
              <a:t>Visist left adjacent cell (cell 5). Heap property is not violated after inserting cell 5 into the open list.</a:t>
            </a:r>
            <a:endParaRPr lang="en-CA"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CA" altLang="zh-CN"/>
              <a:t>Skip cell 7 because it is a water cell.</a:t>
            </a:r>
            <a:endParaRPr lang="en-CA"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A</a:t>
            </a:r>
            <a:r>
              <a:rPr lang="zh-CN" altLang="en-US"/>
              <a:t> path is valid if all the cells on the path are grass cells, and, informally, you can trace the path with a pen from start to finish without lifting your pen, and without crossing into diagonal cells</a:t>
            </a:r>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CA" altLang="zh-CN"/>
              <a:t>Visit cell 1, but we do not update the closed list because the new path is a longer path then the one recorded in the closed list. </a:t>
            </a:r>
            <a:endParaRPr lang="en-CA" altLang="zh-C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CA" altLang="zh-CN"/>
              <a:t>Visit cell 11 and heapify the open list after insertion.</a:t>
            </a:r>
            <a:endParaRPr lang="en-CA"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A path must be contiguous</a:t>
            </a:r>
            <a:endParaRPr lang="en-CA"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As per the environmental constraints, we cannot move into water cells. Therefore, paths cannot contain water cells.</a:t>
            </a:r>
            <a:endParaRPr lang="en-CA"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t>From any cell, A* can only move into cells immediately on </a:t>
            </a:r>
            <a:r>
              <a:rPr lang="en-US" altLang="zh-CN">
                <a:ea typeface="+mn-lt"/>
                <a:cs typeface="Consolas" panose="020B0609020204030204" charset="0"/>
                <a:sym typeface="+mn-ea"/>
              </a:rPr>
              <a:t>the left, right, top, and bottom</a:t>
            </a:r>
            <a:endParaRPr lang="en-CA"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r>
              <a:rPr lang="en-CA" altLang="zh-CN">
                <a:sym typeface="+mn-ea"/>
              </a:rPr>
              <a:t>The distance for a path with </a:t>
            </a:r>
            <a:r>
              <a:rPr lang="en-CA" altLang="zh-CN" i="1">
                <a:sym typeface="+mn-ea"/>
              </a:rPr>
              <a:t>n</a:t>
            </a:r>
            <a:r>
              <a:rPr lang="en-CA" altLang="zh-CN">
                <a:sym typeface="+mn-ea"/>
              </a:rPr>
              <a:t> cells is </a:t>
            </a:r>
            <a:r>
              <a:rPr lang="en-CA" altLang="zh-CN" i="1">
                <a:sym typeface="+mn-ea"/>
              </a:rPr>
              <a:t>n - 1</a:t>
            </a:r>
            <a:r>
              <a:rPr lang="en-CA" altLang="zh-CN">
                <a:sym typeface="+mn-ea"/>
              </a:rPr>
              <a:t> units because traveling from the first cell to the last cell on the path takes </a:t>
            </a:r>
            <a:r>
              <a:rPr lang="en-CA" altLang="zh-CN" i="1">
                <a:sym typeface="+mn-ea"/>
              </a:rPr>
              <a:t>n - 1 </a:t>
            </a:r>
            <a:r>
              <a:rPr lang="en-CA" altLang="zh-CN">
                <a:sym typeface="+mn-ea"/>
              </a:rPr>
              <a:t>moves, and moving from one cell to an adjacent cell costs one unit of distance. </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en-CA"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pathfindout.com/"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2.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cmput229.github.io/GLIR/" TargetMode="External"/><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cmput229.github.io/GLIR/"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cmput229.github.io/GLIR/" TargetMode="External"/><Relationship Id="rId1"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52.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53.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54.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55.xml.rels><?xml version="1.0" encoding="UTF-8" standalone="yes"?>
<Relationships xmlns="http://schemas.openxmlformats.org/package/2006/relationships"><Relationship Id="rId5" Type="http://schemas.openxmlformats.org/officeDocument/2006/relationships/notesSlide" Target="../notesSlides/notesSlide24.xml"/><Relationship Id="rId4" Type="http://schemas.openxmlformats.org/officeDocument/2006/relationships/slideLayout" Target="../slideLayouts/slideLayout2.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_rels/slide56.xml.rels><?xml version="1.0" encoding="UTF-8" standalone="yes"?>
<Relationships xmlns="http://schemas.openxmlformats.org/package/2006/relationships"><Relationship Id="rId5" Type="http://schemas.openxmlformats.org/officeDocument/2006/relationships/notesSlide" Target="../notesSlides/notesSlide25.xml"/><Relationship Id="rId4" Type="http://schemas.openxmlformats.org/officeDocument/2006/relationships/slideLayout" Target="../slideLayouts/slideLayout2.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s>
</file>

<file path=ppt/slides/_rels/slide57.xml.rels><?xml version="1.0" encoding="UTF-8" standalone="yes"?>
<Relationships xmlns="http://schemas.openxmlformats.org/package/2006/relationships"><Relationship Id="rId8" Type="http://schemas.openxmlformats.org/officeDocument/2006/relationships/notesSlide" Target="../notesSlides/notesSlide26.xml"/><Relationship Id="rId7" Type="http://schemas.openxmlformats.org/officeDocument/2006/relationships/slideLayout" Target="../slideLayouts/slideLayout2.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s>
</file>

<file path=ppt/slides/_rels/slide58.xml.rels><?xml version="1.0" encoding="UTF-8" standalone="yes"?>
<Relationships xmlns="http://schemas.openxmlformats.org/package/2006/relationships"><Relationship Id="rId9" Type="http://schemas.openxmlformats.org/officeDocument/2006/relationships/tags" Target="../tags/tag45.xml"/><Relationship Id="rId8" Type="http://schemas.openxmlformats.org/officeDocument/2006/relationships/tags" Target="../tags/tag44.xml"/><Relationship Id="rId7" Type="http://schemas.openxmlformats.org/officeDocument/2006/relationships/tags" Target="../tags/tag43.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3" Type="http://schemas.openxmlformats.org/officeDocument/2006/relationships/notesSlide" Target="../notesSlides/notesSlide27.xml"/><Relationship Id="rId12" Type="http://schemas.openxmlformats.org/officeDocument/2006/relationships/slideLayout" Target="../slideLayouts/slideLayout2.xml"/><Relationship Id="rId11" Type="http://schemas.openxmlformats.org/officeDocument/2006/relationships/tags" Target="../tags/tag47.xml"/><Relationship Id="rId10" Type="http://schemas.openxmlformats.org/officeDocument/2006/relationships/tags" Target="../tags/tag46.xml"/><Relationship Id="rId1" Type="http://schemas.openxmlformats.org/officeDocument/2006/relationships/tags" Target="../tags/tag37.xml"/></Relationships>
</file>

<file path=ppt/slides/_rels/slide59.xml.rels><?xml version="1.0" encoding="UTF-8" standalone="yes"?>
<Relationships xmlns="http://schemas.openxmlformats.org/package/2006/relationships"><Relationship Id="rId9" Type="http://schemas.openxmlformats.org/officeDocument/2006/relationships/tags" Target="../tags/tag56.xml"/><Relationship Id="rId8" Type="http://schemas.openxmlformats.org/officeDocument/2006/relationships/tags" Target="../tags/tag55.xml"/><Relationship Id="rId7" Type="http://schemas.openxmlformats.org/officeDocument/2006/relationships/tags" Target="../tags/tag54.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3" Type="http://schemas.openxmlformats.org/officeDocument/2006/relationships/notesSlide" Target="../notesSlides/notesSlide28.xml"/><Relationship Id="rId12" Type="http://schemas.openxmlformats.org/officeDocument/2006/relationships/slideLayout" Target="../slideLayouts/slideLayout2.xml"/><Relationship Id="rId11" Type="http://schemas.openxmlformats.org/officeDocument/2006/relationships/tags" Target="../tags/tag58.xml"/><Relationship Id="rId10" Type="http://schemas.openxmlformats.org/officeDocument/2006/relationships/tags" Target="../tags/tag57.xml"/><Relationship Id="rId1" Type="http://schemas.openxmlformats.org/officeDocument/2006/relationships/tags" Target="../tags/tag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9" Type="http://schemas.openxmlformats.org/officeDocument/2006/relationships/tags" Target="../tags/tag67.xml"/><Relationship Id="rId8" Type="http://schemas.openxmlformats.org/officeDocument/2006/relationships/tags" Target="../tags/tag66.xml"/><Relationship Id="rId7" Type="http://schemas.openxmlformats.org/officeDocument/2006/relationships/tags" Target="../tags/tag65.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tags" Target="../tags/tag60.xml"/><Relationship Id="rId13" Type="http://schemas.openxmlformats.org/officeDocument/2006/relationships/notesSlide" Target="../notesSlides/notesSlide29.xml"/><Relationship Id="rId12" Type="http://schemas.openxmlformats.org/officeDocument/2006/relationships/slideLayout" Target="../slideLayouts/slideLayout2.xml"/><Relationship Id="rId11" Type="http://schemas.openxmlformats.org/officeDocument/2006/relationships/tags" Target="../tags/tag69.xml"/><Relationship Id="rId10" Type="http://schemas.openxmlformats.org/officeDocument/2006/relationships/tags" Target="../tags/tag68.xml"/><Relationship Id="rId1" Type="http://schemas.openxmlformats.org/officeDocument/2006/relationships/tags" Target="../tags/tag59.xml"/></Relationships>
</file>

<file path=ppt/slides/_rels/slide61.xml.rels><?xml version="1.0" encoding="UTF-8" standalone="yes"?>
<Relationships xmlns="http://schemas.openxmlformats.org/package/2006/relationships"><Relationship Id="rId9" Type="http://schemas.openxmlformats.org/officeDocument/2006/relationships/tags" Target="../tags/tag78.xml"/><Relationship Id="rId8" Type="http://schemas.openxmlformats.org/officeDocument/2006/relationships/tags" Target="../tags/tag77.xml"/><Relationship Id="rId7" Type="http://schemas.openxmlformats.org/officeDocument/2006/relationships/tags" Target="../tags/tag76.xml"/><Relationship Id="rId6" Type="http://schemas.openxmlformats.org/officeDocument/2006/relationships/tags" Target="../tags/tag75.xml"/><Relationship Id="rId5" Type="http://schemas.openxmlformats.org/officeDocument/2006/relationships/tags" Target="../tags/tag74.xml"/><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8" Type="http://schemas.openxmlformats.org/officeDocument/2006/relationships/notesSlide" Target="../notesSlides/notesSlide30.xml"/><Relationship Id="rId17" Type="http://schemas.openxmlformats.org/officeDocument/2006/relationships/slideLayout" Target="../slideLayouts/slideLayout2.xml"/><Relationship Id="rId16" Type="http://schemas.openxmlformats.org/officeDocument/2006/relationships/tags" Target="../tags/tag85.xml"/><Relationship Id="rId15" Type="http://schemas.openxmlformats.org/officeDocument/2006/relationships/tags" Target="../tags/tag84.xml"/><Relationship Id="rId14" Type="http://schemas.openxmlformats.org/officeDocument/2006/relationships/tags" Target="../tags/tag83.xml"/><Relationship Id="rId13" Type="http://schemas.openxmlformats.org/officeDocument/2006/relationships/tags" Target="../tags/tag82.xml"/><Relationship Id="rId12" Type="http://schemas.openxmlformats.org/officeDocument/2006/relationships/tags" Target="../tags/tag81.xml"/><Relationship Id="rId11" Type="http://schemas.openxmlformats.org/officeDocument/2006/relationships/tags" Target="../tags/tag80.xml"/><Relationship Id="rId10" Type="http://schemas.openxmlformats.org/officeDocument/2006/relationships/tags" Target="../tags/tag79.xml"/><Relationship Id="rId1" Type="http://schemas.openxmlformats.org/officeDocument/2006/relationships/tags" Target="../tags/tag70.xml"/></Relationships>
</file>

<file path=ppt/slides/_rels/slide62.xml.rels><?xml version="1.0" encoding="UTF-8" standalone="yes"?>
<Relationships xmlns="http://schemas.openxmlformats.org/package/2006/relationships"><Relationship Id="rId9" Type="http://schemas.openxmlformats.org/officeDocument/2006/relationships/tags" Target="../tags/tag94.xml"/><Relationship Id="rId8" Type="http://schemas.openxmlformats.org/officeDocument/2006/relationships/tags" Target="../tags/tag93.xml"/><Relationship Id="rId7" Type="http://schemas.openxmlformats.org/officeDocument/2006/relationships/tags" Target="../tags/tag92.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 Id="rId3" Type="http://schemas.openxmlformats.org/officeDocument/2006/relationships/tags" Target="../tags/tag88.xml"/><Relationship Id="rId2" Type="http://schemas.openxmlformats.org/officeDocument/2006/relationships/tags" Target="../tags/tag87.xml"/><Relationship Id="rId18" Type="http://schemas.openxmlformats.org/officeDocument/2006/relationships/notesSlide" Target="../notesSlides/notesSlide31.xml"/><Relationship Id="rId17" Type="http://schemas.openxmlformats.org/officeDocument/2006/relationships/slideLayout" Target="../slideLayouts/slideLayout2.xml"/><Relationship Id="rId16" Type="http://schemas.openxmlformats.org/officeDocument/2006/relationships/tags" Target="../tags/tag101.xml"/><Relationship Id="rId15" Type="http://schemas.openxmlformats.org/officeDocument/2006/relationships/tags" Target="../tags/tag100.xml"/><Relationship Id="rId14" Type="http://schemas.openxmlformats.org/officeDocument/2006/relationships/tags" Target="../tags/tag99.xml"/><Relationship Id="rId13" Type="http://schemas.openxmlformats.org/officeDocument/2006/relationships/tags" Target="../tags/tag98.xml"/><Relationship Id="rId12" Type="http://schemas.openxmlformats.org/officeDocument/2006/relationships/tags" Target="../tags/tag97.xml"/><Relationship Id="rId11" Type="http://schemas.openxmlformats.org/officeDocument/2006/relationships/tags" Target="../tags/tag96.xml"/><Relationship Id="rId10" Type="http://schemas.openxmlformats.org/officeDocument/2006/relationships/tags" Target="../tags/tag95.xml"/><Relationship Id="rId1" Type="http://schemas.openxmlformats.org/officeDocument/2006/relationships/tags" Target="../tags/tag8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ditig.com/256-colors-cheat-sheet"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en-US" altLang="zh-CN"/>
              <a:t>Path Finder</a:t>
            </a:r>
            <a:endParaRPr lang="en-US" altLang="zh-CN"/>
          </a:p>
        </p:txBody>
      </p:sp>
      <p:sp>
        <p:nvSpPr>
          <p:cNvPr id="3" name="副标题 2"/>
          <p:cNvSpPr>
            <a:spLocks noGrp="1"/>
          </p:cNvSpPr>
          <p:nvPr>
            <p:ph type="subTitle" idx="1"/>
          </p:nvPr>
        </p:nvSpPr>
        <p:spPr/>
        <p:txBody>
          <a:bodyPr/>
          <a:p>
            <a:r>
              <a:rPr lang="en-US" altLang="zh-CN"/>
              <a:t>CMPUT 229</a:t>
            </a:r>
            <a:endParaRPr lang="en-US" altLang="zh-CN"/>
          </a:p>
          <a:p>
            <a:r>
              <a:rPr lang="en-US" altLang="zh-CN"/>
              <a:t>University of Alberta</a:t>
            </a:r>
            <a:endParaRPr lang="en-US" alt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Example</a:t>
            </a:r>
            <a:endParaRPr lang="en-US" altLang="zh-CN"/>
          </a:p>
        </p:txBody>
      </p:sp>
      <p:sp>
        <p:nvSpPr>
          <p:cNvPr id="3" name="内容占位符 2"/>
          <p:cNvSpPr>
            <a:spLocks noGrp="1"/>
          </p:cNvSpPr>
          <p:nvPr>
            <p:ph idx="1"/>
          </p:nvPr>
        </p:nvSpPr>
        <p:spPr>
          <a:xfrm>
            <a:off x="838200" y="1691005"/>
            <a:ext cx="5439410" cy="4792345"/>
          </a:xfrm>
        </p:spPr>
        <p:txBody>
          <a:bodyPr>
            <a:normAutofit/>
          </a:bodyPr>
          <a:p>
            <a:pPr marL="0" lvl="1" indent="0">
              <a:buNone/>
            </a:pPr>
            <a:r>
              <a:rPr lang="en-US" altLang="zh-CN" sz="2800">
                <a:ea typeface="+mn-lt"/>
                <a:cs typeface="Consolas" panose="020B0609020204030204" charset="0"/>
                <a:sym typeface="+mn-ea"/>
              </a:rPr>
              <a:t>From </a:t>
            </a:r>
            <a:r>
              <a:rPr lang="en-CA" altLang="en-US" sz="2800">
                <a:ea typeface="+mn-lt"/>
                <a:cs typeface="Consolas" panose="020B0609020204030204" charset="0"/>
                <a:sym typeface="+mn-ea"/>
              </a:rPr>
              <a:t>cell </a:t>
            </a:r>
            <a:r>
              <a:rPr lang="en-US" altLang="zh-CN" sz="2800">
                <a:ea typeface="+mn-lt"/>
                <a:cs typeface="Consolas" panose="020B0609020204030204" charset="0"/>
                <a:sym typeface="+mn-ea"/>
              </a:rPr>
              <a:t>1</a:t>
            </a:r>
            <a:r>
              <a:rPr lang="en-CA" altLang="en-US" sz="2800">
                <a:ea typeface="+mn-lt"/>
                <a:cs typeface="Consolas" panose="020B0609020204030204" charset="0"/>
                <a:sym typeface="+mn-ea"/>
              </a:rPr>
              <a:t>:</a:t>
            </a:r>
            <a:endParaRPr lang="en-US" altLang="zh-CN" sz="2800">
              <a:ea typeface="+mn-lt"/>
              <a:cs typeface="Consolas" panose="020B0609020204030204" charset="0"/>
              <a:sym typeface="+mn-ea"/>
            </a:endParaRPr>
          </a:p>
          <a:p>
            <a:pPr marL="457200" lvl="1" indent="-457200"/>
            <a:r>
              <a:rPr lang="en-CA" altLang="en-US" sz="2800">
                <a:ea typeface="+mn-lt"/>
                <a:cs typeface="Consolas" panose="020B0609020204030204" charset="0"/>
                <a:sym typeface="+mn-ea"/>
              </a:rPr>
              <a:t>C</a:t>
            </a:r>
            <a:r>
              <a:rPr lang="en-US" altLang="zh-CN" sz="2800">
                <a:ea typeface="+mn-lt"/>
                <a:cs typeface="Consolas" panose="020B0609020204030204" charset="0"/>
                <a:sym typeface="+mn-ea"/>
              </a:rPr>
              <a:t>an move into </a:t>
            </a:r>
            <a:r>
              <a:rPr lang="en-CA" altLang="en-US" sz="2800">
                <a:ea typeface="+mn-lt"/>
                <a:cs typeface="Consolas" panose="020B0609020204030204" charset="0"/>
                <a:sym typeface="+mn-ea"/>
              </a:rPr>
              <a:t>cells </a:t>
            </a:r>
            <a:r>
              <a:rPr lang="en-US" altLang="zh-CN" sz="2800">
                <a:ea typeface="+mn-lt"/>
                <a:cs typeface="Consolas" panose="020B0609020204030204" charset="0"/>
                <a:sym typeface="+mn-ea"/>
              </a:rPr>
              <a:t>0, and 6 </a:t>
            </a:r>
            <a:endParaRPr lang="en-US" altLang="zh-CN" sz="2800">
              <a:ea typeface="+mn-lt"/>
              <a:cs typeface="Consolas" panose="020B0609020204030204" charset="0"/>
              <a:sym typeface="+mn-ea"/>
            </a:endParaRPr>
          </a:p>
          <a:p>
            <a:pPr marL="457200" lvl="1" indent="-457200"/>
            <a:r>
              <a:rPr lang="en-CA" altLang="en-US" sz="2800">
                <a:ea typeface="+mn-lt"/>
                <a:cs typeface="Consolas" panose="020B0609020204030204" charset="0"/>
                <a:sym typeface="+mn-ea"/>
              </a:rPr>
              <a:t>C</a:t>
            </a:r>
            <a:r>
              <a:rPr lang="en-US" altLang="zh-CN" sz="2800">
                <a:ea typeface="+mn-lt"/>
                <a:cs typeface="Consolas" panose="020B0609020204030204" charset="0"/>
                <a:sym typeface="+mn-ea"/>
              </a:rPr>
              <a:t>annot move up</a:t>
            </a:r>
            <a:endParaRPr lang="en-US" altLang="zh-CN" sz="2800">
              <a:ea typeface="+mn-lt"/>
              <a:cs typeface="Consolas" panose="020B0609020204030204" charset="0"/>
              <a:sym typeface="+mn-ea"/>
            </a:endParaRPr>
          </a:p>
          <a:p>
            <a:pPr marL="914400" lvl="2" indent="-457200">
              <a:buFont typeface="Arial" panose="020B0604020202020204" pitchFamily="34" charset="0"/>
              <a:buChar char="◦"/>
            </a:pPr>
            <a:r>
              <a:rPr lang="en-CA" altLang="en-US" sz="2330">
                <a:ea typeface="+mn-lt"/>
                <a:cs typeface="Consolas" panose="020B0609020204030204" charset="0"/>
                <a:sym typeface="+mn-ea"/>
              </a:rPr>
              <a:t>move off the map</a:t>
            </a:r>
            <a:endParaRPr lang="en-US" altLang="zh-CN" sz="2330">
              <a:ea typeface="+mn-lt"/>
              <a:cs typeface="Consolas" panose="020B0609020204030204" charset="0"/>
              <a:sym typeface="+mn-ea"/>
            </a:endParaRPr>
          </a:p>
          <a:p>
            <a:pPr marL="457200" lvl="1" indent="-457200"/>
            <a:r>
              <a:rPr lang="en-CA" altLang="en-US" sz="2800">
                <a:ea typeface="+mn-lt"/>
                <a:cs typeface="Consolas" panose="020B0609020204030204" charset="0"/>
                <a:sym typeface="+mn-ea"/>
              </a:rPr>
              <a:t>C</a:t>
            </a:r>
            <a:r>
              <a:rPr lang="en-US" altLang="zh-CN" sz="2800">
                <a:ea typeface="+mn-lt"/>
                <a:cs typeface="Consolas" panose="020B0609020204030204" charset="0"/>
                <a:sym typeface="+mn-ea"/>
              </a:rPr>
              <a:t>annot move into </a:t>
            </a:r>
            <a:r>
              <a:rPr lang="en-CA" altLang="en-US" sz="2800">
                <a:ea typeface="+mn-lt"/>
                <a:cs typeface="Consolas" panose="020B0609020204030204" charset="0"/>
                <a:sym typeface="+mn-ea"/>
              </a:rPr>
              <a:t>cell </a:t>
            </a:r>
            <a:r>
              <a:rPr lang="en-US" altLang="zh-CN" sz="2800">
                <a:ea typeface="+mn-lt"/>
                <a:cs typeface="Consolas" panose="020B0609020204030204" charset="0"/>
                <a:sym typeface="+mn-ea"/>
              </a:rPr>
              <a:t>2</a:t>
            </a:r>
            <a:endParaRPr lang="en-US" altLang="zh-CN" sz="2800">
              <a:ea typeface="+mn-lt"/>
              <a:cs typeface="Consolas" panose="020B0609020204030204" charset="0"/>
              <a:sym typeface="+mn-ea"/>
            </a:endParaRPr>
          </a:p>
          <a:p>
            <a:pPr marL="914400" lvl="2" indent="-457200">
              <a:buFont typeface="Arial" panose="020B0604020202020204" pitchFamily="34" charset="0"/>
              <a:buChar char="◦"/>
            </a:pPr>
            <a:r>
              <a:rPr lang="en-CA" altLang="en-US" sz="2330">
                <a:ea typeface="+mn-lt"/>
                <a:cs typeface="Consolas" panose="020B0609020204030204" charset="0"/>
                <a:sym typeface="+mn-ea"/>
              </a:rPr>
              <a:t>water cell</a:t>
            </a:r>
            <a:endParaRPr lang="en-CA" altLang="en-US" sz="2330">
              <a:ea typeface="+mn-lt"/>
              <a:cs typeface="Consolas" panose="020B0609020204030204" charset="0"/>
              <a:sym typeface="+mn-ea"/>
            </a:endParaRPr>
          </a:p>
          <a:p>
            <a:pPr marL="457200" lvl="1" indent="-457200"/>
            <a:r>
              <a:rPr lang="en-CA" altLang="en-US" sz="2800">
                <a:ea typeface="+mn-lt"/>
                <a:cs typeface="Consolas" panose="020B0609020204030204" charset="0"/>
                <a:sym typeface="+mn-ea"/>
              </a:rPr>
              <a:t>Cannot move into cell 5</a:t>
            </a:r>
            <a:endParaRPr lang="en-CA" altLang="en-US" sz="2800">
              <a:ea typeface="+mn-lt"/>
              <a:cs typeface="Consolas" panose="020B0609020204030204" charset="0"/>
              <a:sym typeface="+mn-ea"/>
            </a:endParaRPr>
          </a:p>
          <a:p>
            <a:pPr marL="914400" lvl="2" indent="-457200">
              <a:buFont typeface="Arial" panose="020B0604020202020204" pitchFamily="34" charset="0"/>
              <a:buChar char="◦"/>
            </a:pPr>
            <a:r>
              <a:rPr lang="en-CA" altLang="en-US" sz="2330">
                <a:ea typeface="+mn-lt"/>
                <a:cs typeface="Consolas" panose="020B0609020204030204" charset="0"/>
                <a:sym typeface="+mn-ea"/>
              </a:rPr>
              <a:t>diagonal from cell 1</a:t>
            </a:r>
            <a:endParaRPr lang="en-US" altLang="zh-CN" sz="2330">
              <a:ea typeface="+mn-lt"/>
              <a:cs typeface="Consolas" panose="020B0609020204030204" charset="0"/>
            </a:endParaRPr>
          </a:p>
          <a:p>
            <a:endParaRPr lang="zh-CN" altLang="en-US"/>
          </a:p>
        </p:txBody>
      </p:sp>
      <p:graphicFrame>
        <p:nvGraphicFramePr>
          <p:cNvPr id="84" name="表格 83"/>
          <p:cNvGraphicFramePr/>
          <p:nvPr/>
        </p:nvGraphicFramePr>
        <p:xfrm>
          <a:off x="6276975" y="243205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chemeClr val="bg1"/>
                          </a:solidFill>
                          <a:latin typeface="Arial" panose="020B0604020202020204"/>
                        </a:rPr>
                        <a:t>1</a:t>
                      </a:r>
                      <a:endParaRPr 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0000"/>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r>
                        <a:rPr lang="en-US" sz="1800" b="0" strike="noStrike" spc="-1">
                          <a:solidFill>
                            <a:srgbClr val="000000"/>
                          </a:solidFill>
                          <a:latin typeface="Arial" panose="020B0604020202020204"/>
                        </a:rPr>
                        <a:t>5</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6</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graphicFrame>
        <p:nvGraphicFramePr>
          <p:cNvPr id="85" name="表格 84"/>
          <p:cNvGraphicFramePr/>
          <p:nvPr/>
        </p:nvGraphicFramePr>
        <p:xfrm>
          <a:off x="6276685" y="1312815"/>
          <a:ext cx="4674240" cy="468000"/>
        </p:xfrm>
        <a:graphic>
          <a:graphicData uri="http://schemas.openxmlformats.org/drawingml/2006/table">
            <a:tbl>
              <a:tblPr/>
              <a:tblGrid>
                <a:gridCol w="1168560"/>
                <a:gridCol w="1168560"/>
                <a:gridCol w="1168560"/>
                <a:gridCol w="1168560"/>
              </a:tblGrid>
              <a:tr h="467995">
                <a:tc>
                  <a:txBody>
                    <a:bodyPr>
                      <a:spAutoFit/>
                    </a:bodyPr>
                    <a:p>
                      <a:pPr algn="ctr"/>
                      <a:r>
                        <a:rPr lang="en-US" sz="1800" b="0" strike="noStrike" spc="-1">
                          <a:solidFill>
                            <a:srgbClr val="000000"/>
                          </a:solidFill>
                          <a:latin typeface="Arial" panose="020B0604020202020204"/>
                        </a:rPr>
                        <a:t>Grass</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algn="ctr"/>
                      <a:r>
                        <a:rPr lang="en-US" sz="1800" b="0" strike="noStrike" spc="-1">
                          <a:solidFill>
                            <a:srgbClr val="000000"/>
                          </a:solidFill>
                          <a:latin typeface="Arial" panose="020B0604020202020204"/>
                        </a:rPr>
                        <a:t>Water</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algn="ctr"/>
                      <a:r>
                        <a:rPr lang="en-US" sz="1800" b="0" strike="noStrike" spc="-1">
                          <a:solidFill>
                            <a:srgbClr val="FFFFFF"/>
                          </a:solidFill>
                          <a:latin typeface="Arial" panose="020B0604020202020204"/>
                        </a:rPr>
                        <a:t>Start</a:t>
                      </a:r>
                      <a:endParaRPr lang="en-US" sz="1800" b="0" strike="noStrike" spc="-1">
                        <a:solidFill>
                          <a:srgbClr val="FFFFFF"/>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0000"/>
                    </a:solidFill>
                  </a:tcPr>
                </a:tc>
                <a:tc>
                  <a:txBody>
                    <a:bodyPr>
                      <a:spAutoFit/>
                    </a:bodyPr>
                    <a:p>
                      <a:pPr algn="ctr"/>
                      <a:r>
                        <a:rPr lang="en-US" sz="1800" b="0" strike="noStrike" spc="-1">
                          <a:solidFill>
                            <a:srgbClr val="000000"/>
                          </a:solidFill>
                          <a:latin typeface="Arial" panose="020B0604020202020204"/>
                        </a:rPr>
                        <a:t>Goal</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87" name="文本框 86"/>
          <p:cNvSpPr txBox="1"/>
          <p:nvPr/>
        </p:nvSpPr>
        <p:spPr>
          <a:xfrm>
            <a:off x="6277115" y="854820"/>
            <a:ext cx="1800000" cy="457835"/>
          </a:xfrm>
          <a:prstGeom prst="rect">
            <a:avLst/>
          </a:prstGeom>
          <a:noFill/>
          <a:ln w="0">
            <a:noFill/>
          </a:ln>
        </p:spPr>
        <p:txBody>
          <a:bodyPr lIns="90000" tIns="45000" rIns="90000" bIns="45000" anchor="t">
            <a:spAutoFit/>
          </a:bodyPr>
          <a:p>
            <a:r>
              <a:rPr lang="en-US" sz="2400" b="0" strike="noStrike" spc="-1">
                <a:solidFill>
                  <a:srgbClr val="000000"/>
                </a:solidFill>
                <a:latin typeface="Arial" panose="020B0604020202020204"/>
              </a:rPr>
              <a:t>Legend:</a:t>
            </a:r>
            <a:endParaRPr lang="en-US" sz="2400" b="0" strike="noStrike" spc="-1">
              <a:solidFill>
                <a:srgbClr val="000000"/>
              </a:solidFill>
              <a:latin typeface="Arial" panose="020B0604020202020204"/>
            </a:endParaRPr>
          </a:p>
        </p:txBody>
      </p:sp>
      <p:sp>
        <p:nvSpPr>
          <p:cNvPr id="88" name="文本框 87"/>
          <p:cNvSpPr txBox="1"/>
          <p:nvPr/>
        </p:nvSpPr>
        <p:spPr>
          <a:xfrm>
            <a:off x="6276975" y="1974215"/>
            <a:ext cx="1800225" cy="457835"/>
          </a:xfrm>
          <a:prstGeom prst="rect">
            <a:avLst/>
          </a:prstGeom>
          <a:noFill/>
          <a:ln w="0">
            <a:noFill/>
          </a:ln>
        </p:spPr>
        <p:txBody>
          <a:bodyPr lIns="90000" tIns="45000" rIns="90000" bIns="45000" anchor="t">
            <a:spAutoFit/>
          </a:bodyPr>
          <a:p>
            <a:r>
              <a:rPr lang="en-US" sz="2400" b="0" strike="noStrike" spc="-1">
                <a:solidFill>
                  <a:srgbClr val="000000"/>
                </a:solidFill>
                <a:latin typeface="Arial" panose="020B0604020202020204"/>
              </a:rPr>
              <a:t>Map:</a:t>
            </a:r>
            <a:endParaRPr lang="en-US" sz="2400" b="0" strike="noStrike" spc="-1">
              <a:solidFill>
                <a:srgbClr val="000000"/>
              </a:solidFill>
              <a:latin typeface="Arial" panose="020B0604020202020204"/>
            </a:endParaRPr>
          </a:p>
        </p:txBody>
      </p:sp>
      <p:sp>
        <p:nvSpPr>
          <p:cNvPr id="90" name="椭圆 89"/>
          <p:cNvSpPr/>
          <p:nvPr/>
        </p:nvSpPr>
        <p:spPr>
          <a:xfrm>
            <a:off x="7514590" y="2971800"/>
            <a:ext cx="899795" cy="530225"/>
          </a:xfrm>
          <a:prstGeom prst="ellipse">
            <a:avLst/>
          </a:prstGeom>
          <a:noFill/>
          <a:ln w="38100">
            <a:solidFill>
              <a:srgbClr val="FFC000"/>
            </a:solidFill>
            <a:round/>
          </a:ln>
        </p:spPr>
        <p:style>
          <a:lnRef idx="0">
            <a:srgbClr val="FFFFFF"/>
          </a:lnRef>
          <a:fillRef idx="0">
            <a:srgbClr val="FFFFFF"/>
          </a:fillRef>
          <a:effectRef idx="0">
            <a:srgbClr val="FFFFFF"/>
          </a:effectRef>
          <a:fontRef idx="minor"/>
        </p:style>
        <p:txBody>
          <a:bodyPr lIns="104400" tIns="59400" rIns="104400" bIns="59400" anchor="ctr">
            <a:noAutofit/>
          </a:bodyPr>
          <a:p>
            <a:endParaRPr lang="en-US" sz="1800" b="0" strike="noStrike" spc="-1">
              <a:solidFill>
                <a:srgbClr val="000000"/>
              </a:solidFill>
              <a:latin typeface="Arial" panose="020B0604020202020204"/>
            </a:endParaRPr>
          </a:p>
        </p:txBody>
      </p:sp>
      <p:sp>
        <p:nvSpPr>
          <p:cNvPr id="91" name="椭圆 90"/>
          <p:cNvSpPr/>
          <p:nvPr/>
        </p:nvSpPr>
        <p:spPr>
          <a:xfrm>
            <a:off x="6386195" y="2432050"/>
            <a:ext cx="899795" cy="539750"/>
          </a:xfrm>
          <a:prstGeom prst="ellipse">
            <a:avLst/>
          </a:prstGeom>
          <a:noFill/>
          <a:ln w="38100">
            <a:solidFill>
              <a:srgbClr val="FFC000"/>
            </a:solidFill>
            <a:round/>
          </a:ln>
        </p:spPr>
        <p:style>
          <a:lnRef idx="0">
            <a:srgbClr val="FFFFFF"/>
          </a:lnRef>
          <a:fillRef idx="0">
            <a:srgbClr val="FFFFFF"/>
          </a:fillRef>
          <a:effectRef idx="0">
            <a:srgbClr val="FFFFFF"/>
          </a:effectRef>
          <a:fontRef idx="minor"/>
        </p:style>
        <p:txBody>
          <a:bodyPr lIns="104400" tIns="59400" rIns="104400" bIns="59400" anchor="ctr">
            <a:noAutofit/>
          </a:bodyPr>
          <a:p>
            <a:endParaRPr lang="en-US" sz="1800" b="0" strike="noStrike" spc="-1">
              <a:solidFill>
                <a:srgbClr val="000000"/>
              </a:solidFill>
              <a:latin typeface="Arial" panose="020B0604020202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3" grpId="0" uiExpand="1" build="p"/>
      <p:bldP spid="91" grpId="0" bldLvl="0" animBg="1"/>
      <p:bldP spid="90"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Paths</a:t>
            </a:r>
            <a:endParaRPr lang="en-CA" altLang="zh-CN"/>
          </a:p>
        </p:txBody>
      </p:sp>
      <p:sp>
        <p:nvSpPr>
          <p:cNvPr id="3" name="内容占位符 2"/>
          <p:cNvSpPr>
            <a:spLocks noGrp="1"/>
          </p:cNvSpPr>
          <p:nvPr>
            <p:ph idx="1"/>
          </p:nvPr>
        </p:nvSpPr>
        <p:spPr/>
        <p:txBody>
          <a:bodyPr/>
          <a:p>
            <a:r>
              <a:rPr lang="en-CA" altLang="zh-CN"/>
              <a:t>Defined between two cells</a:t>
            </a:r>
            <a:endParaRPr lang="en-CA" altLang="zh-CN"/>
          </a:p>
          <a:p>
            <a:r>
              <a:rPr lang="en-CA" altLang="zh-CN"/>
              <a:t>Must obey environmental constraints</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Valid Path</a:t>
            </a:r>
            <a:endParaRPr lang="en-US" altLang="zh-CN"/>
          </a:p>
        </p:txBody>
      </p:sp>
      <p:sp>
        <p:nvSpPr>
          <p:cNvPr id="5" name="文本框 4"/>
          <p:cNvSpPr txBox="1"/>
          <p:nvPr/>
        </p:nvSpPr>
        <p:spPr>
          <a:xfrm>
            <a:off x="5627370" y="1691005"/>
            <a:ext cx="5726430" cy="953135"/>
          </a:xfrm>
          <a:prstGeom prst="rect">
            <a:avLst/>
          </a:prstGeom>
          <a:noFill/>
        </p:spPr>
        <p:txBody>
          <a:bodyPr wrap="square" rtlCol="0">
            <a:spAutoFit/>
          </a:bodyPr>
          <a:p>
            <a:pPr marL="285750" indent="-285750">
              <a:buFont typeface="Arial" panose="020B0604020202020204" pitchFamily="34" charset="0"/>
              <a:buChar char="•"/>
            </a:pPr>
            <a:r>
              <a:rPr lang="en-US" altLang="zh-CN" sz="2800"/>
              <a:t>Contiguous</a:t>
            </a:r>
            <a:endParaRPr lang="en-US" altLang="zh-CN" sz="2800"/>
          </a:p>
          <a:p>
            <a:pPr marL="285750" indent="-285750">
              <a:buFont typeface="Arial" panose="020B0604020202020204" pitchFamily="34" charset="0"/>
              <a:buChar char="•"/>
            </a:pPr>
            <a:r>
              <a:rPr lang="en-US" altLang="zh-CN" sz="2800"/>
              <a:t>Consists of only grass cells</a:t>
            </a:r>
            <a:endParaRPr lang="en-US" altLang="zh-CN" sz="2800"/>
          </a:p>
        </p:txBody>
      </p:sp>
      <p:graphicFrame>
        <p:nvGraphicFramePr>
          <p:cNvPr id="6" name="表格 5"/>
          <p:cNvGraphicFramePr/>
          <p:nvPr>
            <p:custDataLst>
              <p:tags r:id="rId1"/>
            </p:custDataLst>
          </p:nvPr>
        </p:nvGraphicFramePr>
        <p:xfrm>
          <a:off x="838200" y="1691005"/>
          <a:ext cx="4797425" cy="3324225"/>
        </p:xfrm>
        <a:graphic>
          <a:graphicData uri="http://schemas.openxmlformats.org/drawingml/2006/table">
            <a:tbl>
              <a:tblPr firstRow="1" bandRow="1">
                <a:tableStyleId>{5C22544A-7EE6-4342-B048-85BDC9FD1C3A}</a:tableStyleId>
              </a:tblPr>
              <a:tblGrid>
                <a:gridCol w="959485"/>
                <a:gridCol w="959485"/>
                <a:gridCol w="959485"/>
                <a:gridCol w="959485"/>
                <a:gridCol w="959485"/>
              </a:tblGrid>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chemeClr val="bg1"/>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E41908"/>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FFFF00"/>
                    </a:solidFill>
                  </a:tcPr>
                </a:tc>
              </a:tr>
            </a:tbl>
          </a:graphicData>
        </a:graphic>
      </p:graphicFrame>
      <p:cxnSp>
        <p:nvCxnSpPr>
          <p:cNvPr id="8" name="肘形连接符 7"/>
          <p:cNvCxnSpPr/>
          <p:nvPr/>
        </p:nvCxnSpPr>
        <p:spPr>
          <a:xfrm>
            <a:off x="2324735" y="2162810"/>
            <a:ext cx="2829560" cy="2469515"/>
          </a:xfrm>
          <a:prstGeom prst="bentConnector3">
            <a:avLst>
              <a:gd name="adj1" fmla="val 224"/>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en-US" altLang="zh-CN">
                <a:sym typeface="+mn-ea"/>
              </a:rPr>
              <a:t>Invalid path</a:t>
            </a:r>
            <a:endParaRPr lang="en-US" altLang="zh-CN"/>
          </a:p>
        </p:txBody>
      </p:sp>
      <p:sp>
        <p:nvSpPr>
          <p:cNvPr id="3" name="内容占位符 2"/>
          <p:cNvSpPr/>
          <p:nvPr>
            <p:ph idx="1"/>
          </p:nvPr>
        </p:nvSpPr>
        <p:spPr>
          <a:xfrm>
            <a:off x="5617845" y="1825625"/>
            <a:ext cx="5735955" cy="4351655"/>
          </a:xfrm>
        </p:spPr>
        <p:txBody>
          <a:bodyPr/>
          <a:p>
            <a:r>
              <a:rPr lang="en-US" altLang="zh-CN"/>
              <a:t>Path is broken</a:t>
            </a:r>
            <a:endParaRPr lang="en-US" altLang="zh-CN"/>
          </a:p>
          <a:p>
            <a:r>
              <a:rPr lang="en-US" altLang="zh-CN"/>
              <a:t>A* cannot jump over cells</a:t>
            </a:r>
            <a:endParaRPr lang="en-US" altLang="zh-CN"/>
          </a:p>
        </p:txBody>
      </p:sp>
      <p:graphicFrame>
        <p:nvGraphicFramePr>
          <p:cNvPr id="5" name="表格 4"/>
          <p:cNvGraphicFramePr/>
          <p:nvPr>
            <p:custDataLst>
              <p:tags r:id="rId1"/>
            </p:custDataLst>
          </p:nvPr>
        </p:nvGraphicFramePr>
        <p:xfrm>
          <a:off x="838200" y="1691005"/>
          <a:ext cx="4797425" cy="3324225"/>
        </p:xfrm>
        <a:graphic>
          <a:graphicData uri="http://schemas.openxmlformats.org/drawingml/2006/table">
            <a:tbl>
              <a:tblPr firstRow="1" bandRow="1">
                <a:tableStyleId>{5C22544A-7EE6-4342-B048-85BDC9FD1C3A}</a:tableStyleId>
              </a:tblPr>
              <a:tblGrid>
                <a:gridCol w="959485"/>
                <a:gridCol w="959485"/>
                <a:gridCol w="959485"/>
                <a:gridCol w="959485"/>
                <a:gridCol w="959485"/>
              </a:tblGrid>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chemeClr val="bg1"/>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E41908"/>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FFFF00"/>
                    </a:solidFill>
                  </a:tcPr>
                </a:tc>
              </a:tr>
            </a:tbl>
          </a:graphicData>
        </a:graphic>
      </p:graphicFrame>
      <p:cxnSp>
        <p:nvCxnSpPr>
          <p:cNvPr id="7" name="直接箭头连接符 6"/>
          <p:cNvCxnSpPr/>
          <p:nvPr/>
        </p:nvCxnSpPr>
        <p:spPr>
          <a:xfrm flipH="1">
            <a:off x="2263775" y="2125345"/>
            <a:ext cx="9525" cy="2605405"/>
          </a:xfrm>
          <a:prstGeom prst="straightConnector1">
            <a:avLst/>
          </a:prstGeom>
          <a:ln w="25400" cmpd="sng">
            <a:solidFill>
              <a:schemeClr val="tx1"/>
            </a:solidFill>
            <a:prstDash val="solid"/>
            <a:tailEnd type="none"/>
          </a:ln>
        </p:spPr>
        <p:style>
          <a:lnRef idx="2">
            <a:schemeClr val="accent1"/>
          </a:lnRef>
          <a:fillRef idx="0">
            <a:srgbClr val="FFFFFF"/>
          </a:fillRef>
          <a:effectRef idx="0">
            <a:srgbClr val="FFFFFF"/>
          </a:effectRef>
          <a:fontRef idx="minor">
            <a:schemeClr val="tx1"/>
          </a:fontRef>
        </p:style>
      </p:cxnSp>
      <p:cxnSp>
        <p:nvCxnSpPr>
          <p:cNvPr id="8" name="直接箭头连接符 7"/>
          <p:cNvCxnSpPr/>
          <p:nvPr/>
        </p:nvCxnSpPr>
        <p:spPr>
          <a:xfrm flipV="1">
            <a:off x="4166235" y="4652645"/>
            <a:ext cx="1008380" cy="10160"/>
          </a:xfrm>
          <a:prstGeom prst="straightConnector1">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Invalid path</a:t>
            </a:r>
            <a:endParaRPr lang="en-US" altLang="zh-CN"/>
          </a:p>
        </p:txBody>
      </p:sp>
      <p:sp>
        <p:nvSpPr>
          <p:cNvPr id="3" name="内容占位符 2"/>
          <p:cNvSpPr/>
          <p:nvPr/>
        </p:nvSpPr>
        <p:spPr>
          <a:xfrm>
            <a:off x="5617845" y="1825625"/>
            <a:ext cx="5735955" cy="43516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a:t>Path crosses a water cell</a:t>
            </a:r>
            <a:endParaRPr lang="en-US" altLang="zh-CN"/>
          </a:p>
          <a:p>
            <a:r>
              <a:rPr lang="en-US" altLang="zh-CN"/>
              <a:t>A* cannot move into water cells</a:t>
            </a:r>
            <a:endParaRPr lang="en-US" altLang="zh-CN"/>
          </a:p>
        </p:txBody>
      </p:sp>
      <p:graphicFrame>
        <p:nvGraphicFramePr>
          <p:cNvPr id="6" name="内容占位符 5"/>
          <p:cNvGraphicFramePr/>
          <p:nvPr>
            <p:ph idx="1"/>
            <p:custDataLst>
              <p:tags r:id="rId1"/>
            </p:custDataLst>
          </p:nvPr>
        </p:nvGraphicFramePr>
        <p:xfrm>
          <a:off x="838200" y="1691005"/>
          <a:ext cx="4797425" cy="3324225"/>
        </p:xfrm>
        <a:graphic>
          <a:graphicData uri="http://schemas.openxmlformats.org/drawingml/2006/table">
            <a:tbl>
              <a:tblPr firstRow="1" bandRow="1">
                <a:tableStyleId>{5C22544A-7EE6-4342-B048-85BDC9FD1C3A}</a:tableStyleId>
              </a:tblPr>
              <a:tblGrid>
                <a:gridCol w="959485"/>
                <a:gridCol w="959485"/>
                <a:gridCol w="959485"/>
                <a:gridCol w="959485"/>
                <a:gridCol w="959485"/>
              </a:tblGrid>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chemeClr val="bg1"/>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E41908"/>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FFFF00"/>
                    </a:solidFill>
                  </a:tcPr>
                </a:tc>
              </a:tr>
            </a:tbl>
          </a:graphicData>
        </a:graphic>
      </p:graphicFrame>
      <p:cxnSp>
        <p:nvCxnSpPr>
          <p:cNvPr id="9" name="肘形连接符 8"/>
          <p:cNvCxnSpPr/>
          <p:nvPr/>
        </p:nvCxnSpPr>
        <p:spPr>
          <a:xfrm>
            <a:off x="2446020" y="2019935"/>
            <a:ext cx="2780030" cy="2642870"/>
          </a:xfrm>
          <a:prstGeom prst="bentConnector3">
            <a:avLst>
              <a:gd name="adj1" fmla="val 99977"/>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Invalid path</a:t>
            </a:r>
            <a:endParaRPr lang="en-US" altLang="zh-CN"/>
          </a:p>
        </p:txBody>
      </p:sp>
      <p:sp>
        <p:nvSpPr>
          <p:cNvPr id="3" name="内容占位符 2"/>
          <p:cNvSpPr/>
          <p:nvPr/>
        </p:nvSpPr>
        <p:spPr>
          <a:xfrm>
            <a:off x="5617845" y="1825625"/>
            <a:ext cx="5735955" cy="43516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en-US"/>
              <a:t>Diagonal pathing</a:t>
            </a:r>
            <a:endParaRPr lang="en-US" altLang="zh-CN"/>
          </a:p>
          <a:p>
            <a:r>
              <a:rPr lang="en-CA" altLang="en-US"/>
              <a:t>A* cannot move diagonally from one cell to another cell </a:t>
            </a:r>
            <a:endParaRPr lang="en-CA" altLang="en-US"/>
          </a:p>
        </p:txBody>
      </p:sp>
      <p:graphicFrame>
        <p:nvGraphicFramePr>
          <p:cNvPr id="6" name="内容占位符 5"/>
          <p:cNvGraphicFramePr/>
          <p:nvPr>
            <p:ph idx="1"/>
            <p:custDataLst>
              <p:tags r:id="rId1"/>
            </p:custDataLst>
          </p:nvPr>
        </p:nvGraphicFramePr>
        <p:xfrm>
          <a:off x="838200" y="1691005"/>
          <a:ext cx="4797425" cy="3324225"/>
        </p:xfrm>
        <a:graphic>
          <a:graphicData uri="http://schemas.openxmlformats.org/drawingml/2006/table">
            <a:tbl>
              <a:tblPr firstRow="1" bandRow="1">
                <a:tableStyleId>{5C22544A-7EE6-4342-B048-85BDC9FD1C3A}</a:tableStyleId>
              </a:tblPr>
              <a:tblGrid>
                <a:gridCol w="959485"/>
                <a:gridCol w="959485"/>
                <a:gridCol w="959485"/>
                <a:gridCol w="959485"/>
                <a:gridCol w="959485"/>
              </a:tblGrid>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chemeClr val="bg1"/>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E41908"/>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FFFF00"/>
                    </a:solidFill>
                  </a:tcPr>
                </a:tc>
              </a:tr>
            </a:tbl>
          </a:graphicData>
        </a:graphic>
      </p:graphicFrame>
      <p:cxnSp>
        <p:nvCxnSpPr>
          <p:cNvPr id="7" name="直接箭头连接符 6"/>
          <p:cNvCxnSpPr/>
          <p:nvPr/>
        </p:nvCxnSpPr>
        <p:spPr>
          <a:xfrm>
            <a:off x="2273300" y="2125345"/>
            <a:ext cx="10160" cy="1868805"/>
          </a:xfrm>
          <a:prstGeom prst="straightConnector1">
            <a:avLst/>
          </a:prstGeom>
          <a:ln w="25400" cmpd="sng">
            <a:solidFill>
              <a:schemeClr val="tx1"/>
            </a:solidFill>
            <a:prstDash val="solid"/>
            <a:tailEnd type="none"/>
          </a:ln>
        </p:spPr>
        <p:style>
          <a:lnRef idx="2">
            <a:schemeClr val="accent1"/>
          </a:lnRef>
          <a:fillRef idx="0">
            <a:srgbClr val="FFFFFF"/>
          </a:fillRef>
          <a:effectRef idx="0">
            <a:srgbClr val="FFFFFF"/>
          </a:effectRef>
          <a:fontRef idx="minor">
            <a:schemeClr val="tx1"/>
          </a:fontRef>
        </p:style>
      </p:cxnSp>
      <p:cxnSp>
        <p:nvCxnSpPr>
          <p:cNvPr id="4" name="直接箭头连接符 3"/>
          <p:cNvCxnSpPr/>
          <p:nvPr/>
        </p:nvCxnSpPr>
        <p:spPr>
          <a:xfrm flipV="1">
            <a:off x="3209925" y="4652645"/>
            <a:ext cx="1964690" cy="10160"/>
          </a:xfrm>
          <a:prstGeom prst="straightConnector1">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5" name="直接箭头连接符 4"/>
          <p:cNvCxnSpPr/>
          <p:nvPr/>
        </p:nvCxnSpPr>
        <p:spPr>
          <a:xfrm>
            <a:off x="2273300" y="3983990"/>
            <a:ext cx="936625" cy="668655"/>
          </a:xfrm>
          <a:prstGeom prst="straightConnector1">
            <a:avLst/>
          </a:prstGeom>
          <a:ln w="25400" cmpd="sng">
            <a:solidFill>
              <a:schemeClr val="tx1"/>
            </a:solidFill>
            <a:prstDash val="solid"/>
            <a:tailEnd type="none"/>
          </a:ln>
        </p:spPr>
        <p:style>
          <a:lnRef idx="2">
            <a:schemeClr val="accent1"/>
          </a:lnRef>
          <a:fillRef idx="0">
            <a:srgbClr val="FFFFFF"/>
          </a:fillRef>
          <a:effectRef idx="0">
            <a:srgbClr val="FFFFFF"/>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Path Concepts - Representation</a:t>
            </a:r>
            <a:endParaRPr lang="en-CA" altLang="zh-CN"/>
          </a:p>
        </p:txBody>
      </p:sp>
      <p:sp>
        <p:nvSpPr>
          <p:cNvPr id="3" name="内容占位符 2"/>
          <p:cNvSpPr>
            <a:spLocks noGrp="1"/>
          </p:cNvSpPr>
          <p:nvPr>
            <p:ph idx="1"/>
          </p:nvPr>
        </p:nvSpPr>
        <p:spPr>
          <a:xfrm>
            <a:off x="5634990" y="1691640"/>
            <a:ext cx="5718810" cy="4485640"/>
          </a:xfrm>
        </p:spPr>
        <p:txBody>
          <a:bodyPr/>
          <a:p>
            <a:r>
              <a:rPr lang="en-CA" altLang="zh-CN"/>
              <a:t>Represent a valid path as an array of cell numbers.</a:t>
            </a:r>
            <a:endParaRPr lang="en-CA" altLang="zh-CN"/>
          </a:p>
          <a:p>
            <a:r>
              <a:rPr lang="en-CA" altLang="zh-CN"/>
              <a:t>The path on the left can be represented as:</a:t>
            </a:r>
            <a:br>
              <a:rPr lang="en-CA" altLang="zh-CN"/>
            </a:br>
            <a:r>
              <a:rPr lang="en-CA" altLang="zh-CN"/>
              <a:t>1, 6, 11, 16, 21, 22, 23, 24</a:t>
            </a:r>
            <a:endParaRPr lang="en-CA" altLang="zh-CN"/>
          </a:p>
          <a:p>
            <a:pPr marL="0" indent="0">
              <a:buNone/>
            </a:pPr>
            <a:r>
              <a:rPr lang="en-CA" altLang="zh-CN"/>
              <a:t>Path starts at cell 1</a:t>
            </a:r>
            <a:endParaRPr lang="en-CA" altLang="zh-CN"/>
          </a:p>
          <a:p>
            <a:pPr marL="0" indent="0">
              <a:buNone/>
            </a:pPr>
            <a:r>
              <a:rPr lang="en-CA" altLang="zh-CN"/>
              <a:t>goes through cells 6, 11, 16, 21, 22, 23 (in that order)</a:t>
            </a:r>
            <a:endParaRPr lang="en-CA" altLang="zh-CN"/>
          </a:p>
          <a:p>
            <a:pPr marL="0" indent="0">
              <a:buNone/>
            </a:pPr>
            <a:r>
              <a:rPr lang="en-CA" altLang="zh-CN"/>
              <a:t>and terminates at cell 24</a:t>
            </a:r>
            <a:endParaRPr lang="en-CA" altLang="zh-CN"/>
          </a:p>
        </p:txBody>
      </p:sp>
      <p:graphicFrame>
        <p:nvGraphicFramePr>
          <p:cNvPr id="6" name="表格 5"/>
          <p:cNvGraphicFramePr/>
          <p:nvPr>
            <p:custDataLst>
              <p:tags r:id="rId1"/>
            </p:custDataLst>
          </p:nvPr>
        </p:nvGraphicFramePr>
        <p:xfrm>
          <a:off x="838200" y="1691005"/>
          <a:ext cx="4797425" cy="3324225"/>
        </p:xfrm>
        <a:graphic>
          <a:graphicData uri="http://schemas.openxmlformats.org/drawingml/2006/table">
            <a:tbl>
              <a:tblPr firstRow="1" bandRow="1">
                <a:tableStyleId>{5C22544A-7EE6-4342-B048-85BDC9FD1C3A}</a:tableStyleId>
              </a:tblPr>
              <a:tblGrid>
                <a:gridCol w="959485"/>
                <a:gridCol w="959485"/>
                <a:gridCol w="959485"/>
                <a:gridCol w="959485"/>
                <a:gridCol w="959485"/>
              </a:tblGrid>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chemeClr val="bg1"/>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E41908"/>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FFFF00"/>
                    </a:solidFill>
                  </a:tcPr>
                </a:tc>
              </a:tr>
            </a:tbl>
          </a:graphicData>
        </a:graphic>
      </p:graphicFrame>
      <p:cxnSp>
        <p:nvCxnSpPr>
          <p:cNvPr id="8" name="肘形连接符 7"/>
          <p:cNvCxnSpPr/>
          <p:nvPr/>
        </p:nvCxnSpPr>
        <p:spPr>
          <a:xfrm>
            <a:off x="2324735" y="2192020"/>
            <a:ext cx="2829560" cy="2469515"/>
          </a:xfrm>
          <a:prstGeom prst="bentConnector3">
            <a:avLst>
              <a:gd name="adj1" fmla="val 224"/>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Path Concepts - Distance</a:t>
            </a:r>
            <a:endParaRPr lang="en-CA" altLang="zh-CN"/>
          </a:p>
        </p:txBody>
      </p:sp>
      <p:sp>
        <p:nvSpPr>
          <p:cNvPr id="4" name="内容占位符 3"/>
          <p:cNvSpPr>
            <a:spLocks noGrp="1"/>
          </p:cNvSpPr>
          <p:nvPr>
            <p:ph idx="1"/>
          </p:nvPr>
        </p:nvSpPr>
        <p:spPr>
          <a:xfrm>
            <a:off x="837565" y="1691640"/>
            <a:ext cx="10516235" cy="4485640"/>
          </a:xfrm>
        </p:spPr>
        <p:txBody>
          <a:bodyPr/>
          <a:p>
            <a:r>
              <a:rPr lang="en-CA" altLang="zh-CN"/>
              <a:t>Distance between adjacent cells is one (1) unit </a:t>
            </a:r>
            <a:endParaRPr lang="en-CA" altLang="zh-CN"/>
          </a:p>
          <a:p>
            <a:r>
              <a:rPr lang="en-CA" altLang="zh-CN">
                <a:sym typeface="+mn-ea"/>
              </a:rPr>
              <a:t>Distance of a path is t</a:t>
            </a:r>
            <a:r>
              <a:rPr lang="en-CA" altLang="zh-CN">
                <a:sym typeface="+mn-ea"/>
              </a:rPr>
              <a:t>he distance between the first cell and the last cell of the path</a:t>
            </a:r>
            <a:endParaRPr lang="en-CA" altLang="zh-CN"/>
          </a:p>
          <a:p>
            <a:r>
              <a:rPr lang="en-CA" altLang="zh-CN"/>
              <a:t>For a path with </a:t>
            </a:r>
            <a:r>
              <a:rPr lang="en-CA" altLang="zh-CN" i="1"/>
              <a:t>n</a:t>
            </a:r>
            <a:r>
              <a:rPr lang="en-CA" altLang="zh-CN"/>
              <a:t> cells, traveling from the first cell to the last cell on the path takes </a:t>
            </a:r>
            <a:r>
              <a:rPr lang="en-CA" altLang="zh-CN" i="1">
                <a:sym typeface="+mn-ea"/>
              </a:rPr>
              <a:t>n - 1 </a:t>
            </a:r>
            <a:r>
              <a:rPr lang="en-CA" altLang="zh-CN">
                <a:sym typeface="+mn-ea"/>
              </a:rPr>
              <a:t>moves.</a:t>
            </a:r>
            <a:endParaRPr lang="en-CA" altLang="zh-CN"/>
          </a:p>
          <a:p>
            <a:r>
              <a:rPr lang="en-CA" altLang="zh-CN"/>
              <a:t>Therefore, the distance for a path with </a:t>
            </a:r>
            <a:r>
              <a:rPr lang="en-CA" altLang="zh-CN" i="1"/>
              <a:t>n</a:t>
            </a:r>
            <a:r>
              <a:rPr lang="en-CA" altLang="zh-CN"/>
              <a:t> cells is </a:t>
            </a:r>
            <a:r>
              <a:rPr lang="en-CA" altLang="zh-CN" i="1"/>
              <a:t>n - 1</a:t>
            </a:r>
            <a:r>
              <a:rPr lang="en-CA" altLang="zh-CN"/>
              <a:t> units.</a:t>
            </a:r>
            <a:endParaRPr lang="en-CA" altLang="zh-CN"/>
          </a:p>
          <a:p>
            <a:pPr lvl="1">
              <a:buFont typeface="Arial" panose="020B0604020202020204" pitchFamily="34" charset="0"/>
              <a:buChar char="◦"/>
            </a:pP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Path Concepts - Distance</a:t>
            </a:r>
            <a:endParaRPr lang="en-CA" altLang="zh-CN"/>
          </a:p>
        </p:txBody>
      </p:sp>
      <p:graphicFrame>
        <p:nvGraphicFramePr>
          <p:cNvPr id="6" name="表格 5"/>
          <p:cNvGraphicFramePr/>
          <p:nvPr>
            <p:custDataLst>
              <p:tags r:id="rId1"/>
            </p:custDataLst>
          </p:nvPr>
        </p:nvGraphicFramePr>
        <p:xfrm>
          <a:off x="838200" y="1691005"/>
          <a:ext cx="4797425" cy="3324225"/>
        </p:xfrm>
        <a:graphic>
          <a:graphicData uri="http://schemas.openxmlformats.org/drawingml/2006/table">
            <a:tbl>
              <a:tblPr firstRow="1" bandRow="1">
                <a:tableStyleId>{5C22544A-7EE6-4342-B048-85BDC9FD1C3A}</a:tableStyleId>
              </a:tblPr>
              <a:tblGrid>
                <a:gridCol w="959485"/>
                <a:gridCol w="959485"/>
                <a:gridCol w="959485"/>
                <a:gridCol w="959485"/>
                <a:gridCol w="959485"/>
              </a:tblGrid>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chemeClr val="bg1"/>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E41908"/>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L w="12700">
                      <a:solidFill>
                        <a:schemeClr val="bg1"/>
                      </a:solidFill>
                      <a:prstDash val="solid"/>
                    </a:lnL>
                    <a:lnR w="12700">
                      <a:solidFill>
                        <a:schemeClr val="bg1"/>
                      </a:solidFill>
                      <a:prstDash val="solid"/>
                    </a:lnR>
                    <a:lnT w="12700">
                      <a:solidFill>
                        <a:schemeClr val="bg1"/>
                      </a:solidFill>
                      <a:prstDash val="solid"/>
                    </a:lnT>
                    <a:lnB w="12700">
                      <a:solidFill>
                        <a:schemeClr val="bg1"/>
                      </a:solidFill>
                      <a:prstDash val="solid"/>
                    </a:lnB>
                    <a:lnTlToBr>
                      <a:noFill/>
                    </a:lnTlToBr>
                    <a:lnBlToTr>
                      <a:noFill/>
                    </a:lnBlTo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lnT w="12700">
                      <a:solidFill>
                        <a:schemeClr val="bg1"/>
                      </a:solidFill>
                      <a:prstDash val="solid"/>
                    </a:lnT>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00B0F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altLang="en-US" sz="1800" b="0" strike="noStrike" spc="-1">
                        <a:solidFill>
                          <a:srgbClr val="000000"/>
                        </a:solidFill>
                        <a:latin typeface="Arial" panose="020B0604020202020204"/>
                      </a:endParaRPr>
                    </a:p>
                  </a:txBody>
                  <a:tcPr marL="90000" marR="90000" marT="46800" marB="46800" anchor="ctr">
                    <a:solidFill>
                      <a:srgbClr val="61F400"/>
                    </a:solidFill>
                  </a:tcPr>
                </a:tc>
              </a:tr>
              <a:tr h="664845">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61F400"/>
                    </a:solidFill>
                  </a:tcPr>
                </a:tc>
                <a:tc>
                  <a:txBody>
                    <a:bodyPr/>
                    <a:p>
                      <a:pPr indent="0" algn="ctr">
                        <a:buNone/>
                      </a:pPr>
                      <a:endParaRPr lang="en-US" sz="1800" b="0" strike="noStrike" spc="-1">
                        <a:solidFill>
                          <a:srgbClr val="000000"/>
                        </a:solidFill>
                        <a:latin typeface="Arial" panose="020B0604020202020204"/>
                      </a:endParaRPr>
                    </a:p>
                  </a:txBody>
                  <a:tcPr marL="90000" marR="90000" marT="46800" marB="46800" anchor="ctr">
                    <a:solidFill>
                      <a:srgbClr val="FFFF00"/>
                    </a:solidFill>
                  </a:tcPr>
                </a:tc>
              </a:tr>
            </a:tbl>
          </a:graphicData>
        </a:graphic>
      </p:graphicFrame>
      <p:cxnSp>
        <p:nvCxnSpPr>
          <p:cNvPr id="8" name="肘形连接符 7"/>
          <p:cNvCxnSpPr/>
          <p:nvPr/>
        </p:nvCxnSpPr>
        <p:spPr>
          <a:xfrm>
            <a:off x="2324735" y="2192020"/>
            <a:ext cx="2829560" cy="2469515"/>
          </a:xfrm>
          <a:prstGeom prst="bentConnector3">
            <a:avLst>
              <a:gd name="adj1" fmla="val 224"/>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7" name="直接箭头连接符 6"/>
          <p:cNvCxnSpPr/>
          <p:nvPr/>
        </p:nvCxnSpPr>
        <p:spPr>
          <a:xfrm flipH="1">
            <a:off x="2179955" y="2084705"/>
            <a:ext cx="9525" cy="668655"/>
          </a:xfrm>
          <a:prstGeom prst="straightConnector1">
            <a:avLst/>
          </a:prstGeom>
          <a:ln w="25400">
            <a:solidFill>
              <a:schemeClr val="tx1"/>
            </a:solidFill>
            <a:tailEnd type="arrow" w="lg" len="med"/>
          </a:ln>
        </p:spPr>
        <p:style>
          <a:lnRef idx="2">
            <a:schemeClr val="accent1"/>
          </a:lnRef>
          <a:fillRef idx="0">
            <a:srgbClr val="FFFFFF"/>
          </a:fillRef>
          <a:effectRef idx="0">
            <a:srgbClr val="FFFFFF"/>
          </a:effectRef>
          <a:fontRef idx="minor">
            <a:schemeClr val="tx1"/>
          </a:fontRef>
        </p:style>
      </p:cxnSp>
      <p:cxnSp>
        <p:nvCxnSpPr>
          <p:cNvPr id="9" name="直接箭头连接符 8"/>
          <p:cNvCxnSpPr/>
          <p:nvPr/>
        </p:nvCxnSpPr>
        <p:spPr>
          <a:xfrm flipH="1">
            <a:off x="2170430" y="2753360"/>
            <a:ext cx="9525" cy="668655"/>
          </a:xfrm>
          <a:prstGeom prst="straightConnector1">
            <a:avLst/>
          </a:prstGeom>
          <a:ln w="25400">
            <a:solidFill>
              <a:schemeClr val="tx1"/>
            </a:solidFill>
            <a:tailEnd type="arrow" w="lg" len="med"/>
          </a:ln>
        </p:spPr>
        <p:style>
          <a:lnRef idx="2">
            <a:schemeClr val="accent1"/>
          </a:lnRef>
          <a:fillRef idx="0">
            <a:srgbClr val="FFFFFF"/>
          </a:fillRef>
          <a:effectRef idx="0">
            <a:srgbClr val="FFFFFF"/>
          </a:effectRef>
          <a:fontRef idx="minor">
            <a:schemeClr val="tx1"/>
          </a:fontRef>
        </p:style>
      </p:cxnSp>
      <p:cxnSp>
        <p:nvCxnSpPr>
          <p:cNvPr id="10" name="直接箭头连接符 9"/>
          <p:cNvCxnSpPr/>
          <p:nvPr/>
        </p:nvCxnSpPr>
        <p:spPr>
          <a:xfrm flipH="1">
            <a:off x="2179955" y="3422015"/>
            <a:ext cx="9525" cy="668655"/>
          </a:xfrm>
          <a:prstGeom prst="straightConnector1">
            <a:avLst/>
          </a:prstGeom>
          <a:ln w="25400">
            <a:solidFill>
              <a:schemeClr val="tx1"/>
            </a:solidFill>
            <a:tailEnd type="arrow" w="lg" len="med"/>
          </a:ln>
        </p:spPr>
        <p:style>
          <a:lnRef idx="2">
            <a:schemeClr val="accent1"/>
          </a:lnRef>
          <a:fillRef idx="0">
            <a:srgbClr val="FFFFFF"/>
          </a:fillRef>
          <a:effectRef idx="0">
            <a:srgbClr val="FFFFFF"/>
          </a:effectRef>
          <a:fontRef idx="minor">
            <a:schemeClr val="tx1"/>
          </a:fontRef>
        </p:style>
      </p:cxnSp>
      <p:cxnSp>
        <p:nvCxnSpPr>
          <p:cNvPr id="11" name="直接箭头连接符 10"/>
          <p:cNvCxnSpPr/>
          <p:nvPr/>
        </p:nvCxnSpPr>
        <p:spPr>
          <a:xfrm flipH="1">
            <a:off x="2179955" y="4090670"/>
            <a:ext cx="9525" cy="668655"/>
          </a:xfrm>
          <a:prstGeom prst="straightConnector1">
            <a:avLst/>
          </a:prstGeom>
          <a:ln w="25400">
            <a:solidFill>
              <a:schemeClr val="tx1"/>
            </a:solidFill>
            <a:tailEnd type="arrow" w="lg" len="med"/>
          </a:ln>
        </p:spPr>
        <p:style>
          <a:lnRef idx="2">
            <a:schemeClr val="accent1"/>
          </a:lnRef>
          <a:fillRef idx="0">
            <a:srgbClr val="FFFFFF"/>
          </a:fillRef>
          <a:effectRef idx="0">
            <a:srgbClr val="FFFFFF"/>
          </a:effectRef>
          <a:fontRef idx="minor">
            <a:schemeClr val="tx1"/>
          </a:fontRef>
        </p:style>
      </p:cxnSp>
      <p:cxnSp>
        <p:nvCxnSpPr>
          <p:cNvPr id="12" name="直接箭头连接符 11"/>
          <p:cNvCxnSpPr/>
          <p:nvPr/>
        </p:nvCxnSpPr>
        <p:spPr>
          <a:xfrm flipV="1">
            <a:off x="2189480" y="4751705"/>
            <a:ext cx="1172845" cy="6985"/>
          </a:xfrm>
          <a:prstGeom prst="straightConnector1">
            <a:avLst/>
          </a:prstGeom>
          <a:ln w="25400">
            <a:solidFill>
              <a:schemeClr val="tx1"/>
            </a:solidFill>
            <a:tailEnd type="arrow" w="lg" len="med"/>
          </a:ln>
        </p:spPr>
        <p:style>
          <a:lnRef idx="2">
            <a:schemeClr val="accent1"/>
          </a:lnRef>
          <a:fillRef idx="0">
            <a:srgbClr val="FFFFFF"/>
          </a:fillRef>
          <a:effectRef idx="0">
            <a:srgbClr val="FFFFFF"/>
          </a:effectRef>
          <a:fontRef idx="minor">
            <a:schemeClr val="tx1"/>
          </a:fontRef>
        </p:style>
      </p:cxnSp>
      <p:cxnSp>
        <p:nvCxnSpPr>
          <p:cNvPr id="13" name="直接箭头连接符 12"/>
          <p:cNvCxnSpPr/>
          <p:nvPr/>
        </p:nvCxnSpPr>
        <p:spPr>
          <a:xfrm flipV="1">
            <a:off x="3371850" y="4751705"/>
            <a:ext cx="911225" cy="9525"/>
          </a:xfrm>
          <a:prstGeom prst="straightConnector1">
            <a:avLst/>
          </a:prstGeom>
          <a:ln w="25400">
            <a:solidFill>
              <a:schemeClr val="tx1"/>
            </a:solidFill>
            <a:tailEnd type="arrow" w="lg" len="med"/>
          </a:ln>
        </p:spPr>
        <p:style>
          <a:lnRef idx="2">
            <a:schemeClr val="accent1"/>
          </a:lnRef>
          <a:fillRef idx="0">
            <a:srgbClr val="FFFFFF"/>
          </a:fillRef>
          <a:effectRef idx="0">
            <a:srgbClr val="FFFFFF"/>
          </a:effectRef>
          <a:fontRef idx="minor">
            <a:schemeClr val="tx1"/>
          </a:fontRef>
        </p:style>
      </p:cxnSp>
      <p:cxnSp>
        <p:nvCxnSpPr>
          <p:cNvPr id="14" name="直接箭头连接符 13"/>
          <p:cNvCxnSpPr/>
          <p:nvPr/>
        </p:nvCxnSpPr>
        <p:spPr>
          <a:xfrm>
            <a:off x="4311015" y="4759960"/>
            <a:ext cx="843280" cy="0"/>
          </a:xfrm>
          <a:prstGeom prst="straightConnector1">
            <a:avLst/>
          </a:prstGeom>
          <a:ln w="25400">
            <a:solidFill>
              <a:schemeClr val="tx1"/>
            </a:solidFill>
            <a:tailEnd type="arrow" w="lg" len="med"/>
          </a:ln>
        </p:spPr>
        <p:style>
          <a:lnRef idx="2">
            <a:schemeClr val="accent1"/>
          </a:lnRef>
          <a:fillRef idx="0">
            <a:srgbClr val="FFFFFF"/>
          </a:fillRef>
          <a:effectRef idx="0">
            <a:srgbClr val="FFFFFF"/>
          </a:effectRef>
          <a:fontRef idx="minor">
            <a:schemeClr val="tx1"/>
          </a:fontRef>
        </p:style>
      </p:cxnSp>
      <p:sp>
        <p:nvSpPr>
          <p:cNvPr id="15" name="文本框 14"/>
          <p:cNvSpPr txBox="1"/>
          <p:nvPr/>
        </p:nvSpPr>
        <p:spPr>
          <a:xfrm>
            <a:off x="1818005" y="2249170"/>
            <a:ext cx="352425" cy="368300"/>
          </a:xfrm>
          <a:prstGeom prst="rect">
            <a:avLst/>
          </a:prstGeom>
          <a:noFill/>
        </p:spPr>
        <p:txBody>
          <a:bodyPr wrap="square" rtlCol="0">
            <a:spAutoFit/>
          </a:bodyPr>
          <a:p>
            <a:r>
              <a:rPr lang="en-CA" altLang="zh-CN"/>
              <a:t>1</a:t>
            </a:r>
            <a:endParaRPr lang="en-CA" altLang="zh-CN"/>
          </a:p>
        </p:txBody>
      </p:sp>
      <p:sp>
        <p:nvSpPr>
          <p:cNvPr id="16" name="文本框 15"/>
          <p:cNvSpPr txBox="1"/>
          <p:nvPr/>
        </p:nvSpPr>
        <p:spPr>
          <a:xfrm>
            <a:off x="1818005" y="2841625"/>
            <a:ext cx="352425" cy="368300"/>
          </a:xfrm>
          <a:prstGeom prst="rect">
            <a:avLst/>
          </a:prstGeom>
          <a:noFill/>
        </p:spPr>
        <p:txBody>
          <a:bodyPr wrap="square" rtlCol="0">
            <a:spAutoFit/>
          </a:bodyPr>
          <a:p>
            <a:r>
              <a:rPr lang="en-CA" altLang="zh-CN"/>
              <a:t>2</a:t>
            </a:r>
            <a:endParaRPr lang="en-CA" altLang="zh-CN"/>
          </a:p>
        </p:txBody>
      </p:sp>
      <p:sp>
        <p:nvSpPr>
          <p:cNvPr id="17" name="文本框 16"/>
          <p:cNvSpPr txBox="1"/>
          <p:nvPr/>
        </p:nvSpPr>
        <p:spPr>
          <a:xfrm>
            <a:off x="1818005" y="3510280"/>
            <a:ext cx="352425" cy="368300"/>
          </a:xfrm>
          <a:prstGeom prst="rect">
            <a:avLst/>
          </a:prstGeom>
          <a:noFill/>
        </p:spPr>
        <p:txBody>
          <a:bodyPr wrap="square" rtlCol="0">
            <a:spAutoFit/>
          </a:bodyPr>
          <a:p>
            <a:r>
              <a:rPr lang="en-CA" altLang="zh-CN"/>
              <a:t>3</a:t>
            </a:r>
            <a:endParaRPr lang="en-CA" altLang="zh-CN"/>
          </a:p>
        </p:txBody>
      </p:sp>
      <p:sp>
        <p:nvSpPr>
          <p:cNvPr id="18" name="文本框 17"/>
          <p:cNvSpPr txBox="1"/>
          <p:nvPr/>
        </p:nvSpPr>
        <p:spPr>
          <a:xfrm>
            <a:off x="1827530" y="4178935"/>
            <a:ext cx="352425" cy="368300"/>
          </a:xfrm>
          <a:prstGeom prst="rect">
            <a:avLst/>
          </a:prstGeom>
          <a:noFill/>
        </p:spPr>
        <p:txBody>
          <a:bodyPr wrap="square" rtlCol="0">
            <a:spAutoFit/>
          </a:bodyPr>
          <a:p>
            <a:r>
              <a:rPr lang="en-CA" altLang="zh-CN"/>
              <a:t>4</a:t>
            </a:r>
            <a:endParaRPr lang="en-CA" altLang="zh-CN"/>
          </a:p>
        </p:txBody>
      </p:sp>
      <p:sp>
        <p:nvSpPr>
          <p:cNvPr id="19" name="文本框 18"/>
          <p:cNvSpPr txBox="1"/>
          <p:nvPr/>
        </p:nvSpPr>
        <p:spPr>
          <a:xfrm>
            <a:off x="2599690" y="4798695"/>
            <a:ext cx="352425" cy="368300"/>
          </a:xfrm>
          <a:prstGeom prst="rect">
            <a:avLst/>
          </a:prstGeom>
          <a:noFill/>
        </p:spPr>
        <p:txBody>
          <a:bodyPr wrap="square" rtlCol="0">
            <a:spAutoFit/>
          </a:bodyPr>
          <a:p>
            <a:r>
              <a:rPr lang="en-CA" altLang="zh-CN"/>
              <a:t>5</a:t>
            </a:r>
            <a:endParaRPr lang="en-CA" altLang="zh-CN"/>
          </a:p>
        </p:txBody>
      </p:sp>
      <p:sp>
        <p:nvSpPr>
          <p:cNvPr id="20" name="文本框 19"/>
          <p:cNvSpPr txBox="1"/>
          <p:nvPr/>
        </p:nvSpPr>
        <p:spPr>
          <a:xfrm>
            <a:off x="3563620" y="4803775"/>
            <a:ext cx="352425" cy="368300"/>
          </a:xfrm>
          <a:prstGeom prst="rect">
            <a:avLst/>
          </a:prstGeom>
          <a:noFill/>
        </p:spPr>
        <p:txBody>
          <a:bodyPr wrap="square" rtlCol="0">
            <a:spAutoFit/>
          </a:bodyPr>
          <a:p>
            <a:r>
              <a:rPr lang="en-CA" altLang="zh-CN"/>
              <a:t>6</a:t>
            </a:r>
            <a:endParaRPr lang="en-CA" altLang="zh-CN"/>
          </a:p>
        </p:txBody>
      </p:sp>
      <p:sp>
        <p:nvSpPr>
          <p:cNvPr id="21" name="文本框 20"/>
          <p:cNvSpPr txBox="1"/>
          <p:nvPr/>
        </p:nvSpPr>
        <p:spPr>
          <a:xfrm>
            <a:off x="4527550" y="4798695"/>
            <a:ext cx="352425" cy="368300"/>
          </a:xfrm>
          <a:prstGeom prst="rect">
            <a:avLst/>
          </a:prstGeom>
          <a:noFill/>
        </p:spPr>
        <p:txBody>
          <a:bodyPr wrap="square" rtlCol="0">
            <a:spAutoFit/>
          </a:bodyPr>
          <a:p>
            <a:r>
              <a:rPr lang="en-CA" altLang="zh-CN">
                <a:solidFill>
                  <a:srgbClr val="FF0000"/>
                </a:solidFill>
              </a:rPr>
              <a:t>7</a:t>
            </a:r>
            <a:endParaRPr lang="en-CA" altLang="zh-CN">
              <a:solidFill>
                <a:srgbClr val="FF0000"/>
              </a:solidFill>
            </a:endParaRPr>
          </a:p>
        </p:txBody>
      </p:sp>
      <p:sp>
        <p:nvSpPr>
          <p:cNvPr id="4" name="内容占位符 3"/>
          <p:cNvSpPr>
            <a:spLocks noGrp="1"/>
          </p:cNvSpPr>
          <p:nvPr>
            <p:ph idx="1"/>
          </p:nvPr>
        </p:nvSpPr>
        <p:spPr>
          <a:xfrm>
            <a:off x="5634990" y="1691640"/>
            <a:ext cx="5718810" cy="4485640"/>
          </a:xfrm>
        </p:spPr>
        <p:txBody>
          <a:bodyPr/>
          <a:p>
            <a:r>
              <a:rPr lang="en-CA" altLang="zh-CN"/>
              <a:t>Path contains eight cells:</a:t>
            </a:r>
            <a:br>
              <a:rPr lang="en-CA" altLang="zh-CN"/>
            </a:br>
            <a:r>
              <a:rPr lang="en-CA" altLang="zh-CN"/>
              <a:t>1, 6, 11, 16, 21, 22, 23, 24</a:t>
            </a:r>
            <a:endParaRPr lang="en-CA" altLang="zh-CN"/>
          </a:p>
          <a:p>
            <a:r>
              <a:rPr lang="en-CA" altLang="zh-CN"/>
              <a:t>Distance is 7 units</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up)">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up)">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500"/>
                                        <p:tgtEl>
                                          <p:spTgt spid="10"/>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up)">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up)">
                                      <p:cBhvr>
                                        <p:cTn id="39" dur="500"/>
                                        <p:tgtEl>
                                          <p:spTgt spid="11"/>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up)">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left)">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left)">
                                      <p:cBhvr>
                                        <p:cTn id="55" dur="500"/>
                                        <p:tgtEl>
                                          <p:spTgt spid="13"/>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ipe(left)">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500"/>
                                        <p:tgtEl>
                                          <p:spTgt spid="14"/>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left)">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A* - Introduction</a:t>
            </a:r>
            <a:endParaRPr lang="en-CA" altLang="zh-CN"/>
          </a:p>
        </p:txBody>
      </p:sp>
      <p:sp>
        <p:nvSpPr>
          <p:cNvPr id="3" name="内容占位符 2"/>
          <p:cNvSpPr>
            <a:spLocks noGrp="1"/>
          </p:cNvSpPr>
          <p:nvPr>
            <p:ph idx="1"/>
          </p:nvPr>
        </p:nvSpPr>
        <p:spPr/>
        <p:txBody>
          <a:bodyPr/>
          <a:p>
            <a:r>
              <a:rPr lang="en-CA" altLang="zh-CN"/>
              <a:t>A pathfinding algorithm</a:t>
            </a:r>
            <a:endParaRPr lang="en-CA" altLang="zh-CN"/>
          </a:p>
          <a:p>
            <a:r>
              <a:rPr lang="en-CA" altLang="zh-CN"/>
              <a:t>Uses heuristic functions to estimate the distance to the goal.</a:t>
            </a:r>
            <a:endParaRPr lang="en-CA" altLang="zh-CN"/>
          </a:p>
          <a:p>
            <a:r>
              <a:rPr lang="en-CA" altLang="zh-CN"/>
              <a:t>By using heuristic function that never overestimate distances, A*...</a:t>
            </a:r>
            <a:endParaRPr lang="en-CA" altLang="zh-CN"/>
          </a:p>
          <a:p>
            <a:pPr lvl="1">
              <a:buFont typeface="Consolas" panose="020B0609020204030204" charset="0"/>
              <a:buChar char="◦"/>
            </a:pPr>
            <a:r>
              <a:rPr lang="en-CA" altLang="zh-CN"/>
              <a:t>is guaranteed to find the shortest path, if it exists;</a:t>
            </a:r>
            <a:endParaRPr lang="en-CA" altLang="zh-CN"/>
          </a:p>
          <a:p>
            <a:pPr lvl="1">
              <a:buFont typeface="Consolas" panose="020B0609020204030204" charset="0"/>
              <a:buChar char="◦"/>
            </a:pPr>
            <a:r>
              <a:rPr lang="en-CA" altLang="zh-CN"/>
              <a:t>saves time and memory by prioritizing search on seemingly shorter paths</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Your task in the lab</a:t>
            </a:r>
            <a:endParaRPr lang="en-US" altLang="zh-CN"/>
          </a:p>
        </p:txBody>
      </p:sp>
      <p:sp>
        <p:nvSpPr>
          <p:cNvPr id="3" name="内容占位符 2"/>
          <p:cNvSpPr>
            <a:spLocks noGrp="1"/>
          </p:cNvSpPr>
          <p:nvPr>
            <p:ph idx="1"/>
          </p:nvPr>
        </p:nvSpPr>
        <p:spPr>
          <a:xfrm>
            <a:off x="838200" y="1825625"/>
            <a:ext cx="10515600" cy="1381125"/>
          </a:xfrm>
        </p:spPr>
        <p:txBody>
          <a:bodyPr wrap="square" anchor="t" anchorCtr="0">
            <a:spAutoFit/>
          </a:bodyPr>
          <a:p>
            <a:pPr marL="457200" indent="-457200" algn="l" fontAlgn="auto"/>
            <a:r>
              <a:rPr lang="en-US" altLang="zh-CN"/>
              <a:t>Implement A* search in RISC-V</a:t>
            </a:r>
            <a:endParaRPr lang="en-US" altLang="zh-CN"/>
          </a:p>
          <a:p>
            <a:pPr marL="457200" lvl="0" indent="-457200" algn="l" fontAlgn="t"/>
            <a:r>
              <a:rPr lang="en-US" altLang="zh-CN"/>
              <a:t>Create a search visualizer for A* search in RISC-V with the help of GLIR (Graphics Library for RISC-V)</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A*</a:t>
            </a:r>
            <a:r>
              <a:rPr lang="en-CA" altLang="en-US"/>
              <a:t> - Terminologies</a:t>
            </a:r>
            <a:endParaRPr lang="en-CA" altLang="en-US"/>
          </a:p>
        </p:txBody>
      </p:sp>
      <p:sp>
        <p:nvSpPr>
          <p:cNvPr id="3" name="内容占位符 2"/>
          <p:cNvSpPr>
            <a:spLocks noGrp="1"/>
          </p:cNvSpPr>
          <p:nvPr>
            <p:ph idx="1"/>
          </p:nvPr>
        </p:nvSpPr>
        <p:spPr>
          <a:xfrm>
            <a:off x="838200" y="1825625"/>
            <a:ext cx="10515600" cy="3166745"/>
          </a:xfrm>
        </p:spPr>
        <p:txBody>
          <a:bodyPr>
            <a:spAutoFit/>
          </a:bodyPr>
          <a:p>
            <a:r>
              <a:rPr lang="en-CA" altLang="en-US" sz="2400">
                <a:cs typeface="+mn-lt"/>
              </a:rPr>
              <a:t>For a particular valid path, </a:t>
            </a:r>
            <a:r>
              <a:rPr lang="en-CA" altLang="en-US" sz="2400" i="1">
                <a:cs typeface="+mn-lt"/>
              </a:rPr>
              <a:t>P</a:t>
            </a:r>
            <a:r>
              <a:rPr lang="en-CA" altLang="en-US" sz="2400">
                <a:cs typeface="+mn-lt"/>
              </a:rPr>
              <a:t>, from the start to an arbitrary cell, A, the </a:t>
            </a:r>
            <a:r>
              <a:rPr lang="en-US" altLang="zh-CN" sz="2400" b="1">
                <a:latin typeface="Consolas" panose="020B0609020204030204" charset="0"/>
                <a:cs typeface="Consolas" panose="020B0609020204030204" charset="0"/>
              </a:rPr>
              <a:t>parent</a:t>
            </a:r>
            <a:r>
              <a:rPr lang="en-US" altLang="zh-CN" sz="2400">
                <a:ea typeface="+mn-lt"/>
                <a:cs typeface="Consolas" panose="020B0609020204030204" charset="0"/>
              </a:rPr>
              <a:t> </a:t>
            </a:r>
            <a:r>
              <a:rPr lang="en-CA" altLang="en-US" sz="2400">
                <a:ea typeface="+mn-lt"/>
                <a:cs typeface="Consolas" panose="020B0609020204030204" charset="0"/>
              </a:rPr>
              <a:t>of </a:t>
            </a:r>
            <a:r>
              <a:rPr lang="en-US" altLang="zh-CN" sz="2400" i="1">
                <a:ea typeface="+mn-lt"/>
                <a:cs typeface="Consolas" panose="020B0609020204030204" charset="0"/>
              </a:rPr>
              <a:t>A</a:t>
            </a:r>
            <a:r>
              <a:rPr lang="en-US" altLang="zh-CN" sz="2400">
                <a:ea typeface="+mn-lt"/>
                <a:cs typeface="Consolas" panose="020B0609020204030204" charset="0"/>
              </a:rPr>
              <a:t> is </a:t>
            </a:r>
            <a:r>
              <a:rPr lang="en-CA" altLang="en-US" sz="2400">
                <a:ea typeface="+mn-lt"/>
                <a:cs typeface="Consolas" panose="020B0609020204030204" charset="0"/>
              </a:rPr>
              <a:t>another </a:t>
            </a:r>
            <a:r>
              <a:rPr lang="en-US" altLang="zh-CN" sz="2400">
                <a:ea typeface="+mn-lt"/>
                <a:cs typeface="Consolas" panose="020B0609020204030204" charset="0"/>
              </a:rPr>
              <a:t>cell</a:t>
            </a:r>
            <a:r>
              <a:rPr lang="en-CA" altLang="en-US" sz="2400">
                <a:ea typeface="+mn-lt"/>
                <a:cs typeface="Consolas" panose="020B0609020204030204" charset="0"/>
              </a:rPr>
              <a:t>,</a:t>
            </a:r>
            <a:r>
              <a:rPr lang="en-US" altLang="zh-CN" sz="2400">
                <a:ea typeface="+mn-lt"/>
                <a:cs typeface="Consolas" panose="020B0609020204030204" charset="0"/>
              </a:rPr>
              <a:t> B</a:t>
            </a:r>
            <a:r>
              <a:rPr lang="en-CA" altLang="en-US" sz="2400">
                <a:ea typeface="+mn-lt"/>
                <a:cs typeface="Consolas" panose="020B0609020204030204" charset="0"/>
              </a:rPr>
              <a:t>,</a:t>
            </a:r>
            <a:r>
              <a:rPr lang="en-US" altLang="zh-CN" sz="2400">
                <a:ea typeface="+mn-lt"/>
                <a:cs typeface="Consolas" panose="020B0609020204030204" charset="0"/>
              </a:rPr>
              <a:t> that comes immediately before </a:t>
            </a:r>
            <a:r>
              <a:rPr lang="en-US" altLang="zh-CN" sz="2400" i="1">
                <a:ea typeface="+mn-lt"/>
                <a:cs typeface="Consolas" panose="020B0609020204030204" charset="0"/>
              </a:rPr>
              <a:t>A</a:t>
            </a:r>
            <a:r>
              <a:rPr lang="en-CA" altLang="en-US" sz="2400">
                <a:ea typeface="+mn-lt"/>
                <a:cs typeface="Consolas" panose="020B0609020204030204" charset="0"/>
              </a:rPr>
              <a:t> on</a:t>
            </a:r>
            <a:r>
              <a:rPr lang="en-US" altLang="zh-CN" sz="2400">
                <a:ea typeface="+mn-lt"/>
                <a:cs typeface="Consolas" panose="020B0609020204030204" charset="0"/>
              </a:rPr>
              <a:t> </a:t>
            </a:r>
            <a:r>
              <a:rPr lang="en-CA" altLang="en-US" sz="2400" i="1">
                <a:ea typeface="+mn-lt"/>
                <a:cs typeface="Consolas" panose="020B0609020204030204" charset="0"/>
              </a:rPr>
              <a:t>P</a:t>
            </a:r>
            <a:endParaRPr lang="en-US" altLang="zh-CN" sz="2400">
              <a:ea typeface="+mn-lt"/>
              <a:cs typeface="Consolas" panose="020B0609020204030204" charset="0"/>
            </a:endParaRPr>
          </a:p>
          <a:p>
            <a:pPr lvl="1">
              <a:buFont typeface="Consolas" panose="020B0609020204030204" charset="0"/>
              <a:buChar char="◦"/>
            </a:pPr>
            <a:r>
              <a:rPr lang="en-US" altLang="zh-CN" sz="2055">
                <a:ea typeface="+mn-lt"/>
                <a:cs typeface="Consolas" panose="020B0609020204030204" charset="0"/>
              </a:rPr>
              <a:t>The parent of the start cell is defined to be itself</a:t>
            </a:r>
            <a:endParaRPr lang="en-US" altLang="zh-CN" sz="2055">
              <a:ea typeface="+mn-lt"/>
              <a:cs typeface="Consolas" panose="020B0609020204030204" charset="0"/>
            </a:endParaRPr>
          </a:p>
          <a:p>
            <a:pPr lvl="1">
              <a:buFont typeface="Consolas" panose="020B0609020204030204" charset="0"/>
              <a:buChar char="◦"/>
            </a:pPr>
            <a:r>
              <a:rPr lang="en-US" altLang="zh-CN" sz="2055">
                <a:ea typeface="+mn-lt"/>
                <a:cs typeface="Consolas" panose="020B0609020204030204" charset="0"/>
              </a:rPr>
              <a:t>According</a:t>
            </a:r>
            <a:r>
              <a:rPr lang="en-CA" altLang="en-US" sz="2055">
                <a:ea typeface="+mn-lt"/>
                <a:cs typeface="Consolas" panose="020B0609020204030204" charset="0"/>
              </a:rPr>
              <a:t>ly</a:t>
            </a:r>
            <a:r>
              <a:rPr lang="en-US" altLang="zh-CN" sz="2055">
                <a:ea typeface="+mn-lt"/>
                <a:cs typeface="Consolas" panose="020B0609020204030204" charset="0"/>
              </a:rPr>
              <a:t>, cell </a:t>
            </a:r>
            <a:r>
              <a:rPr lang="en-US" altLang="zh-CN" sz="2055" i="1">
                <a:ea typeface="+mn-lt"/>
                <a:cs typeface="Consolas" panose="020B0609020204030204" charset="0"/>
              </a:rPr>
              <a:t>A </a:t>
            </a:r>
            <a:r>
              <a:rPr lang="en-US" altLang="zh-CN" sz="2055">
                <a:ea typeface="+mn-lt"/>
                <a:cs typeface="Consolas" panose="020B0609020204030204" charset="0"/>
              </a:rPr>
              <a:t>is a </a:t>
            </a:r>
            <a:r>
              <a:rPr lang="en-US" altLang="zh-CN" sz="2055" b="1">
                <a:ea typeface="+mn-lt"/>
                <a:cs typeface="Consolas" panose="020B0609020204030204" charset="0"/>
              </a:rPr>
              <a:t>child</a:t>
            </a:r>
            <a:r>
              <a:rPr lang="en-US" altLang="zh-CN" sz="2055">
                <a:ea typeface="+mn-lt"/>
                <a:cs typeface="Consolas" panose="020B0609020204030204" charset="0"/>
              </a:rPr>
              <a:t> of cell </a:t>
            </a:r>
            <a:r>
              <a:rPr lang="en-US" altLang="zh-CN" sz="2055" i="1">
                <a:ea typeface="+mn-lt"/>
                <a:cs typeface="Consolas" panose="020B0609020204030204" charset="0"/>
              </a:rPr>
              <a:t>B</a:t>
            </a:r>
            <a:endParaRPr lang="en-US" altLang="zh-CN" sz="2055">
              <a:ea typeface="+mn-lt"/>
              <a:cs typeface="Consolas" panose="020B0609020204030204" charset="0"/>
            </a:endParaRPr>
          </a:p>
          <a:p>
            <a:r>
              <a:rPr lang="en-CA" altLang="en-US" sz="2400">
                <a:cs typeface="+mn-lt"/>
                <a:sym typeface="+mn-ea"/>
              </a:rPr>
              <a:t>For a particular valid path, </a:t>
            </a:r>
            <a:r>
              <a:rPr lang="en-CA" altLang="en-US" sz="2400" i="1">
                <a:cs typeface="+mn-lt"/>
                <a:sym typeface="+mn-ea"/>
              </a:rPr>
              <a:t>P</a:t>
            </a:r>
            <a:r>
              <a:rPr lang="en-CA" altLang="en-US" sz="2400">
                <a:cs typeface="+mn-lt"/>
                <a:sym typeface="+mn-ea"/>
              </a:rPr>
              <a:t>, from the start to an arbitrary cell, A, the </a:t>
            </a:r>
            <a:r>
              <a:rPr lang="en-US" altLang="zh-CN" sz="2400" b="1">
                <a:latin typeface="Consolas" panose="020B0609020204030204" charset="0"/>
                <a:cs typeface="Consolas" panose="020B0609020204030204" charset="0"/>
              </a:rPr>
              <a:t>g</a:t>
            </a:r>
            <a:r>
              <a:rPr lang="en-CA" altLang="en-US" sz="2400" b="1">
                <a:cs typeface="+mn-lt"/>
              </a:rPr>
              <a:t> </a:t>
            </a:r>
            <a:r>
              <a:rPr lang="en-CA" altLang="en-US" sz="2400">
                <a:ea typeface="+mn-lt"/>
                <a:cs typeface="Consolas" panose="020B0609020204030204" charset="0"/>
              </a:rPr>
              <a:t>of </a:t>
            </a:r>
            <a:r>
              <a:rPr lang="en-CA" altLang="en-US" sz="2400" i="1">
                <a:ea typeface="+mn-lt"/>
                <a:cs typeface="Consolas" panose="020B0609020204030204" charset="0"/>
              </a:rPr>
              <a:t>A </a:t>
            </a:r>
            <a:r>
              <a:rPr lang="en-CA" altLang="en-US" sz="2400">
                <a:ea typeface="+mn-lt"/>
                <a:cs typeface="Consolas" panose="020B0609020204030204" charset="0"/>
              </a:rPr>
              <a:t>is the d</a:t>
            </a:r>
            <a:r>
              <a:rPr lang="en-US" altLang="zh-CN" sz="2400">
                <a:ea typeface="+mn-lt"/>
                <a:cs typeface="Consolas" panose="020B0609020204030204" charset="0"/>
              </a:rPr>
              <a:t>istance of </a:t>
            </a:r>
            <a:r>
              <a:rPr lang="en-CA" altLang="en-US" sz="2400" i="1">
                <a:ea typeface="+mn-lt"/>
                <a:cs typeface="Consolas" panose="020B0609020204030204" charset="0"/>
              </a:rPr>
              <a:t>P</a:t>
            </a:r>
            <a:endParaRPr lang="en-US" altLang="zh-CN" sz="2400"/>
          </a:p>
          <a:p>
            <a:r>
              <a:rPr lang="en-US" altLang="zh-CN" sz="2400" b="1">
                <a:latin typeface="Consolas" panose="020B0609020204030204" charset="0"/>
                <a:cs typeface="Consolas" panose="020B0609020204030204" charset="0"/>
              </a:rPr>
              <a:t>h</a:t>
            </a:r>
            <a:r>
              <a:rPr lang="en-US" altLang="zh-CN" sz="2400">
                <a:ea typeface="+mn-lt"/>
                <a:cs typeface="Consolas" panose="020B0609020204030204" charset="0"/>
              </a:rPr>
              <a:t>: Estimated distance </a:t>
            </a:r>
            <a:r>
              <a:rPr lang="en-CA" altLang="en-US" sz="2400" i="1">
                <a:ea typeface="+mn-lt"/>
                <a:cs typeface="Consolas" panose="020B0609020204030204" charset="0"/>
              </a:rPr>
              <a:t>A</a:t>
            </a:r>
            <a:r>
              <a:rPr lang="en-US" altLang="zh-CN" sz="2400">
                <a:ea typeface="+mn-lt"/>
                <a:cs typeface="Consolas" panose="020B0609020204030204" charset="0"/>
              </a:rPr>
              <a:t> to the goal</a:t>
            </a:r>
            <a:endParaRPr lang="en-US" altLang="zh-CN" sz="2400">
              <a:ea typeface="+mn-lt"/>
              <a:cs typeface="Consolas" panose="020B0609020204030204" charset="0"/>
            </a:endParaRPr>
          </a:p>
          <a:p>
            <a:r>
              <a:rPr lang="en-US" altLang="zh-CN" sz="2400" b="1">
                <a:latin typeface="Consolas" panose="020B0609020204030204" charset="0"/>
                <a:cs typeface="Consolas" panose="020B0609020204030204" charset="0"/>
                <a:sym typeface="+mn-ea"/>
              </a:rPr>
              <a:t>f</a:t>
            </a:r>
            <a:r>
              <a:rPr lang="en-US" altLang="zh-CN" sz="2400">
                <a:latin typeface="Consolas" panose="020B0609020204030204" charset="0"/>
                <a:cs typeface="Consolas" panose="020B0609020204030204" charset="0"/>
                <a:sym typeface="+mn-ea"/>
              </a:rPr>
              <a:t> := g + h</a:t>
            </a:r>
            <a:r>
              <a:rPr lang="en-CA" altLang="en-US" sz="2400">
                <a:latin typeface="Consolas" panose="020B0609020204030204" charset="0"/>
                <a:cs typeface="Consolas" panose="020B0609020204030204" charset="0"/>
                <a:sym typeface="+mn-ea"/>
              </a:rPr>
              <a:t> (</a:t>
            </a:r>
            <a:r>
              <a:rPr lang="en-CA" altLang="en-US" sz="2400" b="1">
                <a:latin typeface="Consolas" panose="020B0609020204030204" charset="0"/>
                <a:cs typeface="Consolas" panose="020B0609020204030204" charset="0"/>
                <a:sym typeface="+mn-ea"/>
              </a:rPr>
              <a:t>f</a:t>
            </a:r>
            <a:r>
              <a:rPr lang="en-CA" altLang="en-US" sz="2400">
                <a:latin typeface="Consolas" panose="020B0609020204030204" charset="0"/>
                <a:cs typeface="Consolas" panose="020B0609020204030204" charset="0"/>
                <a:sym typeface="+mn-ea"/>
              </a:rPr>
              <a:t> </a:t>
            </a:r>
            <a:r>
              <a:rPr lang="en-CA" altLang="en-US" sz="2400">
                <a:cs typeface="+mn-lt"/>
                <a:sym typeface="+mn-ea"/>
              </a:rPr>
              <a:t>is defined to be</a:t>
            </a:r>
            <a:r>
              <a:rPr lang="en-CA" altLang="en-US" sz="2400">
                <a:latin typeface="Consolas" panose="020B0609020204030204" charset="0"/>
                <a:cs typeface="Consolas" panose="020B0609020204030204" charset="0"/>
                <a:sym typeface="+mn-ea"/>
              </a:rPr>
              <a:t> g + h)</a:t>
            </a:r>
            <a:endParaRPr lang="en-CA" altLang="en-US" sz="2400">
              <a:latin typeface="Consolas" panose="020B0609020204030204" charset="0"/>
              <a:ea typeface="+mn-lt"/>
              <a:cs typeface="Consolas" panose="020B0609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latin typeface="Consolas" panose="020B0609020204030204" charset="0"/>
                <a:cs typeface="Consolas" panose="020B0609020204030204" charset="0"/>
              </a:rPr>
              <a:t>parent</a:t>
            </a:r>
            <a:r>
              <a:rPr lang="en-CA" altLang="zh-CN"/>
              <a:t> and </a:t>
            </a:r>
            <a:r>
              <a:rPr lang="en-CA" altLang="zh-CN">
                <a:latin typeface="Consolas" panose="020B0609020204030204" charset="0"/>
                <a:cs typeface="Consolas" panose="020B0609020204030204" charset="0"/>
              </a:rPr>
              <a:t>g</a:t>
            </a:r>
            <a:r>
              <a:rPr lang="en-CA" altLang="zh-CN"/>
              <a:t> - An Example</a:t>
            </a:r>
            <a:endParaRPr lang="en-CA" altLang="zh-CN"/>
          </a:p>
        </p:txBody>
      </p:sp>
      <p:sp>
        <p:nvSpPr>
          <p:cNvPr id="3" name="内容占位符 2"/>
          <p:cNvSpPr>
            <a:spLocks noGrp="1"/>
          </p:cNvSpPr>
          <p:nvPr>
            <p:ph idx="1"/>
          </p:nvPr>
        </p:nvSpPr>
        <p:spPr/>
        <p:txBody>
          <a:bodyPr/>
          <a:p>
            <a:pPr marL="0" indent="0">
              <a:buNone/>
            </a:pPr>
            <a:r>
              <a:rPr lang="en-CA" altLang="zh-CN"/>
              <a:t>Consider the path </a:t>
            </a:r>
            <a:r>
              <a:rPr lang="en-CA" altLang="zh-CN">
                <a:sym typeface="+mn-ea"/>
              </a:rPr>
              <a:t>1, 6, 11, 16, 21, 22, 23, 24</a:t>
            </a:r>
            <a:endParaRPr lang="en-CA" altLang="zh-CN">
              <a:sym typeface="+mn-ea"/>
            </a:endParaRPr>
          </a:p>
          <a:p>
            <a:pPr marL="0" indent="0">
              <a:buNone/>
            </a:pPr>
            <a:endParaRPr lang="en-CA" altLang="zh-CN"/>
          </a:p>
          <a:p>
            <a:pPr marL="0" indent="0">
              <a:buNone/>
            </a:pPr>
            <a:r>
              <a:rPr lang="en-CA" altLang="zh-CN"/>
              <a:t>The </a:t>
            </a:r>
            <a:r>
              <a:rPr lang="en-CA" altLang="zh-CN">
                <a:latin typeface="Consolas" panose="020B0609020204030204" charset="0"/>
                <a:cs typeface="Consolas" panose="020B0609020204030204" charset="0"/>
              </a:rPr>
              <a:t>parent</a:t>
            </a:r>
            <a:r>
              <a:rPr lang="en-CA" altLang="zh-CN"/>
              <a:t> of cell 24 is cell 23</a:t>
            </a:r>
            <a:endParaRPr lang="en-CA" altLang="zh-CN"/>
          </a:p>
          <a:p>
            <a:r>
              <a:rPr lang="en-CA" altLang="zh-CN" sz="2400"/>
              <a:t>Cell 23 comes immediately before cell 24 on this path</a:t>
            </a:r>
            <a:endParaRPr lang="en-CA" altLang="zh-CN" sz="2400"/>
          </a:p>
          <a:p>
            <a:endParaRPr lang="en-CA" altLang="zh-CN" sz="2400"/>
          </a:p>
          <a:p>
            <a:pPr marL="0" indent="0">
              <a:buNone/>
            </a:pPr>
            <a:r>
              <a:rPr lang="en-CA" altLang="zh-CN"/>
              <a:t>The </a:t>
            </a:r>
            <a:r>
              <a:rPr lang="en-CA" altLang="zh-CN">
                <a:latin typeface="Consolas" panose="020B0609020204030204" charset="0"/>
                <a:cs typeface="Consolas" panose="020B0609020204030204" charset="0"/>
              </a:rPr>
              <a:t>g</a:t>
            </a:r>
            <a:r>
              <a:rPr lang="en-CA" altLang="zh-CN"/>
              <a:t> of cell 24 for this path is 7 units</a:t>
            </a:r>
            <a:endParaRPr lang="en-CA" altLang="zh-CN"/>
          </a:p>
          <a:p>
            <a:r>
              <a:rPr lang="en-CA" altLang="zh-CN" sz="2400"/>
              <a:t>The distance of this path is 7 units</a:t>
            </a:r>
            <a:endParaRPr lang="en-CA" altLang="zh-CN"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A*</a:t>
            </a:r>
            <a:r>
              <a:rPr lang="en-CA" altLang="en-US"/>
              <a:t> - Terminologies</a:t>
            </a:r>
            <a:endParaRPr lang="en-CA" altLang="en-US"/>
          </a:p>
        </p:txBody>
      </p:sp>
      <p:sp>
        <p:nvSpPr>
          <p:cNvPr id="3" name="内容占位符 2"/>
          <p:cNvSpPr>
            <a:spLocks noGrp="1"/>
          </p:cNvSpPr>
          <p:nvPr>
            <p:ph idx="1"/>
          </p:nvPr>
        </p:nvSpPr>
        <p:spPr/>
        <p:txBody>
          <a:bodyPr/>
          <a:p>
            <a:pPr marL="0" indent="0">
              <a:buNone/>
            </a:pPr>
            <a:r>
              <a:rPr lang="en-US" altLang="zh-CN"/>
              <a:t>Uses two lists to store information:</a:t>
            </a:r>
            <a:endParaRPr lang="en-US" altLang="zh-CN"/>
          </a:p>
          <a:p>
            <a:pPr marL="514350" indent="-514350">
              <a:buAutoNum type="arabicPeriod"/>
            </a:pPr>
            <a:r>
              <a:rPr lang="en-US" altLang="zh-CN"/>
              <a:t>Closed List</a:t>
            </a:r>
            <a:endParaRPr lang="en-US" altLang="zh-CN"/>
          </a:p>
          <a:p>
            <a:pPr lvl="1"/>
            <a:r>
              <a:rPr lang="en-US" altLang="zh-CN" sz="2400"/>
              <a:t>Stores relevant information about each </a:t>
            </a:r>
            <a:r>
              <a:rPr lang="en-CA" altLang="en-US" sz="2400"/>
              <a:t>cell</a:t>
            </a:r>
            <a:endParaRPr lang="en-US" altLang="zh-CN"/>
          </a:p>
          <a:p>
            <a:pPr marL="514350" indent="-514350">
              <a:buAutoNum type="arabicPeriod"/>
            </a:pPr>
            <a:r>
              <a:rPr lang="en-US" altLang="zh-CN"/>
              <a:t>Open List</a:t>
            </a:r>
            <a:endParaRPr lang="en-US" altLang="zh-CN"/>
          </a:p>
          <a:p>
            <a:pPr lvl="1"/>
            <a:r>
              <a:rPr lang="en-US" altLang="zh-CN"/>
              <a:t>Keeps track of the </a:t>
            </a:r>
            <a:r>
              <a:rPr lang="en-CA" altLang="en-US"/>
              <a:t>cell</a:t>
            </a:r>
            <a:r>
              <a:rPr lang="en-US" altLang="zh-CN"/>
              <a:t>s that are not explored yet</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A*</a:t>
            </a:r>
            <a:r>
              <a:rPr lang="en-CA" altLang="en-US"/>
              <a:t> - Terminologies</a:t>
            </a:r>
            <a:endParaRPr lang="en-CA" altLang="en-US"/>
          </a:p>
        </p:txBody>
      </p:sp>
      <p:sp>
        <p:nvSpPr>
          <p:cNvPr id="3" name="内容占位符 2"/>
          <p:cNvSpPr>
            <a:spLocks noGrp="1"/>
          </p:cNvSpPr>
          <p:nvPr>
            <p:ph idx="1"/>
          </p:nvPr>
        </p:nvSpPr>
        <p:spPr/>
        <p:txBody>
          <a:bodyPr/>
          <a:p>
            <a:r>
              <a:rPr lang="en-CA"/>
              <a:t>Visit a cell</a:t>
            </a:r>
            <a:r>
              <a:rPr lang="en-CA">
                <a:latin typeface="Consolas" panose="020B0609020204030204" charset="0"/>
                <a:cs typeface="Consolas" panose="020B0609020204030204" charset="0"/>
              </a:rPr>
              <a:t> ≡ </a:t>
            </a:r>
            <a:r>
              <a:rPr lang="en-CA">
                <a:cs typeface="+mn-lt"/>
              </a:rPr>
              <a:t>Record the </a:t>
            </a:r>
            <a:r>
              <a:rPr lang="en-CA" b="1">
                <a:latin typeface="Consolas" panose="020B0609020204030204" charset="0"/>
                <a:cs typeface="Consolas" panose="020B0609020204030204" charset="0"/>
              </a:rPr>
              <a:t>parent</a:t>
            </a:r>
            <a:r>
              <a:rPr lang="en-CA" b="1">
                <a:cs typeface="+mn-lt"/>
              </a:rPr>
              <a:t> </a:t>
            </a:r>
            <a:r>
              <a:rPr lang="en-CA">
                <a:cs typeface="+mn-lt"/>
              </a:rPr>
              <a:t>and </a:t>
            </a:r>
            <a:r>
              <a:rPr lang="en-CA" b="1">
                <a:latin typeface="Consolas" panose="020B0609020204030204" charset="0"/>
                <a:cs typeface="Consolas" panose="020B0609020204030204" charset="0"/>
              </a:rPr>
              <a:t>g</a:t>
            </a:r>
            <a:r>
              <a:rPr lang="en-CA" b="1">
                <a:cs typeface="+mn-lt"/>
              </a:rPr>
              <a:t> </a:t>
            </a:r>
            <a:r>
              <a:rPr lang="en-CA">
                <a:cs typeface="+mn-lt"/>
              </a:rPr>
              <a:t>of the cell</a:t>
            </a:r>
            <a:endParaRPr lang="en-CA">
              <a:cs typeface="+mn-lt"/>
            </a:endParaRPr>
          </a:p>
          <a:p>
            <a:r>
              <a:rPr lang="en-CA">
                <a:cs typeface="+mn-lt"/>
              </a:rPr>
              <a:t>Expand a cell</a:t>
            </a:r>
            <a:r>
              <a:rPr lang="en-CA">
                <a:latin typeface="Consolas" panose="020B0609020204030204" charset="0"/>
                <a:cs typeface="Consolas" panose="020B0609020204030204" charset="0"/>
              </a:rPr>
              <a:t> </a:t>
            </a:r>
            <a:r>
              <a:rPr lang="en-CA">
                <a:latin typeface="Consolas" panose="020B0609020204030204" charset="0"/>
                <a:cs typeface="Consolas" panose="020B0609020204030204" charset="0"/>
                <a:sym typeface="+mn-ea"/>
              </a:rPr>
              <a:t>≡ </a:t>
            </a:r>
            <a:r>
              <a:rPr lang="en-CA">
                <a:cs typeface="+mn-lt"/>
                <a:sym typeface="+mn-ea"/>
              </a:rPr>
              <a:t>Visit its adjacent cells</a:t>
            </a:r>
            <a:endParaRPr lang="en-CA">
              <a:cs typeface="+mn-lt"/>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A* - Algorithm</a:t>
            </a:r>
            <a:endParaRPr lang="en-CA" altLang="zh-CN"/>
          </a:p>
        </p:txBody>
      </p:sp>
      <p:sp>
        <p:nvSpPr>
          <p:cNvPr id="3" name="内容占位符 2"/>
          <p:cNvSpPr>
            <a:spLocks noGrp="1"/>
          </p:cNvSpPr>
          <p:nvPr>
            <p:ph idx="1"/>
          </p:nvPr>
        </p:nvSpPr>
        <p:spPr/>
        <p:txBody>
          <a:bodyPr/>
          <a:p>
            <a:pPr marL="0" indent="0">
              <a:buNone/>
            </a:pPr>
            <a:r>
              <a:rPr lang="en-CA" altLang="zh-CN"/>
              <a:t>Search begins with the start cell</a:t>
            </a:r>
            <a:endParaRPr lang="en-CA" altLang="zh-CN"/>
          </a:p>
          <a:p>
            <a:pPr marL="514350" indent="-514350">
              <a:buAutoNum type="arabicPeriod"/>
            </a:pPr>
            <a:r>
              <a:rPr lang="en-CA" altLang="zh-CN"/>
              <a:t>Visit and expand the start cell</a:t>
            </a:r>
            <a:endParaRPr lang="en-CA" altLang="zh-CN"/>
          </a:p>
          <a:p>
            <a:pPr marL="514350" indent="-514350">
              <a:buAutoNum type="arabicPeriod"/>
            </a:pPr>
            <a:r>
              <a:rPr lang="en-CA" altLang="zh-CN"/>
              <a:t>Repeatledly expands visited cells until...</a:t>
            </a:r>
            <a:endParaRPr lang="en-CA" altLang="zh-CN"/>
          </a:p>
          <a:p>
            <a:pPr lvl="1"/>
            <a:r>
              <a:rPr lang="en-CA" altLang="zh-CN"/>
              <a:t>A* expands the goal</a:t>
            </a:r>
            <a:r>
              <a:rPr lang="en-CA" altLang="zh-CN">
                <a:latin typeface="Consolas" panose="020B0609020204030204" charset="0"/>
                <a:cs typeface="Consolas" panose="020B0609020204030204" charset="0"/>
              </a:rPr>
              <a:t> → </a:t>
            </a:r>
            <a:r>
              <a:rPr lang="en-CA" altLang="zh-CN">
                <a:cs typeface="+mn-lt"/>
              </a:rPr>
              <a:t>a solution is found</a:t>
            </a:r>
            <a:endParaRPr lang="en-CA" altLang="zh-CN">
              <a:cs typeface="+mn-lt"/>
            </a:endParaRPr>
          </a:p>
          <a:p>
            <a:pPr lvl="1"/>
            <a:r>
              <a:rPr lang="en-CA" altLang="zh-CN">
                <a:sym typeface="+mn-ea"/>
              </a:rPr>
              <a:t>No more visited cells to expand</a:t>
            </a:r>
            <a:r>
              <a:rPr lang="en-CA" altLang="zh-CN">
                <a:latin typeface="Consolas" panose="020B0609020204030204" charset="0"/>
                <a:cs typeface="Consolas" panose="020B0609020204030204" charset="0"/>
                <a:sym typeface="+mn-ea"/>
              </a:rPr>
              <a:t> → </a:t>
            </a:r>
            <a:r>
              <a:rPr lang="en-CA" altLang="zh-CN">
                <a:cs typeface="+mn-lt"/>
                <a:sym typeface="+mn-ea"/>
              </a:rPr>
              <a:t>no solutions found</a:t>
            </a:r>
            <a:endParaRPr lang="en-CA" altLang="zh-CN">
              <a:cs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en-US"/>
              <a:t>A* - Algorithm</a:t>
            </a:r>
            <a:endParaRPr lang="en-CA" altLang="en-US"/>
          </a:p>
        </p:txBody>
      </p:sp>
      <p:sp>
        <p:nvSpPr>
          <p:cNvPr id="3" name="内容占位符 2"/>
          <p:cNvSpPr/>
          <p:nvPr>
            <p:ph idx="1"/>
          </p:nvPr>
        </p:nvSpPr>
        <p:spPr/>
        <p:txBody>
          <a:bodyPr/>
          <a:p>
            <a:pPr marL="0" indent="0">
              <a:buNone/>
            </a:pPr>
            <a:r>
              <a:rPr lang="en-CA" altLang="zh-CN"/>
              <a:t>Uses two techiques to find the shortest path</a:t>
            </a:r>
            <a:endParaRPr lang="en-CA" altLang="zh-CN"/>
          </a:p>
          <a:p>
            <a:pPr marL="514350" indent="-514350">
              <a:buAutoNum type="arabicPeriod"/>
            </a:pPr>
            <a:r>
              <a:rPr lang="en-CA" altLang="zh-CN"/>
              <a:t>Expands the cell with the smallest</a:t>
            </a:r>
            <a:r>
              <a:rPr lang="en-CA" altLang="zh-CN" b="1">
                <a:cs typeface="+mn-lt"/>
              </a:rPr>
              <a:t> </a:t>
            </a:r>
            <a:r>
              <a:rPr lang="en-CA" altLang="zh-CN" b="1">
                <a:latin typeface="Consolas" panose="020B0609020204030204" charset="0"/>
                <a:cs typeface="Consolas" panose="020B0609020204030204" charset="0"/>
              </a:rPr>
              <a:t>f</a:t>
            </a:r>
            <a:r>
              <a:rPr lang="en-CA" altLang="zh-CN" b="1">
                <a:cs typeface="+mn-lt"/>
              </a:rPr>
              <a:t> </a:t>
            </a:r>
            <a:r>
              <a:rPr lang="en-CA" altLang="zh-CN"/>
              <a:t>first</a:t>
            </a:r>
            <a:endParaRPr lang="en-CA" altLang="zh-CN"/>
          </a:p>
          <a:p>
            <a:pPr marL="514350" lvl="0" indent="-514350">
              <a:buAutoNum type="arabicPeriod"/>
            </a:pPr>
            <a:r>
              <a:rPr lang="en-CA" altLang="zh-CN"/>
              <a:t>A* keeps the </a:t>
            </a:r>
            <a:r>
              <a:rPr lang="en-CA" b="1">
                <a:latin typeface="Consolas" panose="020B0609020204030204" charset="0"/>
                <a:cs typeface="Consolas" panose="020B0609020204030204" charset="0"/>
                <a:sym typeface="+mn-ea"/>
              </a:rPr>
              <a:t>parent</a:t>
            </a:r>
            <a:r>
              <a:rPr lang="en-CA" b="1">
                <a:cs typeface="+mn-lt"/>
                <a:sym typeface="+mn-ea"/>
              </a:rPr>
              <a:t> </a:t>
            </a:r>
            <a:r>
              <a:rPr lang="en-CA">
                <a:cs typeface="+mn-lt"/>
                <a:sym typeface="+mn-ea"/>
              </a:rPr>
              <a:t>and </a:t>
            </a:r>
            <a:r>
              <a:rPr lang="en-CA" b="1">
                <a:latin typeface="Consolas" panose="020B0609020204030204" charset="0"/>
                <a:cs typeface="Consolas" panose="020B0609020204030204" charset="0"/>
                <a:sym typeface="+mn-ea"/>
              </a:rPr>
              <a:t>g</a:t>
            </a:r>
            <a:r>
              <a:rPr lang="en-CA" b="1">
                <a:cs typeface="+mn-lt"/>
                <a:sym typeface="+mn-ea"/>
              </a:rPr>
              <a:t> </a:t>
            </a:r>
            <a:r>
              <a:rPr lang="en-CA">
                <a:cs typeface="+mn-lt"/>
                <a:sym typeface="+mn-ea"/>
              </a:rPr>
              <a:t>of a cell </a:t>
            </a:r>
            <a:r>
              <a:rPr lang="en-CA" i="1">
                <a:cs typeface="+mn-lt"/>
                <a:sym typeface="+mn-ea"/>
              </a:rPr>
              <a:t>A</a:t>
            </a:r>
            <a:r>
              <a:rPr lang="en-CA">
                <a:cs typeface="+mn-lt"/>
                <a:sym typeface="+mn-ea"/>
              </a:rPr>
              <a:t> only for the shortest path from the start to </a:t>
            </a:r>
            <a:r>
              <a:rPr lang="en-CA" i="1">
                <a:cs typeface="+mn-lt"/>
                <a:sym typeface="+mn-ea"/>
              </a:rPr>
              <a:t>A</a:t>
            </a:r>
            <a:endParaRPr lang="en-CA" altLang="zh-CN" i="1">
              <a:cs typeface="+mn-lt"/>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A* Pseudocode</a:t>
            </a:r>
            <a:endParaRPr lang="en-CA" altLang="zh-CN"/>
          </a:p>
        </p:txBody>
      </p:sp>
      <p:sp>
        <p:nvSpPr>
          <p:cNvPr id="3" name="内容占位符 2"/>
          <p:cNvSpPr>
            <a:spLocks noGrp="1"/>
          </p:cNvSpPr>
          <p:nvPr>
            <p:ph idx="1"/>
          </p:nvPr>
        </p:nvSpPr>
        <p:spPr/>
        <p:txBody>
          <a:bodyPr/>
          <a:p>
            <a:r>
              <a:rPr lang="en-CA" altLang="zh-CN"/>
              <a:t>The webpage contains the pseudocode for A*</a:t>
            </a:r>
            <a:endParaRPr lang="en-CA" altLang="zh-C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Path</a:t>
            </a:r>
            <a:r>
              <a:rPr lang="en-CA" altLang="en-US"/>
              <a:t>f</a:t>
            </a:r>
            <a:r>
              <a:rPr lang="en-US" altLang="zh-CN"/>
              <a:t>inder</a:t>
            </a:r>
            <a:endParaRPr lang="en-US" altLang="zh-CN"/>
          </a:p>
        </p:txBody>
      </p:sp>
      <p:sp>
        <p:nvSpPr>
          <p:cNvPr id="3" name="内容占位符 2"/>
          <p:cNvSpPr>
            <a:spLocks noGrp="1"/>
          </p:cNvSpPr>
          <p:nvPr>
            <p:ph idx="1"/>
          </p:nvPr>
        </p:nvSpPr>
        <p:spPr/>
        <p:txBody>
          <a:bodyPr/>
          <a:p>
            <a:r>
              <a:rPr lang="en-US" altLang="zh-CN"/>
              <a:t>There are many pathfinding algorithms</a:t>
            </a:r>
            <a:endParaRPr lang="en-US" altLang="zh-CN"/>
          </a:p>
          <a:p>
            <a:r>
              <a:rPr lang="en-US" altLang="zh-CN"/>
              <a:t>Pathfinding visualizers graphically shows how different pathfinding algorithms search the environment for the shortest path from the start to the goal</a:t>
            </a:r>
            <a:endParaRPr lang="en-US" altLang="zh-CN"/>
          </a:p>
          <a:p>
            <a:r>
              <a:rPr lang="en-US" altLang="zh-CN"/>
              <a:t>Examples:</a:t>
            </a:r>
            <a:endParaRPr lang="en-US" altLang="zh-CN"/>
          </a:p>
          <a:p>
            <a:pPr lvl="1">
              <a:buFont typeface="Consolas" panose="020B0609020204030204" charset="0"/>
              <a:buChar char="◦"/>
            </a:pPr>
            <a:r>
              <a:rPr lang="en-US" altLang="zh-CN">
                <a:hlinkClick r:id="rId1" action="ppaction://hlinkfile"/>
              </a:rPr>
              <a:t>https://pathfindout.com/</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Path</a:t>
            </a:r>
            <a:r>
              <a:rPr lang="en-CA" altLang="en-US"/>
              <a:t>f</a:t>
            </a:r>
            <a:r>
              <a:rPr lang="en-US" altLang="zh-CN"/>
              <a:t>inder Implementation</a:t>
            </a:r>
            <a:endParaRPr lang="en-US" altLang="zh-CN"/>
          </a:p>
        </p:txBody>
      </p:sp>
      <p:sp>
        <p:nvSpPr>
          <p:cNvPr id="3" name="内容占位符 2"/>
          <p:cNvSpPr>
            <a:spLocks noGrp="1"/>
          </p:cNvSpPr>
          <p:nvPr>
            <p:ph idx="1"/>
          </p:nvPr>
        </p:nvSpPr>
        <p:spPr/>
        <p:txBody>
          <a:bodyPr>
            <a:normAutofit lnSpcReduction="20000"/>
          </a:bodyPr>
          <a:p>
            <a:pPr marL="0" indent="0">
              <a:buNone/>
            </a:pPr>
            <a:r>
              <a:rPr lang="en-US" altLang="zh-CN"/>
              <a:t>We implement a visualizer for:</a:t>
            </a:r>
            <a:endParaRPr lang="en-US" altLang="zh-CN"/>
          </a:p>
          <a:p>
            <a:r>
              <a:rPr lang="en-US" altLang="zh-CN"/>
              <a:t>One algorithm: A*</a:t>
            </a:r>
            <a:endParaRPr lang="en-US" altLang="zh-CN"/>
          </a:p>
          <a:p>
            <a:r>
              <a:rPr lang="en-US" altLang="zh-CN"/>
              <a:t>An environment with only two types of cells: grass and water</a:t>
            </a:r>
            <a:endParaRPr lang="en-US" altLang="zh-CN"/>
          </a:p>
          <a:p>
            <a:endParaRPr lang="en-US" altLang="zh-CN"/>
          </a:p>
          <a:p>
            <a:pPr marL="0" indent="0">
              <a:buNone/>
            </a:pPr>
            <a:r>
              <a:rPr lang="en-CA" altLang="en-US"/>
              <a:t>Four main components:</a:t>
            </a:r>
            <a:endParaRPr lang="en-CA" altLang="en-US"/>
          </a:p>
          <a:p>
            <a:pPr marL="514350" indent="-514350">
              <a:buAutoNum type="arabicPeriod"/>
            </a:pPr>
            <a:r>
              <a:rPr lang="en-CA" altLang="en-US"/>
              <a:t>Map buffer</a:t>
            </a:r>
            <a:endParaRPr lang="en-CA" altLang="en-US"/>
          </a:p>
          <a:p>
            <a:pPr marL="514350" indent="-514350">
              <a:buAutoNum type="arabicPeriod"/>
            </a:pPr>
            <a:r>
              <a:rPr lang="en-CA" altLang="en-US"/>
              <a:t>Water array</a:t>
            </a:r>
            <a:endParaRPr lang="en-CA" altLang="en-US"/>
          </a:p>
          <a:p>
            <a:pPr marL="514350" indent="-514350">
              <a:buAutoNum type="arabicPeriod"/>
            </a:pPr>
            <a:r>
              <a:rPr lang="en-CA" altLang="en-US"/>
              <a:t>Closed list</a:t>
            </a:r>
            <a:endParaRPr lang="en-CA" altLang="en-US"/>
          </a:p>
          <a:p>
            <a:pPr marL="514350" indent="-514350">
              <a:buAutoNum type="arabicPeriod"/>
            </a:pPr>
            <a:r>
              <a:rPr lang="en-CA" altLang="en-US"/>
              <a:t>Open list</a:t>
            </a:r>
            <a:endParaRPr lang="en-CA"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cs typeface="+mj-lt"/>
              </a:rPr>
              <a:t>Map Buffer</a:t>
            </a:r>
            <a:endParaRPr lang="en-CA" altLang="zh-CN">
              <a:cs typeface="+mj-lt"/>
            </a:endParaRPr>
          </a:p>
        </p:txBody>
      </p:sp>
      <p:sp>
        <p:nvSpPr>
          <p:cNvPr id="3" name="内容占位符 2"/>
          <p:cNvSpPr>
            <a:spLocks noGrp="1"/>
          </p:cNvSpPr>
          <p:nvPr>
            <p:ph idx="1"/>
          </p:nvPr>
        </p:nvSpPr>
        <p:spPr/>
        <p:txBody>
          <a:bodyPr/>
          <a:p>
            <a:r>
              <a:rPr lang="en-CA" altLang="zh-CN">
                <a:cs typeface="+mn-lt"/>
              </a:rPr>
              <a:t>Holds the internal representation of the map</a:t>
            </a:r>
            <a:endParaRPr lang="en-CA" altLang="zh-CN">
              <a:cs typeface="+mn-lt"/>
            </a:endParaRPr>
          </a:p>
          <a:p>
            <a:r>
              <a:rPr lang="en-CA" altLang="zh-CN">
                <a:cs typeface="+mn-lt"/>
              </a:rPr>
              <a:t>1D array where the </a:t>
            </a:r>
            <a:r>
              <a:rPr lang="en-CA" altLang="zh-CN">
                <a:latin typeface="Consolas" panose="020B0609020204030204" charset="0"/>
                <a:cs typeface="Consolas" panose="020B0609020204030204" charset="0"/>
              </a:rPr>
              <a:t>i</a:t>
            </a:r>
            <a:r>
              <a:rPr lang="en-CA" altLang="zh-CN">
                <a:cs typeface="+mn-lt"/>
              </a:rPr>
              <a:t>’th element is a...</a:t>
            </a:r>
            <a:endParaRPr lang="en-CA" altLang="zh-CN">
              <a:cs typeface="+mn-lt"/>
            </a:endParaRPr>
          </a:p>
          <a:p>
            <a:pPr lvl="1">
              <a:buFont typeface="Arial" panose="020B0604020202020204" pitchFamily="34" charset="0"/>
              <a:buChar char="◦"/>
            </a:pPr>
            <a:r>
              <a:rPr lang="en-CA" altLang="zh-CN">
                <a:cs typeface="+mn-lt"/>
              </a:rPr>
              <a:t>1 if cell </a:t>
            </a:r>
            <a:r>
              <a:rPr lang="en-CA" altLang="zh-CN">
                <a:latin typeface="Consolas" panose="020B0609020204030204" charset="0"/>
                <a:cs typeface="Consolas" panose="020B0609020204030204" charset="0"/>
              </a:rPr>
              <a:t>i</a:t>
            </a:r>
            <a:r>
              <a:rPr lang="en-CA" altLang="zh-CN">
                <a:cs typeface="+mn-lt"/>
              </a:rPr>
              <a:t> is a water cell</a:t>
            </a:r>
            <a:endParaRPr lang="en-CA" altLang="zh-CN">
              <a:cs typeface="+mn-lt"/>
            </a:endParaRPr>
          </a:p>
          <a:p>
            <a:pPr lvl="1">
              <a:buFont typeface="Arial" panose="020B0604020202020204" pitchFamily="34" charset="0"/>
              <a:buChar char="◦"/>
            </a:pPr>
            <a:r>
              <a:rPr lang="en-CA" altLang="zh-CN">
                <a:cs typeface="+mn-lt"/>
              </a:rPr>
              <a:t>0 otherwise</a:t>
            </a:r>
            <a:endParaRPr lang="en-CA" altLang="zh-CN">
              <a:cs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415680" y="593280"/>
            <a:ext cx="11360160" cy="763200"/>
          </a:xfrm>
          <a:prstGeom prst="rect">
            <a:avLst/>
          </a:prstGeom>
          <a:noFill/>
          <a:ln w="0">
            <a:noFill/>
          </a:ln>
        </p:spPr>
        <p:txBody>
          <a:bodyPr tIns="121920" bIns="121920" anchor="t">
            <a:noAutofit/>
          </a:bodyPr>
          <a:p>
            <a:pPr indent="0">
              <a:lnSpc>
                <a:spcPct val="100000"/>
              </a:lnSpc>
              <a:buNone/>
              <a:tabLst>
                <a:tab pos="0" algn="l"/>
              </a:tabLst>
            </a:pPr>
            <a:r>
              <a:rPr lang="en-GB" sz="4300" b="0" strike="noStrike" spc="-1">
                <a:solidFill>
                  <a:schemeClr val="dk1"/>
                </a:solidFill>
                <a:ea typeface="+mj-lt"/>
              </a:rPr>
              <a:t>GLIR</a:t>
            </a:r>
            <a:endParaRPr lang="en-GB" sz="4300" b="0" strike="noStrike" spc="-1">
              <a:solidFill>
                <a:schemeClr val="dk1"/>
              </a:solidFill>
              <a:ea typeface="+mj-lt"/>
            </a:endParaRPr>
          </a:p>
        </p:txBody>
      </p:sp>
      <p:sp>
        <p:nvSpPr>
          <p:cNvPr id="113" name="PlaceHolder 2"/>
          <p:cNvSpPr>
            <a:spLocks noGrp="1"/>
          </p:cNvSpPr>
          <p:nvPr>
            <p:ph/>
          </p:nvPr>
        </p:nvSpPr>
        <p:spPr>
          <a:xfrm>
            <a:off x="415680" y="1536480"/>
            <a:ext cx="11360160" cy="4554720"/>
          </a:xfrm>
          <a:prstGeom prst="rect">
            <a:avLst/>
          </a:prstGeom>
          <a:noFill/>
          <a:ln w="0">
            <a:noFill/>
          </a:ln>
        </p:spPr>
        <p:txBody>
          <a:bodyPr tIns="121920" bIns="121920" anchor="t">
            <a:normAutofit/>
          </a:bodyPr>
          <a:p>
            <a:pPr marL="457200" indent="-342900">
              <a:lnSpc>
                <a:spcPct val="115000"/>
              </a:lnSpc>
              <a:buClr>
                <a:srgbClr val="000000"/>
              </a:buClr>
              <a:buFont typeface="Consolas" panose="020B0609020204030204" charset="0"/>
              <a:buChar char="●"/>
            </a:pPr>
            <a:r>
              <a:rPr lang="en-GB" sz="2400" b="1" u="sng" strike="noStrike" spc="-1">
                <a:solidFill>
                  <a:schemeClr val="tx1"/>
                </a:solidFill>
                <a:uFillTx/>
                <a:ea typeface="+mn-lt"/>
              </a:rPr>
              <a:t>G</a:t>
            </a:r>
            <a:r>
              <a:rPr lang="en-GB" sz="2400" b="0" strike="noStrike" spc="-1">
                <a:solidFill>
                  <a:schemeClr val="tx1"/>
                </a:solidFill>
                <a:ea typeface="+mn-lt"/>
              </a:rPr>
              <a:t>raphics </a:t>
            </a:r>
            <a:r>
              <a:rPr lang="en-GB" sz="2400" b="1" u="sng" strike="noStrike" spc="-1">
                <a:solidFill>
                  <a:schemeClr val="tx1"/>
                </a:solidFill>
                <a:uFillTx/>
                <a:ea typeface="+mn-lt"/>
              </a:rPr>
              <a:t>Li</a:t>
            </a:r>
            <a:r>
              <a:rPr lang="en-GB" sz="2400" b="0" strike="noStrike" spc="-1">
                <a:solidFill>
                  <a:schemeClr val="tx1"/>
                </a:solidFill>
                <a:ea typeface="+mn-lt"/>
              </a:rPr>
              <a:t>brary for </a:t>
            </a:r>
            <a:r>
              <a:rPr lang="en-GB" sz="2400" b="1" u="sng" strike="noStrike" spc="-1">
                <a:solidFill>
                  <a:schemeClr val="tx1"/>
                </a:solidFill>
                <a:uFillTx/>
                <a:ea typeface="+mn-lt"/>
              </a:rPr>
              <a:t>R</a:t>
            </a:r>
            <a:r>
              <a:rPr lang="en-GB" sz="2400" b="0" strike="noStrike" spc="-1">
                <a:solidFill>
                  <a:schemeClr val="tx1"/>
                </a:solidFill>
                <a:ea typeface="+mn-lt"/>
              </a:rPr>
              <a:t>ISC-V.</a:t>
            </a:r>
            <a:endParaRPr lang="en-US" sz="2400" b="0" strike="noStrike" spc="-1">
              <a:solidFill>
                <a:schemeClr val="tx1"/>
              </a:solidFill>
              <a:ea typeface="+mn-lt"/>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ea typeface="+mn-lt"/>
              </a:rPr>
              <a:t>GLIR is a library built at the University of Alberta.</a:t>
            </a:r>
            <a:endParaRPr lang="en-US" sz="2400" b="0" strike="noStrike" spc="-1">
              <a:solidFill>
                <a:schemeClr val="tx1"/>
              </a:solidFill>
              <a:ea typeface="+mn-lt"/>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ea typeface="+mn-lt"/>
              </a:rPr>
              <a:t>It has a collection of subroutines to emulate graphics.</a:t>
            </a:r>
            <a:endParaRPr lang="en-US" sz="2400" b="0" strike="noStrike" spc="-1">
              <a:solidFill>
                <a:schemeClr val="tx1"/>
              </a:solidFill>
              <a:ea typeface="+mn-lt"/>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ea typeface="+mn-lt"/>
              </a:rPr>
              <a:t>It prints graphical shapes onto the terminal.</a:t>
            </a:r>
            <a:endParaRPr lang="en-US" sz="2400" b="0" strike="noStrike" spc="-1">
              <a:solidFill>
                <a:schemeClr val="tx1"/>
              </a:solidFill>
              <a:ea typeface="+mn-lt"/>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ea typeface="+mn-lt"/>
              </a:rPr>
              <a:t>GLIR contains functions to print lines, rectangles, triangles, and circles.</a:t>
            </a:r>
            <a:endParaRPr lang="en-GB" sz="2400" b="0" strike="noStrike" spc="-1">
              <a:solidFill>
                <a:schemeClr val="tx1"/>
              </a:solidFill>
              <a:ea typeface="+mn-lt"/>
            </a:endParaRPr>
          </a:p>
        </p:txBody>
      </p:sp>
      <p:sp>
        <p:nvSpPr>
          <p:cNvPr id="114" name="PlaceHolder 3"/>
          <p:cNvSpPr>
            <a:spLocks noGrp="1"/>
          </p:cNvSpPr>
          <p:nvPr>
            <p:ph type="sldNum" idx="6"/>
          </p:nvPr>
        </p:nvSpPr>
        <p:spPr>
          <a:xfrm>
            <a:off x="11296800" y="6217440"/>
            <a:ext cx="731040" cy="524160"/>
          </a:xfrm>
          <a:prstGeom prst="rect">
            <a:avLst/>
          </a:prstGeom>
          <a:noFill/>
          <a:ln w="0">
            <a:noFill/>
          </a:ln>
        </p:spPr>
        <p:txBody>
          <a:bodyPr tIns="121920" bIns="121920" anchor="ctr">
            <a:normAutofit/>
          </a:bodyPr>
          <a:lstStyle>
            <a:lvl1pPr indent="0" algn="r">
              <a:lnSpc>
                <a:spcPct val="100000"/>
              </a:lnSpc>
              <a:buNone/>
              <a:tabLst>
                <a:tab pos="0" algn="l"/>
              </a:tabLst>
              <a:defRPr lang="en-GB" sz="1000" b="0" strike="noStrike" spc="-1">
                <a:solidFill>
                  <a:schemeClr val="dk2"/>
                </a:solidFill>
                <a:latin typeface="Arial" panose="020B0604020202020204"/>
                <a:ea typeface="Arial" panose="020B0604020202020204"/>
              </a:defRPr>
            </a:lvl1pPr>
          </a:lstStyle>
          <a:p>
            <a:pPr indent="0" algn="r">
              <a:lnSpc>
                <a:spcPct val="100000"/>
              </a:lnSpc>
              <a:buNone/>
              <a:tabLst>
                <a:tab pos="0" algn="l"/>
              </a:tabLst>
            </a:pPr>
            <a:fld id="{63335F29-0B1F-4BC2-B87C-9B5497BCF754}" type="slidenum">
              <a:rPr lang="en-GB" sz="1335" b="0" strike="noStrike" spc="-1">
                <a:solidFill>
                  <a:schemeClr val="dk2"/>
                </a:solidFill>
                <a:latin typeface="Arial" panose="020B0604020202020204"/>
                <a:ea typeface="Arial" panose="020B0604020202020204"/>
              </a:rPr>
            </a:fld>
            <a:endParaRPr lang="en-US" sz="1335" b="0" strike="noStrike" spc="-1">
              <a:solidFill>
                <a:srgbClr val="000000"/>
              </a:solidFill>
              <a:latin typeface="Times New Roman" panose="020206030504050203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3">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Water Array</a:t>
            </a:r>
            <a:endParaRPr lang="en-CA" altLang="zh-CN"/>
          </a:p>
        </p:txBody>
      </p:sp>
      <p:sp>
        <p:nvSpPr>
          <p:cNvPr id="3" name="内容占位符 2"/>
          <p:cNvSpPr>
            <a:spLocks noGrp="1"/>
          </p:cNvSpPr>
          <p:nvPr>
            <p:ph idx="1"/>
          </p:nvPr>
        </p:nvSpPr>
        <p:spPr/>
        <p:txBody>
          <a:bodyPr/>
          <a:p>
            <a:r>
              <a:rPr lang="en-CA" altLang="zh-CN"/>
              <a:t>An array of integers</a:t>
            </a:r>
            <a:endParaRPr lang="en-CA" altLang="zh-CN"/>
          </a:p>
          <a:p>
            <a:r>
              <a:rPr lang="en-CA" altLang="zh-CN"/>
              <a:t>Each element is the cell number of a water cell on a particular map</a:t>
            </a:r>
            <a:endParaRPr lang="en-CA" altLang="zh-CN"/>
          </a:p>
          <a:p>
            <a:r>
              <a:rPr lang="en-CA" altLang="zh-CN"/>
              <a:t>A pointer to the water array will be passed as an argument to the </a:t>
            </a:r>
            <a:r>
              <a:rPr lang="en-CA" altLang="zh-CN">
                <a:latin typeface="Consolas" panose="020B0609020204030204" charset="0"/>
                <a:cs typeface="Consolas" panose="020B0609020204030204" charset="0"/>
              </a:rPr>
              <a:t>pathFinder</a:t>
            </a:r>
            <a:r>
              <a:rPr lang="en-CA" altLang="zh-CN"/>
              <a:t> function</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Closed List</a:t>
            </a:r>
            <a:endParaRPr lang="en-CA" altLang="zh-CN"/>
          </a:p>
        </p:txBody>
      </p:sp>
      <p:sp>
        <p:nvSpPr>
          <p:cNvPr id="3" name="内容占位符 2"/>
          <p:cNvSpPr>
            <a:spLocks noGrp="1"/>
          </p:cNvSpPr>
          <p:nvPr>
            <p:ph idx="1"/>
          </p:nvPr>
        </p:nvSpPr>
        <p:spPr/>
        <p:txBody>
          <a:bodyPr/>
          <a:p>
            <a:r>
              <a:rPr lang="en-CA" altLang="zh-CN"/>
              <a:t>An array of structs, one struct for each cell in the map</a:t>
            </a:r>
            <a:endParaRPr lang="en-CA" altLang="zh-CN"/>
          </a:p>
          <a:p>
            <a:r>
              <a:rPr lang="en-CA" altLang="zh-CN"/>
              <a:t>Each struct contains three words in the following order</a:t>
            </a:r>
            <a:endParaRPr lang="en-CA" altLang="zh-CN"/>
          </a:p>
          <a:p>
            <a:pPr marL="914400" lvl="1" indent="-457200">
              <a:buAutoNum type="arabicPeriod"/>
            </a:pPr>
            <a:r>
              <a:rPr lang="en-CA" altLang="zh-CN" b="1"/>
              <a:t>parent</a:t>
            </a:r>
            <a:endParaRPr lang="en-CA" altLang="zh-CN" b="1"/>
          </a:p>
          <a:p>
            <a:pPr marL="914400" lvl="1" indent="-457200">
              <a:buAutoNum type="arabicPeriod"/>
            </a:pPr>
            <a:r>
              <a:rPr lang="en-CA" altLang="zh-CN" b="1"/>
              <a:t>g</a:t>
            </a:r>
            <a:endParaRPr lang="en-CA" altLang="zh-CN" b="1"/>
          </a:p>
          <a:p>
            <a:pPr marL="914400" lvl="1" indent="-457200">
              <a:buAutoNum type="arabicPeriod"/>
            </a:pPr>
            <a:r>
              <a:rPr lang="en-CA" altLang="zh-CN" b="1"/>
              <a:t>h</a:t>
            </a:r>
            <a:endParaRPr lang="en-CA" altLang="zh-CN" b="1"/>
          </a:p>
          <a:p>
            <a:pPr lvl="0"/>
            <a:r>
              <a:rPr lang="en-CA" altLang="zh-CN"/>
              <a:t>The corresponding struct of cell </a:t>
            </a:r>
            <a:r>
              <a:rPr lang="en-CA" altLang="zh-CN">
                <a:latin typeface="Consolas" panose="020B0609020204030204" charset="0"/>
                <a:cs typeface="Consolas" panose="020B0609020204030204" charset="0"/>
              </a:rPr>
              <a:t>i</a:t>
            </a:r>
            <a:r>
              <a:rPr lang="en-CA" altLang="zh-CN"/>
              <a:t> will be the </a:t>
            </a:r>
            <a:r>
              <a:rPr lang="en-CA" altLang="zh-CN">
                <a:latin typeface="Consolas" panose="020B0609020204030204" charset="0"/>
                <a:cs typeface="Consolas" panose="020B0609020204030204" charset="0"/>
              </a:rPr>
              <a:t>i</a:t>
            </a:r>
            <a:r>
              <a:rPr lang="en-CA" altLang="zh-CN"/>
              <a:t>’th struct in the array</a:t>
            </a:r>
            <a:endParaRPr lang="en-CA" altLang="zh-CN"/>
          </a:p>
          <a:p>
            <a:pPr lvl="0"/>
            <a:r>
              <a:rPr lang="en-CA" altLang="zh-CN"/>
              <a:t>A </a:t>
            </a:r>
            <a:r>
              <a:rPr lang="en-CA" altLang="zh-CN" b="1"/>
              <a:t>parent</a:t>
            </a:r>
            <a:r>
              <a:rPr lang="en-CA" altLang="zh-CN"/>
              <a:t> of </a:t>
            </a:r>
            <a:r>
              <a:rPr lang="en-CA" altLang="zh-CN">
                <a:latin typeface="Consolas" panose="020B0609020204030204" charset="0"/>
                <a:cs typeface="Consolas" panose="020B0609020204030204" charset="0"/>
              </a:rPr>
              <a:t>-1</a:t>
            </a:r>
            <a:r>
              <a:rPr lang="en-CA" altLang="zh-CN"/>
              <a:t> indicates that the cell has not been </a:t>
            </a:r>
            <a:r>
              <a:rPr lang="en-CA" altLang="zh-CN" b="1"/>
              <a:t>visited</a:t>
            </a:r>
            <a:r>
              <a:rPr lang="en-CA" altLang="zh-CN"/>
              <a:t> yet</a:t>
            </a:r>
            <a:endParaRPr lang="en-CA" altLang="zh-CN"/>
          </a:p>
          <a:p>
            <a:pPr lvl="0"/>
            <a:r>
              <a:rPr lang="en-CA" altLang="zh-CN"/>
              <a:t>Record </a:t>
            </a:r>
            <a:r>
              <a:rPr lang="en-CA" altLang="zh-CN" b="1"/>
              <a:t>parent</a:t>
            </a:r>
            <a:r>
              <a:rPr lang="en-CA" altLang="zh-CN"/>
              <a:t>,</a:t>
            </a:r>
            <a:r>
              <a:rPr lang="en-CA" altLang="zh-CN" b="1"/>
              <a:t> g</a:t>
            </a:r>
            <a:r>
              <a:rPr lang="en-CA" altLang="zh-CN"/>
              <a:t>, and</a:t>
            </a:r>
            <a:r>
              <a:rPr lang="en-CA" altLang="zh-CN" b="1"/>
              <a:t> h</a:t>
            </a:r>
            <a:r>
              <a:rPr lang="en-CA" altLang="zh-CN"/>
              <a:t> if cell was visited</a:t>
            </a:r>
            <a:endParaRPr lang="en-CA" altLang="zh-CN"/>
          </a:p>
          <a:p>
            <a:pPr lvl="0"/>
            <a:r>
              <a:rPr lang="en-CA" altLang="zh-CN"/>
              <a:t>If A* finds a shorter path to a cell, update its </a:t>
            </a:r>
            <a:r>
              <a:rPr lang="en-CA" altLang="zh-CN" b="1">
                <a:sym typeface="+mn-ea"/>
              </a:rPr>
              <a:t>parent</a:t>
            </a:r>
            <a:r>
              <a:rPr lang="en-CA" altLang="zh-CN">
                <a:sym typeface="+mn-ea"/>
              </a:rPr>
              <a:t>,</a:t>
            </a:r>
            <a:r>
              <a:rPr lang="en-CA" altLang="zh-CN" b="1">
                <a:sym typeface="+mn-ea"/>
              </a:rPr>
              <a:t> g</a:t>
            </a:r>
            <a:r>
              <a:rPr lang="en-CA" altLang="zh-CN">
                <a:sym typeface="+mn-ea"/>
              </a:rPr>
              <a:t>, and</a:t>
            </a:r>
            <a:r>
              <a:rPr lang="en-CA" altLang="zh-CN" b="1">
                <a:sym typeface="+mn-ea"/>
              </a:rPr>
              <a:t> h</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84" name="表格 83"/>
          <p:cNvGraphicFramePr/>
          <p:nvPr/>
        </p:nvGraphicFramePr>
        <p:xfrm>
          <a:off x="429260" y="87249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chemeClr val="bg1"/>
                          </a:solidFill>
                          <a:latin typeface="Arial" panose="020B0604020202020204"/>
                        </a:rPr>
                        <a:t>1</a:t>
                      </a:r>
                      <a:endParaRPr 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0000"/>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r>
                        <a:rPr lang="en-US" sz="1800" b="0" strike="noStrike" spc="-1">
                          <a:solidFill>
                            <a:srgbClr val="000000"/>
                          </a:solidFill>
                          <a:latin typeface="Arial" panose="020B0604020202020204"/>
                        </a:rPr>
                        <a:t>5</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6</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88" name="文本框 87"/>
          <p:cNvSpPr txBox="1"/>
          <p:nvPr/>
        </p:nvSpPr>
        <p:spPr>
          <a:xfrm>
            <a:off x="429260" y="414655"/>
            <a:ext cx="1800225" cy="457835"/>
          </a:xfrm>
          <a:prstGeom prst="rect">
            <a:avLst/>
          </a:prstGeom>
          <a:noFill/>
          <a:ln w="0">
            <a:noFill/>
          </a:ln>
        </p:spPr>
        <p:txBody>
          <a:bodyPr lIns="90000" tIns="45000" rIns="90000" bIns="45000" anchor="t">
            <a:spAutoFit/>
          </a:bodyPr>
          <a:p>
            <a:r>
              <a:rPr lang="en-US" sz="2400" b="0" strike="noStrike" spc="-1">
                <a:solidFill>
                  <a:srgbClr val="000000"/>
                </a:solidFill>
                <a:latin typeface="Arial" panose="020B0604020202020204"/>
              </a:rPr>
              <a:t>Map:</a:t>
            </a:r>
            <a:endParaRPr lang="en-US" sz="2400" b="0" strike="noStrike" spc="-1">
              <a:solidFill>
                <a:srgbClr val="000000"/>
              </a:solidFill>
              <a:latin typeface="Arial" panose="020B0604020202020204"/>
            </a:endParaRPr>
          </a:p>
        </p:txBody>
      </p:sp>
      <p:graphicFrame>
        <p:nvGraphicFramePr>
          <p:cNvPr id="85" name="表格 84"/>
          <p:cNvGraphicFramePr/>
          <p:nvPr/>
        </p:nvGraphicFramePr>
        <p:xfrm>
          <a:off x="6704675" y="872760"/>
          <a:ext cx="4674240" cy="468000"/>
        </p:xfrm>
        <a:graphic>
          <a:graphicData uri="http://schemas.openxmlformats.org/drawingml/2006/table">
            <a:tbl>
              <a:tblPr/>
              <a:tblGrid>
                <a:gridCol w="1168560"/>
                <a:gridCol w="1168560"/>
                <a:gridCol w="1168560"/>
                <a:gridCol w="1168560"/>
              </a:tblGrid>
              <a:tr h="467995">
                <a:tc>
                  <a:txBody>
                    <a:bodyPr>
                      <a:spAutoFit/>
                    </a:bodyPr>
                    <a:p>
                      <a:pPr algn="ctr"/>
                      <a:r>
                        <a:rPr lang="en-US" sz="1800" b="0" strike="noStrike" spc="-1">
                          <a:solidFill>
                            <a:srgbClr val="000000"/>
                          </a:solidFill>
                          <a:latin typeface="Arial" panose="020B0604020202020204"/>
                        </a:rPr>
                        <a:t>Grass</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algn="ctr"/>
                      <a:r>
                        <a:rPr lang="en-US" sz="1800" b="0" strike="noStrike" spc="-1">
                          <a:solidFill>
                            <a:srgbClr val="000000"/>
                          </a:solidFill>
                          <a:latin typeface="Arial" panose="020B0604020202020204"/>
                        </a:rPr>
                        <a:t>Water</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algn="ctr"/>
                      <a:r>
                        <a:rPr lang="en-US" sz="1800" b="0" strike="noStrike" spc="-1">
                          <a:solidFill>
                            <a:srgbClr val="FFFFFF"/>
                          </a:solidFill>
                          <a:latin typeface="Arial" panose="020B0604020202020204"/>
                        </a:rPr>
                        <a:t>Start</a:t>
                      </a:r>
                      <a:endParaRPr lang="en-US" sz="1800" b="0" strike="noStrike" spc="-1">
                        <a:solidFill>
                          <a:srgbClr val="FFFFFF"/>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0000"/>
                    </a:solidFill>
                  </a:tcPr>
                </a:tc>
                <a:tc>
                  <a:txBody>
                    <a:bodyPr>
                      <a:spAutoFit/>
                    </a:bodyPr>
                    <a:p>
                      <a:pPr algn="ctr"/>
                      <a:r>
                        <a:rPr lang="en-US" sz="1800" b="0" strike="noStrike" spc="-1">
                          <a:solidFill>
                            <a:srgbClr val="000000"/>
                          </a:solidFill>
                          <a:latin typeface="Arial" panose="020B0604020202020204"/>
                        </a:rPr>
                        <a:t>Goal</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87" name="文本框 86"/>
          <p:cNvSpPr txBox="1"/>
          <p:nvPr/>
        </p:nvSpPr>
        <p:spPr>
          <a:xfrm>
            <a:off x="6705105" y="414765"/>
            <a:ext cx="1800000" cy="457835"/>
          </a:xfrm>
          <a:prstGeom prst="rect">
            <a:avLst/>
          </a:prstGeom>
          <a:noFill/>
          <a:ln w="0">
            <a:noFill/>
          </a:ln>
        </p:spPr>
        <p:txBody>
          <a:bodyPr lIns="90000" tIns="45000" rIns="90000" bIns="45000" anchor="t">
            <a:spAutoFit/>
          </a:bodyPr>
          <a:p>
            <a:r>
              <a:rPr lang="en-US" sz="2400" b="0" strike="noStrike" spc="-1">
                <a:solidFill>
                  <a:srgbClr val="000000"/>
                </a:solidFill>
                <a:latin typeface="Arial" panose="020B0604020202020204"/>
              </a:rPr>
              <a:t>Legend:</a:t>
            </a:r>
            <a:endParaRPr lang="en-US" sz="2400" b="0" strike="noStrike" spc="-1">
              <a:solidFill>
                <a:srgbClr val="000000"/>
              </a:solidFill>
              <a:latin typeface="Arial" panose="020B0604020202020204"/>
            </a:endParaRPr>
          </a:p>
        </p:txBody>
      </p:sp>
      <p:graphicFrame>
        <p:nvGraphicFramePr>
          <p:cNvPr id="4" name="表格 3"/>
          <p:cNvGraphicFramePr/>
          <p:nvPr>
            <p:custDataLst>
              <p:tags r:id="rId1"/>
            </p:custDataLst>
          </p:nvPr>
        </p:nvGraphicFramePr>
        <p:xfrm>
          <a:off x="6704965" y="2748280"/>
          <a:ext cx="4676140" cy="786130"/>
        </p:xfrm>
        <a:graphic>
          <a:graphicData uri="http://schemas.openxmlformats.org/drawingml/2006/table">
            <a:tbl>
              <a:tblPr firstRow="1" bandRow="1">
                <a:tableStyleId>{5C22544A-7EE6-4342-B048-85BDC9FD1C3A}</a:tableStyleId>
              </a:tblPr>
              <a:tblGrid>
                <a:gridCol w="1169035"/>
                <a:gridCol w="1169035"/>
                <a:gridCol w="1169035"/>
                <a:gridCol w="1169035"/>
              </a:tblGrid>
              <a:tr h="393065">
                <a:tc>
                  <a:txBody>
                    <a:bodyPr/>
                    <a:p>
                      <a:pPr algn="r">
                        <a:buNone/>
                      </a:pPr>
                      <a:r>
                        <a:rPr lang="en-CA" altLang="zh-CN"/>
                        <a:t>Value</a:t>
                      </a:r>
                      <a:endParaRPr lang="en-CA" altLang="zh-CN"/>
                    </a:p>
                  </a:txBody>
                  <a:tcPr anchor="ctr" anchorCtr="0"/>
                </a:tc>
                <a:tc>
                  <a:txBody>
                    <a:bodyPr/>
                    <a:p>
                      <a:pPr algn="ctr">
                        <a:buNone/>
                      </a:pPr>
                      <a:r>
                        <a:rPr lang="en-CA" altLang="zh-CN"/>
                        <a:t>2</a:t>
                      </a:r>
                      <a:endParaRPr lang="en-CA" altLang="zh-CN"/>
                    </a:p>
                  </a:txBody>
                  <a:tcPr anchor="ctr" anchorCtr="0"/>
                </a:tc>
                <a:tc>
                  <a:txBody>
                    <a:bodyPr/>
                    <a:p>
                      <a:pPr algn="ctr">
                        <a:buNone/>
                      </a:pPr>
                      <a:r>
                        <a:rPr lang="en-CA" altLang="zh-CN"/>
                        <a:t>7</a:t>
                      </a:r>
                      <a:endParaRPr lang="en-CA" altLang="zh-CN"/>
                    </a:p>
                  </a:txBody>
                  <a:tcPr anchor="ctr" anchorCtr="0"/>
                </a:tc>
                <a:tc>
                  <a:txBody>
                    <a:bodyPr/>
                    <a:p>
                      <a:pPr algn="ctr">
                        <a:buNone/>
                      </a:pPr>
                      <a:r>
                        <a:rPr lang="en-CA" altLang="zh-CN"/>
                        <a:t>12</a:t>
                      </a:r>
                      <a:endParaRPr lang="en-CA" altLang="zh-CN"/>
                    </a:p>
                  </a:txBody>
                  <a:tcPr anchor="ctr" anchorCtr="0"/>
                </a:tc>
              </a:tr>
              <a:tr h="393065">
                <a:tc>
                  <a:txBody>
                    <a:bodyPr/>
                    <a:p>
                      <a:pPr algn="r">
                        <a:buNone/>
                      </a:pPr>
                      <a:r>
                        <a:rPr lang="en-CA" altLang="zh-CN"/>
                        <a:t>Index</a:t>
                      </a:r>
                      <a:endParaRPr lang="en-CA" altLang="zh-CN"/>
                    </a:p>
                  </a:txBody>
                  <a:tcPr anchor="ctr" anchorCtr="0"/>
                </a:tc>
                <a:tc>
                  <a:txBody>
                    <a:bodyPr/>
                    <a:p>
                      <a:pPr algn="ctr">
                        <a:buNone/>
                      </a:pPr>
                      <a:r>
                        <a:rPr lang="en-CA" altLang="zh-CN"/>
                        <a:t>0</a:t>
                      </a:r>
                      <a:endParaRPr lang="en-CA" altLang="zh-CN"/>
                    </a:p>
                  </a:txBody>
                  <a:tcPr anchor="ctr" anchorCtr="0"/>
                </a:tc>
                <a:tc>
                  <a:txBody>
                    <a:bodyPr/>
                    <a:p>
                      <a:pPr algn="ctr">
                        <a:buNone/>
                      </a:pPr>
                      <a:r>
                        <a:rPr lang="en-CA" altLang="zh-CN"/>
                        <a:t>1</a:t>
                      </a:r>
                      <a:endParaRPr lang="en-CA" altLang="zh-CN"/>
                    </a:p>
                  </a:txBody>
                  <a:tcPr anchor="ctr" anchorCtr="0"/>
                </a:tc>
                <a:tc>
                  <a:txBody>
                    <a:bodyPr/>
                    <a:p>
                      <a:pPr algn="ctr">
                        <a:buNone/>
                      </a:pPr>
                      <a:r>
                        <a:rPr lang="en-CA" altLang="zh-CN"/>
                        <a:t>2</a:t>
                      </a:r>
                      <a:endParaRPr lang="en-CA" altLang="zh-CN"/>
                    </a:p>
                  </a:txBody>
                  <a:tcPr anchor="ctr" anchorCtr="0"/>
                </a:tc>
              </a:tr>
            </a:tbl>
          </a:graphicData>
        </a:graphic>
      </p:graphicFrame>
      <p:sp>
        <p:nvSpPr>
          <p:cNvPr id="5" name="文本框 4"/>
          <p:cNvSpPr txBox="1"/>
          <p:nvPr/>
        </p:nvSpPr>
        <p:spPr>
          <a:xfrm>
            <a:off x="6706870" y="2290445"/>
            <a:ext cx="2466340" cy="457835"/>
          </a:xfrm>
          <a:prstGeom prst="rect">
            <a:avLst/>
          </a:prstGeom>
          <a:noFill/>
          <a:ln w="0">
            <a:noFill/>
          </a:ln>
        </p:spPr>
        <p:txBody>
          <a:bodyPr wrap="square" lIns="90000" tIns="45000" rIns="90000" bIns="45000" anchor="t">
            <a:spAutoFit/>
          </a:bodyPr>
          <a:p>
            <a:r>
              <a:rPr lang="en-CA" altLang="en-US" sz="2400" b="0" strike="noStrike" spc="-1">
                <a:solidFill>
                  <a:srgbClr val="000000"/>
                </a:solidFill>
                <a:latin typeface="Arial" panose="020B0604020202020204"/>
              </a:rPr>
              <a:t>Water Aarray</a:t>
            </a:r>
            <a:r>
              <a:rPr lang="en-US" sz="2400" b="0" strike="noStrike" spc="-1">
                <a:solidFill>
                  <a:srgbClr val="000000"/>
                </a:solidFill>
                <a:latin typeface="Arial" panose="020B0604020202020204"/>
              </a:rPr>
              <a:t>:</a:t>
            </a:r>
            <a:endParaRPr lang="en-US" sz="2400" b="0" strike="noStrike" spc="-1">
              <a:solidFill>
                <a:srgbClr val="000000"/>
              </a:solidFill>
              <a:latin typeface="Arial" panose="020B0604020202020204"/>
            </a:endParaRPr>
          </a:p>
        </p:txBody>
      </p:sp>
      <p:graphicFrame>
        <p:nvGraphicFramePr>
          <p:cNvPr id="7" name="表格 6"/>
          <p:cNvGraphicFramePr/>
          <p:nvPr>
            <p:custDataLst>
              <p:tags r:id="rId2"/>
            </p:custDataLst>
          </p:nvPr>
        </p:nvGraphicFramePr>
        <p:xfrm>
          <a:off x="332105" y="4093210"/>
          <a:ext cx="11452225" cy="828675"/>
        </p:xfrm>
        <a:graphic>
          <a:graphicData uri="http://schemas.openxmlformats.org/drawingml/2006/table">
            <a:tbl>
              <a:tblPr firstRow="1" bandRow="1">
                <a:tableStyleId>{5C22544A-7EE6-4342-B048-85BDC9FD1C3A}</a:tableStyleId>
              </a:tblPr>
              <a:tblGrid>
                <a:gridCol w="868680"/>
                <a:gridCol w="423545"/>
                <a:gridCol w="422910"/>
                <a:gridCol w="422910"/>
                <a:gridCol w="423545"/>
                <a:gridCol w="423545"/>
                <a:gridCol w="423545"/>
                <a:gridCol w="423545"/>
                <a:gridCol w="422910"/>
                <a:gridCol w="423545"/>
                <a:gridCol w="422910"/>
                <a:gridCol w="424815"/>
                <a:gridCol w="422275"/>
                <a:gridCol w="422910"/>
                <a:gridCol w="423545"/>
                <a:gridCol w="423545"/>
                <a:gridCol w="422910"/>
                <a:gridCol w="424180"/>
                <a:gridCol w="422910"/>
                <a:gridCol w="424180"/>
                <a:gridCol w="422910"/>
                <a:gridCol w="422275"/>
                <a:gridCol w="423545"/>
                <a:gridCol w="424180"/>
                <a:gridCol w="423545"/>
                <a:gridCol w="422910"/>
              </a:tblGrid>
              <a:tr h="447675">
                <a:tc>
                  <a:txBody>
                    <a:bodyPr/>
                    <a:p>
                      <a:pPr algn="r">
                        <a:buNone/>
                      </a:pPr>
                      <a:r>
                        <a:rPr lang="en-CA" altLang="zh-CN"/>
                        <a:t>Value</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solidFill>
                            <a:srgbClr val="FF0000"/>
                          </a:solidFill>
                        </a:rPr>
                        <a:t>1</a:t>
                      </a:r>
                      <a:endParaRPr lang="en-CA" altLang="zh-CN">
                        <a:solidFill>
                          <a:srgbClr val="FF0000"/>
                        </a:solidFill>
                      </a:endParaRPr>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solidFill>
                            <a:srgbClr val="FF0000"/>
                          </a:solidFill>
                        </a:rPr>
                        <a:t>1</a:t>
                      </a:r>
                      <a:endParaRPr lang="en-CA" altLang="zh-CN">
                        <a:solidFill>
                          <a:srgbClr val="FF0000"/>
                        </a:solidFill>
                      </a:endParaRPr>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solidFill>
                            <a:srgbClr val="FF0000"/>
                          </a:solidFill>
                        </a:rPr>
                        <a:t>1</a:t>
                      </a:r>
                      <a:endParaRPr lang="en-CA" altLang="zh-CN">
                        <a:solidFill>
                          <a:srgbClr val="FF0000"/>
                        </a:solidFill>
                      </a:endParaRPr>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r>
              <a:tr h="381000">
                <a:tc>
                  <a:txBody>
                    <a:bodyPr/>
                    <a:p>
                      <a:pPr algn="r">
                        <a:buNone/>
                      </a:pPr>
                      <a:r>
                        <a:rPr lang="en-CA" altLang="zh-CN"/>
                        <a:t>Index</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1</a:t>
                      </a:r>
                      <a:endParaRPr lang="en-CA" altLang="zh-CN"/>
                    </a:p>
                  </a:txBody>
                  <a:tcPr/>
                </a:tc>
                <a:tc>
                  <a:txBody>
                    <a:bodyPr/>
                    <a:p>
                      <a:pPr algn="ctr">
                        <a:buNone/>
                      </a:pPr>
                      <a:r>
                        <a:rPr lang="en-CA" altLang="zh-CN"/>
                        <a:t>2</a:t>
                      </a:r>
                      <a:endParaRPr lang="en-CA" altLang="zh-CN"/>
                    </a:p>
                  </a:txBody>
                  <a:tcPr/>
                </a:tc>
                <a:tc>
                  <a:txBody>
                    <a:bodyPr/>
                    <a:p>
                      <a:pPr algn="ctr">
                        <a:buNone/>
                      </a:pPr>
                      <a:r>
                        <a:rPr lang="en-CA" altLang="zh-CN"/>
                        <a:t>3</a:t>
                      </a:r>
                      <a:endParaRPr lang="en-CA" altLang="zh-CN"/>
                    </a:p>
                  </a:txBody>
                  <a:tcPr/>
                </a:tc>
                <a:tc>
                  <a:txBody>
                    <a:bodyPr/>
                    <a:p>
                      <a:pPr algn="ctr">
                        <a:buNone/>
                      </a:pPr>
                      <a:r>
                        <a:rPr lang="en-CA" altLang="zh-CN"/>
                        <a:t>4</a:t>
                      </a:r>
                      <a:endParaRPr lang="en-CA" altLang="zh-CN"/>
                    </a:p>
                  </a:txBody>
                  <a:tcPr/>
                </a:tc>
                <a:tc>
                  <a:txBody>
                    <a:bodyPr/>
                    <a:p>
                      <a:pPr algn="ctr">
                        <a:buNone/>
                      </a:pPr>
                      <a:r>
                        <a:rPr lang="en-CA" altLang="zh-CN"/>
                        <a:t>5</a:t>
                      </a:r>
                      <a:endParaRPr lang="en-CA" altLang="zh-CN"/>
                    </a:p>
                  </a:txBody>
                  <a:tcPr/>
                </a:tc>
                <a:tc>
                  <a:txBody>
                    <a:bodyPr/>
                    <a:p>
                      <a:pPr algn="ctr">
                        <a:buNone/>
                      </a:pPr>
                      <a:r>
                        <a:rPr lang="en-CA" altLang="zh-CN"/>
                        <a:t>6</a:t>
                      </a:r>
                      <a:endParaRPr lang="en-CA" altLang="zh-CN"/>
                    </a:p>
                  </a:txBody>
                  <a:tcPr/>
                </a:tc>
                <a:tc>
                  <a:txBody>
                    <a:bodyPr/>
                    <a:p>
                      <a:pPr algn="ctr">
                        <a:buNone/>
                      </a:pPr>
                      <a:r>
                        <a:rPr lang="en-CA" altLang="zh-CN"/>
                        <a:t>7</a:t>
                      </a:r>
                      <a:endParaRPr lang="en-CA" altLang="zh-CN"/>
                    </a:p>
                  </a:txBody>
                  <a:tcPr/>
                </a:tc>
                <a:tc>
                  <a:txBody>
                    <a:bodyPr/>
                    <a:p>
                      <a:pPr algn="ctr">
                        <a:buNone/>
                      </a:pPr>
                      <a:r>
                        <a:rPr lang="en-CA" altLang="zh-CN"/>
                        <a:t>8</a:t>
                      </a:r>
                      <a:endParaRPr lang="en-CA" altLang="zh-CN"/>
                    </a:p>
                  </a:txBody>
                  <a:tcPr/>
                </a:tc>
                <a:tc>
                  <a:txBody>
                    <a:bodyPr/>
                    <a:p>
                      <a:pPr algn="ctr">
                        <a:buNone/>
                      </a:pPr>
                      <a:r>
                        <a:rPr lang="en-CA" altLang="zh-CN"/>
                        <a:t>9</a:t>
                      </a:r>
                      <a:endParaRPr lang="en-CA" altLang="zh-CN"/>
                    </a:p>
                  </a:txBody>
                  <a:tcPr/>
                </a:tc>
                <a:tc>
                  <a:txBody>
                    <a:bodyPr/>
                    <a:p>
                      <a:pPr algn="ctr">
                        <a:buNone/>
                      </a:pPr>
                      <a:r>
                        <a:rPr lang="en-CA" altLang="zh-CN"/>
                        <a:t>10</a:t>
                      </a:r>
                      <a:endParaRPr lang="en-CA" altLang="zh-CN"/>
                    </a:p>
                  </a:txBody>
                  <a:tcPr/>
                </a:tc>
                <a:tc>
                  <a:txBody>
                    <a:bodyPr/>
                    <a:p>
                      <a:pPr algn="ctr">
                        <a:buNone/>
                      </a:pPr>
                      <a:r>
                        <a:rPr lang="en-CA" altLang="zh-CN"/>
                        <a:t>11</a:t>
                      </a:r>
                      <a:endParaRPr lang="en-CA" altLang="zh-CN"/>
                    </a:p>
                  </a:txBody>
                  <a:tcPr/>
                </a:tc>
                <a:tc>
                  <a:txBody>
                    <a:bodyPr/>
                    <a:p>
                      <a:pPr algn="ctr">
                        <a:buNone/>
                      </a:pPr>
                      <a:r>
                        <a:rPr lang="en-CA" altLang="zh-CN"/>
                        <a:t>12</a:t>
                      </a:r>
                      <a:endParaRPr lang="en-CA" altLang="zh-CN"/>
                    </a:p>
                  </a:txBody>
                  <a:tcPr/>
                </a:tc>
                <a:tc>
                  <a:txBody>
                    <a:bodyPr/>
                    <a:p>
                      <a:pPr algn="ctr">
                        <a:buNone/>
                      </a:pPr>
                      <a:r>
                        <a:rPr lang="en-CA" altLang="zh-CN"/>
                        <a:t>13</a:t>
                      </a:r>
                      <a:endParaRPr lang="en-CA" altLang="zh-CN"/>
                    </a:p>
                  </a:txBody>
                  <a:tcPr/>
                </a:tc>
                <a:tc>
                  <a:txBody>
                    <a:bodyPr/>
                    <a:p>
                      <a:pPr algn="ctr">
                        <a:buNone/>
                      </a:pPr>
                      <a:r>
                        <a:rPr lang="en-CA" altLang="zh-CN"/>
                        <a:t>14</a:t>
                      </a:r>
                      <a:endParaRPr lang="en-CA" altLang="zh-CN"/>
                    </a:p>
                  </a:txBody>
                  <a:tcPr/>
                </a:tc>
                <a:tc>
                  <a:txBody>
                    <a:bodyPr/>
                    <a:p>
                      <a:pPr algn="ctr">
                        <a:buNone/>
                      </a:pPr>
                      <a:r>
                        <a:rPr lang="en-CA" altLang="zh-CN"/>
                        <a:t>15</a:t>
                      </a:r>
                      <a:endParaRPr lang="en-CA" altLang="zh-CN"/>
                    </a:p>
                  </a:txBody>
                  <a:tcPr/>
                </a:tc>
                <a:tc>
                  <a:txBody>
                    <a:bodyPr/>
                    <a:p>
                      <a:pPr algn="ctr">
                        <a:buNone/>
                      </a:pPr>
                      <a:r>
                        <a:rPr lang="en-CA" altLang="zh-CN"/>
                        <a:t>16</a:t>
                      </a:r>
                      <a:endParaRPr lang="en-CA" altLang="zh-CN"/>
                    </a:p>
                  </a:txBody>
                  <a:tcPr/>
                </a:tc>
                <a:tc>
                  <a:txBody>
                    <a:bodyPr/>
                    <a:p>
                      <a:pPr algn="ctr">
                        <a:buNone/>
                      </a:pPr>
                      <a:r>
                        <a:rPr lang="en-CA" altLang="zh-CN"/>
                        <a:t>17</a:t>
                      </a:r>
                      <a:endParaRPr lang="en-CA" altLang="zh-CN"/>
                    </a:p>
                  </a:txBody>
                  <a:tcPr/>
                </a:tc>
                <a:tc>
                  <a:txBody>
                    <a:bodyPr/>
                    <a:p>
                      <a:pPr algn="ctr">
                        <a:buNone/>
                      </a:pPr>
                      <a:r>
                        <a:rPr lang="en-CA" altLang="zh-CN"/>
                        <a:t>18</a:t>
                      </a:r>
                      <a:endParaRPr lang="en-CA" altLang="zh-CN"/>
                    </a:p>
                  </a:txBody>
                  <a:tcPr/>
                </a:tc>
                <a:tc>
                  <a:txBody>
                    <a:bodyPr/>
                    <a:p>
                      <a:pPr algn="ctr">
                        <a:buNone/>
                      </a:pPr>
                      <a:r>
                        <a:rPr lang="en-CA" altLang="zh-CN"/>
                        <a:t>19</a:t>
                      </a:r>
                      <a:endParaRPr lang="en-CA" altLang="zh-CN"/>
                    </a:p>
                  </a:txBody>
                  <a:tcPr/>
                </a:tc>
                <a:tc>
                  <a:txBody>
                    <a:bodyPr/>
                    <a:p>
                      <a:pPr algn="ctr">
                        <a:buNone/>
                      </a:pPr>
                      <a:r>
                        <a:rPr lang="en-CA" altLang="zh-CN"/>
                        <a:t>20</a:t>
                      </a:r>
                      <a:endParaRPr lang="en-CA" altLang="zh-CN"/>
                    </a:p>
                  </a:txBody>
                  <a:tcPr/>
                </a:tc>
                <a:tc>
                  <a:txBody>
                    <a:bodyPr/>
                    <a:p>
                      <a:pPr algn="ctr">
                        <a:buNone/>
                      </a:pPr>
                      <a:r>
                        <a:rPr lang="en-CA" altLang="zh-CN"/>
                        <a:t>21</a:t>
                      </a:r>
                      <a:endParaRPr lang="en-CA" altLang="zh-CN"/>
                    </a:p>
                  </a:txBody>
                  <a:tcPr/>
                </a:tc>
                <a:tc>
                  <a:txBody>
                    <a:bodyPr/>
                    <a:p>
                      <a:pPr algn="ctr">
                        <a:buNone/>
                      </a:pPr>
                      <a:r>
                        <a:rPr lang="en-CA" altLang="zh-CN"/>
                        <a:t>22</a:t>
                      </a:r>
                      <a:endParaRPr lang="en-CA" altLang="zh-CN"/>
                    </a:p>
                  </a:txBody>
                  <a:tcPr/>
                </a:tc>
                <a:tc>
                  <a:txBody>
                    <a:bodyPr/>
                    <a:p>
                      <a:pPr algn="ctr">
                        <a:buNone/>
                      </a:pPr>
                      <a:r>
                        <a:rPr lang="en-CA" altLang="zh-CN"/>
                        <a:t>23</a:t>
                      </a:r>
                      <a:endParaRPr lang="en-CA" altLang="zh-CN"/>
                    </a:p>
                  </a:txBody>
                  <a:tcPr/>
                </a:tc>
                <a:tc>
                  <a:txBody>
                    <a:bodyPr/>
                    <a:p>
                      <a:pPr algn="ctr">
                        <a:buNone/>
                      </a:pPr>
                      <a:r>
                        <a:rPr lang="en-CA" altLang="zh-CN"/>
                        <a:t>24</a:t>
                      </a:r>
                      <a:endParaRPr lang="en-CA" altLang="zh-CN"/>
                    </a:p>
                  </a:txBody>
                  <a:tcPr/>
                </a:tc>
              </a:tr>
            </a:tbl>
          </a:graphicData>
        </a:graphic>
      </p:graphicFrame>
      <p:sp>
        <p:nvSpPr>
          <p:cNvPr id="8" name="文本框 7"/>
          <p:cNvSpPr txBox="1"/>
          <p:nvPr/>
        </p:nvSpPr>
        <p:spPr>
          <a:xfrm>
            <a:off x="429260" y="3635375"/>
            <a:ext cx="2183130" cy="457835"/>
          </a:xfrm>
          <a:prstGeom prst="rect">
            <a:avLst/>
          </a:prstGeom>
          <a:noFill/>
          <a:ln w="0">
            <a:noFill/>
          </a:ln>
        </p:spPr>
        <p:txBody>
          <a:bodyPr wrap="square" lIns="90000" tIns="45000" rIns="90000" bIns="45000" anchor="t">
            <a:spAutoFit/>
          </a:bodyPr>
          <a:p>
            <a:r>
              <a:rPr lang="en-US" sz="2400" b="0" strike="noStrike" spc="-1">
                <a:solidFill>
                  <a:srgbClr val="000000"/>
                </a:solidFill>
                <a:latin typeface="Arial" panose="020B0604020202020204"/>
              </a:rPr>
              <a:t>Map</a:t>
            </a:r>
            <a:r>
              <a:rPr lang="en-CA" altLang="en-US" sz="2400" b="0" strike="noStrike" spc="-1">
                <a:solidFill>
                  <a:srgbClr val="000000"/>
                </a:solidFill>
                <a:latin typeface="Arial" panose="020B0604020202020204"/>
              </a:rPr>
              <a:t> Buffer</a:t>
            </a:r>
            <a:r>
              <a:rPr lang="en-US" sz="2400" b="0" strike="noStrike" spc="-1">
                <a:solidFill>
                  <a:srgbClr val="000000"/>
                </a:solidFill>
                <a:latin typeface="Arial" panose="020B0604020202020204"/>
              </a:rPr>
              <a:t>:</a:t>
            </a:r>
            <a:endParaRPr lang="en-US" sz="2400" b="0" strike="noStrike" spc="-1">
              <a:solidFill>
                <a:srgbClr val="000000"/>
              </a:solidFill>
              <a:latin typeface="Arial" panose="020B0604020202020204"/>
            </a:endParaRPr>
          </a:p>
        </p:txBody>
      </p:sp>
      <p:graphicFrame>
        <p:nvGraphicFramePr>
          <p:cNvPr id="9" name="表格 8"/>
          <p:cNvGraphicFramePr/>
          <p:nvPr>
            <p:custDataLst>
              <p:tags r:id="rId3"/>
            </p:custDataLst>
          </p:nvPr>
        </p:nvGraphicFramePr>
        <p:xfrm>
          <a:off x="332105" y="5633720"/>
          <a:ext cx="11452225" cy="828675"/>
        </p:xfrm>
        <a:graphic>
          <a:graphicData uri="http://schemas.openxmlformats.org/drawingml/2006/table">
            <a:tbl>
              <a:tblPr firstRow="1" bandRow="1">
                <a:tableStyleId>{5C22544A-7EE6-4342-B048-85BDC9FD1C3A}</a:tableStyleId>
              </a:tblPr>
              <a:tblGrid>
                <a:gridCol w="868680"/>
                <a:gridCol w="423545"/>
                <a:gridCol w="422910"/>
                <a:gridCol w="422910"/>
                <a:gridCol w="423545"/>
                <a:gridCol w="423545"/>
                <a:gridCol w="423545"/>
                <a:gridCol w="423545"/>
                <a:gridCol w="422910"/>
                <a:gridCol w="423545"/>
                <a:gridCol w="422910"/>
                <a:gridCol w="424815"/>
                <a:gridCol w="422275"/>
                <a:gridCol w="422910"/>
                <a:gridCol w="423545"/>
                <a:gridCol w="423545"/>
                <a:gridCol w="422910"/>
                <a:gridCol w="424180"/>
                <a:gridCol w="422910"/>
                <a:gridCol w="424180"/>
                <a:gridCol w="422910"/>
                <a:gridCol w="422275"/>
                <a:gridCol w="423545"/>
                <a:gridCol w="424180"/>
                <a:gridCol w="423545"/>
                <a:gridCol w="422910"/>
              </a:tblGrid>
              <a:tr h="447675">
                <a:tc>
                  <a:txBody>
                    <a:bodyPr/>
                    <a:p>
                      <a:pPr algn="r">
                        <a:buNone/>
                      </a:pPr>
                      <a:r>
                        <a:rPr lang="en-CA" altLang="zh-CN"/>
                        <a:t>Value</a:t>
                      </a:r>
                      <a:endParaRPr lang="en-CA" altLang="zh-CN"/>
                    </a:p>
                  </a:txBody>
                  <a:tcPr/>
                </a:tc>
                <a:tc>
                  <a:txBody>
                    <a:bodyPr/>
                    <a:p>
                      <a:pPr algn="ctr">
                        <a:buNone/>
                      </a:pPr>
                      <a:r>
                        <a:rPr lang="en-CA" altLang="zh-CN"/>
                        <a:t>-1</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lnR w="19050" cmpd="sng">
                      <a:solidFill>
                        <a:schemeClr val="bg1"/>
                      </a:solidFill>
                      <a:prstDash val="solid"/>
                    </a:lnR>
                  </a:tcPr>
                </a:tc>
                <a:tc>
                  <a:txBody>
                    <a:bodyPr/>
                    <a:p>
                      <a:pPr algn="ctr">
                        <a:buNone/>
                      </a:pPr>
                      <a:r>
                        <a:rPr lang="en-CA" altLang="zh-CN"/>
                        <a:t>1</a:t>
                      </a:r>
                      <a:endParaRPr lang="en-CA" altLang="zh-CN"/>
                    </a:p>
                  </a:txBody>
                  <a:tcPr>
                    <a:lnL w="19050" cmpd="sng">
                      <a:solidFill>
                        <a:schemeClr val="bg1"/>
                      </a:solidFill>
                      <a:prstDash val="solid"/>
                    </a:lnL>
                  </a:tcPr>
                </a:tc>
                <a:tc>
                  <a:txBody>
                    <a:bodyPr/>
                    <a:p>
                      <a:pPr algn="ctr">
                        <a:buNone/>
                      </a:pPr>
                      <a:r>
                        <a:rPr lang="en-CA" altLang="zh-CN"/>
                        <a:t>0</a:t>
                      </a:r>
                      <a:endParaRPr lang="en-CA" altLang="zh-CN"/>
                    </a:p>
                  </a:txBody>
                  <a:tcPr/>
                </a:tc>
                <a:tc>
                  <a:txBody>
                    <a:bodyPr/>
                    <a:p>
                      <a:pPr algn="ctr">
                        <a:buNone/>
                      </a:pPr>
                      <a:r>
                        <a:rPr lang="en-CA" altLang="zh-CN"/>
                        <a:t>7</a:t>
                      </a:r>
                      <a:endParaRPr lang="en-CA" altLang="zh-CN"/>
                    </a:p>
                  </a:txBody>
                  <a:tcPr>
                    <a:lnR w="19050" cmpd="sng">
                      <a:solidFill>
                        <a:schemeClr val="bg1"/>
                      </a:solidFill>
                      <a:prstDash val="solid"/>
                    </a:lnR>
                  </a:tcPr>
                </a:tc>
                <a:tc>
                  <a:txBody>
                    <a:bodyPr/>
                    <a:p>
                      <a:pPr algn="ctr">
                        <a:buNone/>
                      </a:pPr>
                      <a:r>
                        <a:rPr lang="en-CA" altLang="zh-CN"/>
                        <a:t>-1</a:t>
                      </a:r>
                      <a:endParaRPr lang="en-CA" altLang="zh-CN"/>
                    </a:p>
                  </a:txBody>
                  <a:tcPr>
                    <a:lnL w="19050" cmpd="sng">
                      <a:solidFill>
                        <a:schemeClr val="bg1"/>
                      </a:solidFill>
                      <a:prstDash val="solid"/>
                    </a:lnL>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lnR w="19050" cmpd="sng">
                      <a:solidFill>
                        <a:schemeClr val="bg1"/>
                      </a:solidFill>
                      <a:prstDash val="solid"/>
                    </a:lnR>
                  </a:tcPr>
                </a:tc>
                <a:tc>
                  <a:txBody>
                    <a:bodyPr/>
                    <a:p>
                      <a:pPr algn="ctr">
                        <a:buNone/>
                      </a:pPr>
                      <a:r>
                        <a:rPr lang="en-CA" altLang="zh-CN"/>
                        <a:t>-1</a:t>
                      </a:r>
                      <a:endParaRPr lang="en-CA" altLang="zh-CN"/>
                    </a:p>
                  </a:txBody>
                  <a:tcPr>
                    <a:lnL w="19050" cmpd="sng">
                      <a:solidFill>
                        <a:schemeClr val="bg1"/>
                      </a:solidFill>
                      <a:prstDash val="solid"/>
                    </a:lnL>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lnR w="19050" cmpd="sng">
                      <a:solidFill>
                        <a:schemeClr val="bg1"/>
                      </a:solidFill>
                      <a:prstDash val="solid"/>
                    </a:lnR>
                  </a:tcPr>
                </a:tc>
                <a:tc>
                  <a:txBody>
                    <a:bodyPr/>
                    <a:p>
                      <a:pPr algn="ctr">
                        <a:buNone/>
                      </a:pPr>
                      <a:r>
                        <a:rPr lang="en-CA" altLang="zh-CN"/>
                        <a:t>-1</a:t>
                      </a:r>
                      <a:endParaRPr lang="en-CA" altLang="zh-CN"/>
                    </a:p>
                  </a:txBody>
                  <a:tcPr>
                    <a:lnL w="19050" cmpd="sng">
                      <a:solidFill>
                        <a:schemeClr val="bg1"/>
                      </a:solidFill>
                      <a:prstDash val="solid"/>
                    </a:lnL>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lnR w="19050" cmpd="sng">
                      <a:solidFill>
                        <a:schemeClr val="bg1"/>
                      </a:solidFill>
                      <a:prstDash val="solid"/>
                    </a:lnR>
                  </a:tcPr>
                </a:tc>
                <a:tc>
                  <a:txBody>
                    <a:bodyPr/>
                    <a:p>
                      <a:pPr algn="ctr">
                        <a:buNone/>
                      </a:pPr>
                      <a:r>
                        <a:rPr lang="en-CA" altLang="zh-CN"/>
                        <a:t>-1</a:t>
                      </a:r>
                      <a:endParaRPr lang="en-CA" altLang="zh-CN"/>
                    </a:p>
                  </a:txBody>
                  <a:tcPr>
                    <a:lnL w="19050" cmpd="sng">
                      <a:solidFill>
                        <a:schemeClr val="bg1"/>
                      </a:solidFill>
                      <a:prstDash val="solid"/>
                    </a:lnL>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lnR w="19050" cmpd="sng">
                      <a:solidFill>
                        <a:schemeClr val="bg1"/>
                      </a:solidFill>
                      <a:prstDash val="solid"/>
                    </a:lnR>
                  </a:tcPr>
                </a:tc>
                <a:tc>
                  <a:txBody>
                    <a:bodyPr/>
                    <a:p>
                      <a:pPr algn="ctr">
                        <a:buNone/>
                      </a:pPr>
                      <a:r>
                        <a:rPr lang="en-CA" altLang="zh-CN"/>
                        <a:t>-1</a:t>
                      </a:r>
                      <a:endParaRPr lang="en-CA" altLang="zh-CN"/>
                    </a:p>
                  </a:txBody>
                  <a:tcPr>
                    <a:lnL w="19050" cmpd="sng">
                      <a:solidFill>
                        <a:schemeClr val="bg1"/>
                      </a:solidFill>
                      <a:prstDash val="solid"/>
                    </a:lnL>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lnR w="19050" cmpd="sng">
                      <a:solidFill>
                        <a:schemeClr val="bg1"/>
                      </a:solidFill>
                      <a:prstDash val="solid"/>
                    </a:lnR>
                  </a:tcPr>
                </a:tc>
                <a:tc>
                  <a:txBody>
                    <a:bodyPr/>
                    <a:p>
                      <a:pPr algn="ctr">
                        <a:buNone/>
                      </a:pPr>
                      <a:r>
                        <a:rPr lang="en-CA" altLang="zh-CN"/>
                        <a:t>...</a:t>
                      </a:r>
                      <a:endParaRPr lang="en-CA" altLang="zh-CN"/>
                    </a:p>
                  </a:txBody>
                  <a:tcPr>
                    <a:lnL w="19050" cmpd="sng">
                      <a:solidFill>
                        <a:schemeClr val="bg1"/>
                      </a:solidFill>
                      <a:prstDash val="solid"/>
                    </a:lnL>
                    <a:lnR w="19050" cmpd="sng">
                      <a:solidFill>
                        <a:schemeClr val="bg1"/>
                      </a:solidFill>
                      <a:prstDash val="solid"/>
                    </a:lnR>
                  </a:tcPr>
                </a:tc>
                <a:tc>
                  <a:txBody>
                    <a:bodyPr/>
                    <a:p>
                      <a:pPr algn="ctr">
                        <a:buNone/>
                      </a:pPr>
                      <a:r>
                        <a:rPr lang="en-CA" altLang="zh-CN"/>
                        <a:t>-1</a:t>
                      </a:r>
                      <a:endParaRPr lang="en-CA" altLang="zh-CN"/>
                    </a:p>
                  </a:txBody>
                  <a:tcPr>
                    <a:lnL w="19050" cmpd="sng">
                      <a:solidFill>
                        <a:schemeClr val="bg1"/>
                      </a:solidFill>
                      <a:prstDash val="solid"/>
                    </a:lnL>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r>
              <a:tr h="381000">
                <a:tc>
                  <a:txBody>
                    <a:bodyPr/>
                    <a:p>
                      <a:pPr algn="r">
                        <a:buNone/>
                      </a:pPr>
                      <a:r>
                        <a:rPr lang="en-CA" altLang="zh-CN"/>
                        <a:t>Index</a:t>
                      </a:r>
                      <a:endParaRPr lang="en-CA" altLang="zh-CN"/>
                    </a:p>
                  </a:txBody>
                  <a:tcPr/>
                </a:tc>
                <a:tc gridSpan="3">
                  <a:txBody>
                    <a:bodyPr/>
                    <a:p>
                      <a:pPr algn="ctr">
                        <a:buNone/>
                      </a:pPr>
                      <a:r>
                        <a:rPr lang="en-CA" altLang="zh-CN"/>
                        <a:t>0</a:t>
                      </a:r>
                      <a:endParaRPr lang="en-CA" altLang="zh-CN"/>
                    </a:p>
                  </a:txBody>
                  <a:tcPr>
                    <a:lnR w="19050">
                      <a:solidFill>
                        <a:schemeClr val="bg1"/>
                      </a:solidFill>
                      <a:prstDash val="solid"/>
                    </a:lnR>
                  </a:tcPr>
                </a:tc>
                <a:tc hMerge="1">
                  <a:tcPr/>
                </a:tc>
                <a:tc hMerge="1">
                  <a:tcPr>
                    <a:lnR w="19050">
                      <a:solidFill>
                        <a:schemeClr val="bg1"/>
                      </a:solidFill>
                      <a:prstDash val="solid"/>
                    </a:lnR>
                  </a:tcPr>
                </a:tc>
                <a:tc gridSpan="3">
                  <a:txBody>
                    <a:bodyPr/>
                    <a:p>
                      <a:pPr algn="ctr">
                        <a:buNone/>
                      </a:pPr>
                      <a:r>
                        <a:rPr lang="en-CA" altLang="zh-CN"/>
                        <a:t>1</a:t>
                      </a:r>
                      <a:endParaRPr lang="en-CA" altLang="zh-CN"/>
                    </a:p>
                  </a:txBody>
                  <a:tcPr>
                    <a:lnL w="19050">
                      <a:solidFill>
                        <a:schemeClr val="bg1"/>
                      </a:solidFill>
                      <a:prstDash val="solid"/>
                    </a:lnL>
                    <a:lnR w="19050">
                      <a:solidFill>
                        <a:schemeClr val="bg1"/>
                      </a:solidFill>
                      <a:prstDash val="solid"/>
                    </a:lnR>
                  </a:tcPr>
                </a:tc>
                <a:tc hMerge="1">
                  <a:tcPr/>
                </a:tc>
                <a:tc hMerge="1">
                  <a:tcPr>
                    <a:lnR w="19050">
                      <a:solidFill>
                        <a:schemeClr val="bg1"/>
                      </a:solidFill>
                      <a:prstDash val="solid"/>
                    </a:lnR>
                  </a:tcPr>
                </a:tc>
                <a:tc gridSpan="3">
                  <a:txBody>
                    <a:bodyPr/>
                    <a:p>
                      <a:pPr algn="ctr">
                        <a:buNone/>
                      </a:pPr>
                      <a:r>
                        <a:rPr lang="en-CA" altLang="zh-CN"/>
                        <a:t>2</a:t>
                      </a:r>
                      <a:endParaRPr lang="en-CA" altLang="zh-CN"/>
                    </a:p>
                  </a:txBody>
                  <a:tcPr>
                    <a:lnL w="19050">
                      <a:solidFill>
                        <a:schemeClr val="bg1"/>
                      </a:solidFill>
                      <a:prstDash val="solid"/>
                    </a:lnL>
                    <a:lnR w="19050">
                      <a:solidFill>
                        <a:schemeClr val="bg1"/>
                      </a:solidFill>
                      <a:prstDash val="solid"/>
                    </a:lnR>
                  </a:tcPr>
                </a:tc>
                <a:tc hMerge="1">
                  <a:tcPr/>
                </a:tc>
                <a:tc hMerge="1">
                  <a:tcPr>
                    <a:lnR w="19050">
                      <a:solidFill>
                        <a:schemeClr val="bg1"/>
                      </a:solidFill>
                      <a:prstDash val="solid"/>
                    </a:lnR>
                  </a:tcPr>
                </a:tc>
                <a:tc gridSpan="3">
                  <a:txBody>
                    <a:bodyPr/>
                    <a:p>
                      <a:pPr algn="ctr">
                        <a:buNone/>
                      </a:pPr>
                      <a:r>
                        <a:rPr lang="en-CA" altLang="zh-CN"/>
                        <a:t>3</a:t>
                      </a:r>
                      <a:endParaRPr lang="en-CA" altLang="zh-CN"/>
                    </a:p>
                  </a:txBody>
                  <a:tcPr>
                    <a:lnL w="19050">
                      <a:solidFill>
                        <a:schemeClr val="bg1"/>
                      </a:solidFill>
                      <a:prstDash val="solid"/>
                    </a:lnL>
                    <a:lnR w="19050">
                      <a:solidFill>
                        <a:schemeClr val="bg1"/>
                      </a:solidFill>
                      <a:prstDash val="solid"/>
                    </a:lnR>
                  </a:tcPr>
                </a:tc>
                <a:tc hMerge="1">
                  <a:tcPr/>
                </a:tc>
                <a:tc hMerge="1">
                  <a:tcPr>
                    <a:lnR w="19050">
                      <a:solidFill>
                        <a:schemeClr val="bg1"/>
                      </a:solidFill>
                      <a:prstDash val="solid"/>
                    </a:lnR>
                  </a:tcPr>
                </a:tc>
                <a:tc gridSpan="3">
                  <a:txBody>
                    <a:bodyPr/>
                    <a:p>
                      <a:pPr algn="ctr">
                        <a:buNone/>
                      </a:pPr>
                      <a:r>
                        <a:rPr lang="en-CA" altLang="zh-CN"/>
                        <a:t>4</a:t>
                      </a:r>
                      <a:endParaRPr lang="en-CA" altLang="zh-CN"/>
                    </a:p>
                  </a:txBody>
                  <a:tcPr>
                    <a:lnL w="19050">
                      <a:solidFill>
                        <a:schemeClr val="bg1"/>
                      </a:solidFill>
                      <a:prstDash val="solid"/>
                    </a:lnL>
                    <a:lnR w="19050">
                      <a:solidFill>
                        <a:schemeClr val="bg1"/>
                      </a:solidFill>
                      <a:prstDash val="solid"/>
                    </a:lnR>
                  </a:tcPr>
                </a:tc>
                <a:tc hMerge="1">
                  <a:tcPr/>
                </a:tc>
                <a:tc hMerge="1">
                  <a:tcPr>
                    <a:lnR w="19050">
                      <a:solidFill>
                        <a:schemeClr val="bg1"/>
                      </a:solidFill>
                      <a:prstDash val="solid"/>
                    </a:lnR>
                  </a:tcPr>
                </a:tc>
                <a:tc gridSpan="3">
                  <a:txBody>
                    <a:bodyPr/>
                    <a:p>
                      <a:pPr algn="ctr">
                        <a:buNone/>
                      </a:pPr>
                      <a:r>
                        <a:rPr lang="en-CA" altLang="zh-CN"/>
                        <a:t>5</a:t>
                      </a:r>
                      <a:endParaRPr lang="en-CA" altLang="zh-CN"/>
                    </a:p>
                  </a:txBody>
                  <a:tcPr>
                    <a:lnL w="19050">
                      <a:solidFill>
                        <a:schemeClr val="bg1"/>
                      </a:solidFill>
                      <a:prstDash val="solid"/>
                    </a:lnL>
                    <a:lnR w="19050">
                      <a:solidFill>
                        <a:schemeClr val="bg1"/>
                      </a:solidFill>
                      <a:prstDash val="solid"/>
                    </a:lnR>
                  </a:tcPr>
                </a:tc>
                <a:tc hMerge="1">
                  <a:tcPr/>
                </a:tc>
                <a:tc hMerge="1">
                  <a:tcPr>
                    <a:lnR w="19050">
                      <a:solidFill>
                        <a:schemeClr val="bg1"/>
                      </a:solidFill>
                      <a:prstDash val="solid"/>
                    </a:lnR>
                  </a:tcPr>
                </a:tc>
                <a:tc gridSpan="3">
                  <a:txBody>
                    <a:bodyPr/>
                    <a:p>
                      <a:pPr algn="ctr">
                        <a:buNone/>
                      </a:pPr>
                      <a:r>
                        <a:rPr lang="en-CA" altLang="zh-CN"/>
                        <a:t>6</a:t>
                      </a:r>
                      <a:endParaRPr lang="en-CA" altLang="zh-CN"/>
                    </a:p>
                  </a:txBody>
                  <a:tcPr>
                    <a:lnL w="19050">
                      <a:solidFill>
                        <a:schemeClr val="bg1"/>
                      </a:solidFill>
                      <a:prstDash val="solid"/>
                    </a:lnL>
                    <a:lnR w="19050">
                      <a:solidFill>
                        <a:schemeClr val="bg1"/>
                      </a:solidFill>
                      <a:prstDash val="solid"/>
                    </a:lnR>
                  </a:tcPr>
                </a:tc>
                <a:tc hMerge="1">
                  <a:tcPr/>
                </a:tc>
                <a:tc hMerge="1">
                  <a:tcPr>
                    <a:lnR w="19050">
                      <a:solidFill>
                        <a:schemeClr val="bg1"/>
                      </a:solidFill>
                      <a:prstDash val="solid"/>
                    </a:lnR>
                  </a:tcPr>
                </a:tc>
                <a:tc>
                  <a:txBody>
                    <a:bodyPr/>
                    <a:p>
                      <a:pPr algn="ctr">
                        <a:buNone/>
                      </a:pPr>
                      <a:r>
                        <a:rPr lang="en-CA" altLang="zh-CN"/>
                        <a:t>...</a:t>
                      </a:r>
                      <a:endParaRPr lang="en-CA" altLang="zh-CN"/>
                    </a:p>
                  </a:txBody>
                  <a:tcPr>
                    <a:lnL w="19050">
                      <a:solidFill>
                        <a:schemeClr val="bg1"/>
                      </a:solidFill>
                      <a:prstDash val="solid"/>
                    </a:lnL>
                    <a:lnR w="19050">
                      <a:solidFill>
                        <a:schemeClr val="bg1"/>
                      </a:solidFill>
                      <a:prstDash val="solid"/>
                    </a:lnR>
                  </a:tcPr>
                </a:tc>
                <a:tc gridSpan="3">
                  <a:txBody>
                    <a:bodyPr/>
                    <a:p>
                      <a:pPr algn="ctr">
                        <a:buNone/>
                      </a:pPr>
                      <a:r>
                        <a:rPr lang="en-CA" altLang="zh-CN"/>
                        <a:t>24</a:t>
                      </a:r>
                      <a:endParaRPr lang="en-CA" altLang="zh-CN"/>
                    </a:p>
                  </a:txBody>
                  <a:tcPr>
                    <a:lnL w="19050">
                      <a:solidFill>
                        <a:schemeClr val="bg1"/>
                      </a:solidFill>
                      <a:prstDash val="solid"/>
                    </a:lnL>
                  </a:tcPr>
                </a:tc>
                <a:tc hMerge="1">
                  <a:tcPr/>
                </a:tc>
                <a:tc hMerge="1">
                  <a:tcPr/>
                </a:tc>
              </a:tr>
            </a:tbl>
          </a:graphicData>
        </a:graphic>
      </p:graphicFrame>
      <p:sp>
        <p:nvSpPr>
          <p:cNvPr id="10" name="文本框 9"/>
          <p:cNvSpPr txBox="1"/>
          <p:nvPr/>
        </p:nvSpPr>
        <p:spPr>
          <a:xfrm>
            <a:off x="429260" y="5175885"/>
            <a:ext cx="2183130" cy="457835"/>
          </a:xfrm>
          <a:prstGeom prst="rect">
            <a:avLst/>
          </a:prstGeom>
          <a:noFill/>
          <a:ln w="0">
            <a:noFill/>
          </a:ln>
        </p:spPr>
        <p:txBody>
          <a:bodyPr wrap="square" lIns="90000" tIns="45000" rIns="90000" bIns="45000" anchor="t">
            <a:spAutoFit/>
          </a:bodyPr>
          <a:p>
            <a:r>
              <a:rPr lang="en-CA" sz="2400" b="0" strike="noStrike" spc="-1">
                <a:solidFill>
                  <a:srgbClr val="000000"/>
                </a:solidFill>
                <a:latin typeface="Arial" panose="020B0604020202020204"/>
              </a:rPr>
              <a:t>Closed L</a:t>
            </a:r>
            <a:r>
              <a:rPr lang="en-CA" altLang="en-US" sz="2400" b="0" strike="noStrike" spc="-1">
                <a:solidFill>
                  <a:srgbClr val="000000"/>
                </a:solidFill>
                <a:latin typeface="Arial" panose="020B0604020202020204"/>
              </a:rPr>
              <a:t>ist</a:t>
            </a:r>
            <a:r>
              <a:rPr lang="en-US" sz="2400" b="0" strike="noStrike" spc="-1">
                <a:solidFill>
                  <a:srgbClr val="000000"/>
                </a:solidFill>
                <a:latin typeface="Arial" panose="020B0604020202020204"/>
              </a:rPr>
              <a:t>:</a:t>
            </a:r>
            <a:endParaRPr lang="en-US" sz="2400" b="0" strike="noStrike" spc="-1">
              <a:solidFill>
                <a:srgbClr val="000000"/>
              </a:solidFill>
              <a:latin typeface="Arial" panose="020B0604020202020204"/>
            </a:endParaRPr>
          </a:p>
        </p:txBody>
      </p:sp>
      <p:sp>
        <p:nvSpPr>
          <p:cNvPr id="17" name="文本框 16"/>
          <p:cNvSpPr txBox="1"/>
          <p:nvPr/>
        </p:nvSpPr>
        <p:spPr>
          <a:xfrm>
            <a:off x="3185795" y="4997450"/>
            <a:ext cx="993140" cy="368300"/>
          </a:xfrm>
          <a:prstGeom prst="rect">
            <a:avLst/>
          </a:prstGeom>
          <a:noFill/>
        </p:spPr>
        <p:txBody>
          <a:bodyPr wrap="square" rtlCol="0">
            <a:spAutoFit/>
          </a:bodyPr>
          <a:p>
            <a:pPr algn="ctr"/>
            <a:r>
              <a:rPr lang="en-CA" altLang="zh-CN">
                <a:latin typeface="Consolas" panose="020B0609020204030204" charset="0"/>
                <a:cs typeface="Consolas" panose="020B0609020204030204" charset="0"/>
              </a:rPr>
              <a:t>parent</a:t>
            </a:r>
            <a:endParaRPr lang="en-CA" altLang="zh-CN">
              <a:latin typeface="Consolas" panose="020B0609020204030204" charset="0"/>
              <a:cs typeface="Consolas" panose="020B0609020204030204" charset="0"/>
            </a:endParaRPr>
          </a:p>
        </p:txBody>
      </p:sp>
      <p:sp>
        <p:nvSpPr>
          <p:cNvPr id="18" name="文本框 17"/>
          <p:cNvSpPr txBox="1"/>
          <p:nvPr/>
        </p:nvSpPr>
        <p:spPr>
          <a:xfrm>
            <a:off x="4178935" y="4997450"/>
            <a:ext cx="438150" cy="368300"/>
          </a:xfrm>
          <a:prstGeom prst="rect">
            <a:avLst/>
          </a:prstGeom>
          <a:noFill/>
        </p:spPr>
        <p:txBody>
          <a:bodyPr wrap="square" rtlCol="0">
            <a:spAutoFit/>
          </a:bodyPr>
          <a:p>
            <a:pPr algn="ctr"/>
            <a:r>
              <a:rPr lang="en-CA" altLang="zh-CN">
                <a:latin typeface="Consolas" panose="020B0609020204030204" charset="0"/>
                <a:cs typeface="Consolas" panose="020B0609020204030204" charset="0"/>
              </a:rPr>
              <a:t>g</a:t>
            </a:r>
            <a:endParaRPr lang="en-CA" altLang="zh-CN">
              <a:latin typeface="Consolas" panose="020B0609020204030204" charset="0"/>
              <a:cs typeface="Consolas" panose="020B0609020204030204" charset="0"/>
            </a:endParaRPr>
          </a:p>
        </p:txBody>
      </p:sp>
      <p:sp>
        <p:nvSpPr>
          <p:cNvPr id="19" name="文本框 18"/>
          <p:cNvSpPr txBox="1"/>
          <p:nvPr/>
        </p:nvSpPr>
        <p:spPr>
          <a:xfrm>
            <a:off x="4744085" y="4997450"/>
            <a:ext cx="438150" cy="368300"/>
          </a:xfrm>
          <a:prstGeom prst="rect">
            <a:avLst/>
          </a:prstGeom>
          <a:noFill/>
        </p:spPr>
        <p:txBody>
          <a:bodyPr wrap="square" rtlCol="0">
            <a:spAutoFit/>
          </a:bodyPr>
          <a:p>
            <a:pPr algn="ctr"/>
            <a:r>
              <a:rPr lang="en-CA" altLang="zh-CN">
                <a:latin typeface="Consolas" panose="020B0609020204030204" charset="0"/>
                <a:cs typeface="Consolas" panose="020B0609020204030204" charset="0"/>
              </a:rPr>
              <a:t>h</a:t>
            </a:r>
            <a:endParaRPr lang="en-CA" altLang="zh-CN">
              <a:latin typeface="Consolas" panose="020B0609020204030204" charset="0"/>
              <a:cs typeface="Consolas" panose="020B0609020204030204" charset="0"/>
            </a:endParaRPr>
          </a:p>
        </p:txBody>
      </p:sp>
      <p:cxnSp>
        <p:nvCxnSpPr>
          <p:cNvPr id="20" name="直接箭头连接符 19"/>
          <p:cNvCxnSpPr>
            <a:stCxn id="17" idx="2"/>
          </p:cNvCxnSpPr>
          <p:nvPr/>
        </p:nvCxnSpPr>
        <p:spPr>
          <a:xfrm>
            <a:off x="3682365" y="5365750"/>
            <a:ext cx="226060" cy="227965"/>
          </a:xfrm>
          <a:prstGeom prst="straightConnector1">
            <a:avLst/>
          </a:prstGeom>
          <a:ln w="19050">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21" name="直接箭头连接符 20"/>
          <p:cNvCxnSpPr>
            <a:stCxn id="18" idx="2"/>
          </p:cNvCxnSpPr>
          <p:nvPr/>
        </p:nvCxnSpPr>
        <p:spPr>
          <a:xfrm flipH="1">
            <a:off x="4393565" y="5365750"/>
            <a:ext cx="4445" cy="217805"/>
          </a:xfrm>
          <a:prstGeom prst="straightConnector1">
            <a:avLst/>
          </a:prstGeom>
          <a:ln w="19050">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22" name="直接箭头连接符 21"/>
          <p:cNvCxnSpPr>
            <a:stCxn id="19" idx="2"/>
          </p:cNvCxnSpPr>
          <p:nvPr/>
        </p:nvCxnSpPr>
        <p:spPr>
          <a:xfrm flipH="1">
            <a:off x="4817745" y="5365750"/>
            <a:ext cx="145415" cy="217805"/>
          </a:xfrm>
          <a:prstGeom prst="straightConnector1">
            <a:avLst/>
          </a:prstGeom>
          <a:ln w="19050">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23" name="标题 22"/>
          <p:cNvSpPr>
            <a:spLocks noGrp="1"/>
          </p:cNvSpPr>
          <p:nvPr>
            <p:ph type="ctrTitle"/>
          </p:nvPr>
        </p:nvSpPr>
        <p:spPr>
          <a:xfrm>
            <a:off x="838200" y="3201035"/>
            <a:ext cx="10515600" cy="1325563"/>
          </a:xfrm>
        </p:spPr>
        <p:txBody>
          <a:bodyPr/>
          <a:p>
            <a:pPr algn="ctr"/>
            <a:r>
              <a:rPr lang="en-CA" altLang="zh-CN"/>
              <a:t>In-Memory Representation</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7" grpId="0"/>
      <p:bldP spid="5" grpId="0"/>
      <p:bldP spid="8" grpId="0"/>
      <p:bldP spid="10" grpId="0"/>
      <p:bldP spid="17" grpId="0"/>
      <p:bldP spid="18" grpId="0"/>
      <p:bldP spid="19" grpId="0"/>
      <p:bldP spid="2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Open List</a:t>
            </a:r>
            <a:endParaRPr lang="en-CA" altLang="zh-CN"/>
          </a:p>
        </p:txBody>
      </p:sp>
      <p:sp>
        <p:nvSpPr>
          <p:cNvPr id="3" name="内容占位符 2"/>
          <p:cNvSpPr>
            <a:spLocks noGrp="1"/>
          </p:cNvSpPr>
          <p:nvPr>
            <p:ph idx="1"/>
          </p:nvPr>
        </p:nvSpPr>
        <p:spPr/>
        <p:txBody>
          <a:bodyPr/>
          <a:p>
            <a:r>
              <a:rPr lang="en-CA" altLang="zh-CN"/>
              <a:t>Keeps track of the cells that are </a:t>
            </a:r>
            <a:r>
              <a:rPr lang="en-CA" altLang="zh-CN" b="1"/>
              <a:t>visited</a:t>
            </a:r>
            <a:r>
              <a:rPr lang="en-CA" altLang="zh-CN"/>
              <a:t> but </a:t>
            </a:r>
            <a:r>
              <a:rPr lang="en-CA" altLang="zh-CN" b="1"/>
              <a:t>not expanded</a:t>
            </a:r>
            <a:r>
              <a:rPr lang="en-CA" altLang="zh-CN"/>
              <a:t> yet.</a:t>
            </a:r>
            <a:endParaRPr lang="en-CA" altLang="zh-CN"/>
          </a:p>
          <a:p>
            <a:pPr lvl="1">
              <a:buFont typeface="Consolas" panose="020B0609020204030204" charset="0"/>
              <a:buChar char="◦"/>
            </a:pPr>
            <a:r>
              <a:rPr lang="en-CA" altLang="zh-CN"/>
              <a:t>To expand a cell, A* first remove it from the open list </a:t>
            </a:r>
            <a:endParaRPr lang="en-CA" altLang="zh-CN"/>
          </a:p>
          <a:p>
            <a:r>
              <a:rPr lang="en-CA" altLang="zh-CN"/>
              <a:t>Contains only the cell number of the cells</a:t>
            </a:r>
            <a:endParaRPr lang="en-CA" altLang="zh-CN"/>
          </a:p>
          <a:p>
            <a:r>
              <a:rPr lang="en-CA" altLang="zh-CN"/>
              <a:t>Cells are added and removed from the open list very frequently</a:t>
            </a:r>
            <a:endParaRPr lang="en-CA" altLang="zh-CN"/>
          </a:p>
          <a:p>
            <a:r>
              <a:rPr lang="en-CA" altLang="zh-CN"/>
              <a:t>Need an efficient implementation - min-heap</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(Min-)heap</a:t>
            </a:r>
            <a:endParaRPr lang="en-CA" altLang="zh-CN"/>
          </a:p>
        </p:txBody>
      </p:sp>
      <p:sp>
        <p:nvSpPr>
          <p:cNvPr id="3" name="内容占位符 2"/>
          <p:cNvSpPr>
            <a:spLocks noGrp="1"/>
          </p:cNvSpPr>
          <p:nvPr>
            <p:ph idx="1"/>
          </p:nvPr>
        </p:nvSpPr>
        <p:spPr/>
        <p:txBody>
          <a:bodyPr/>
          <a:p>
            <a:r>
              <a:rPr lang="en-CA" altLang="zh-CN"/>
              <a:t>A complete binary tree that satisfies the heap property</a:t>
            </a:r>
            <a:endParaRPr lang="en-CA" altLang="zh-CN"/>
          </a:p>
          <a:p>
            <a:r>
              <a:rPr lang="en-CA" altLang="zh-CN"/>
              <a:t>Implemented as a 1D array</a:t>
            </a:r>
            <a:endParaRPr lang="en-CA" altLang="zh-CN"/>
          </a:p>
          <a:p>
            <a:pPr lvl="1">
              <a:buFont typeface="Consolas" panose="020B0609020204030204" charset="0"/>
              <a:buChar char="◦"/>
            </a:pPr>
            <a:r>
              <a:rPr lang="en-CA" altLang="zh-CN"/>
              <a:t>Root has index 0</a:t>
            </a:r>
            <a:endParaRPr lang="en-CA" altLang="zh-CN"/>
          </a:p>
          <a:p>
            <a:pPr lvl="1">
              <a:buFont typeface="Consolas" panose="020B0609020204030204" charset="0"/>
              <a:buChar char="◦"/>
            </a:pPr>
            <a:r>
              <a:rPr lang="en-CA" altLang="zh-CN"/>
              <a:t>Left child of node </a:t>
            </a:r>
            <a:r>
              <a:rPr lang="en-CA" altLang="zh-CN">
                <a:latin typeface="Consolas" panose="020B0609020204030204" charset="0"/>
                <a:cs typeface="Consolas" panose="020B0609020204030204" charset="0"/>
              </a:rPr>
              <a:t>i</a:t>
            </a:r>
            <a:r>
              <a:rPr lang="en-CA" altLang="zh-CN"/>
              <a:t> has index</a:t>
            </a:r>
            <a:r>
              <a:rPr lang="en-CA" altLang="zh-CN">
                <a:latin typeface="Consolas" panose="020B0609020204030204" charset="0"/>
                <a:cs typeface="Consolas" panose="020B0609020204030204" charset="0"/>
              </a:rPr>
              <a:t> 2 </a:t>
            </a:r>
            <a:r>
              <a:rPr lang="en-US" altLang="zh-CN">
                <a:latin typeface="Consolas" panose="020B0609020204030204" charset="0"/>
                <a:cs typeface="Consolas" panose="020B0609020204030204" charset="0"/>
                <a:sym typeface="+mn-ea"/>
              </a:rPr>
              <a:t>×</a:t>
            </a:r>
            <a:r>
              <a:rPr lang="en-CA" altLang="zh-CN">
                <a:latin typeface="Consolas" panose="020B0609020204030204" charset="0"/>
                <a:cs typeface="Consolas" panose="020B0609020204030204" charset="0"/>
              </a:rPr>
              <a:t> i + 1</a:t>
            </a:r>
            <a:endParaRPr lang="en-CA" altLang="zh-CN"/>
          </a:p>
          <a:p>
            <a:pPr lvl="1">
              <a:buFont typeface="Consolas" panose="020B0609020204030204" charset="0"/>
              <a:buChar char="◦"/>
            </a:pPr>
            <a:r>
              <a:rPr lang="en-CA" altLang="zh-CN">
                <a:sym typeface="+mn-ea"/>
              </a:rPr>
              <a:t>Right child of node </a:t>
            </a:r>
            <a:r>
              <a:rPr lang="en-CA" altLang="zh-CN">
                <a:latin typeface="Consolas" panose="020B0609020204030204" charset="0"/>
                <a:cs typeface="Consolas" panose="020B0609020204030204" charset="0"/>
                <a:sym typeface="+mn-ea"/>
              </a:rPr>
              <a:t>i</a:t>
            </a:r>
            <a:r>
              <a:rPr lang="en-CA" altLang="zh-CN">
                <a:sym typeface="+mn-ea"/>
              </a:rPr>
              <a:t> has index</a:t>
            </a:r>
            <a:r>
              <a:rPr lang="en-CA" altLang="zh-CN">
                <a:latin typeface="Consolas" panose="020B0609020204030204" charset="0"/>
                <a:cs typeface="Consolas" panose="020B0609020204030204" charset="0"/>
                <a:sym typeface="+mn-ea"/>
              </a:rPr>
              <a:t> 2 </a:t>
            </a:r>
            <a:r>
              <a:rPr lang="en-US" altLang="zh-CN">
                <a:latin typeface="Consolas" panose="020B0609020204030204" charset="0"/>
                <a:cs typeface="Consolas" panose="020B0609020204030204" charset="0"/>
                <a:sym typeface="+mn-ea"/>
              </a:rPr>
              <a:t>×</a:t>
            </a:r>
            <a:r>
              <a:rPr lang="en-CA" altLang="zh-CN">
                <a:latin typeface="Consolas" panose="020B0609020204030204" charset="0"/>
                <a:cs typeface="Consolas" panose="020B0609020204030204" charset="0"/>
                <a:sym typeface="+mn-ea"/>
              </a:rPr>
              <a:t> i + </a:t>
            </a:r>
            <a:r>
              <a:rPr lang="en-CA" altLang="zh-CN">
                <a:latin typeface="Consolas" panose="020B0609020204030204" charset="0"/>
                <a:cs typeface="Consolas" panose="020B0609020204030204" charset="0"/>
              </a:rPr>
              <a:t>2</a:t>
            </a:r>
            <a:endParaRPr lang="en-CA" altLang="zh-CN">
              <a:latin typeface="Consolas" panose="020B0609020204030204" charset="0"/>
              <a:cs typeface="Consolas" panose="020B0609020204030204" charset="0"/>
            </a:endParaRPr>
          </a:p>
          <a:p>
            <a:pPr lvl="0">
              <a:buFont typeface="Arial" panose="020B0604020202020204" pitchFamily="34" charset="0"/>
              <a:buChar char="•"/>
            </a:pPr>
            <a:endParaRPr lang="en-CA" altLang="zh-CN">
              <a:latin typeface="Consolas" panose="020B0609020204030204" charset="0"/>
              <a:cs typeface="Consolas" panose="020B0609020204030204" charset="0"/>
            </a:endParaRPr>
          </a:p>
        </p:txBody>
      </p:sp>
      <p:graphicFrame>
        <p:nvGraphicFramePr>
          <p:cNvPr id="4" name="表格 3"/>
          <p:cNvGraphicFramePr/>
          <p:nvPr>
            <p:custDataLst>
              <p:tags r:id="rId1"/>
            </p:custDataLst>
          </p:nvPr>
        </p:nvGraphicFramePr>
        <p:xfrm>
          <a:off x="977900" y="4679950"/>
          <a:ext cx="3796030" cy="762000"/>
        </p:xfrm>
        <a:graphic>
          <a:graphicData uri="http://schemas.openxmlformats.org/drawingml/2006/table">
            <a:tbl>
              <a:tblPr firstRow="1" bandRow="1">
                <a:tableStyleId>{5C22544A-7EE6-4342-B048-85BDC9FD1C3A}</a:tableStyleId>
              </a:tblPr>
              <a:tblGrid>
                <a:gridCol w="722630"/>
                <a:gridCol w="614680"/>
                <a:gridCol w="614680"/>
                <a:gridCol w="614680"/>
                <a:gridCol w="614680"/>
                <a:gridCol w="614680"/>
              </a:tblGrid>
              <a:tr h="381000">
                <a:tc>
                  <a:txBody>
                    <a:bodyPr/>
                    <a:p>
                      <a:pPr algn="r">
                        <a:buNone/>
                      </a:pPr>
                      <a:r>
                        <a:rPr lang="en-CA" altLang="zh-CN"/>
                        <a:t>Value</a:t>
                      </a:r>
                      <a:endParaRPr lang="en-CA" altLang="zh-CN"/>
                    </a:p>
                  </a:txBody>
                  <a:tcPr anchor="ctr" anchorCtr="0"/>
                </a:tc>
                <a:tc>
                  <a:txBody>
                    <a:bodyPr/>
                    <a:p>
                      <a:pPr algn="ctr">
                        <a:buNone/>
                      </a:pPr>
                      <a:r>
                        <a:rPr lang="en-CA" altLang="zh-CN"/>
                        <a:t>0</a:t>
                      </a:r>
                      <a:endParaRPr lang="en-CA" altLang="zh-CN"/>
                    </a:p>
                  </a:txBody>
                  <a:tcPr anchor="ctr" anchorCtr="0"/>
                </a:tc>
                <a:tc>
                  <a:txBody>
                    <a:bodyPr/>
                    <a:p>
                      <a:pPr algn="ctr">
                        <a:buNone/>
                      </a:pPr>
                      <a:r>
                        <a:rPr lang="en-CA" altLang="zh-CN"/>
                        <a:t>1</a:t>
                      </a:r>
                      <a:endParaRPr lang="en-CA" altLang="zh-CN"/>
                    </a:p>
                  </a:txBody>
                  <a:tcPr anchor="ctr" anchorCtr="0"/>
                </a:tc>
                <a:tc>
                  <a:txBody>
                    <a:bodyPr/>
                    <a:p>
                      <a:pPr algn="ctr">
                        <a:buNone/>
                      </a:pPr>
                      <a:r>
                        <a:rPr lang="en-CA" altLang="zh-CN"/>
                        <a:t>2</a:t>
                      </a:r>
                      <a:endParaRPr lang="en-CA" altLang="zh-CN"/>
                    </a:p>
                  </a:txBody>
                  <a:tcPr anchor="ctr" anchorCtr="0"/>
                </a:tc>
                <a:tc>
                  <a:txBody>
                    <a:bodyPr/>
                    <a:p>
                      <a:pPr algn="ctr">
                        <a:buNone/>
                      </a:pPr>
                      <a:r>
                        <a:rPr lang="en-CA" altLang="zh-CN"/>
                        <a:t>3</a:t>
                      </a:r>
                      <a:endParaRPr lang="en-CA" altLang="zh-CN"/>
                    </a:p>
                  </a:txBody>
                  <a:tcPr anchor="ctr" anchorCtr="0"/>
                </a:tc>
                <a:tc>
                  <a:txBody>
                    <a:bodyPr/>
                    <a:p>
                      <a:pPr algn="ctr">
                        <a:buNone/>
                      </a:pPr>
                      <a:r>
                        <a:rPr lang="en-CA" altLang="zh-CN"/>
                        <a:t>4</a:t>
                      </a:r>
                      <a:endParaRPr lang="en-CA" altLang="zh-CN"/>
                    </a:p>
                  </a:txBody>
                  <a:tcPr anchor="ctr" anchorCtr="0"/>
                </a:tc>
              </a:tr>
              <a:tr h="381000">
                <a:tc>
                  <a:txBody>
                    <a:bodyPr/>
                    <a:p>
                      <a:pPr algn="r">
                        <a:buNone/>
                      </a:pPr>
                      <a:r>
                        <a:rPr lang="en-CA" altLang="zh-CN"/>
                        <a:t>Index</a:t>
                      </a:r>
                      <a:endParaRPr lang="en-CA" altLang="zh-CN"/>
                    </a:p>
                  </a:txBody>
                  <a:tcPr anchor="ctr" anchorCtr="0"/>
                </a:tc>
                <a:tc>
                  <a:txBody>
                    <a:bodyPr/>
                    <a:p>
                      <a:pPr algn="ctr">
                        <a:buNone/>
                      </a:pPr>
                      <a:r>
                        <a:rPr lang="en-CA" altLang="zh-CN"/>
                        <a:t>0</a:t>
                      </a:r>
                      <a:endParaRPr lang="en-CA" altLang="zh-CN"/>
                    </a:p>
                  </a:txBody>
                  <a:tcPr anchor="ctr" anchorCtr="0"/>
                </a:tc>
                <a:tc>
                  <a:txBody>
                    <a:bodyPr/>
                    <a:p>
                      <a:pPr algn="ctr">
                        <a:buNone/>
                      </a:pPr>
                      <a:r>
                        <a:rPr lang="en-CA" altLang="zh-CN"/>
                        <a:t>1</a:t>
                      </a:r>
                      <a:endParaRPr lang="en-CA" altLang="zh-CN"/>
                    </a:p>
                  </a:txBody>
                  <a:tcPr anchor="ctr" anchorCtr="0"/>
                </a:tc>
                <a:tc>
                  <a:txBody>
                    <a:bodyPr/>
                    <a:p>
                      <a:pPr algn="ctr">
                        <a:buNone/>
                      </a:pPr>
                      <a:r>
                        <a:rPr lang="en-CA" altLang="zh-CN"/>
                        <a:t>2</a:t>
                      </a:r>
                      <a:endParaRPr lang="en-CA" altLang="zh-CN"/>
                    </a:p>
                  </a:txBody>
                  <a:tcPr anchor="ctr" anchorCtr="0"/>
                </a:tc>
                <a:tc>
                  <a:txBody>
                    <a:bodyPr/>
                    <a:p>
                      <a:pPr algn="ctr">
                        <a:buNone/>
                      </a:pPr>
                      <a:r>
                        <a:rPr lang="en-CA" altLang="zh-CN"/>
                        <a:t>3</a:t>
                      </a:r>
                      <a:endParaRPr lang="en-CA" altLang="zh-CN"/>
                    </a:p>
                  </a:txBody>
                  <a:tcPr anchor="ctr" anchorCtr="0"/>
                </a:tc>
                <a:tc>
                  <a:txBody>
                    <a:bodyPr/>
                    <a:p>
                      <a:pPr algn="ctr">
                        <a:buNone/>
                      </a:pPr>
                      <a:r>
                        <a:rPr lang="en-CA" altLang="zh-CN"/>
                        <a:t>4</a:t>
                      </a:r>
                      <a:endParaRPr lang="en-CA" altLang="zh-CN"/>
                    </a:p>
                  </a:txBody>
                  <a:tcPr anchor="ctr" anchorCtr="0"/>
                </a:tc>
              </a:tr>
            </a:tbl>
          </a:graphicData>
        </a:graphic>
      </p:graphicFrame>
      <p:sp>
        <p:nvSpPr>
          <p:cNvPr id="16" name="文本框 15"/>
          <p:cNvSpPr txBox="1"/>
          <p:nvPr/>
        </p:nvSpPr>
        <p:spPr>
          <a:xfrm>
            <a:off x="977900" y="6177280"/>
            <a:ext cx="4064000" cy="368300"/>
          </a:xfrm>
          <a:prstGeom prst="rect">
            <a:avLst/>
          </a:prstGeom>
          <a:noFill/>
        </p:spPr>
        <p:txBody>
          <a:bodyPr wrap="square" rtlCol="0">
            <a:spAutoFit/>
          </a:bodyPr>
          <a:p>
            <a:r>
              <a:rPr lang="en-CA" altLang="zh-CN"/>
              <a:t>Array Representation</a:t>
            </a:r>
            <a:endParaRPr lang="en-CA" altLang="zh-CN"/>
          </a:p>
        </p:txBody>
      </p:sp>
      <p:sp>
        <p:nvSpPr>
          <p:cNvPr id="20" name="文本框 19"/>
          <p:cNvSpPr txBox="1"/>
          <p:nvPr/>
        </p:nvSpPr>
        <p:spPr>
          <a:xfrm>
            <a:off x="11377930" y="4101465"/>
            <a:ext cx="530860" cy="368300"/>
          </a:xfrm>
          <a:prstGeom prst="rect">
            <a:avLst/>
          </a:prstGeom>
          <a:noFill/>
        </p:spPr>
        <p:txBody>
          <a:bodyPr wrap="square" rtlCol="0">
            <a:spAutoFit/>
          </a:bodyPr>
          <a:p>
            <a:r>
              <a:rPr lang="en-CA" altLang="zh-CN">
                <a:solidFill>
                  <a:schemeClr val="tx2"/>
                </a:solidFill>
              </a:rPr>
              <a:t>2</a:t>
            </a:r>
            <a:endParaRPr lang="en-CA" altLang="zh-CN">
              <a:solidFill>
                <a:schemeClr val="tx2"/>
              </a:solidFill>
            </a:endParaRPr>
          </a:p>
        </p:txBody>
      </p:sp>
      <p:grpSp>
        <p:nvGrpSpPr>
          <p:cNvPr id="5" name="组合 4"/>
          <p:cNvGrpSpPr/>
          <p:nvPr/>
        </p:nvGrpSpPr>
        <p:grpSpPr>
          <a:xfrm>
            <a:off x="4888230" y="3016250"/>
            <a:ext cx="6489700" cy="3529330"/>
            <a:chOff x="7698" y="4750"/>
            <a:chExt cx="10220" cy="5558"/>
          </a:xfrm>
        </p:grpSpPr>
        <p:sp>
          <p:nvSpPr>
            <p:cNvPr id="6" name="椭圆 5"/>
            <p:cNvSpPr>
              <a:spLocks noChangeAspect="1"/>
            </p:cNvSpPr>
            <p:nvPr/>
          </p:nvSpPr>
          <p:spPr>
            <a:xfrm>
              <a:off x="14894" y="4750"/>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0</a:t>
              </a:r>
              <a:endParaRPr lang="en-CA" altLang="zh-CN"/>
            </a:p>
          </p:txBody>
        </p:sp>
        <p:sp>
          <p:nvSpPr>
            <p:cNvPr id="7" name="椭圆 6"/>
            <p:cNvSpPr>
              <a:spLocks noChangeAspect="1"/>
            </p:cNvSpPr>
            <p:nvPr/>
          </p:nvSpPr>
          <p:spPr>
            <a:xfrm>
              <a:off x="13175" y="6459"/>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1</a:t>
              </a:r>
              <a:endParaRPr lang="en-CA" altLang="zh-CN"/>
            </a:p>
          </p:txBody>
        </p:sp>
        <p:sp>
          <p:nvSpPr>
            <p:cNvPr id="8" name="椭圆 7"/>
            <p:cNvSpPr>
              <a:spLocks noChangeAspect="1"/>
            </p:cNvSpPr>
            <p:nvPr/>
          </p:nvSpPr>
          <p:spPr>
            <a:xfrm>
              <a:off x="16551" y="6459"/>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2</a:t>
              </a:r>
              <a:endParaRPr lang="en-CA" altLang="zh-CN"/>
            </a:p>
          </p:txBody>
        </p:sp>
        <p:sp>
          <p:nvSpPr>
            <p:cNvPr id="9" name="椭圆 8"/>
            <p:cNvSpPr>
              <a:spLocks noChangeAspect="1"/>
            </p:cNvSpPr>
            <p:nvPr/>
          </p:nvSpPr>
          <p:spPr>
            <a:xfrm>
              <a:off x="11518" y="8151"/>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3</a:t>
              </a:r>
              <a:endParaRPr lang="en-CA" altLang="zh-CN"/>
            </a:p>
          </p:txBody>
        </p:sp>
        <p:sp>
          <p:nvSpPr>
            <p:cNvPr id="10" name="椭圆 9"/>
            <p:cNvSpPr>
              <a:spLocks noChangeAspect="1"/>
            </p:cNvSpPr>
            <p:nvPr/>
          </p:nvSpPr>
          <p:spPr>
            <a:xfrm>
              <a:off x="14894" y="8151"/>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4</a:t>
              </a:r>
              <a:endParaRPr lang="en-CA" altLang="zh-CN"/>
            </a:p>
          </p:txBody>
        </p:sp>
        <p:cxnSp>
          <p:nvCxnSpPr>
            <p:cNvPr id="11" name="直接连接符 10"/>
            <p:cNvCxnSpPr>
              <a:stCxn id="6" idx="3"/>
              <a:endCxn id="7" idx="7"/>
            </p:cNvCxnSpPr>
            <p:nvPr/>
          </p:nvCxnSpPr>
          <p:spPr>
            <a:xfrm flipH="1">
              <a:off x="14309" y="5884"/>
              <a:ext cx="780" cy="77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cxnSp>
          <p:nvCxnSpPr>
            <p:cNvPr id="12" name="直接连接符 11"/>
            <p:cNvCxnSpPr>
              <a:stCxn id="6" idx="5"/>
              <a:endCxn id="8" idx="1"/>
            </p:cNvCxnSpPr>
            <p:nvPr/>
          </p:nvCxnSpPr>
          <p:spPr>
            <a:xfrm>
              <a:off x="16028" y="5884"/>
              <a:ext cx="718" cy="77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cxnSp>
          <p:nvCxnSpPr>
            <p:cNvPr id="13" name="直接连接符 12"/>
            <p:cNvCxnSpPr>
              <a:stCxn id="7" idx="5"/>
              <a:endCxn id="10" idx="1"/>
            </p:cNvCxnSpPr>
            <p:nvPr/>
          </p:nvCxnSpPr>
          <p:spPr>
            <a:xfrm>
              <a:off x="14309" y="7593"/>
              <a:ext cx="780" cy="753"/>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cxnSp>
          <p:nvCxnSpPr>
            <p:cNvPr id="14" name="直接连接符 13"/>
            <p:cNvCxnSpPr>
              <a:stCxn id="7" idx="3"/>
              <a:endCxn id="9" idx="7"/>
            </p:cNvCxnSpPr>
            <p:nvPr/>
          </p:nvCxnSpPr>
          <p:spPr>
            <a:xfrm flipH="1">
              <a:off x="12652" y="7593"/>
              <a:ext cx="718" cy="753"/>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cxnSp>
          <p:nvCxnSpPr>
            <p:cNvPr id="15" name="直接箭头连接符 14"/>
            <p:cNvCxnSpPr/>
            <p:nvPr/>
          </p:nvCxnSpPr>
          <p:spPr>
            <a:xfrm flipV="1">
              <a:off x="7698" y="7967"/>
              <a:ext cx="3516" cy="3"/>
            </a:xfrm>
            <a:prstGeom prst="straightConnector1">
              <a:avLst/>
            </a:prstGeom>
            <a:ln w="38100">
              <a:solidFill>
                <a:schemeClr val="tx1"/>
              </a:solidFill>
              <a:tailEnd type="triangle" w="lg" len="lg"/>
            </a:ln>
          </p:spPr>
          <p:style>
            <a:lnRef idx="2">
              <a:schemeClr val="accent1"/>
            </a:lnRef>
            <a:fillRef idx="0">
              <a:srgbClr val="FFFFFF"/>
            </a:fillRef>
            <a:effectRef idx="0">
              <a:srgbClr val="FFFFFF"/>
            </a:effectRef>
            <a:fontRef idx="minor">
              <a:schemeClr val="tx1"/>
            </a:fontRef>
          </p:style>
        </p:cxnSp>
        <p:sp>
          <p:nvSpPr>
            <p:cNvPr id="17" name="文本框 16"/>
            <p:cNvSpPr txBox="1"/>
            <p:nvPr/>
          </p:nvSpPr>
          <p:spPr>
            <a:xfrm>
              <a:off x="11518" y="9728"/>
              <a:ext cx="6400" cy="580"/>
            </a:xfrm>
            <a:prstGeom prst="rect">
              <a:avLst/>
            </a:prstGeom>
            <a:noFill/>
          </p:spPr>
          <p:txBody>
            <a:bodyPr wrap="square" rtlCol="0">
              <a:spAutoFit/>
            </a:bodyPr>
            <a:p>
              <a:r>
                <a:rPr lang="en-CA" altLang="zh-CN"/>
                <a:t>Tree Representation</a:t>
              </a:r>
              <a:endParaRPr lang="en-CA" altLang="zh-CN"/>
            </a:p>
          </p:txBody>
        </p:sp>
        <p:sp>
          <p:nvSpPr>
            <p:cNvPr id="18" name="文本框 17"/>
            <p:cNvSpPr txBox="1"/>
            <p:nvPr/>
          </p:nvSpPr>
          <p:spPr>
            <a:xfrm>
              <a:off x="16223" y="4750"/>
              <a:ext cx="836" cy="580"/>
            </a:xfrm>
            <a:prstGeom prst="rect">
              <a:avLst/>
            </a:prstGeom>
            <a:noFill/>
          </p:spPr>
          <p:txBody>
            <a:bodyPr wrap="square" rtlCol="0">
              <a:spAutoFit/>
            </a:bodyPr>
            <a:p>
              <a:r>
                <a:rPr lang="en-CA" altLang="zh-CN">
                  <a:solidFill>
                    <a:schemeClr val="tx2"/>
                  </a:solidFill>
                </a:rPr>
                <a:t>0</a:t>
              </a:r>
              <a:endParaRPr lang="en-CA" altLang="zh-CN">
                <a:solidFill>
                  <a:schemeClr val="tx2"/>
                </a:solidFill>
              </a:endParaRPr>
            </a:p>
          </p:txBody>
        </p:sp>
        <p:sp>
          <p:nvSpPr>
            <p:cNvPr id="19" name="文本框 18"/>
            <p:cNvSpPr txBox="1"/>
            <p:nvPr/>
          </p:nvSpPr>
          <p:spPr>
            <a:xfrm>
              <a:off x="14504" y="6459"/>
              <a:ext cx="836" cy="580"/>
            </a:xfrm>
            <a:prstGeom prst="rect">
              <a:avLst/>
            </a:prstGeom>
            <a:noFill/>
          </p:spPr>
          <p:txBody>
            <a:bodyPr wrap="square" rtlCol="0">
              <a:spAutoFit/>
            </a:bodyPr>
            <a:p>
              <a:r>
                <a:rPr lang="en-CA" altLang="zh-CN">
                  <a:solidFill>
                    <a:schemeClr val="tx2"/>
                  </a:solidFill>
                </a:rPr>
                <a:t>1</a:t>
              </a:r>
              <a:endParaRPr lang="en-CA" altLang="zh-CN">
                <a:solidFill>
                  <a:schemeClr val="tx2"/>
                </a:solidFill>
              </a:endParaRPr>
            </a:p>
          </p:txBody>
        </p:sp>
        <p:sp>
          <p:nvSpPr>
            <p:cNvPr id="21" name="文本框 20"/>
            <p:cNvSpPr txBox="1"/>
            <p:nvPr/>
          </p:nvSpPr>
          <p:spPr>
            <a:xfrm>
              <a:off x="12847" y="8151"/>
              <a:ext cx="836" cy="580"/>
            </a:xfrm>
            <a:prstGeom prst="rect">
              <a:avLst/>
            </a:prstGeom>
            <a:noFill/>
          </p:spPr>
          <p:txBody>
            <a:bodyPr wrap="square" rtlCol="0">
              <a:spAutoFit/>
            </a:bodyPr>
            <a:p>
              <a:r>
                <a:rPr lang="en-CA" altLang="zh-CN">
                  <a:solidFill>
                    <a:schemeClr val="tx2"/>
                  </a:solidFill>
                </a:rPr>
                <a:t>3</a:t>
              </a:r>
              <a:endParaRPr lang="en-CA" altLang="zh-CN">
                <a:solidFill>
                  <a:schemeClr val="tx2"/>
                </a:solidFill>
              </a:endParaRPr>
            </a:p>
          </p:txBody>
        </p:sp>
        <p:sp>
          <p:nvSpPr>
            <p:cNvPr id="22" name="文本框 21"/>
            <p:cNvSpPr txBox="1"/>
            <p:nvPr/>
          </p:nvSpPr>
          <p:spPr>
            <a:xfrm>
              <a:off x="16223" y="8151"/>
              <a:ext cx="836" cy="580"/>
            </a:xfrm>
            <a:prstGeom prst="rect">
              <a:avLst/>
            </a:prstGeom>
            <a:noFill/>
          </p:spPr>
          <p:txBody>
            <a:bodyPr wrap="square" rtlCol="0">
              <a:spAutoFit/>
            </a:bodyPr>
            <a:p>
              <a:r>
                <a:rPr lang="en-CA" altLang="zh-CN">
                  <a:solidFill>
                    <a:schemeClr val="tx2"/>
                  </a:solidFill>
                </a:rPr>
                <a:t>4</a:t>
              </a:r>
              <a:endParaRPr lang="en-CA" altLang="zh-CN">
                <a:solidFill>
                  <a:schemeClr val="tx2"/>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Heap Property of Min-Heap</a:t>
            </a:r>
            <a:endParaRPr lang="en-CA" altLang="zh-CN"/>
          </a:p>
        </p:txBody>
      </p:sp>
      <p:sp>
        <p:nvSpPr>
          <p:cNvPr id="3" name="内容占位符 2"/>
          <p:cNvSpPr>
            <a:spLocks noGrp="1"/>
          </p:cNvSpPr>
          <p:nvPr>
            <p:ph idx="1"/>
          </p:nvPr>
        </p:nvSpPr>
        <p:spPr/>
        <p:txBody>
          <a:bodyPr/>
          <a:p>
            <a:r>
              <a:rPr lang="en-CA" altLang="zh-CN">
                <a:cs typeface="+mn-lt"/>
              </a:rPr>
              <a:t>T</a:t>
            </a:r>
            <a:r>
              <a:rPr lang="zh-CN" altLang="en-US">
                <a:cs typeface="+mn-lt"/>
              </a:rPr>
              <a:t>he root node must have the </a:t>
            </a:r>
            <a:r>
              <a:rPr lang="zh-CN" altLang="en-US" b="1">
                <a:cs typeface="+mn-lt"/>
              </a:rPr>
              <a:t>smallest</a:t>
            </a:r>
            <a:r>
              <a:rPr lang="zh-CN" altLang="en-US">
                <a:cs typeface="+mn-lt"/>
              </a:rPr>
              <a:t> key</a:t>
            </a:r>
            <a:endParaRPr lang="zh-CN" altLang="en-US">
              <a:cs typeface="+mn-lt"/>
            </a:endParaRPr>
          </a:p>
          <a:p>
            <a:r>
              <a:rPr lang="en-CA" altLang="zh-CN">
                <a:cs typeface="+mn-lt"/>
              </a:rPr>
              <a:t>F</a:t>
            </a:r>
            <a:r>
              <a:rPr lang="zh-CN" altLang="en-US">
                <a:cs typeface="+mn-lt"/>
              </a:rPr>
              <a:t>or any given node, its key is </a:t>
            </a:r>
            <a:r>
              <a:rPr lang="zh-CN" altLang="en-US" b="1">
                <a:cs typeface="+mn-lt"/>
              </a:rPr>
              <a:t>less than or equal</a:t>
            </a:r>
            <a:r>
              <a:rPr lang="zh-CN" altLang="en-US">
                <a:cs typeface="+mn-lt"/>
              </a:rPr>
              <a:t> to the key of its children (if any)</a:t>
            </a:r>
            <a:endParaRPr lang="zh-CN" altLang="en-US">
              <a:cs typeface="+mn-lt"/>
            </a:endParaRPr>
          </a:p>
          <a:p>
            <a:r>
              <a:rPr lang="en-CA" altLang="zh-CN">
                <a:cs typeface="+mn-lt"/>
              </a:rPr>
              <a:t>We will use the </a:t>
            </a:r>
            <a:r>
              <a:rPr lang="en-CA" altLang="zh-CN" b="1">
                <a:cs typeface="+mn-lt"/>
              </a:rPr>
              <a:t>f</a:t>
            </a:r>
            <a:r>
              <a:rPr lang="en-CA" altLang="zh-CN">
                <a:cs typeface="+mn-lt"/>
              </a:rPr>
              <a:t> value of each cell as the key</a:t>
            </a:r>
            <a:endParaRPr lang="en-CA" altLang="zh-CN">
              <a:cs typeface="+mn-lt"/>
            </a:endParaRPr>
          </a:p>
          <a:p>
            <a:r>
              <a:rPr lang="en-CA" altLang="zh-CN">
                <a:cs typeface="+mn-lt"/>
              </a:rPr>
              <a:t>Must be checked when inserting, deleting, or changing the key of an element</a:t>
            </a:r>
            <a:endParaRPr lang="en-CA" altLang="zh-CN">
              <a:cs typeface="+mn-lt"/>
            </a:endParaRPr>
          </a:p>
          <a:p>
            <a:pPr lvl="1">
              <a:buFont typeface="Arial" panose="020B0604020202020204" pitchFamily="34" charset="0"/>
              <a:buChar char="◦"/>
            </a:pPr>
            <a:r>
              <a:rPr lang="en-CA" altLang="zh-CN">
                <a:cs typeface="+mn-lt"/>
              </a:rPr>
              <a:t>If the heap property no longer hold, </a:t>
            </a:r>
            <a:r>
              <a:rPr lang="en-CA" altLang="zh-CN">
                <a:cs typeface="+mn-lt"/>
                <a:sym typeface="+mn-ea"/>
              </a:rPr>
              <a:t>elements </a:t>
            </a:r>
            <a:r>
              <a:rPr lang="en-CA" altLang="zh-CN">
                <a:cs typeface="+mn-lt"/>
              </a:rPr>
              <a:t>must be re-arranged s.t. the heap property holds again</a:t>
            </a:r>
            <a:endParaRPr lang="en-CA" altLang="zh-CN">
              <a:cs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Heap Property - Example</a:t>
            </a:r>
            <a:endParaRPr lang="en-CA" altLang="zh-CN"/>
          </a:p>
        </p:txBody>
      </p:sp>
      <p:graphicFrame>
        <p:nvGraphicFramePr>
          <p:cNvPr id="4" name="表格 3"/>
          <p:cNvGraphicFramePr/>
          <p:nvPr>
            <p:custDataLst>
              <p:tags r:id="rId1"/>
            </p:custDataLst>
          </p:nvPr>
        </p:nvGraphicFramePr>
        <p:xfrm>
          <a:off x="810260" y="5708015"/>
          <a:ext cx="4622800" cy="762000"/>
        </p:xfrm>
        <a:graphic>
          <a:graphicData uri="http://schemas.openxmlformats.org/drawingml/2006/table">
            <a:tbl>
              <a:tblPr firstRow="1" bandRow="1">
                <a:tableStyleId>{5C22544A-7EE6-4342-B048-85BDC9FD1C3A}</a:tableStyleId>
              </a:tblPr>
              <a:tblGrid>
                <a:gridCol w="880110"/>
                <a:gridCol w="748665"/>
                <a:gridCol w="748665"/>
                <a:gridCol w="748030"/>
                <a:gridCol w="748665"/>
                <a:gridCol w="748665"/>
              </a:tblGrid>
              <a:tr h="381000">
                <a:tc>
                  <a:txBody>
                    <a:bodyPr/>
                    <a:p>
                      <a:pPr algn="r">
                        <a:buNone/>
                      </a:pPr>
                      <a:r>
                        <a:rPr lang="en-CA" altLang="zh-CN"/>
                        <a:t>Value</a:t>
                      </a:r>
                      <a:endParaRPr lang="en-CA" altLang="zh-CN"/>
                    </a:p>
                  </a:txBody>
                  <a:tcPr anchor="ctr" anchorCtr="0"/>
                </a:tc>
                <a:tc>
                  <a:txBody>
                    <a:bodyPr/>
                    <a:p>
                      <a:pPr algn="ctr">
                        <a:buNone/>
                      </a:pPr>
                      <a:r>
                        <a:rPr lang="en-CA" altLang="zh-CN"/>
                        <a:t>0</a:t>
                      </a:r>
                      <a:endParaRPr lang="en-CA" altLang="zh-CN"/>
                    </a:p>
                  </a:txBody>
                  <a:tcPr anchor="ctr" anchorCtr="0"/>
                </a:tc>
                <a:tc>
                  <a:txBody>
                    <a:bodyPr/>
                    <a:p>
                      <a:pPr algn="ctr">
                        <a:buNone/>
                      </a:pPr>
                      <a:r>
                        <a:rPr lang="en-CA" altLang="zh-CN"/>
                        <a:t>1</a:t>
                      </a:r>
                      <a:endParaRPr lang="en-CA" altLang="zh-CN"/>
                    </a:p>
                  </a:txBody>
                  <a:tcPr anchor="ctr" anchorCtr="0"/>
                </a:tc>
                <a:tc>
                  <a:txBody>
                    <a:bodyPr/>
                    <a:p>
                      <a:pPr algn="ctr">
                        <a:buNone/>
                      </a:pPr>
                      <a:r>
                        <a:rPr lang="en-CA" altLang="zh-CN"/>
                        <a:t>2</a:t>
                      </a:r>
                      <a:endParaRPr lang="en-CA" altLang="zh-CN"/>
                    </a:p>
                  </a:txBody>
                  <a:tcPr anchor="ctr" anchorCtr="0"/>
                </a:tc>
                <a:tc>
                  <a:txBody>
                    <a:bodyPr/>
                    <a:p>
                      <a:pPr algn="ctr">
                        <a:buNone/>
                      </a:pPr>
                      <a:r>
                        <a:rPr lang="en-CA" altLang="zh-CN"/>
                        <a:t>3</a:t>
                      </a:r>
                      <a:endParaRPr lang="en-CA" altLang="zh-CN"/>
                    </a:p>
                  </a:txBody>
                  <a:tcPr anchor="ctr" anchorCtr="0"/>
                </a:tc>
                <a:tc>
                  <a:txBody>
                    <a:bodyPr/>
                    <a:p>
                      <a:pPr algn="ctr">
                        <a:buNone/>
                      </a:pPr>
                      <a:r>
                        <a:rPr lang="en-CA" altLang="zh-CN"/>
                        <a:t>4</a:t>
                      </a:r>
                      <a:endParaRPr lang="en-CA" altLang="zh-CN"/>
                    </a:p>
                  </a:txBody>
                  <a:tcPr anchor="ctr" anchorCtr="0"/>
                </a:tc>
              </a:tr>
              <a:tr h="381000">
                <a:tc>
                  <a:txBody>
                    <a:bodyPr/>
                    <a:p>
                      <a:pPr algn="r">
                        <a:buNone/>
                      </a:pPr>
                      <a:r>
                        <a:rPr lang="en-CA" altLang="zh-CN"/>
                        <a:t>Index</a:t>
                      </a:r>
                      <a:endParaRPr lang="en-CA" altLang="zh-CN"/>
                    </a:p>
                  </a:txBody>
                  <a:tcPr anchor="ctr" anchorCtr="0"/>
                </a:tc>
                <a:tc>
                  <a:txBody>
                    <a:bodyPr/>
                    <a:p>
                      <a:pPr algn="ctr">
                        <a:buNone/>
                      </a:pPr>
                      <a:r>
                        <a:rPr lang="en-CA" altLang="zh-CN"/>
                        <a:t>0</a:t>
                      </a:r>
                      <a:endParaRPr lang="en-CA" altLang="zh-CN"/>
                    </a:p>
                  </a:txBody>
                  <a:tcPr anchor="ctr" anchorCtr="0"/>
                </a:tc>
                <a:tc>
                  <a:txBody>
                    <a:bodyPr/>
                    <a:p>
                      <a:pPr algn="ctr">
                        <a:buNone/>
                      </a:pPr>
                      <a:r>
                        <a:rPr lang="en-CA" altLang="zh-CN"/>
                        <a:t>1</a:t>
                      </a:r>
                      <a:endParaRPr lang="en-CA" altLang="zh-CN"/>
                    </a:p>
                  </a:txBody>
                  <a:tcPr anchor="ctr" anchorCtr="0"/>
                </a:tc>
                <a:tc>
                  <a:txBody>
                    <a:bodyPr/>
                    <a:p>
                      <a:pPr algn="ctr">
                        <a:buNone/>
                      </a:pPr>
                      <a:r>
                        <a:rPr lang="en-CA" altLang="zh-CN"/>
                        <a:t>2</a:t>
                      </a:r>
                      <a:endParaRPr lang="en-CA" altLang="zh-CN"/>
                    </a:p>
                  </a:txBody>
                  <a:tcPr anchor="ctr" anchorCtr="0"/>
                </a:tc>
                <a:tc>
                  <a:txBody>
                    <a:bodyPr/>
                    <a:p>
                      <a:pPr algn="ctr">
                        <a:buNone/>
                      </a:pPr>
                      <a:r>
                        <a:rPr lang="en-CA" altLang="zh-CN"/>
                        <a:t>3</a:t>
                      </a:r>
                      <a:endParaRPr lang="en-CA" altLang="zh-CN"/>
                    </a:p>
                  </a:txBody>
                  <a:tcPr anchor="ctr" anchorCtr="0"/>
                </a:tc>
                <a:tc>
                  <a:txBody>
                    <a:bodyPr/>
                    <a:p>
                      <a:pPr algn="ctr">
                        <a:buNone/>
                      </a:pPr>
                      <a:r>
                        <a:rPr lang="en-CA" altLang="zh-CN"/>
                        <a:t>4</a:t>
                      </a:r>
                      <a:endParaRPr lang="en-CA" altLang="zh-CN"/>
                    </a:p>
                  </a:txBody>
                  <a:tcPr anchor="ctr" anchorCtr="0"/>
                </a:tc>
              </a:tr>
            </a:tbl>
          </a:graphicData>
        </a:graphic>
      </p:graphicFrame>
      <p:sp>
        <p:nvSpPr>
          <p:cNvPr id="16" name="文本框 15"/>
          <p:cNvSpPr txBox="1"/>
          <p:nvPr/>
        </p:nvSpPr>
        <p:spPr>
          <a:xfrm>
            <a:off x="838200" y="5343525"/>
            <a:ext cx="4064000" cy="368300"/>
          </a:xfrm>
          <a:prstGeom prst="rect">
            <a:avLst/>
          </a:prstGeom>
          <a:noFill/>
        </p:spPr>
        <p:txBody>
          <a:bodyPr wrap="square" rtlCol="0">
            <a:spAutoFit/>
          </a:bodyPr>
          <a:p>
            <a:r>
              <a:rPr lang="en-CA" altLang="zh-CN"/>
              <a:t>Array Representation</a:t>
            </a:r>
            <a:endParaRPr lang="en-CA" altLang="zh-CN"/>
          </a:p>
        </p:txBody>
      </p:sp>
      <p:sp>
        <p:nvSpPr>
          <p:cNvPr id="17" name="文本框 16"/>
          <p:cNvSpPr txBox="1"/>
          <p:nvPr/>
        </p:nvSpPr>
        <p:spPr>
          <a:xfrm>
            <a:off x="838200" y="1496695"/>
            <a:ext cx="4064000" cy="368300"/>
          </a:xfrm>
          <a:prstGeom prst="rect">
            <a:avLst/>
          </a:prstGeom>
          <a:noFill/>
        </p:spPr>
        <p:txBody>
          <a:bodyPr wrap="square" rtlCol="0">
            <a:spAutoFit/>
          </a:bodyPr>
          <a:p>
            <a:r>
              <a:rPr lang="en-CA" altLang="zh-CN"/>
              <a:t>Tree Representation</a:t>
            </a:r>
            <a:endParaRPr lang="en-CA" altLang="zh-CN"/>
          </a:p>
        </p:txBody>
      </p:sp>
      <p:grpSp>
        <p:nvGrpSpPr>
          <p:cNvPr id="20" name="组合 19"/>
          <p:cNvGrpSpPr/>
          <p:nvPr/>
        </p:nvGrpSpPr>
        <p:grpSpPr>
          <a:xfrm>
            <a:off x="838200" y="1864995"/>
            <a:ext cx="4594860" cy="3002915"/>
            <a:chOff x="11518" y="4750"/>
            <a:chExt cx="7236" cy="4729"/>
          </a:xfrm>
        </p:grpSpPr>
        <p:sp>
          <p:nvSpPr>
            <p:cNvPr id="6" name="椭圆 5"/>
            <p:cNvSpPr>
              <a:spLocks noChangeAspect="1"/>
            </p:cNvSpPr>
            <p:nvPr/>
          </p:nvSpPr>
          <p:spPr>
            <a:xfrm>
              <a:off x="14894" y="4750"/>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0</a:t>
              </a:r>
              <a:endParaRPr lang="en-CA" altLang="zh-CN"/>
            </a:p>
          </p:txBody>
        </p:sp>
        <p:sp>
          <p:nvSpPr>
            <p:cNvPr id="7" name="椭圆 6"/>
            <p:cNvSpPr>
              <a:spLocks noChangeAspect="1"/>
            </p:cNvSpPr>
            <p:nvPr/>
          </p:nvSpPr>
          <p:spPr>
            <a:xfrm>
              <a:off x="13175" y="6459"/>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1</a:t>
              </a:r>
              <a:endParaRPr lang="en-CA" altLang="zh-CN"/>
            </a:p>
          </p:txBody>
        </p:sp>
        <p:sp>
          <p:nvSpPr>
            <p:cNvPr id="8" name="椭圆 7"/>
            <p:cNvSpPr>
              <a:spLocks noChangeAspect="1"/>
            </p:cNvSpPr>
            <p:nvPr/>
          </p:nvSpPr>
          <p:spPr>
            <a:xfrm>
              <a:off x="16551" y="6459"/>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2</a:t>
              </a:r>
              <a:endParaRPr lang="en-CA" altLang="zh-CN"/>
            </a:p>
          </p:txBody>
        </p:sp>
        <p:sp>
          <p:nvSpPr>
            <p:cNvPr id="9" name="椭圆 8"/>
            <p:cNvSpPr>
              <a:spLocks noChangeAspect="1"/>
            </p:cNvSpPr>
            <p:nvPr/>
          </p:nvSpPr>
          <p:spPr>
            <a:xfrm>
              <a:off x="11518" y="8151"/>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3</a:t>
              </a:r>
              <a:endParaRPr lang="en-CA" altLang="zh-CN"/>
            </a:p>
          </p:txBody>
        </p:sp>
        <p:sp>
          <p:nvSpPr>
            <p:cNvPr id="10" name="椭圆 9"/>
            <p:cNvSpPr>
              <a:spLocks noChangeAspect="1"/>
            </p:cNvSpPr>
            <p:nvPr/>
          </p:nvSpPr>
          <p:spPr>
            <a:xfrm>
              <a:off x="14894" y="8151"/>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4</a:t>
              </a:r>
              <a:endParaRPr lang="en-CA" altLang="zh-CN"/>
            </a:p>
          </p:txBody>
        </p:sp>
        <p:cxnSp>
          <p:nvCxnSpPr>
            <p:cNvPr id="11" name="直接连接符 10"/>
            <p:cNvCxnSpPr>
              <a:stCxn id="6" idx="3"/>
              <a:endCxn id="7" idx="7"/>
            </p:cNvCxnSpPr>
            <p:nvPr/>
          </p:nvCxnSpPr>
          <p:spPr>
            <a:xfrm flipH="1">
              <a:off x="14309" y="5884"/>
              <a:ext cx="780" cy="77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cxnSp>
          <p:nvCxnSpPr>
            <p:cNvPr id="12" name="直接连接符 11"/>
            <p:cNvCxnSpPr>
              <a:stCxn id="6" idx="5"/>
              <a:endCxn id="8" idx="1"/>
            </p:cNvCxnSpPr>
            <p:nvPr/>
          </p:nvCxnSpPr>
          <p:spPr>
            <a:xfrm>
              <a:off x="16028" y="5884"/>
              <a:ext cx="718" cy="77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cxnSp>
          <p:nvCxnSpPr>
            <p:cNvPr id="13" name="直接连接符 12"/>
            <p:cNvCxnSpPr>
              <a:stCxn id="7" idx="5"/>
              <a:endCxn id="10" idx="1"/>
            </p:cNvCxnSpPr>
            <p:nvPr/>
          </p:nvCxnSpPr>
          <p:spPr>
            <a:xfrm>
              <a:off x="14309" y="7593"/>
              <a:ext cx="780" cy="753"/>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cxnSp>
          <p:nvCxnSpPr>
            <p:cNvPr id="14" name="直接连接符 13"/>
            <p:cNvCxnSpPr>
              <a:stCxn id="7" idx="3"/>
              <a:endCxn id="9" idx="7"/>
            </p:cNvCxnSpPr>
            <p:nvPr/>
          </p:nvCxnSpPr>
          <p:spPr>
            <a:xfrm flipH="1">
              <a:off x="12652" y="7593"/>
              <a:ext cx="718" cy="753"/>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sp>
          <p:nvSpPr>
            <p:cNvPr id="18" name="文本框 17"/>
            <p:cNvSpPr txBox="1"/>
            <p:nvPr/>
          </p:nvSpPr>
          <p:spPr>
            <a:xfrm>
              <a:off x="16223" y="4750"/>
              <a:ext cx="836" cy="580"/>
            </a:xfrm>
            <a:prstGeom prst="rect">
              <a:avLst/>
            </a:prstGeom>
            <a:noFill/>
          </p:spPr>
          <p:txBody>
            <a:bodyPr wrap="square" rtlCol="0">
              <a:spAutoFit/>
            </a:bodyPr>
            <a:p>
              <a:r>
                <a:rPr lang="en-CA" altLang="zh-CN">
                  <a:solidFill>
                    <a:schemeClr val="tx2"/>
                  </a:solidFill>
                </a:rPr>
                <a:t>0</a:t>
              </a:r>
              <a:endParaRPr lang="en-CA" altLang="zh-CN">
                <a:solidFill>
                  <a:schemeClr val="tx2"/>
                </a:solidFill>
              </a:endParaRPr>
            </a:p>
          </p:txBody>
        </p:sp>
        <p:sp>
          <p:nvSpPr>
            <p:cNvPr id="19" name="文本框 18"/>
            <p:cNvSpPr txBox="1"/>
            <p:nvPr/>
          </p:nvSpPr>
          <p:spPr>
            <a:xfrm>
              <a:off x="14504" y="6459"/>
              <a:ext cx="836" cy="580"/>
            </a:xfrm>
            <a:prstGeom prst="rect">
              <a:avLst/>
            </a:prstGeom>
            <a:noFill/>
          </p:spPr>
          <p:txBody>
            <a:bodyPr wrap="square" rtlCol="0">
              <a:spAutoFit/>
            </a:bodyPr>
            <a:p>
              <a:r>
                <a:rPr lang="en-CA" altLang="zh-CN">
                  <a:solidFill>
                    <a:schemeClr val="tx2"/>
                  </a:solidFill>
                </a:rPr>
                <a:t>1</a:t>
              </a:r>
              <a:endParaRPr lang="en-CA" altLang="zh-CN">
                <a:solidFill>
                  <a:schemeClr val="tx2"/>
                </a:solidFill>
              </a:endParaRPr>
            </a:p>
          </p:txBody>
        </p:sp>
        <p:sp>
          <p:nvSpPr>
            <p:cNvPr id="21" name="文本框 20"/>
            <p:cNvSpPr txBox="1"/>
            <p:nvPr/>
          </p:nvSpPr>
          <p:spPr>
            <a:xfrm>
              <a:off x="12847" y="8151"/>
              <a:ext cx="836" cy="580"/>
            </a:xfrm>
            <a:prstGeom prst="rect">
              <a:avLst/>
            </a:prstGeom>
            <a:noFill/>
          </p:spPr>
          <p:txBody>
            <a:bodyPr wrap="square" rtlCol="0">
              <a:spAutoFit/>
            </a:bodyPr>
            <a:p>
              <a:r>
                <a:rPr lang="en-CA" altLang="zh-CN">
                  <a:solidFill>
                    <a:schemeClr val="tx2"/>
                  </a:solidFill>
                </a:rPr>
                <a:t>3</a:t>
              </a:r>
              <a:endParaRPr lang="en-CA" altLang="zh-CN">
                <a:solidFill>
                  <a:schemeClr val="tx2"/>
                </a:solidFill>
              </a:endParaRPr>
            </a:p>
          </p:txBody>
        </p:sp>
        <p:sp>
          <p:nvSpPr>
            <p:cNvPr id="22" name="文本框 21"/>
            <p:cNvSpPr txBox="1"/>
            <p:nvPr/>
          </p:nvSpPr>
          <p:spPr>
            <a:xfrm>
              <a:off x="16223" y="8151"/>
              <a:ext cx="836" cy="580"/>
            </a:xfrm>
            <a:prstGeom prst="rect">
              <a:avLst/>
            </a:prstGeom>
            <a:noFill/>
          </p:spPr>
          <p:txBody>
            <a:bodyPr wrap="square" rtlCol="0">
              <a:spAutoFit/>
            </a:bodyPr>
            <a:p>
              <a:r>
                <a:rPr lang="en-CA" altLang="zh-CN">
                  <a:solidFill>
                    <a:schemeClr val="tx2"/>
                  </a:solidFill>
                </a:rPr>
                <a:t>4</a:t>
              </a:r>
              <a:endParaRPr lang="en-CA" altLang="zh-CN">
                <a:solidFill>
                  <a:schemeClr val="tx2"/>
                </a:solidFill>
              </a:endParaRPr>
            </a:p>
          </p:txBody>
        </p:sp>
        <p:sp>
          <p:nvSpPr>
            <p:cNvPr id="5" name="文本框 4"/>
            <p:cNvSpPr txBox="1"/>
            <p:nvPr/>
          </p:nvSpPr>
          <p:spPr>
            <a:xfrm>
              <a:off x="17918" y="6459"/>
              <a:ext cx="836" cy="580"/>
            </a:xfrm>
            <a:prstGeom prst="rect">
              <a:avLst/>
            </a:prstGeom>
            <a:noFill/>
          </p:spPr>
          <p:txBody>
            <a:bodyPr wrap="square" rtlCol="0">
              <a:spAutoFit/>
            </a:bodyPr>
            <a:p>
              <a:r>
                <a:rPr lang="en-CA" altLang="zh-CN">
                  <a:solidFill>
                    <a:schemeClr val="tx2"/>
                  </a:solidFill>
                </a:rPr>
                <a:t>2</a:t>
              </a:r>
              <a:endParaRPr lang="en-CA" altLang="zh-CN">
                <a:solidFill>
                  <a:schemeClr val="tx2"/>
                </a:solidFill>
              </a:endParaRPr>
            </a:p>
          </p:txBody>
        </p:sp>
      </p:grpSp>
      <p:sp>
        <p:nvSpPr>
          <p:cNvPr id="40" name="文本框 39"/>
          <p:cNvSpPr txBox="1"/>
          <p:nvPr/>
        </p:nvSpPr>
        <p:spPr>
          <a:xfrm>
            <a:off x="6090285" y="1496695"/>
            <a:ext cx="4750435" cy="460375"/>
          </a:xfrm>
          <a:prstGeom prst="rect">
            <a:avLst/>
          </a:prstGeom>
          <a:noFill/>
        </p:spPr>
        <p:txBody>
          <a:bodyPr wrap="square" rtlCol="0">
            <a:spAutoFit/>
          </a:bodyPr>
          <a:p>
            <a:pPr indent="0">
              <a:buFont typeface="Arial" panose="020B0604020202020204" pitchFamily="34" charset="0"/>
              <a:buNone/>
            </a:pPr>
            <a:r>
              <a:rPr lang="en-CA" altLang="zh-CN" sz="2400"/>
              <a:t>Satisfies the min-heap property</a:t>
            </a:r>
            <a:endParaRPr lang="en-CA" altLang="zh-CN"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16" grpId="0"/>
      <p:bldP spid="1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Heap Property - Example</a:t>
            </a:r>
            <a:endParaRPr lang="en-CA" altLang="zh-CN"/>
          </a:p>
        </p:txBody>
      </p:sp>
      <p:graphicFrame>
        <p:nvGraphicFramePr>
          <p:cNvPr id="23" name="表格 22"/>
          <p:cNvGraphicFramePr/>
          <p:nvPr>
            <p:custDataLst>
              <p:tags r:id="rId1"/>
            </p:custDataLst>
          </p:nvPr>
        </p:nvGraphicFramePr>
        <p:xfrm>
          <a:off x="810260" y="5711190"/>
          <a:ext cx="4622800" cy="762000"/>
        </p:xfrm>
        <a:graphic>
          <a:graphicData uri="http://schemas.openxmlformats.org/drawingml/2006/table">
            <a:tbl>
              <a:tblPr firstRow="1" bandRow="1">
                <a:tableStyleId>{5C22544A-7EE6-4342-B048-85BDC9FD1C3A}</a:tableStyleId>
              </a:tblPr>
              <a:tblGrid>
                <a:gridCol w="880110"/>
                <a:gridCol w="748665"/>
                <a:gridCol w="748665"/>
                <a:gridCol w="748030"/>
                <a:gridCol w="748665"/>
                <a:gridCol w="748665"/>
              </a:tblGrid>
              <a:tr h="381000">
                <a:tc>
                  <a:txBody>
                    <a:bodyPr/>
                    <a:p>
                      <a:pPr algn="r">
                        <a:buNone/>
                      </a:pPr>
                      <a:r>
                        <a:rPr lang="en-CA" altLang="zh-CN"/>
                        <a:t>Value</a:t>
                      </a:r>
                      <a:endParaRPr lang="en-CA" altLang="zh-CN"/>
                    </a:p>
                  </a:txBody>
                  <a:tcPr anchor="ctr" anchorCtr="0"/>
                </a:tc>
                <a:tc>
                  <a:txBody>
                    <a:bodyPr/>
                    <a:p>
                      <a:pPr algn="ctr">
                        <a:buNone/>
                      </a:pPr>
                      <a:r>
                        <a:rPr lang="en-CA" altLang="zh-CN"/>
                        <a:t>1</a:t>
                      </a:r>
                      <a:endParaRPr lang="en-CA" altLang="zh-CN"/>
                    </a:p>
                  </a:txBody>
                  <a:tcPr anchor="ctr" anchorCtr="0"/>
                </a:tc>
                <a:tc>
                  <a:txBody>
                    <a:bodyPr/>
                    <a:p>
                      <a:pPr algn="ctr">
                        <a:buNone/>
                      </a:pPr>
                      <a:r>
                        <a:rPr lang="en-CA" altLang="zh-CN"/>
                        <a:t>0</a:t>
                      </a:r>
                      <a:endParaRPr lang="en-CA" altLang="zh-CN"/>
                    </a:p>
                  </a:txBody>
                  <a:tcPr anchor="ctr" anchorCtr="0"/>
                </a:tc>
                <a:tc>
                  <a:txBody>
                    <a:bodyPr/>
                    <a:p>
                      <a:pPr algn="ctr">
                        <a:buNone/>
                      </a:pPr>
                      <a:r>
                        <a:rPr lang="en-CA" altLang="zh-CN"/>
                        <a:t>2</a:t>
                      </a:r>
                      <a:endParaRPr lang="en-CA" altLang="zh-CN"/>
                    </a:p>
                  </a:txBody>
                  <a:tcPr anchor="ctr" anchorCtr="0"/>
                </a:tc>
                <a:tc>
                  <a:txBody>
                    <a:bodyPr/>
                    <a:p>
                      <a:pPr algn="ctr">
                        <a:buNone/>
                      </a:pPr>
                      <a:r>
                        <a:rPr lang="en-CA" altLang="zh-CN"/>
                        <a:t>3</a:t>
                      </a:r>
                      <a:endParaRPr lang="en-CA" altLang="zh-CN"/>
                    </a:p>
                  </a:txBody>
                  <a:tcPr anchor="ctr" anchorCtr="0"/>
                </a:tc>
                <a:tc>
                  <a:txBody>
                    <a:bodyPr/>
                    <a:p>
                      <a:pPr algn="ctr">
                        <a:buNone/>
                      </a:pPr>
                      <a:r>
                        <a:rPr lang="en-CA" altLang="zh-CN"/>
                        <a:t>4</a:t>
                      </a:r>
                      <a:endParaRPr lang="en-CA" altLang="zh-CN"/>
                    </a:p>
                  </a:txBody>
                  <a:tcPr anchor="ctr" anchorCtr="0"/>
                </a:tc>
              </a:tr>
              <a:tr h="381000">
                <a:tc>
                  <a:txBody>
                    <a:bodyPr/>
                    <a:p>
                      <a:pPr algn="r">
                        <a:buNone/>
                      </a:pPr>
                      <a:r>
                        <a:rPr lang="en-CA" altLang="zh-CN"/>
                        <a:t>Index</a:t>
                      </a:r>
                      <a:endParaRPr lang="en-CA" altLang="zh-CN"/>
                    </a:p>
                  </a:txBody>
                  <a:tcPr anchor="ctr" anchorCtr="0"/>
                </a:tc>
                <a:tc>
                  <a:txBody>
                    <a:bodyPr/>
                    <a:p>
                      <a:pPr algn="ctr">
                        <a:buNone/>
                      </a:pPr>
                      <a:r>
                        <a:rPr lang="en-CA" altLang="zh-CN"/>
                        <a:t>0</a:t>
                      </a:r>
                      <a:endParaRPr lang="en-CA" altLang="zh-CN"/>
                    </a:p>
                  </a:txBody>
                  <a:tcPr anchor="ctr" anchorCtr="0"/>
                </a:tc>
                <a:tc>
                  <a:txBody>
                    <a:bodyPr/>
                    <a:p>
                      <a:pPr algn="ctr">
                        <a:buNone/>
                      </a:pPr>
                      <a:r>
                        <a:rPr lang="en-CA" altLang="zh-CN"/>
                        <a:t>1</a:t>
                      </a:r>
                      <a:endParaRPr lang="en-CA" altLang="zh-CN"/>
                    </a:p>
                  </a:txBody>
                  <a:tcPr anchor="ctr" anchorCtr="0"/>
                </a:tc>
                <a:tc>
                  <a:txBody>
                    <a:bodyPr/>
                    <a:p>
                      <a:pPr algn="ctr">
                        <a:buNone/>
                      </a:pPr>
                      <a:r>
                        <a:rPr lang="en-CA" altLang="zh-CN"/>
                        <a:t>2</a:t>
                      </a:r>
                      <a:endParaRPr lang="en-CA" altLang="zh-CN"/>
                    </a:p>
                  </a:txBody>
                  <a:tcPr anchor="ctr" anchorCtr="0"/>
                </a:tc>
                <a:tc>
                  <a:txBody>
                    <a:bodyPr/>
                    <a:p>
                      <a:pPr algn="ctr">
                        <a:buNone/>
                      </a:pPr>
                      <a:r>
                        <a:rPr lang="en-CA" altLang="zh-CN"/>
                        <a:t>3</a:t>
                      </a:r>
                      <a:endParaRPr lang="en-CA" altLang="zh-CN"/>
                    </a:p>
                  </a:txBody>
                  <a:tcPr anchor="ctr" anchorCtr="0"/>
                </a:tc>
                <a:tc>
                  <a:txBody>
                    <a:bodyPr/>
                    <a:p>
                      <a:pPr algn="ctr">
                        <a:buNone/>
                      </a:pPr>
                      <a:r>
                        <a:rPr lang="en-CA" altLang="zh-CN"/>
                        <a:t>4</a:t>
                      </a:r>
                      <a:endParaRPr lang="en-CA" altLang="zh-CN"/>
                    </a:p>
                  </a:txBody>
                  <a:tcPr anchor="ctr" anchorCtr="0"/>
                </a:tc>
              </a:tr>
            </a:tbl>
          </a:graphicData>
        </a:graphic>
      </p:graphicFrame>
      <p:grpSp>
        <p:nvGrpSpPr>
          <p:cNvPr id="39" name="组合 38"/>
          <p:cNvGrpSpPr/>
          <p:nvPr/>
        </p:nvGrpSpPr>
        <p:grpSpPr>
          <a:xfrm>
            <a:off x="838200" y="1868170"/>
            <a:ext cx="4594860" cy="3002915"/>
            <a:chOff x="9606" y="2942"/>
            <a:chExt cx="7236" cy="4729"/>
          </a:xfrm>
        </p:grpSpPr>
        <p:sp>
          <p:nvSpPr>
            <p:cNvPr id="25" name="椭圆 24"/>
            <p:cNvSpPr>
              <a:spLocks noChangeAspect="1"/>
            </p:cNvSpPr>
            <p:nvPr/>
          </p:nvSpPr>
          <p:spPr>
            <a:xfrm>
              <a:off x="12982" y="2942"/>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1</a:t>
              </a:r>
              <a:endParaRPr lang="en-CA" altLang="zh-CN"/>
            </a:p>
          </p:txBody>
        </p:sp>
        <p:sp>
          <p:nvSpPr>
            <p:cNvPr id="26" name="椭圆 25"/>
            <p:cNvSpPr>
              <a:spLocks noChangeAspect="1"/>
            </p:cNvSpPr>
            <p:nvPr/>
          </p:nvSpPr>
          <p:spPr>
            <a:xfrm>
              <a:off x="11263" y="4651"/>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0</a:t>
              </a:r>
              <a:endParaRPr lang="en-CA" altLang="zh-CN"/>
            </a:p>
          </p:txBody>
        </p:sp>
        <p:sp>
          <p:nvSpPr>
            <p:cNvPr id="27" name="椭圆 26"/>
            <p:cNvSpPr>
              <a:spLocks noChangeAspect="1"/>
            </p:cNvSpPr>
            <p:nvPr/>
          </p:nvSpPr>
          <p:spPr>
            <a:xfrm>
              <a:off x="14639" y="4651"/>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2</a:t>
              </a:r>
              <a:endParaRPr lang="en-CA" altLang="zh-CN"/>
            </a:p>
          </p:txBody>
        </p:sp>
        <p:sp>
          <p:nvSpPr>
            <p:cNvPr id="28" name="椭圆 27"/>
            <p:cNvSpPr>
              <a:spLocks noChangeAspect="1"/>
            </p:cNvSpPr>
            <p:nvPr/>
          </p:nvSpPr>
          <p:spPr>
            <a:xfrm>
              <a:off x="9606" y="6343"/>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3</a:t>
              </a:r>
              <a:endParaRPr lang="en-CA" altLang="zh-CN"/>
            </a:p>
          </p:txBody>
        </p:sp>
        <p:sp>
          <p:nvSpPr>
            <p:cNvPr id="29" name="椭圆 28"/>
            <p:cNvSpPr>
              <a:spLocks noChangeAspect="1"/>
            </p:cNvSpPr>
            <p:nvPr/>
          </p:nvSpPr>
          <p:spPr>
            <a:xfrm>
              <a:off x="12982" y="6343"/>
              <a:ext cx="1329" cy="1329"/>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t>4</a:t>
              </a:r>
              <a:endParaRPr lang="en-CA" altLang="zh-CN"/>
            </a:p>
          </p:txBody>
        </p:sp>
        <p:cxnSp>
          <p:nvCxnSpPr>
            <p:cNvPr id="30" name="直接连接符 29"/>
            <p:cNvCxnSpPr>
              <a:stCxn id="25" idx="3"/>
              <a:endCxn id="26" idx="7"/>
            </p:cNvCxnSpPr>
            <p:nvPr/>
          </p:nvCxnSpPr>
          <p:spPr>
            <a:xfrm flipH="1">
              <a:off x="12397" y="4076"/>
              <a:ext cx="780" cy="77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cxnSp>
          <p:nvCxnSpPr>
            <p:cNvPr id="31" name="直接连接符 30"/>
            <p:cNvCxnSpPr>
              <a:stCxn id="25" idx="5"/>
              <a:endCxn id="27" idx="1"/>
            </p:cNvCxnSpPr>
            <p:nvPr/>
          </p:nvCxnSpPr>
          <p:spPr>
            <a:xfrm>
              <a:off x="14116" y="4076"/>
              <a:ext cx="718" cy="77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cxnSp>
          <p:nvCxnSpPr>
            <p:cNvPr id="32" name="直接连接符 31"/>
            <p:cNvCxnSpPr>
              <a:stCxn id="26" idx="5"/>
              <a:endCxn id="29" idx="1"/>
            </p:cNvCxnSpPr>
            <p:nvPr/>
          </p:nvCxnSpPr>
          <p:spPr>
            <a:xfrm>
              <a:off x="12397" y="5785"/>
              <a:ext cx="780" cy="753"/>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cxnSp>
          <p:nvCxnSpPr>
            <p:cNvPr id="33" name="直接连接符 32"/>
            <p:cNvCxnSpPr>
              <a:stCxn id="26" idx="3"/>
              <a:endCxn id="28" idx="7"/>
            </p:cNvCxnSpPr>
            <p:nvPr/>
          </p:nvCxnSpPr>
          <p:spPr>
            <a:xfrm flipH="1">
              <a:off x="10740" y="5785"/>
              <a:ext cx="718" cy="753"/>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sp>
          <p:nvSpPr>
            <p:cNvPr id="34" name="文本框 33"/>
            <p:cNvSpPr txBox="1"/>
            <p:nvPr/>
          </p:nvSpPr>
          <p:spPr>
            <a:xfrm>
              <a:off x="14311" y="2942"/>
              <a:ext cx="836" cy="580"/>
            </a:xfrm>
            <a:prstGeom prst="rect">
              <a:avLst/>
            </a:prstGeom>
            <a:noFill/>
          </p:spPr>
          <p:txBody>
            <a:bodyPr wrap="square" rtlCol="0">
              <a:spAutoFit/>
            </a:bodyPr>
            <a:p>
              <a:r>
                <a:rPr lang="en-CA" altLang="zh-CN">
                  <a:solidFill>
                    <a:schemeClr val="tx2"/>
                  </a:solidFill>
                </a:rPr>
                <a:t>0</a:t>
              </a:r>
              <a:endParaRPr lang="en-CA" altLang="zh-CN">
                <a:solidFill>
                  <a:schemeClr val="tx2"/>
                </a:solidFill>
              </a:endParaRPr>
            </a:p>
          </p:txBody>
        </p:sp>
        <p:sp>
          <p:nvSpPr>
            <p:cNvPr id="35" name="文本框 34"/>
            <p:cNvSpPr txBox="1"/>
            <p:nvPr/>
          </p:nvSpPr>
          <p:spPr>
            <a:xfrm>
              <a:off x="12592" y="4651"/>
              <a:ext cx="836" cy="580"/>
            </a:xfrm>
            <a:prstGeom prst="rect">
              <a:avLst/>
            </a:prstGeom>
            <a:noFill/>
          </p:spPr>
          <p:txBody>
            <a:bodyPr wrap="square" rtlCol="0">
              <a:spAutoFit/>
            </a:bodyPr>
            <a:p>
              <a:r>
                <a:rPr lang="en-CA" altLang="zh-CN">
                  <a:solidFill>
                    <a:schemeClr val="tx2"/>
                  </a:solidFill>
                </a:rPr>
                <a:t>1</a:t>
              </a:r>
              <a:endParaRPr lang="en-CA" altLang="zh-CN">
                <a:solidFill>
                  <a:schemeClr val="tx2"/>
                </a:solidFill>
              </a:endParaRPr>
            </a:p>
          </p:txBody>
        </p:sp>
        <p:sp>
          <p:nvSpPr>
            <p:cNvPr id="36" name="文本框 35"/>
            <p:cNvSpPr txBox="1"/>
            <p:nvPr/>
          </p:nvSpPr>
          <p:spPr>
            <a:xfrm>
              <a:off x="10935" y="6343"/>
              <a:ext cx="836" cy="580"/>
            </a:xfrm>
            <a:prstGeom prst="rect">
              <a:avLst/>
            </a:prstGeom>
            <a:noFill/>
          </p:spPr>
          <p:txBody>
            <a:bodyPr wrap="square" rtlCol="0">
              <a:spAutoFit/>
            </a:bodyPr>
            <a:p>
              <a:r>
                <a:rPr lang="en-CA" altLang="zh-CN">
                  <a:solidFill>
                    <a:schemeClr val="tx2"/>
                  </a:solidFill>
                </a:rPr>
                <a:t>3</a:t>
              </a:r>
              <a:endParaRPr lang="en-CA" altLang="zh-CN">
                <a:solidFill>
                  <a:schemeClr val="tx2"/>
                </a:solidFill>
              </a:endParaRPr>
            </a:p>
          </p:txBody>
        </p:sp>
        <p:sp>
          <p:nvSpPr>
            <p:cNvPr id="37" name="文本框 36"/>
            <p:cNvSpPr txBox="1"/>
            <p:nvPr/>
          </p:nvSpPr>
          <p:spPr>
            <a:xfrm>
              <a:off x="14311" y="6343"/>
              <a:ext cx="836" cy="580"/>
            </a:xfrm>
            <a:prstGeom prst="rect">
              <a:avLst/>
            </a:prstGeom>
            <a:noFill/>
          </p:spPr>
          <p:txBody>
            <a:bodyPr wrap="square" rtlCol="0">
              <a:spAutoFit/>
            </a:bodyPr>
            <a:p>
              <a:r>
                <a:rPr lang="en-CA" altLang="zh-CN">
                  <a:solidFill>
                    <a:schemeClr val="tx2"/>
                  </a:solidFill>
                </a:rPr>
                <a:t>4</a:t>
              </a:r>
              <a:endParaRPr lang="en-CA" altLang="zh-CN">
                <a:solidFill>
                  <a:schemeClr val="tx2"/>
                </a:solidFill>
              </a:endParaRPr>
            </a:p>
          </p:txBody>
        </p:sp>
        <p:sp>
          <p:nvSpPr>
            <p:cNvPr id="38" name="文本框 37"/>
            <p:cNvSpPr txBox="1"/>
            <p:nvPr/>
          </p:nvSpPr>
          <p:spPr>
            <a:xfrm>
              <a:off x="16006" y="4651"/>
              <a:ext cx="836" cy="580"/>
            </a:xfrm>
            <a:prstGeom prst="rect">
              <a:avLst/>
            </a:prstGeom>
            <a:noFill/>
          </p:spPr>
          <p:txBody>
            <a:bodyPr wrap="square" rtlCol="0">
              <a:spAutoFit/>
            </a:bodyPr>
            <a:p>
              <a:r>
                <a:rPr lang="en-CA" altLang="zh-CN">
                  <a:solidFill>
                    <a:schemeClr val="tx2"/>
                  </a:solidFill>
                </a:rPr>
                <a:t>2</a:t>
              </a:r>
              <a:endParaRPr lang="en-CA" altLang="zh-CN">
                <a:solidFill>
                  <a:schemeClr val="tx2"/>
                </a:solidFill>
              </a:endParaRPr>
            </a:p>
          </p:txBody>
        </p:sp>
      </p:grpSp>
      <p:sp>
        <p:nvSpPr>
          <p:cNvPr id="16" name="文本框 15"/>
          <p:cNvSpPr txBox="1"/>
          <p:nvPr/>
        </p:nvSpPr>
        <p:spPr>
          <a:xfrm>
            <a:off x="838200" y="5343525"/>
            <a:ext cx="4064000" cy="368300"/>
          </a:xfrm>
          <a:prstGeom prst="rect">
            <a:avLst/>
          </a:prstGeom>
          <a:noFill/>
        </p:spPr>
        <p:txBody>
          <a:bodyPr wrap="square" rtlCol="0">
            <a:spAutoFit/>
          </a:bodyPr>
          <a:p>
            <a:r>
              <a:rPr lang="en-CA" altLang="zh-CN"/>
              <a:t>Array Representation</a:t>
            </a:r>
            <a:endParaRPr lang="en-CA" altLang="zh-CN"/>
          </a:p>
        </p:txBody>
      </p:sp>
      <p:sp>
        <p:nvSpPr>
          <p:cNvPr id="17" name="文本框 16"/>
          <p:cNvSpPr txBox="1"/>
          <p:nvPr/>
        </p:nvSpPr>
        <p:spPr>
          <a:xfrm>
            <a:off x="838200" y="1496695"/>
            <a:ext cx="4064000" cy="368300"/>
          </a:xfrm>
          <a:prstGeom prst="rect">
            <a:avLst/>
          </a:prstGeom>
          <a:noFill/>
        </p:spPr>
        <p:txBody>
          <a:bodyPr wrap="square" rtlCol="0">
            <a:spAutoFit/>
          </a:bodyPr>
          <a:p>
            <a:r>
              <a:rPr lang="en-CA" altLang="zh-CN"/>
              <a:t>Tree Representation</a:t>
            </a:r>
            <a:endParaRPr lang="en-CA" altLang="zh-CN"/>
          </a:p>
        </p:txBody>
      </p:sp>
      <p:sp>
        <p:nvSpPr>
          <p:cNvPr id="40" name="文本框 39"/>
          <p:cNvSpPr txBox="1"/>
          <p:nvPr/>
        </p:nvSpPr>
        <p:spPr>
          <a:xfrm>
            <a:off x="6090285" y="1496695"/>
            <a:ext cx="5262880" cy="1568450"/>
          </a:xfrm>
          <a:prstGeom prst="rect">
            <a:avLst/>
          </a:prstGeom>
          <a:noFill/>
        </p:spPr>
        <p:txBody>
          <a:bodyPr wrap="square" rtlCol="0">
            <a:spAutoFit/>
          </a:bodyPr>
          <a:p>
            <a:pPr indent="0">
              <a:buFont typeface="Arial" panose="020B0604020202020204" pitchFamily="34" charset="0"/>
              <a:buNone/>
            </a:pPr>
            <a:r>
              <a:rPr lang="en-CA" altLang="zh-CN" sz="2400"/>
              <a:t>Does not satisfy the min-heap property</a:t>
            </a:r>
            <a:endParaRPr lang="en-CA" altLang="zh-CN" sz="2400"/>
          </a:p>
          <a:p>
            <a:pPr indent="0">
              <a:buFont typeface="Arial" panose="020B0604020202020204" pitchFamily="34" charset="0"/>
              <a:buNone/>
            </a:pPr>
            <a:endParaRPr lang="en-CA" altLang="zh-CN" sz="2400"/>
          </a:p>
          <a:p>
            <a:pPr indent="0">
              <a:buFont typeface="Arial" panose="020B0604020202020204" pitchFamily="34" charset="0"/>
              <a:buNone/>
            </a:pPr>
            <a:r>
              <a:rPr lang="en-CA" altLang="zh-CN" sz="2400"/>
              <a:t>The key of the root node is greater than the key of its left child</a:t>
            </a:r>
            <a:endParaRPr lang="en-CA" altLang="zh-CN" sz="2400"/>
          </a:p>
        </p:txBody>
      </p:sp>
      <p:sp>
        <p:nvSpPr>
          <p:cNvPr id="3" name="椭圆 2"/>
          <p:cNvSpPr/>
          <p:nvPr/>
        </p:nvSpPr>
        <p:spPr>
          <a:xfrm>
            <a:off x="3105785" y="2085340"/>
            <a:ext cx="596900" cy="395605"/>
          </a:xfrm>
          <a:prstGeom prst="ellipse">
            <a:avLst/>
          </a:prstGeom>
          <a:noFill/>
          <a:ln w="25400">
            <a:solidFill>
              <a:srgbClr val="E41908"/>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 name="椭圆 3"/>
          <p:cNvSpPr/>
          <p:nvPr/>
        </p:nvSpPr>
        <p:spPr>
          <a:xfrm>
            <a:off x="2006600" y="3172460"/>
            <a:ext cx="596900" cy="395605"/>
          </a:xfrm>
          <a:prstGeom prst="ellipse">
            <a:avLst/>
          </a:prstGeom>
          <a:noFill/>
          <a:ln w="25400">
            <a:solidFill>
              <a:srgbClr val="E41908"/>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6" grpId="0"/>
      <p:bldP spid="3" grpId="0" animBg="1"/>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Heap Operations</a:t>
            </a:r>
            <a:endParaRPr lang="en-CA" altLang="zh-CN"/>
          </a:p>
        </p:txBody>
      </p:sp>
      <p:sp>
        <p:nvSpPr>
          <p:cNvPr id="3" name="内容占位符 2"/>
          <p:cNvSpPr>
            <a:spLocks noGrp="1"/>
          </p:cNvSpPr>
          <p:nvPr>
            <p:ph idx="1"/>
          </p:nvPr>
        </p:nvSpPr>
        <p:spPr>
          <a:xfrm>
            <a:off x="838200" y="1825625"/>
            <a:ext cx="10515600" cy="4128770"/>
          </a:xfrm>
        </p:spPr>
        <p:txBody>
          <a:bodyPr>
            <a:noAutofit/>
          </a:bodyPr>
          <a:p>
            <a:r>
              <a:rPr lang="en-CA" altLang="zh-CN"/>
              <a:t>This lab provides three heap operations in the </a:t>
            </a:r>
            <a:r>
              <a:rPr lang="en-CA" altLang="zh-CN">
                <a:latin typeface="Consolas" panose="020B0609020204030204" charset="0"/>
                <a:cs typeface="Consolas" panose="020B0609020204030204" charset="0"/>
              </a:rPr>
              <a:t>heapq.s</a:t>
            </a:r>
            <a:r>
              <a:rPr lang="en-CA" altLang="zh-CN"/>
              <a:t> file</a:t>
            </a:r>
            <a:endParaRPr lang="en-CA" altLang="zh-CN"/>
          </a:p>
          <a:p>
            <a:pPr marL="914400" lvl="1" indent="-457200">
              <a:buAutoNum type="arabicPeriod"/>
            </a:pPr>
            <a:r>
              <a:rPr lang="en-CA" altLang="zh-CN">
                <a:latin typeface="Consolas" panose="020B0609020204030204" charset="0"/>
                <a:cs typeface="Consolas" panose="020B0609020204030204" charset="0"/>
              </a:rPr>
              <a:t>insert</a:t>
            </a:r>
            <a:r>
              <a:rPr lang="en-CA" altLang="zh-CN"/>
              <a:t>: inserts a cell into the heap and maintains the heap property based on the </a:t>
            </a:r>
            <a:r>
              <a:rPr lang="en-CA" altLang="zh-CN" b="1">
                <a:latin typeface="Consolas" panose="020B0609020204030204" charset="0"/>
                <a:cs typeface="Consolas" panose="020B0609020204030204" charset="0"/>
              </a:rPr>
              <a:t>f</a:t>
            </a:r>
            <a:r>
              <a:rPr lang="en-CA" altLang="zh-CN"/>
              <a:t> values of the cells</a:t>
            </a:r>
            <a:endParaRPr lang="en-CA" altLang="zh-CN"/>
          </a:p>
          <a:p>
            <a:pPr marL="914400" lvl="1" indent="-457200">
              <a:buAutoNum type="arabicPeriod"/>
            </a:pPr>
            <a:r>
              <a:rPr lang="en-CA" altLang="zh-CN">
                <a:latin typeface="Consolas" panose="020B0609020204030204" charset="0"/>
                <a:cs typeface="Consolas" panose="020B0609020204030204" charset="0"/>
              </a:rPr>
              <a:t>popMin</a:t>
            </a:r>
            <a:r>
              <a:rPr lang="en-CA" altLang="zh-CN"/>
              <a:t>: </a:t>
            </a:r>
            <a:r>
              <a:rPr lang="en-CA" altLang="zh-CN">
                <a:sym typeface="+mn-ea"/>
              </a:rPr>
              <a:t>removes the cell with the smallest</a:t>
            </a:r>
            <a:r>
              <a:rPr lang="en-CA" altLang="zh-CN">
                <a:sym typeface="+mn-ea"/>
              </a:rPr>
              <a:t> </a:t>
            </a:r>
            <a:r>
              <a:rPr lang="en-CA" altLang="zh-CN" b="1">
                <a:latin typeface="Consolas" panose="020B0609020204030204" charset="0"/>
                <a:cs typeface="Consolas" panose="020B0609020204030204" charset="0"/>
                <a:sym typeface="+mn-ea"/>
              </a:rPr>
              <a:t>f</a:t>
            </a:r>
            <a:r>
              <a:rPr lang="en-CA" altLang="zh-CN">
                <a:sym typeface="+mn-ea"/>
              </a:rPr>
              <a:t> </a:t>
            </a:r>
            <a:r>
              <a:rPr lang="en-CA" altLang="zh-CN">
                <a:sym typeface="+mn-ea"/>
              </a:rPr>
              <a:t>from the heap and maintains the heap property based on the </a:t>
            </a:r>
            <a:r>
              <a:rPr lang="en-CA" altLang="zh-CN" b="1">
                <a:latin typeface="Consolas" panose="020B0609020204030204" charset="0"/>
                <a:cs typeface="Consolas" panose="020B0609020204030204" charset="0"/>
                <a:sym typeface="+mn-ea"/>
              </a:rPr>
              <a:t>f</a:t>
            </a:r>
            <a:r>
              <a:rPr lang="en-CA" altLang="zh-CN">
                <a:sym typeface="+mn-ea"/>
              </a:rPr>
              <a:t> values of the cells</a:t>
            </a:r>
            <a:endParaRPr lang="en-CA" altLang="zh-CN"/>
          </a:p>
          <a:p>
            <a:pPr marL="914400" lvl="1" indent="-457200">
              <a:buAutoNum type="arabicPeriod"/>
            </a:pPr>
            <a:r>
              <a:rPr lang="en-CA" altLang="zh-CN">
                <a:latin typeface="Consolas" panose="020B0609020204030204" charset="0"/>
                <a:cs typeface="Consolas" panose="020B0609020204030204" charset="0"/>
              </a:rPr>
              <a:t>minHeap</a:t>
            </a:r>
            <a:r>
              <a:rPr lang="en-CA" altLang="zh-CN"/>
              <a:t>: transforms an array of cell numbers into a heap in place based on the </a:t>
            </a:r>
            <a:r>
              <a:rPr lang="en-CA" altLang="zh-CN" b="1">
                <a:latin typeface="Consolas" panose="020B0609020204030204" charset="0"/>
                <a:cs typeface="Consolas" panose="020B0609020204030204" charset="0"/>
                <a:sym typeface="+mn-ea"/>
              </a:rPr>
              <a:t>f</a:t>
            </a:r>
            <a:r>
              <a:rPr lang="en-CA" altLang="zh-CN"/>
              <a:t> values of the cells</a:t>
            </a:r>
            <a:endParaRPr lang="en-CA" altLang="zh-CN"/>
          </a:p>
          <a:p>
            <a:pPr lvl="0"/>
            <a:r>
              <a:rPr lang="en-CA" altLang="zh-CN"/>
              <a:t>Specifications for the three functions are on the webpage</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Heap - Notes</a:t>
            </a:r>
            <a:endParaRPr lang="en-CA" altLang="zh-CN"/>
          </a:p>
        </p:txBody>
      </p:sp>
      <p:sp>
        <p:nvSpPr>
          <p:cNvPr id="3" name="内容占位符 2"/>
          <p:cNvSpPr>
            <a:spLocks noGrp="1"/>
          </p:cNvSpPr>
          <p:nvPr>
            <p:ph idx="1"/>
          </p:nvPr>
        </p:nvSpPr>
        <p:spPr/>
        <p:txBody>
          <a:bodyPr/>
          <a:p>
            <a:pPr lvl="0"/>
            <a:r>
              <a:rPr lang="en-CA" altLang="zh-CN">
                <a:sym typeface="+mn-ea"/>
              </a:rPr>
              <a:t>Although having a high-level understanding of the heap data structure and the heap operations is sufficient to complete the lab...</a:t>
            </a:r>
            <a:endParaRPr lang="en-CA" altLang="zh-CN"/>
          </a:p>
          <a:p>
            <a:pPr lvl="0"/>
            <a:r>
              <a:rPr lang="en-CA" altLang="zh-CN">
                <a:sym typeface="+mn-ea"/>
              </a:rPr>
              <a:t>It is strongly recommended that students take a look at the source code in </a:t>
            </a:r>
            <a:r>
              <a:rPr lang="en-CA" altLang="zh-CN">
                <a:latin typeface="Consolas" panose="020B0609020204030204" charset="0"/>
                <a:cs typeface="Consolas" panose="020B0609020204030204" charset="0"/>
                <a:sym typeface="+mn-ea"/>
              </a:rPr>
              <a:t>heapq.s</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415680" y="593280"/>
            <a:ext cx="11360160" cy="763200"/>
          </a:xfrm>
          <a:prstGeom prst="rect">
            <a:avLst/>
          </a:prstGeom>
          <a:noFill/>
          <a:ln w="0">
            <a:noFill/>
          </a:ln>
        </p:spPr>
        <p:txBody>
          <a:bodyPr tIns="121920" bIns="121920" anchor="t">
            <a:noAutofit/>
          </a:bodyPr>
          <a:p>
            <a:pPr indent="0">
              <a:lnSpc>
                <a:spcPct val="100000"/>
              </a:lnSpc>
              <a:buNone/>
              <a:tabLst>
                <a:tab pos="0" algn="l"/>
              </a:tabLst>
            </a:pPr>
            <a:r>
              <a:rPr lang="en-GB" sz="4300" b="0" strike="noStrike" spc="-1">
                <a:solidFill>
                  <a:schemeClr val="dk1"/>
                </a:solidFill>
                <a:ea typeface="+mj-lt"/>
              </a:rPr>
              <a:t>GLIR: Terminal</a:t>
            </a:r>
            <a:endParaRPr lang="en-GB" sz="4300" b="0" strike="noStrike" spc="-1">
              <a:solidFill>
                <a:schemeClr val="dk1"/>
              </a:solidFill>
              <a:ea typeface="+mj-lt"/>
            </a:endParaRPr>
          </a:p>
        </p:txBody>
      </p:sp>
      <p:sp>
        <p:nvSpPr>
          <p:cNvPr id="116" name="PlaceHolder 2"/>
          <p:cNvSpPr>
            <a:spLocks noGrp="1"/>
          </p:cNvSpPr>
          <p:nvPr>
            <p:ph/>
          </p:nvPr>
        </p:nvSpPr>
        <p:spPr>
          <a:xfrm>
            <a:off x="415680" y="1536480"/>
            <a:ext cx="8265600" cy="4554720"/>
          </a:xfrm>
          <a:prstGeom prst="rect">
            <a:avLst/>
          </a:prstGeom>
          <a:noFill/>
          <a:ln w="0">
            <a:noFill/>
          </a:ln>
        </p:spPr>
        <p:txBody>
          <a:bodyPr tIns="121920" bIns="121920" anchor="t">
            <a:normAutofit/>
          </a:bodyPr>
          <a:p>
            <a:pPr marL="457200" indent="-342900">
              <a:lnSpc>
                <a:spcPct val="115000"/>
              </a:lnSpc>
              <a:buClr>
                <a:srgbClr val="000000"/>
              </a:buClr>
              <a:buFont typeface="Consolas" panose="020B0609020204030204" charset="0"/>
              <a:buChar char="●"/>
            </a:pPr>
            <a:r>
              <a:rPr lang="en-GB" sz="2400" b="0" strike="noStrike" spc="-1">
                <a:solidFill>
                  <a:schemeClr val="tx1"/>
                </a:solidFill>
                <a:latin typeface="Arial" panose="020B0604020202020204"/>
                <a:ea typeface="Arial" panose="020B0604020202020204"/>
              </a:rPr>
              <a:t>The terminal is where the graphics will be rendered.</a:t>
            </a:r>
            <a:endParaRPr lang="en-US" sz="2400" b="0" strike="noStrike" spc="-1">
              <a:solidFill>
                <a:schemeClr val="tx1"/>
              </a:solidFill>
              <a:latin typeface="Arial" panose="020B0604020202020204"/>
            </a:endParaRPr>
          </a:p>
          <a:p>
            <a:pPr marL="457200" indent="-342900">
              <a:lnSpc>
                <a:spcPct val="115000"/>
              </a:lnSpc>
              <a:buClr>
                <a:srgbClr val="000000"/>
              </a:buClr>
              <a:buFont typeface="Consolas" panose="020B0609020204030204" charset="0"/>
              <a:buChar char="●"/>
            </a:pPr>
            <a:r>
              <a:rPr lang="en-CA" altLang="en-GB" sz="2400" b="0" strike="noStrike" spc="-1">
                <a:solidFill>
                  <a:schemeClr val="tx1"/>
                </a:solidFill>
                <a:latin typeface="Arial" panose="020B0604020202020204"/>
                <a:ea typeface="Arial" panose="020B0604020202020204"/>
              </a:rPr>
              <a:t>Grid </a:t>
            </a:r>
            <a:r>
              <a:rPr lang="en-GB" sz="2400" b="0" strike="noStrike" spc="-1">
                <a:solidFill>
                  <a:schemeClr val="tx1"/>
                </a:solidFill>
                <a:latin typeface="Arial" panose="020B0604020202020204"/>
                <a:ea typeface="Arial" panose="020B0604020202020204"/>
              </a:rPr>
              <a:t>of rectangular cells making up rows and columns.</a:t>
            </a:r>
            <a:endParaRPr lang="en-US" sz="2400" b="0" strike="noStrike" spc="-1">
              <a:solidFill>
                <a:schemeClr val="tx1"/>
              </a:solidFill>
              <a:latin typeface="Arial" panose="020B0604020202020204"/>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latin typeface="Arial" panose="020B0604020202020204"/>
                <a:ea typeface="Arial" panose="020B0604020202020204"/>
              </a:rPr>
              <a:t>Each of these cells can have a character</a:t>
            </a:r>
            <a:r>
              <a:rPr lang="en-CA" altLang="en-GB" sz="2400" b="0" strike="noStrike" spc="-1">
                <a:solidFill>
                  <a:schemeClr val="tx1"/>
                </a:solidFill>
                <a:latin typeface="Arial" panose="020B0604020202020204"/>
                <a:ea typeface="Arial" panose="020B0604020202020204"/>
              </a:rPr>
              <a:t>, a background colour, and a foreground colour</a:t>
            </a:r>
            <a:r>
              <a:rPr lang="en-GB" sz="2400" b="0" strike="noStrike" spc="-1">
                <a:solidFill>
                  <a:schemeClr val="tx1"/>
                </a:solidFill>
                <a:latin typeface="Arial" panose="020B0604020202020204"/>
                <a:ea typeface="Arial" panose="020B0604020202020204"/>
              </a:rPr>
              <a:t>.</a:t>
            </a:r>
            <a:endParaRPr lang="en-GB" sz="2400" b="0" strike="noStrike" spc="-1">
              <a:solidFill>
                <a:schemeClr val="tx1"/>
              </a:solidFill>
              <a:latin typeface="Arial" panose="020B0604020202020204"/>
              <a:ea typeface="Arial" panose="020B0604020202020204"/>
            </a:endParaRPr>
          </a:p>
        </p:txBody>
      </p:sp>
      <p:pic>
        <p:nvPicPr>
          <p:cNvPr id="117" name="Google Shape;103;p18"/>
          <p:cNvPicPr/>
          <p:nvPr/>
        </p:nvPicPr>
        <p:blipFill>
          <a:blip r:embed="rId1"/>
          <a:stretch>
            <a:fillRect/>
          </a:stretch>
        </p:blipFill>
        <p:spPr>
          <a:xfrm>
            <a:off x="8681760" y="1536480"/>
            <a:ext cx="3094080" cy="4554720"/>
          </a:xfrm>
          <a:prstGeom prst="rect">
            <a:avLst/>
          </a:prstGeom>
          <a:ln w="0">
            <a:noFill/>
          </a:ln>
        </p:spPr>
      </p:pic>
      <p:sp>
        <p:nvSpPr>
          <p:cNvPr id="118" name="Google Shape;104;p18"/>
          <p:cNvSpPr/>
          <p:nvPr/>
        </p:nvSpPr>
        <p:spPr>
          <a:xfrm>
            <a:off x="8681760" y="6091680"/>
            <a:ext cx="3094560" cy="530860"/>
          </a:xfrm>
          <a:prstGeom prst="rect">
            <a:avLst/>
          </a:prstGeom>
          <a:noFill/>
          <a:ln w="0">
            <a:noFill/>
          </a:ln>
        </p:spPr>
        <p:style>
          <a:lnRef idx="0">
            <a:srgbClr val="FFFFFF"/>
          </a:lnRef>
          <a:fillRef idx="0">
            <a:srgbClr val="FFFFFF"/>
          </a:fillRef>
          <a:effectRef idx="0">
            <a:srgbClr val="FFFFFF"/>
          </a:effectRef>
          <a:fontRef idx="minor"/>
        </p:style>
        <p:txBody>
          <a:bodyPr tIns="121920" bIns="121920" anchor="t">
            <a:spAutoFit/>
          </a:bodyPr>
          <a:p>
            <a:pPr algn="r">
              <a:lnSpc>
                <a:spcPct val="100000"/>
              </a:lnSpc>
              <a:tabLst>
                <a:tab pos="0" algn="l"/>
              </a:tabLst>
            </a:pPr>
            <a:r>
              <a:rPr lang="en-GB" sz="1865" b="0" strike="noStrike" spc="-1">
                <a:solidFill>
                  <a:srgbClr val="000000"/>
                </a:solidFill>
                <a:latin typeface="Arial" panose="020B0604020202020204"/>
                <a:ea typeface="Arial" panose="020B0604020202020204"/>
              </a:rPr>
              <a:t>source: </a:t>
            </a:r>
            <a:r>
              <a:rPr lang="en-GB" sz="1865" b="0" u="sng" strike="noStrike" spc="-1">
                <a:solidFill>
                  <a:schemeClr val="hlink"/>
                </a:solidFill>
                <a:uFillTx/>
                <a:latin typeface="Arial" panose="020B0604020202020204"/>
                <a:ea typeface="Arial" panose="020B0604020202020204"/>
                <a:hlinkClick r:id="rId2"/>
              </a:rPr>
              <a:t>GLIR</a:t>
            </a:r>
            <a:endParaRPr lang="en-US" sz="1865" b="0" strike="noStrike" spc="-1">
              <a:solidFill>
                <a:srgbClr val="000000"/>
              </a:solidFill>
              <a:latin typeface="Arial" panose="020B0604020202020204"/>
            </a:endParaRPr>
          </a:p>
        </p:txBody>
      </p:sp>
      <p:sp>
        <p:nvSpPr>
          <p:cNvPr id="119" name="PlaceHolder 3"/>
          <p:cNvSpPr>
            <a:spLocks noGrp="1"/>
          </p:cNvSpPr>
          <p:nvPr>
            <p:ph type="sldNum" idx="7"/>
          </p:nvPr>
        </p:nvSpPr>
        <p:spPr>
          <a:xfrm>
            <a:off x="11296800" y="6217440"/>
            <a:ext cx="731040" cy="524160"/>
          </a:xfrm>
          <a:prstGeom prst="rect">
            <a:avLst/>
          </a:prstGeom>
          <a:noFill/>
          <a:ln w="0">
            <a:noFill/>
          </a:ln>
        </p:spPr>
        <p:txBody>
          <a:bodyPr tIns="121920" bIns="121920" anchor="ctr">
            <a:normAutofit/>
          </a:bodyPr>
          <a:lstStyle>
            <a:lvl1pPr indent="0" algn="r">
              <a:lnSpc>
                <a:spcPct val="100000"/>
              </a:lnSpc>
              <a:buNone/>
              <a:tabLst>
                <a:tab pos="0" algn="l"/>
              </a:tabLst>
              <a:defRPr lang="en-GB" sz="1000" b="0" strike="noStrike" spc="-1">
                <a:solidFill>
                  <a:schemeClr val="dk2"/>
                </a:solidFill>
                <a:latin typeface="Arial" panose="020B0604020202020204"/>
                <a:ea typeface="Arial" panose="020B0604020202020204"/>
              </a:defRPr>
            </a:lvl1pPr>
          </a:lstStyle>
          <a:p>
            <a:pPr indent="0" algn="r">
              <a:lnSpc>
                <a:spcPct val="100000"/>
              </a:lnSpc>
              <a:buNone/>
              <a:tabLst>
                <a:tab pos="0" algn="l"/>
              </a:tabLst>
            </a:pPr>
            <a:fld id="{7CBEADAD-F00C-425B-8D35-64C9C356096A}" type="slidenum">
              <a:rPr lang="en-GB" sz="1335" b="0" strike="noStrike" spc="-1">
                <a:solidFill>
                  <a:schemeClr val="dk2"/>
                </a:solidFill>
                <a:latin typeface="Arial" panose="020B0604020202020204"/>
                <a:ea typeface="Arial" panose="020B0604020202020204"/>
              </a:rPr>
            </a:fld>
            <a:endParaRPr lang="en-US" sz="1335" b="0" strike="noStrike" spc="-1">
              <a:solidFill>
                <a:srgbClr val="000000"/>
              </a:solidFill>
              <a:latin typeface="Times New Roman" panose="020206030504050203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6">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6">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Initialization</a:t>
            </a:r>
            <a:endParaRPr lang="en-CA" altLang="zh-CN"/>
          </a:p>
        </p:txBody>
      </p:sp>
      <p:sp>
        <p:nvSpPr>
          <p:cNvPr id="3" name="内容占位符 2"/>
          <p:cNvSpPr>
            <a:spLocks noGrp="1"/>
          </p:cNvSpPr>
          <p:nvPr>
            <p:ph idx="1"/>
          </p:nvPr>
        </p:nvSpPr>
        <p:spPr/>
        <p:txBody>
          <a:bodyPr/>
          <a:p>
            <a:r>
              <a:rPr lang="en-CA" altLang="zh-CN">
                <a:latin typeface="Consolas" panose="020B0609020204030204" charset="0"/>
                <a:cs typeface="Consolas" panose="020B0609020204030204" charset="0"/>
              </a:rPr>
              <a:t>common.s</a:t>
            </a:r>
            <a:r>
              <a:rPr lang="en-CA" altLang="zh-CN">
                <a:cs typeface="+mn-lt"/>
              </a:rPr>
              <a:t> declares the map buffer, closed list, and open list...</a:t>
            </a:r>
            <a:endParaRPr lang="en-CA" altLang="zh-CN">
              <a:cs typeface="+mn-lt"/>
            </a:endParaRPr>
          </a:p>
          <a:p>
            <a:r>
              <a:rPr lang="en-CA" altLang="zh-CN">
                <a:cs typeface="+mn-lt"/>
              </a:rPr>
              <a:t>... and passes the pointers to each as arguments to the </a:t>
            </a:r>
            <a:r>
              <a:rPr lang="en-CA" altLang="zh-CN">
                <a:latin typeface="Consolas" panose="020B0609020204030204" charset="0"/>
                <a:cs typeface="Consolas" panose="020B0609020204030204" charset="0"/>
              </a:rPr>
              <a:t>pathFinder</a:t>
            </a:r>
            <a:r>
              <a:rPr lang="en-CA" altLang="zh-CN">
                <a:cs typeface="+mn-lt"/>
              </a:rPr>
              <a:t> function</a:t>
            </a:r>
            <a:endParaRPr lang="en-CA" altLang="zh-CN">
              <a:cs typeface="+mn-lt"/>
            </a:endParaRPr>
          </a:p>
          <a:p>
            <a:r>
              <a:rPr lang="en-CA" altLang="zh-CN">
                <a:cs typeface="+mn-lt"/>
              </a:rPr>
              <a:t>Students must initialize the arrays with initial values</a:t>
            </a:r>
            <a:endParaRPr lang="en-CA" altLang="zh-CN">
              <a:cs typeface="+mn-lt"/>
            </a:endParaRPr>
          </a:p>
          <a:p>
            <a:pPr marL="971550" lvl="1" indent="-514350">
              <a:buAutoNum type="arabicPeriod"/>
            </a:pPr>
            <a:r>
              <a:rPr lang="en-CA" altLang="zh-CN">
                <a:cs typeface="+mn-lt"/>
              </a:rPr>
              <a:t>The map buffer is initialized as an arrays of zeros</a:t>
            </a:r>
            <a:endParaRPr lang="en-CA" altLang="zh-CN">
              <a:cs typeface="+mn-lt"/>
            </a:endParaRPr>
          </a:p>
          <a:p>
            <a:pPr marL="971550" lvl="1" indent="-514350">
              <a:buAutoNum type="arabicPeriod"/>
            </a:pPr>
            <a:r>
              <a:rPr lang="en-CA" altLang="zh-CN">
                <a:cs typeface="+mn-lt"/>
              </a:rPr>
              <a:t>Each element in the closed list is initialized as </a:t>
            </a:r>
            <a:r>
              <a:rPr lang="en-CA" altLang="zh-CN">
                <a:latin typeface="Consolas" panose="020B0609020204030204" charset="0"/>
                <a:cs typeface="Consolas" panose="020B0609020204030204" charset="0"/>
              </a:rPr>
              <a:t>-1,0,0</a:t>
            </a:r>
            <a:endParaRPr lang="en-CA" altLang="zh-CN">
              <a:cs typeface="+mn-lt"/>
            </a:endParaRPr>
          </a:p>
          <a:p>
            <a:pPr marL="971550" lvl="1" indent="-514350">
              <a:buAutoNum type="arabicPeriod"/>
            </a:pPr>
            <a:r>
              <a:rPr lang="en-CA" altLang="zh-CN">
                <a:cs typeface="+mn-lt"/>
              </a:rPr>
              <a:t>To initialize the open list, simply set the size of the open list to zero</a:t>
            </a:r>
            <a:endParaRPr lang="en-CA" altLang="zh-CN">
              <a:cs typeface="+mn-lt"/>
            </a:endParaRPr>
          </a:p>
          <a:p>
            <a:pPr lvl="2">
              <a:buFont typeface="Arial" panose="020B0604020202020204" pitchFamily="34" charset="0"/>
              <a:buChar char="◦"/>
            </a:pPr>
            <a:r>
              <a:rPr lang="en-CA" altLang="zh-CN">
                <a:cs typeface="+mn-lt"/>
              </a:rPr>
              <a:t>The size of the open list is given a global variable in the </a:t>
            </a:r>
            <a:r>
              <a:rPr lang="en-CA" altLang="zh-CN">
                <a:latin typeface="Consolas" panose="020B0609020204030204" charset="0"/>
                <a:cs typeface="Consolas" panose="020B0609020204030204" charset="0"/>
              </a:rPr>
              <a:t>heapq.s</a:t>
            </a:r>
            <a:r>
              <a:rPr lang="en-CA" altLang="zh-CN">
                <a:cs typeface="+mn-lt"/>
              </a:rPr>
              <a:t> file</a:t>
            </a:r>
            <a:endParaRPr lang="en-CA" altLang="zh-CN">
              <a:cs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Heuristic Function</a:t>
            </a:r>
            <a:endParaRPr lang="en-CA" altLang="zh-CN"/>
          </a:p>
        </p:txBody>
      </p:sp>
      <p:sp>
        <p:nvSpPr>
          <p:cNvPr id="3" name="内容占位符 2"/>
          <p:cNvSpPr>
            <a:spLocks noGrp="1"/>
          </p:cNvSpPr>
          <p:nvPr>
            <p:ph idx="1"/>
          </p:nvPr>
        </p:nvSpPr>
        <p:spPr/>
        <p:txBody>
          <a:bodyPr/>
          <a:p>
            <a:r>
              <a:rPr lang="en-CA" altLang="zh-CN"/>
              <a:t>Each cell is associated with a coordinate </a:t>
            </a:r>
            <a:r>
              <a:rPr lang="en-CA" altLang="zh-CN">
                <a:latin typeface="Consolas" panose="020B0609020204030204" charset="0"/>
                <a:cs typeface="Consolas" panose="020B0609020204030204" charset="0"/>
              </a:rPr>
              <a:t>(R, C)</a:t>
            </a:r>
            <a:endParaRPr lang="en-CA" altLang="zh-CN">
              <a:latin typeface="Consolas" panose="020B0609020204030204" charset="0"/>
              <a:cs typeface="Consolas" panose="020B0609020204030204" charset="0"/>
            </a:endParaRPr>
          </a:p>
          <a:p>
            <a:r>
              <a:rPr lang="en-CA" altLang="zh-CN">
                <a:cs typeface="+mn-lt"/>
              </a:rPr>
              <a:t>We can use this coordinate to calculate the Manhattan distance between two cells</a:t>
            </a:r>
            <a:endParaRPr lang="en-CA" altLang="zh-CN">
              <a:cs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sym typeface="+mn-ea"/>
              </a:rPr>
              <a:t>Manhattan Distance</a:t>
            </a:r>
            <a:endParaRPr lang="zh-CN" altLang="en-US"/>
          </a:p>
        </p:txBody>
      </p:sp>
      <p:sp>
        <p:nvSpPr>
          <p:cNvPr id="3" name="内容占位符 2"/>
          <p:cNvSpPr>
            <a:spLocks noGrp="1"/>
          </p:cNvSpPr>
          <p:nvPr>
            <p:ph idx="1"/>
          </p:nvPr>
        </p:nvSpPr>
        <p:spPr/>
        <p:txBody>
          <a:bodyPr/>
          <a:p>
            <a:r>
              <a:rPr lang="en-CA" altLang="zh-CN"/>
              <a:t>The Manhattan distance between two cells with coordinates </a:t>
            </a:r>
            <a:r>
              <a:rPr lang="en-CA" altLang="zh-CN">
                <a:sym typeface="+mn-ea"/>
              </a:rPr>
              <a:t>(R</a:t>
            </a:r>
            <a:r>
              <a:rPr lang="en-CA" altLang="zh-CN" baseline="-25000">
                <a:sym typeface="+mn-ea"/>
              </a:rPr>
              <a:t>1</a:t>
            </a:r>
            <a:r>
              <a:rPr lang="en-CA" altLang="zh-CN">
                <a:sym typeface="+mn-ea"/>
              </a:rPr>
              <a:t>, C</a:t>
            </a:r>
            <a:r>
              <a:rPr lang="en-CA" altLang="zh-CN" baseline="-25000">
                <a:sym typeface="+mn-ea"/>
              </a:rPr>
              <a:t>1</a:t>
            </a:r>
            <a:r>
              <a:rPr lang="en-CA" altLang="zh-CN">
                <a:sym typeface="+mn-ea"/>
              </a:rPr>
              <a:t>) and </a:t>
            </a:r>
            <a:r>
              <a:rPr lang="en-CA" altLang="zh-CN"/>
              <a:t>(R</a:t>
            </a:r>
            <a:r>
              <a:rPr lang="en-CA" altLang="zh-CN" baseline="-25000"/>
              <a:t>2</a:t>
            </a:r>
            <a:r>
              <a:rPr lang="en-CA" altLang="zh-CN"/>
              <a:t>, C</a:t>
            </a:r>
            <a:r>
              <a:rPr lang="en-CA" altLang="zh-CN" baseline="-25000"/>
              <a:t>2</a:t>
            </a:r>
            <a:r>
              <a:rPr lang="en-CA" altLang="zh-CN"/>
              <a:t>) is:</a:t>
            </a:r>
            <a:endParaRPr lang="en-CA" altLang="zh-CN"/>
          </a:p>
          <a:p>
            <a:pPr marL="0" indent="0" algn="ctr">
              <a:buNone/>
            </a:pPr>
            <a:r>
              <a:rPr lang="en-CA" altLang="zh-CN">
                <a:latin typeface="Consolas" panose="020B0609020204030204" charset="0"/>
                <a:cs typeface="Consolas" panose="020B0609020204030204" charset="0"/>
              </a:rPr>
              <a:t>|</a:t>
            </a:r>
            <a:r>
              <a:rPr lang="en-CA" altLang="zh-CN">
                <a:latin typeface="Consolas" panose="020B0609020204030204" charset="0"/>
                <a:cs typeface="Consolas" panose="020B0609020204030204" charset="0"/>
                <a:sym typeface="+mn-ea"/>
              </a:rPr>
              <a:t>R</a:t>
            </a:r>
            <a:r>
              <a:rPr lang="en-CA" altLang="zh-CN" baseline="-25000">
                <a:latin typeface="Consolas" panose="020B0609020204030204" charset="0"/>
                <a:cs typeface="Consolas" panose="020B0609020204030204" charset="0"/>
                <a:sym typeface="+mn-ea"/>
              </a:rPr>
              <a:t>1</a:t>
            </a:r>
            <a:r>
              <a:rPr lang="en-CA" altLang="zh-CN">
                <a:latin typeface="Consolas" panose="020B0609020204030204" charset="0"/>
                <a:cs typeface="Consolas" panose="020B0609020204030204" charset="0"/>
                <a:sym typeface="+mn-ea"/>
              </a:rPr>
              <a:t>-</a:t>
            </a:r>
            <a:r>
              <a:rPr lang="en-CA" altLang="zh-CN">
                <a:latin typeface="Consolas" panose="020B0609020204030204" charset="0"/>
                <a:cs typeface="Consolas" panose="020B0609020204030204" charset="0"/>
                <a:sym typeface="+mn-ea"/>
              </a:rPr>
              <a:t>R</a:t>
            </a:r>
            <a:r>
              <a:rPr lang="en-CA" altLang="zh-CN" baseline="-25000">
                <a:latin typeface="Consolas" panose="020B0609020204030204" charset="0"/>
                <a:cs typeface="Consolas" panose="020B0609020204030204" charset="0"/>
                <a:sym typeface="+mn-ea"/>
              </a:rPr>
              <a:t>2</a:t>
            </a:r>
            <a:r>
              <a:rPr lang="en-CA" altLang="zh-CN">
                <a:latin typeface="Consolas" panose="020B0609020204030204" charset="0"/>
                <a:cs typeface="Consolas" panose="020B0609020204030204" charset="0"/>
                <a:sym typeface="+mn-ea"/>
              </a:rPr>
              <a:t>|+|C</a:t>
            </a:r>
            <a:r>
              <a:rPr lang="en-CA" altLang="zh-CN" baseline="-25000">
                <a:latin typeface="Consolas" panose="020B0609020204030204" charset="0"/>
                <a:cs typeface="Consolas" panose="020B0609020204030204" charset="0"/>
                <a:sym typeface="+mn-ea"/>
              </a:rPr>
              <a:t>1</a:t>
            </a:r>
            <a:r>
              <a:rPr lang="en-CA" altLang="zh-CN">
                <a:latin typeface="Consolas" panose="020B0609020204030204" charset="0"/>
                <a:cs typeface="Consolas" panose="020B0609020204030204" charset="0"/>
                <a:sym typeface="+mn-ea"/>
              </a:rPr>
              <a:t>-C</a:t>
            </a:r>
            <a:r>
              <a:rPr lang="en-CA" altLang="zh-CN" baseline="-25000">
                <a:latin typeface="Consolas" panose="020B0609020204030204" charset="0"/>
                <a:cs typeface="Consolas" panose="020B0609020204030204" charset="0"/>
                <a:sym typeface="+mn-ea"/>
              </a:rPr>
              <a:t>2</a:t>
            </a:r>
            <a:r>
              <a:rPr lang="en-CA" altLang="zh-CN">
                <a:latin typeface="Consolas" panose="020B0609020204030204" charset="0"/>
                <a:cs typeface="Consolas" panose="020B0609020204030204" charset="0"/>
              </a:rPr>
              <a:t>|</a:t>
            </a:r>
            <a:endParaRPr lang="en-CA" altLang="zh-CN">
              <a:latin typeface="Consolas" panose="020B0609020204030204" charset="0"/>
              <a:cs typeface="Consolas" panose="020B0609020204030204" charset="0"/>
            </a:endParaRPr>
          </a:p>
          <a:p>
            <a:pPr algn="l"/>
            <a:r>
              <a:rPr lang="en-CA" altLang="zh-CN">
                <a:cs typeface="+mn-lt"/>
              </a:rPr>
              <a:t>The absolute difference between the row numbers plus the absolute difference between the column numbers</a:t>
            </a:r>
            <a:endParaRPr lang="en-CA" altLang="zh-CN">
              <a:cs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Manhattan Distance - Example</a:t>
            </a:r>
            <a:endParaRPr lang="en-CA" altLang="zh-CN"/>
          </a:p>
        </p:txBody>
      </p:sp>
      <p:graphicFrame>
        <p:nvGraphicFramePr>
          <p:cNvPr id="84" name="表格 83"/>
          <p:cNvGraphicFramePr/>
          <p:nvPr/>
        </p:nvGraphicFramePr>
        <p:xfrm>
          <a:off x="838200" y="2488565"/>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chemeClr val="bg1"/>
                          </a:solidFill>
                          <a:latin typeface="Arial" panose="020B0604020202020204"/>
                        </a:rPr>
                        <a:t>1</a:t>
                      </a:r>
                      <a:endParaRPr 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0000"/>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r>
                        <a:rPr lang="en-US" sz="1800" b="0" strike="noStrike" spc="-1">
                          <a:solidFill>
                            <a:srgbClr val="000000"/>
                          </a:solidFill>
                          <a:latin typeface="Arial" panose="020B0604020202020204"/>
                        </a:rPr>
                        <a:t>5</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6</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4" name="文本框 3"/>
          <p:cNvSpPr txBox="1"/>
          <p:nvPr>
            <p:custDataLst>
              <p:tags r:id="rId1"/>
            </p:custDataLst>
          </p:nvPr>
        </p:nvSpPr>
        <p:spPr>
          <a:xfrm>
            <a:off x="1401445" y="1691005"/>
            <a:ext cx="2165985" cy="368300"/>
          </a:xfrm>
          <a:prstGeom prst="rect">
            <a:avLst/>
          </a:prstGeom>
          <a:noFill/>
        </p:spPr>
        <p:txBody>
          <a:bodyPr wrap="square" rtlCol="0">
            <a:spAutoFit/>
          </a:bodyPr>
          <a:p>
            <a:pPr algn="ctr"/>
            <a:r>
              <a:rPr lang="en-CA" altLang="zh-CN">
                <a:latin typeface="Consolas" panose="020B0609020204030204" charset="0"/>
                <a:cs typeface="Consolas" panose="020B0609020204030204" charset="0"/>
              </a:rPr>
              <a:t>(R</a:t>
            </a:r>
            <a:r>
              <a:rPr lang="en-CA" altLang="zh-CN" baseline="-25000">
                <a:latin typeface="Consolas" panose="020B0609020204030204" charset="0"/>
                <a:cs typeface="Consolas" panose="020B0609020204030204" charset="0"/>
              </a:rPr>
              <a:t>1</a:t>
            </a:r>
            <a:r>
              <a:rPr lang="en-CA" altLang="zh-CN">
                <a:latin typeface="Consolas" panose="020B0609020204030204" charset="0"/>
                <a:cs typeface="Consolas" panose="020B0609020204030204" charset="0"/>
              </a:rPr>
              <a:t>,C</a:t>
            </a:r>
            <a:r>
              <a:rPr lang="en-CA" altLang="zh-CN" baseline="-25000">
                <a:latin typeface="Consolas" panose="020B0609020204030204" charset="0"/>
                <a:cs typeface="Consolas" panose="020B0609020204030204" charset="0"/>
              </a:rPr>
              <a:t>1</a:t>
            </a:r>
            <a:r>
              <a:rPr lang="en-CA" altLang="zh-CN">
                <a:latin typeface="Consolas" panose="020B0609020204030204" charset="0"/>
                <a:cs typeface="Consolas" panose="020B0609020204030204" charset="0"/>
              </a:rPr>
              <a:t>) = (0,1)</a:t>
            </a:r>
            <a:endParaRPr lang="en-CA" altLang="zh-CN">
              <a:latin typeface="Consolas" panose="020B0609020204030204" charset="0"/>
              <a:cs typeface="Consolas" panose="020B0609020204030204" charset="0"/>
            </a:endParaRPr>
          </a:p>
        </p:txBody>
      </p:sp>
      <p:cxnSp>
        <p:nvCxnSpPr>
          <p:cNvPr id="5" name="直接箭头连接符 4"/>
          <p:cNvCxnSpPr>
            <a:stCxn id="4" idx="2"/>
          </p:cNvCxnSpPr>
          <p:nvPr>
            <p:custDataLst>
              <p:tags r:id="rId2"/>
            </p:custDataLst>
          </p:nvPr>
        </p:nvCxnSpPr>
        <p:spPr>
          <a:xfrm flipH="1">
            <a:off x="2474595" y="2059305"/>
            <a:ext cx="10160" cy="384175"/>
          </a:xfrm>
          <a:prstGeom prst="straightConnector1">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6" name="文本框 5"/>
          <p:cNvSpPr txBox="1"/>
          <p:nvPr>
            <p:custDataLst>
              <p:tags r:id="rId3"/>
            </p:custDataLst>
          </p:nvPr>
        </p:nvSpPr>
        <p:spPr>
          <a:xfrm>
            <a:off x="6917055" y="4670425"/>
            <a:ext cx="2165985" cy="368300"/>
          </a:xfrm>
          <a:prstGeom prst="rect">
            <a:avLst/>
          </a:prstGeom>
          <a:noFill/>
        </p:spPr>
        <p:txBody>
          <a:bodyPr wrap="square" rtlCol="0">
            <a:spAutoFit/>
          </a:bodyPr>
          <a:p>
            <a:pPr algn="ctr"/>
            <a:r>
              <a:rPr lang="en-CA" altLang="zh-CN">
                <a:latin typeface="Consolas" panose="020B0609020204030204" charset="0"/>
                <a:cs typeface="Consolas" panose="020B0609020204030204" charset="0"/>
              </a:rPr>
              <a:t>(R</a:t>
            </a:r>
            <a:r>
              <a:rPr lang="en-CA" altLang="zh-CN" baseline="-25000">
                <a:latin typeface="Consolas" panose="020B0609020204030204" charset="0"/>
                <a:cs typeface="Consolas" panose="020B0609020204030204" charset="0"/>
              </a:rPr>
              <a:t>2</a:t>
            </a:r>
            <a:r>
              <a:rPr lang="en-CA" altLang="zh-CN">
                <a:latin typeface="Consolas" panose="020B0609020204030204" charset="0"/>
                <a:cs typeface="Consolas" panose="020B0609020204030204" charset="0"/>
              </a:rPr>
              <a:t>,C</a:t>
            </a:r>
            <a:r>
              <a:rPr lang="en-CA" altLang="zh-CN" baseline="-25000">
                <a:latin typeface="Consolas" panose="020B0609020204030204" charset="0"/>
                <a:cs typeface="Consolas" panose="020B0609020204030204" charset="0"/>
              </a:rPr>
              <a:t>2</a:t>
            </a:r>
            <a:r>
              <a:rPr lang="en-CA" altLang="zh-CN">
                <a:latin typeface="Consolas" panose="020B0609020204030204" charset="0"/>
                <a:cs typeface="Consolas" panose="020B0609020204030204" charset="0"/>
              </a:rPr>
              <a:t>) = (4,4)</a:t>
            </a:r>
            <a:endParaRPr lang="en-CA" altLang="zh-CN">
              <a:latin typeface="Consolas" panose="020B0609020204030204" charset="0"/>
              <a:cs typeface="Consolas" panose="020B0609020204030204" charset="0"/>
            </a:endParaRPr>
          </a:p>
        </p:txBody>
      </p:sp>
      <p:cxnSp>
        <p:nvCxnSpPr>
          <p:cNvPr id="7" name="直接箭头连接符 6"/>
          <p:cNvCxnSpPr>
            <a:stCxn id="6" idx="1"/>
          </p:cNvCxnSpPr>
          <p:nvPr>
            <p:custDataLst>
              <p:tags r:id="rId4"/>
            </p:custDataLst>
          </p:nvPr>
        </p:nvCxnSpPr>
        <p:spPr>
          <a:xfrm flipH="1" flipV="1">
            <a:off x="6464300" y="4847590"/>
            <a:ext cx="452755" cy="6985"/>
          </a:xfrm>
          <a:prstGeom prst="straightConnector1">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9" name="文本框 8"/>
          <p:cNvSpPr txBox="1"/>
          <p:nvPr/>
        </p:nvSpPr>
        <p:spPr>
          <a:xfrm>
            <a:off x="6917055" y="2488565"/>
            <a:ext cx="4064000" cy="193802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  </a:t>
            </a:r>
            <a:r>
              <a:rPr lang="en-CA" altLang="zh-CN" sz="2400">
                <a:latin typeface="Consolas" panose="020B0609020204030204" charset="0"/>
                <a:cs typeface="Consolas" panose="020B0609020204030204" charset="0"/>
                <a:sym typeface="+mn-ea"/>
              </a:rPr>
              <a:t>|</a:t>
            </a:r>
            <a:r>
              <a:rPr lang="en-CA" altLang="zh-CN" sz="2400">
                <a:latin typeface="Consolas" panose="020B0609020204030204" charset="0"/>
                <a:cs typeface="Consolas" panose="020B0609020204030204" charset="0"/>
                <a:sym typeface="+mn-ea"/>
              </a:rPr>
              <a:t>R</a:t>
            </a:r>
            <a:r>
              <a:rPr lang="en-CA" altLang="zh-CN" sz="2400" baseline="-25000">
                <a:latin typeface="Consolas" panose="020B0609020204030204" charset="0"/>
                <a:cs typeface="Consolas" panose="020B0609020204030204" charset="0"/>
                <a:sym typeface="+mn-ea"/>
              </a:rPr>
              <a:t>1</a:t>
            </a:r>
            <a:r>
              <a:rPr lang="en-CA" altLang="zh-CN" sz="2400">
                <a:latin typeface="Consolas" panose="020B0609020204030204" charset="0"/>
                <a:cs typeface="Consolas" panose="020B0609020204030204" charset="0"/>
                <a:sym typeface="+mn-ea"/>
              </a:rPr>
              <a:t>-R</a:t>
            </a:r>
            <a:r>
              <a:rPr lang="en-CA" altLang="zh-CN" sz="2400" baseline="-25000">
                <a:latin typeface="Consolas" panose="020B0609020204030204" charset="0"/>
                <a:cs typeface="Consolas" panose="020B0609020204030204" charset="0"/>
                <a:sym typeface="+mn-ea"/>
              </a:rPr>
              <a:t>2</a:t>
            </a:r>
            <a:r>
              <a:rPr lang="en-CA" altLang="zh-CN" sz="2400">
                <a:latin typeface="Consolas" panose="020B0609020204030204" charset="0"/>
                <a:cs typeface="Consolas" panose="020B0609020204030204" charset="0"/>
                <a:sym typeface="+mn-ea"/>
              </a:rPr>
              <a:t>|+|C</a:t>
            </a:r>
            <a:r>
              <a:rPr lang="en-CA" altLang="zh-CN" sz="2400" baseline="-25000">
                <a:latin typeface="Consolas" panose="020B0609020204030204" charset="0"/>
                <a:cs typeface="Consolas" panose="020B0609020204030204" charset="0"/>
                <a:sym typeface="+mn-ea"/>
              </a:rPr>
              <a:t>1</a:t>
            </a:r>
            <a:r>
              <a:rPr lang="en-CA" altLang="zh-CN" sz="2400">
                <a:latin typeface="Consolas" panose="020B0609020204030204" charset="0"/>
                <a:cs typeface="Consolas" panose="020B0609020204030204" charset="0"/>
                <a:sym typeface="+mn-ea"/>
              </a:rPr>
              <a:t>-C</a:t>
            </a:r>
            <a:r>
              <a:rPr lang="en-CA" altLang="zh-CN" sz="2400" baseline="-25000">
                <a:latin typeface="Consolas" panose="020B0609020204030204" charset="0"/>
                <a:cs typeface="Consolas" panose="020B0609020204030204" charset="0"/>
                <a:sym typeface="+mn-ea"/>
              </a:rPr>
              <a:t>2</a:t>
            </a:r>
            <a:r>
              <a:rPr lang="en-CA" altLang="zh-CN" sz="2400">
                <a:latin typeface="Consolas" panose="020B0609020204030204" charset="0"/>
                <a:cs typeface="Consolas" panose="020B0609020204030204" charset="0"/>
                <a:sym typeface="+mn-ea"/>
              </a:rPr>
              <a:t>|</a:t>
            </a:r>
            <a:endParaRPr lang="en-CA" altLang="zh-CN" sz="2400">
              <a:latin typeface="Consolas" panose="020B0609020204030204" charset="0"/>
              <a:cs typeface="Consolas" panose="020B0609020204030204" charset="0"/>
              <a:sym typeface="+mn-ea"/>
            </a:endParaRPr>
          </a:p>
          <a:p>
            <a:r>
              <a:rPr lang="en-CA" altLang="zh-CN" sz="2400">
                <a:latin typeface="Consolas" panose="020B0609020204030204" charset="0"/>
                <a:cs typeface="Consolas" panose="020B0609020204030204" charset="0"/>
              </a:rPr>
              <a:t>= |0-4|+|1-4|</a:t>
            </a:r>
            <a:endParaRPr lang="en-CA" altLang="zh-CN" sz="2400">
              <a:latin typeface="Consolas" panose="020B0609020204030204" charset="0"/>
              <a:cs typeface="Consolas" panose="020B0609020204030204" charset="0"/>
            </a:endParaRPr>
          </a:p>
          <a:p>
            <a:r>
              <a:rPr lang="en-CA" altLang="zh-CN" sz="2400">
                <a:latin typeface="Consolas" panose="020B0609020204030204" charset="0"/>
                <a:cs typeface="Consolas" panose="020B0609020204030204" charset="0"/>
              </a:rPr>
              <a:t>= |-4|+|-3|</a:t>
            </a:r>
            <a:endParaRPr lang="en-CA" altLang="zh-CN" sz="2400">
              <a:latin typeface="Consolas" panose="020B0609020204030204" charset="0"/>
              <a:cs typeface="Consolas" panose="020B0609020204030204" charset="0"/>
            </a:endParaRPr>
          </a:p>
          <a:p>
            <a:r>
              <a:rPr lang="en-CA" altLang="zh-CN" sz="2400">
                <a:latin typeface="Consolas" panose="020B0609020204030204" charset="0"/>
                <a:cs typeface="Consolas" panose="020B0609020204030204" charset="0"/>
              </a:rPr>
              <a:t>= 4 + 3</a:t>
            </a:r>
            <a:endParaRPr lang="en-CA" altLang="zh-CN" sz="2400">
              <a:latin typeface="Consolas" panose="020B0609020204030204" charset="0"/>
              <a:cs typeface="Consolas" panose="020B0609020204030204" charset="0"/>
            </a:endParaRPr>
          </a:p>
          <a:p>
            <a:r>
              <a:rPr lang="en-CA" altLang="zh-CN" sz="2400">
                <a:latin typeface="Consolas" panose="020B0609020204030204" charset="0"/>
                <a:cs typeface="Consolas" panose="020B0609020204030204" charset="0"/>
              </a:rPr>
              <a:t>= 7</a:t>
            </a:r>
            <a:endParaRPr lang="en-CA" altLang="zh-CN" sz="2400">
              <a:latin typeface="Consolas" panose="020B0609020204030204" charset="0"/>
              <a:cs typeface="Consolas" panose="020B0609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Drawing the Map with GLIR</a:t>
            </a:r>
            <a:endParaRPr lang="en-CA" altLang="zh-CN"/>
          </a:p>
        </p:txBody>
      </p:sp>
      <p:sp>
        <p:nvSpPr>
          <p:cNvPr id="3" name="内容占位符 2"/>
          <p:cNvSpPr>
            <a:spLocks noGrp="1"/>
          </p:cNvSpPr>
          <p:nvPr>
            <p:ph idx="1"/>
          </p:nvPr>
        </p:nvSpPr>
        <p:spPr>
          <a:xfrm>
            <a:off x="838200" y="1825625"/>
            <a:ext cx="6663690" cy="4351655"/>
          </a:xfrm>
        </p:spPr>
        <p:txBody>
          <a:bodyPr/>
          <a:p>
            <a:pPr marL="0" indent="0">
              <a:buNone/>
            </a:pPr>
            <a:r>
              <a:rPr lang="en-CA" altLang="zh-CN"/>
              <a:t>Align cell 0 with the cell located at (0, 0)</a:t>
            </a:r>
            <a:endParaRPr lang="en-CA" altLang="zh-CN"/>
          </a:p>
          <a:p>
            <a:pPr marL="0" indent="0">
              <a:buNone/>
            </a:pPr>
            <a:endParaRPr lang="en-CA" altLang="zh-CN"/>
          </a:p>
          <a:p>
            <a:pPr marL="0" indent="0">
              <a:buNone/>
            </a:pPr>
            <a:r>
              <a:rPr lang="en-CA" altLang="zh-CN"/>
              <a:t>For example, the coordinate of cell 16 is (4, 1)</a:t>
            </a:r>
            <a:endParaRPr lang="en-CA" altLang="zh-CN"/>
          </a:p>
        </p:txBody>
      </p:sp>
      <p:pic>
        <p:nvPicPr>
          <p:cNvPr id="4" name="图片 3" descr="229-draw-to-terminal"/>
          <p:cNvPicPr>
            <a:picLocks noChangeAspect="1"/>
          </p:cNvPicPr>
          <p:nvPr/>
        </p:nvPicPr>
        <p:blipFill>
          <a:blip r:embed="rId1"/>
          <a:srcRect l="8427" t="7265" r="7651" b="6241"/>
          <a:stretch>
            <a:fillRect/>
          </a:stretch>
        </p:blipFill>
        <p:spPr>
          <a:xfrm>
            <a:off x="7501890" y="775335"/>
            <a:ext cx="4185285" cy="55873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Drawing the Map - Colors</a:t>
            </a:r>
            <a:endParaRPr lang="en-CA" altLang="zh-CN"/>
          </a:p>
        </p:txBody>
      </p:sp>
      <p:sp>
        <p:nvSpPr>
          <p:cNvPr id="3" name="内容占位符 2"/>
          <p:cNvSpPr>
            <a:spLocks noGrp="1"/>
          </p:cNvSpPr>
          <p:nvPr>
            <p:ph idx="1"/>
          </p:nvPr>
        </p:nvSpPr>
        <p:spPr>
          <a:xfrm>
            <a:off x="838200" y="1825625"/>
            <a:ext cx="4983480" cy="4351655"/>
          </a:xfrm>
        </p:spPr>
        <p:txBody>
          <a:bodyPr/>
          <a:p>
            <a:r>
              <a:rPr lang="en-CA" altLang="zh-CN"/>
              <a:t>Grass </a:t>
            </a:r>
            <a:r>
              <a:rPr lang="en-CA" altLang="zh-CN">
                <a:latin typeface="Arial" panose="020B0604020202020204" pitchFamily="34" charset="0"/>
                <a:cs typeface="Arial" panose="020B0604020202020204" pitchFamily="34" charset="0"/>
              </a:rPr>
              <a:t>→</a:t>
            </a:r>
            <a:r>
              <a:rPr lang="en-CA" altLang="zh-CN"/>
              <a:t> 10</a:t>
            </a:r>
            <a:endParaRPr lang="en-CA" altLang="zh-CN"/>
          </a:p>
          <a:p>
            <a:r>
              <a:rPr lang="en-CA" altLang="zh-CN">
                <a:sym typeface="+mn-ea"/>
              </a:rPr>
              <a:t>Water </a:t>
            </a:r>
            <a:r>
              <a:rPr lang="en-CA" altLang="zh-CN">
                <a:latin typeface="Arial" panose="020B0604020202020204" pitchFamily="34" charset="0"/>
                <a:cs typeface="Arial" panose="020B0604020202020204" pitchFamily="34" charset="0"/>
                <a:sym typeface="+mn-ea"/>
              </a:rPr>
              <a:t>→</a:t>
            </a:r>
            <a:r>
              <a:rPr lang="en-CA" altLang="zh-CN">
                <a:sym typeface="+mn-ea"/>
              </a:rPr>
              <a:t> 14</a:t>
            </a:r>
            <a:endParaRPr lang="en-CA" altLang="zh-CN">
              <a:sym typeface="+mn-ea"/>
            </a:endParaRPr>
          </a:p>
          <a:p>
            <a:r>
              <a:rPr lang="en-CA" altLang="zh-CN">
                <a:sym typeface="+mn-ea"/>
              </a:rPr>
              <a:t>Start </a:t>
            </a:r>
            <a:r>
              <a:rPr lang="en-CA" altLang="zh-CN">
                <a:latin typeface="Arial" panose="020B0604020202020204" pitchFamily="34" charset="0"/>
                <a:cs typeface="Arial" panose="020B0604020202020204" pitchFamily="34" charset="0"/>
                <a:sym typeface="+mn-ea"/>
              </a:rPr>
              <a:t>→</a:t>
            </a:r>
            <a:r>
              <a:rPr lang="en-CA" altLang="zh-CN">
                <a:sym typeface="+mn-ea"/>
              </a:rPr>
              <a:t> 9</a:t>
            </a:r>
            <a:endParaRPr lang="en-CA" altLang="zh-CN">
              <a:sym typeface="+mn-ea"/>
            </a:endParaRPr>
          </a:p>
          <a:p>
            <a:r>
              <a:rPr lang="en-CA" altLang="zh-CN">
                <a:sym typeface="+mn-ea"/>
              </a:rPr>
              <a:t>Goal </a:t>
            </a:r>
            <a:r>
              <a:rPr lang="en-CA" altLang="zh-CN">
                <a:latin typeface="Arial" panose="020B0604020202020204" pitchFamily="34" charset="0"/>
                <a:cs typeface="Arial" panose="020B0604020202020204" pitchFamily="34" charset="0"/>
                <a:sym typeface="+mn-ea"/>
              </a:rPr>
              <a:t>→</a:t>
            </a:r>
            <a:r>
              <a:rPr lang="en-CA" altLang="zh-CN">
                <a:sym typeface="+mn-ea"/>
              </a:rPr>
              <a:t> 11</a:t>
            </a:r>
            <a:endParaRPr lang="en-CA" altLang="zh-CN">
              <a:sym typeface="+mn-ea"/>
            </a:endParaRPr>
          </a:p>
          <a:p>
            <a:r>
              <a:rPr lang="en-CA" altLang="zh-CN"/>
              <a:t>Expanded cells </a:t>
            </a:r>
            <a:r>
              <a:rPr lang="en-CA" altLang="zh-CN">
                <a:latin typeface="Arial" panose="020B0604020202020204" pitchFamily="34" charset="0"/>
                <a:cs typeface="Arial" panose="020B0604020202020204" pitchFamily="34" charset="0"/>
                <a:sym typeface="+mn-ea"/>
              </a:rPr>
              <a:t>→ 8</a:t>
            </a:r>
            <a:endParaRPr lang="en-CA" altLang="zh-CN">
              <a:latin typeface="Arial" panose="020B0604020202020204" pitchFamily="34" charset="0"/>
              <a:cs typeface="Arial" panose="020B0604020202020204" pitchFamily="34" charset="0"/>
              <a:sym typeface="+mn-ea"/>
            </a:endParaRPr>
          </a:p>
          <a:p>
            <a:r>
              <a:rPr lang="en-CA" altLang="zh-CN"/>
              <a:t>Solution path </a:t>
            </a:r>
            <a:r>
              <a:rPr lang="en-CA" altLang="zh-CN">
                <a:latin typeface="Arial" panose="020B0604020202020204" pitchFamily="34" charset="0"/>
                <a:cs typeface="Arial" panose="020B0604020202020204" pitchFamily="34" charset="0"/>
                <a:sym typeface="+mn-ea"/>
              </a:rPr>
              <a:t>→ 13</a:t>
            </a:r>
            <a:endParaRPr lang="en-CA" altLang="zh-CN">
              <a:latin typeface="Arial" panose="020B0604020202020204" pitchFamily="34" charset="0"/>
              <a:cs typeface="Arial" panose="020B0604020202020204" pitchFamily="34" charset="0"/>
              <a:sym typeface="+mn-ea"/>
            </a:endParaRPr>
          </a:p>
          <a:p>
            <a:pPr marL="0" indent="0">
              <a:buNone/>
            </a:pPr>
            <a:r>
              <a:rPr lang="en-US" altLang="en-CA"/>
              <a:t>Color codes are given as global variables in the </a:t>
            </a:r>
            <a:r>
              <a:rPr lang="en-US" altLang="en-CA">
                <a:latin typeface="Consolas" panose="020B0609020204030204" charset="0"/>
                <a:cs typeface="Consolas" panose="020B0609020204030204" charset="0"/>
              </a:rPr>
              <a:t>common.s</a:t>
            </a:r>
            <a:r>
              <a:rPr lang="en-US" altLang="en-CA"/>
              <a:t> file</a:t>
            </a:r>
            <a:endParaRPr lang="en-US" altLang="en-CA"/>
          </a:p>
        </p:txBody>
      </p:sp>
      <p:pic>
        <p:nvPicPr>
          <p:cNvPr id="143" name="Google Shape;153;p24"/>
          <p:cNvPicPr/>
          <p:nvPr/>
        </p:nvPicPr>
        <p:blipFill>
          <a:blip r:embed="rId1"/>
          <a:stretch>
            <a:fillRect/>
          </a:stretch>
        </p:blipFill>
        <p:spPr>
          <a:xfrm>
            <a:off x="5822535" y="1690785"/>
            <a:ext cx="4536000" cy="4554720"/>
          </a:xfrm>
          <a:prstGeom prst="rect">
            <a:avLst/>
          </a:prstGeom>
          <a:ln w="0">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415680" y="593280"/>
            <a:ext cx="11360160" cy="763200"/>
          </a:xfrm>
          <a:prstGeom prst="rect">
            <a:avLst/>
          </a:prstGeom>
          <a:noFill/>
          <a:ln w="0">
            <a:noFill/>
          </a:ln>
        </p:spPr>
        <p:txBody>
          <a:bodyPr tIns="121920" bIns="121920" anchor="t">
            <a:noAutofit/>
          </a:bodyPr>
          <a:p>
            <a:pPr indent="0">
              <a:lnSpc>
                <a:spcPct val="100000"/>
              </a:lnSpc>
              <a:buNone/>
              <a:tabLst>
                <a:tab pos="0" algn="l"/>
              </a:tabLst>
            </a:pPr>
            <a:r>
              <a:rPr lang="en-CA" altLang="en-GB" sz="4300" b="0" strike="noStrike" spc="-1">
                <a:solidFill>
                  <a:schemeClr val="dk1"/>
                </a:solidFill>
                <a:ea typeface="+mj-lt"/>
              </a:rPr>
              <a:t>Drawing the Map -</a:t>
            </a:r>
            <a:r>
              <a:rPr lang="en-GB" sz="4300" b="0" strike="noStrike" spc="-1">
                <a:solidFill>
                  <a:schemeClr val="dk1"/>
                </a:solidFill>
                <a:ea typeface="+mj-lt"/>
              </a:rPr>
              <a:t> Updates</a:t>
            </a:r>
            <a:endParaRPr lang="en-GB" sz="4300" b="0" strike="noStrike" spc="-1">
              <a:solidFill>
                <a:schemeClr val="dk1"/>
              </a:solidFill>
              <a:ea typeface="+mj-lt"/>
            </a:endParaRPr>
          </a:p>
        </p:txBody>
      </p:sp>
      <p:sp>
        <p:nvSpPr>
          <p:cNvPr id="131" name="PlaceHolder 2"/>
          <p:cNvSpPr>
            <a:spLocks noGrp="1"/>
          </p:cNvSpPr>
          <p:nvPr>
            <p:ph/>
          </p:nvPr>
        </p:nvSpPr>
        <p:spPr>
          <a:xfrm>
            <a:off x="415680" y="1536480"/>
            <a:ext cx="11360160" cy="4992370"/>
          </a:xfrm>
          <a:prstGeom prst="rect">
            <a:avLst/>
          </a:prstGeom>
          <a:noFill/>
          <a:ln w="0">
            <a:noFill/>
          </a:ln>
        </p:spPr>
        <p:txBody>
          <a:bodyPr tIns="121920" bIns="121920" anchor="t">
            <a:normAutofit lnSpcReduction="20000"/>
          </a:bodyPr>
          <a:p>
            <a:pPr marL="469265" indent="-342900">
              <a:lnSpc>
                <a:spcPct val="115000"/>
              </a:lnSpc>
              <a:buClr>
                <a:srgbClr val="000000"/>
              </a:buClr>
              <a:buFont typeface="Consolas" panose="020B0609020204030204" charset="0"/>
              <a:buChar char="●"/>
            </a:pPr>
            <a:r>
              <a:rPr lang="en-GB" sz="2400" b="0" strike="noStrike" spc="-1">
                <a:solidFill>
                  <a:schemeClr val="tx1"/>
                </a:solidFill>
                <a:ea typeface="+mn-lt"/>
              </a:rPr>
              <a:t>There are multiple ways to display screen updates.</a:t>
            </a:r>
            <a:r>
              <a:rPr lang="en-GB" sz="2400" b="0" strike="noStrike" spc="-1">
                <a:solidFill>
                  <a:schemeClr val="dk2"/>
                </a:solidFill>
                <a:ea typeface="+mn-lt"/>
              </a:rPr>
              <a:t> </a:t>
            </a:r>
            <a:endParaRPr lang="en-US" sz="2400" b="0" strike="noStrike" spc="-1">
              <a:solidFill>
                <a:srgbClr val="000000"/>
              </a:solidFill>
              <a:ea typeface="+mn-lt"/>
            </a:endParaRPr>
          </a:p>
          <a:p>
            <a:pPr marL="469265" indent="-342900">
              <a:lnSpc>
                <a:spcPct val="115000"/>
              </a:lnSpc>
              <a:buClr>
                <a:srgbClr val="000000"/>
              </a:buClr>
              <a:buFont typeface="Consolas" panose="020B0609020204030204" charset="0"/>
              <a:buChar char="●"/>
            </a:pPr>
            <a:r>
              <a:rPr lang="en-GB" sz="2400" b="0" strike="noStrike" spc="-1">
                <a:solidFill>
                  <a:schemeClr val="tx1"/>
                </a:solidFill>
                <a:ea typeface="+mn-lt"/>
              </a:rPr>
              <a:t>The GLIR</a:t>
            </a:r>
            <a:r>
              <a:rPr lang="en-GB" sz="2400" b="0" strike="noStrike" spc="-1">
                <a:solidFill>
                  <a:schemeClr val="dk2"/>
                </a:solidFill>
                <a:ea typeface="+mn-lt"/>
              </a:rPr>
              <a:t> </a:t>
            </a:r>
            <a:r>
              <a:rPr lang="en-GB" sz="2400" b="0" strike="noStrike" spc="-1">
                <a:solidFill>
                  <a:schemeClr val="hlink"/>
                </a:solidFill>
                <a:uFillTx/>
                <a:ea typeface="+mn-lt"/>
                <a:hlinkClick r:id="rId1"/>
              </a:rPr>
              <a:t>documentation</a:t>
            </a:r>
            <a:r>
              <a:rPr lang="en-GB" sz="2400" b="0" strike="noStrike" spc="-1">
                <a:solidFill>
                  <a:schemeClr val="hlink"/>
                </a:solidFill>
                <a:uFillTx/>
                <a:ea typeface="+mn-lt"/>
              </a:rPr>
              <a:t> </a:t>
            </a:r>
            <a:r>
              <a:rPr lang="en-GB" sz="2400" b="0" strike="noStrike" spc="-1">
                <a:solidFill>
                  <a:schemeClr val="tx1"/>
                </a:solidFill>
                <a:ea typeface="+mn-lt"/>
              </a:rPr>
              <a:t>points out two methods:</a:t>
            </a:r>
            <a:r>
              <a:rPr lang="en-GB" sz="2400" b="0" strike="noStrike" spc="-1">
                <a:solidFill>
                  <a:schemeClr val="dk2"/>
                </a:solidFill>
                <a:ea typeface="+mn-lt"/>
              </a:rPr>
              <a:t> </a:t>
            </a:r>
            <a:endParaRPr lang="en-US" sz="2400" b="0" strike="noStrike" spc="-1">
              <a:solidFill>
                <a:srgbClr val="000000"/>
              </a:solidFill>
              <a:ea typeface="+mn-lt"/>
            </a:endParaRPr>
          </a:p>
          <a:p>
            <a:pPr marL="938530" lvl="1" indent="-318770">
              <a:lnSpc>
                <a:spcPct val="115000"/>
              </a:lnSpc>
              <a:buClr>
                <a:srgbClr val="000000"/>
              </a:buClr>
              <a:buFont typeface="Consolas" panose="020B0609020204030204" charset="0"/>
              <a:buChar char="◦"/>
            </a:pPr>
            <a:r>
              <a:rPr lang="en-GB" sz="1865" b="0" u="sng" strike="noStrike" spc="-1">
                <a:solidFill>
                  <a:schemeClr val="tx1"/>
                </a:solidFill>
                <a:uFillTx/>
                <a:ea typeface="+mn-lt"/>
              </a:rPr>
              <a:t>Clear and Refresh</a:t>
            </a:r>
            <a:endParaRPr lang="en-US" sz="1865" b="0" strike="noStrike" spc="-1">
              <a:solidFill>
                <a:schemeClr val="tx1"/>
              </a:solidFill>
              <a:ea typeface="+mn-lt"/>
            </a:endParaRPr>
          </a:p>
          <a:p>
            <a:pPr marL="938530" lvl="1" indent="-318770">
              <a:lnSpc>
                <a:spcPct val="115000"/>
              </a:lnSpc>
              <a:buClr>
                <a:srgbClr val="000000"/>
              </a:buClr>
              <a:buFont typeface="Consolas" panose="020B0609020204030204" charset="0"/>
              <a:buChar char="◦"/>
            </a:pPr>
            <a:r>
              <a:rPr lang="en-GB" sz="1865" b="0" u="sng" strike="noStrike" spc="-1">
                <a:solidFill>
                  <a:schemeClr val="tx1"/>
                </a:solidFill>
                <a:uFillTx/>
                <a:ea typeface="+mn-lt"/>
              </a:rPr>
              <a:t>Batch and Release</a:t>
            </a:r>
            <a:r>
              <a:rPr lang="en-GB" sz="1865" b="0" strike="noStrike" spc="-1">
                <a:solidFill>
                  <a:schemeClr val="tx1"/>
                </a:solidFill>
                <a:ea typeface="+mn-lt"/>
              </a:rPr>
              <a:t>.</a:t>
            </a:r>
            <a:endParaRPr lang="en-US" sz="1865" b="0" strike="noStrike" spc="-1">
              <a:solidFill>
                <a:schemeClr val="tx1"/>
              </a:solidFill>
              <a:ea typeface="+mn-lt"/>
            </a:endParaRPr>
          </a:p>
          <a:p>
            <a:pPr marL="469265" indent="-342900">
              <a:lnSpc>
                <a:spcPct val="115000"/>
              </a:lnSpc>
              <a:buClr>
                <a:srgbClr val="000000"/>
              </a:buClr>
              <a:buFont typeface="Consolas" panose="020B0609020204030204" charset="0"/>
              <a:buChar char="●"/>
            </a:pPr>
            <a:r>
              <a:rPr lang="en-GB" sz="2400" b="0" strike="noStrike" spc="-1">
                <a:solidFill>
                  <a:schemeClr val="tx1"/>
                </a:solidFill>
                <a:ea typeface="+mn-lt"/>
              </a:rPr>
              <a:t>These two methods are helpful to know, but they are not appropriate for this lab.</a:t>
            </a:r>
            <a:endParaRPr lang="en-US" sz="2400" b="0" strike="noStrike" spc="-1">
              <a:solidFill>
                <a:schemeClr val="tx1"/>
              </a:solidFill>
              <a:ea typeface="+mn-lt"/>
            </a:endParaRPr>
          </a:p>
          <a:p>
            <a:pPr marL="938530" lvl="1" indent="-318770">
              <a:lnSpc>
                <a:spcPct val="115000"/>
              </a:lnSpc>
              <a:buClr>
                <a:srgbClr val="000000"/>
              </a:buClr>
              <a:buFont typeface="Consolas" panose="020B0609020204030204" charset="0"/>
              <a:buChar char="◦"/>
            </a:pPr>
            <a:r>
              <a:rPr lang="en-GB" sz="1865" b="0" strike="noStrike" spc="-1">
                <a:solidFill>
                  <a:schemeClr val="tx1"/>
                </a:solidFill>
                <a:ea typeface="+mn-lt"/>
              </a:rPr>
              <a:t>There will be a lot of screen updates, so the Clear and Refresh method will result in flickers because clearing and printing onto the screen is a relatively slow process.</a:t>
            </a:r>
            <a:endParaRPr lang="en-US" sz="1865" b="0" strike="noStrike" spc="-1">
              <a:solidFill>
                <a:schemeClr val="tx1"/>
              </a:solidFill>
              <a:ea typeface="+mn-lt"/>
            </a:endParaRPr>
          </a:p>
          <a:p>
            <a:pPr marL="938530" lvl="1" indent="-318770">
              <a:lnSpc>
                <a:spcPct val="115000"/>
              </a:lnSpc>
              <a:buClr>
                <a:srgbClr val="000000"/>
              </a:buClr>
              <a:buFont typeface="Consolas" panose="020B0609020204030204" charset="0"/>
              <a:buChar char="◦"/>
            </a:pPr>
            <a:r>
              <a:rPr lang="en-GB" sz="1865" b="0" strike="noStrike" spc="-1">
                <a:solidFill>
                  <a:schemeClr val="tx1"/>
                </a:solidFill>
                <a:ea typeface="+mn-lt"/>
              </a:rPr>
              <a:t>For printing relatively simple shapes (</a:t>
            </a:r>
            <a:r>
              <a:rPr lang="en-CA" altLang="en-GB" sz="1865" b="0" strike="noStrike" spc="-1">
                <a:solidFill>
                  <a:schemeClr val="tx1"/>
                </a:solidFill>
                <a:ea typeface="+mn-lt"/>
              </a:rPr>
              <a:t>one cell at a time</a:t>
            </a:r>
            <a:r>
              <a:rPr lang="en-GB" sz="1865" b="0" strike="noStrike" spc="-1">
                <a:solidFill>
                  <a:schemeClr val="tx1"/>
                </a:solidFill>
                <a:ea typeface="+mn-lt"/>
              </a:rPr>
              <a:t>) in this lab, using the Batch and Release method is excessive and unnecessary.</a:t>
            </a:r>
            <a:endParaRPr lang="en-US" sz="2400" b="0" strike="noStrike" spc="-1">
              <a:solidFill>
                <a:schemeClr val="tx1"/>
              </a:solidFill>
              <a:ea typeface="+mn-lt"/>
            </a:endParaRPr>
          </a:p>
        </p:txBody>
      </p:sp>
      <p:sp>
        <p:nvSpPr>
          <p:cNvPr id="132" name="PlaceHolder 3"/>
          <p:cNvSpPr>
            <a:spLocks noGrp="1"/>
          </p:cNvSpPr>
          <p:nvPr>
            <p:ph type="sldNum" idx="10"/>
          </p:nvPr>
        </p:nvSpPr>
        <p:spPr>
          <a:xfrm>
            <a:off x="11296800" y="6217440"/>
            <a:ext cx="731040" cy="524160"/>
          </a:xfrm>
          <a:prstGeom prst="rect">
            <a:avLst/>
          </a:prstGeom>
          <a:noFill/>
          <a:ln w="0">
            <a:noFill/>
          </a:ln>
        </p:spPr>
        <p:txBody>
          <a:bodyPr tIns="121920" bIns="121920" anchor="ctr">
            <a:normAutofit/>
          </a:bodyPr>
          <a:lstStyle>
            <a:lvl1pPr indent="0" algn="r">
              <a:lnSpc>
                <a:spcPct val="100000"/>
              </a:lnSpc>
              <a:buNone/>
              <a:tabLst>
                <a:tab pos="0" algn="l"/>
              </a:tabLst>
              <a:defRPr lang="en-GB" sz="1000" b="0" strike="noStrike" spc="-1">
                <a:solidFill>
                  <a:schemeClr val="dk2"/>
                </a:solidFill>
                <a:latin typeface="Arial" panose="020B0604020202020204"/>
                <a:ea typeface="Arial" panose="020B0604020202020204"/>
              </a:defRPr>
            </a:lvl1pPr>
          </a:lstStyle>
          <a:p>
            <a:pPr indent="0" algn="r">
              <a:lnSpc>
                <a:spcPct val="100000"/>
              </a:lnSpc>
              <a:buNone/>
              <a:tabLst>
                <a:tab pos="0" algn="l"/>
              </a:tabLst>
            </a:pPr>
            <a:fld id="{D7086AB8-9210-4241-BFFA-45482F2C385E}" type="slidenum">
              <a:rPr lang="en-GB" sz="1335" b="0" strike="noStrike" spc="-1">
                <a:solidFill>
                  <a:schemeClr val="dk2"/>
                </a:solidFill>
                <a:latin typeface="Arial" panose="020B0604020202020204"/>
                <a:ea typeface="Arial" panose="020B0604020202020204"/>
              </a:rPr>
            </a:fld>
            <a:endParaRPr lang="en-US" sz="1335" b="0" strike="noStrike" spc="-1">
              <a:solidFill>
                <a:srgbClr val="000000"/>
              </a:solidFill>
              <a:latin typeface="Times New Roman" panose="020206030504050203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1">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Drawing the Map - Updates</a:t>
            </a:r>
            <a:endParaRPr lang="en-CA" altLang="zh-CN"/>
          </a:p>
        </p:txBody>
      </p:sp>
      <p:sp>
        <p:nvSpPr>
          <p:cNvPr id="3" name="内容占位符 2"/>
          <p:cNvSpPr>
            <a:spLocks noGrp="1"/>
          </p:cNvSpPr>
          <p:nvPr>
            <p:ph idx="1"/>
          </p:nvPr>
        </p:nvSpPr>
        <p:spPr/>
        <p:txBody>
          <a:bodyPr/>
          <a:p>
            <a:pPr marL="0" indent="0">
              <a:buNone/>
            </a:pPr>
            <a:r>
              <a:rPr lang="en-CA" altLang="zh-CN"/>
              <a:t>Instead, this lab uses the following method</a:t>
            </a:r>
            <a:endParaRPr lang="en-CA" altLang="zh-CN"/>
          </a:p>
          <a:p>
            <a:pPr marL="514350" indent="-514350">
              <a:buAutoNum type="arabicPeriod"/>
            </a:pPr>
            <a:r>
              <a:rPr lang="en-CA" spc="-1">
                <a:ea typeface="+mn-lt"/>
                <a:sym typeface="+mn-ea"/>
              </a:rPr>
              <a:t>P</a:t>
            </a:r>
            <a:r>
              <a:rPr lang="en-US" spc="-1">
                <a:ea typeface="+mn-lt"/>
                <a:sym typeface="+mn-ea"/>
              </a:rPr>
              <a:t>rint the initial map to the terminal</a:t>
            </a:r>
            <a:endParaRPr lang="en-US" spc="-1">
              <a:ea typeface="+mn-lt"/>
              <a:sym typeface="+mn-ea"/>
            </a:endParaRPr>
          </a:p>
          <a:p>
            <a:pPr marL="514350" indent="-514350">
              <a:buAutoNum type="arabicPeriod"/>
            </a:pPr>
            <a:r>
              <a:rPr lang="en-CA" altLang="en-US" spc="-1">
                <a:ea typeface="+mn-lt"/>
                <a:sym typeface="+mn-ea"/>
              </a:rPr>
              <a:t>R</a:t>
            </a:r>
            <a:r>
              <a:rPr lang="en-US" spc="-1">
                <a:ea typeface="+mn-lt"/>
                <a:sym typeface="+mn-ea"/>
              </a:rPr>
              <a:t>edraw cells in gray as A* </a:t>
            </a:r>
            <a:r>
              <a:rPr lang="en-CA" altLang="en-US" spc="-1">
                <a:ea typeface="+mn-lt"/>
                <a:sym typeface="+mn-ea"/>
              </a:rPr>
              <a:t>expands </a:t>
            </a:r>
            <a:r>
              <a:rPr lang="en-US" spc="-1">
                <a:ea typeface="+mn-lt"/>
                <a:sym typeface="+mn-ea"/>
              </a:rPr>
              <a:t>them</a:t>
            </a:r>
            <a:endParaRPr lang="en-US" spc="-1">
              <a:ea typeface="+mn-lt"/>
              <a:sym typeface="+mn-ea"/>
            </a:endParaRPr>
          </a:p>
          <a:p>
            <a:pPr marL="514350" indent="-514350">
              <a:buAutoNum type="arabicPeriod"/>
            </a:pPr>
            <a:r>
              <a:rPr lang="en-US" spc="-1">
                <a:ea typeface="+mn-lt"/>
                <a:sym typeface="+mn-ea"/>
              </a:rPr>
              <a:t>If a solution path is found at the end, we redraw the cells on the solutin path with purple</a:t>
            </a:r>
            <a:endParaRPr lang="en-US" spc="-1">
              <a:ea typeface="+mn-lt"/>
              <a:sym typeface="+mn-ea"/>
            </a:endParaRPr>
          </a:p>
          <a:p>
            <a:pPr marL="514350" indent="-514350">
              <a:buAutoNum type="arabicPeriod"/>
            </a:pPr>
            <a:r>
              <a:rPr lang="en-CA" altLang="en-US" spc="-1">
                <a:ea typeface="+mn-lt"/>
                <a:sym typeface="+mn-ea"/>
              </a:rPr>
              <a:t>Redraw the start and goal cells</a:t>
            </a:r>
            <a:endParaRPr lang="en-CA" altLang="en-US" spc="-1">
              <a:ea typeface="+mn-lt"/>
              <a:sym typeface="+mn-ea"/>
            </a:endParaRPr>
          </a:p>
          <a:p>
            <a:pPr marL="0" indent="0">
              <a:buNone/>
            </a:pPr>
            <a:r>
              <a:rPr lang="en-CA" altLang="en-US" b="0" strike="noStrike" spc="-1">
                <a:solidFill>
                  <a:schemeClr val="tx1"/>
                </a:solidFill>
                <a:ea typeface="+mn-lt"/>
              </a:rPr>
              <a:t>All of the steps can be achieved using the </a:t>
            </a:r>
            <a:r>
              <a:rPr lang="en-CA" altLang="en-US" b="0" strike="noStrike" spc="-1">
                <a:solidFill>
                  <a:schemeClr val="tx1"/>
                </a:solidFill>
                <a:latin typeface="Consolas" panose="020B0609020204030204" charset="0"/>
                <a:ea typeface="+mn-lt"/>
                <a:cs typeface="Consolas" panose="020B0609020204030204" charset="0"/>
              </a:rPr>
              <a:t>GLIR_PrintRect</a:t>
            </a:r>
            <a:r>
              <a:rPr lang="en-CA" altLang="en-US" b="0" strike="noStrike" spc="-1">
                <a:solidFill>
                  <a:schemeClr val="tx1"/>
                </a:solidFill>
                <a:ea typeface="+mn-lt"/>
              </a:rPr>
              <a:t> procedure</a:t>
            </a:r>
            <a:endParaRPr lang="en-US" b="0" strike="noStrike" spc="-1">
              <a:solidFill>
                <a:schemeClr val="tx1"/>
              </a:solidFill>
              <a:ea typeface="+mn-lt"/>
            </a:endParaRPr>
          </a:p>
          <a:p>
            <a:pPr marL="0" indent="0">
              <a:buNone/>
            </a:pP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laceHolder 1"/>
          <p:cNvSpPr>
            <a:spLocks noGrp="1"/>
          </p:cNvSpPr>
          <p:nvPr>
            <p:ph type="title"/>
          </p:nvPr>
        </p:nvSpPr>
        <p:spPr>
          <a:xfrm>
            <a:off x="415680" y="285305"/>
            <a:ext cx="11360160" cy="763200"/>
          </a:xfrm>
          <a:prstGeom prst="rect">
            <a:avLst/>
          </a:prstGeom>
          <a:noFill/>
          <a:ln w="0">
            <a:noFill/>
          </a:ln>
        </p:spPr>
        <p:txBody>
          <a:bodyPr tIns="121920" bIns="121920" anchor="t">
            <a:noAutofit/>
          </a:bodyPr>
          <a:p>
            <a:pPr indent="0">
              <a:lnSpc>
                <a:spcPct val="100000"/>
              </a:lnSpc>
              <a:buNone/>
              <a:tabLst>
                <a:tab pos="0" algn="l"/>
              </a:tabLst>
            </a:pPr>
            <a:r>
              <a:rPr lang="en-GB" sz="3400" b="0" strike="noStrike" spc="-1">
                <a:solidFill>
                  <a:schemeClr val="dk1"/>
                </a:solidFill>
                <a:ea typeface="+mj-lt"/>
              </a:rPr>
              <a:t>GLIR: </a:t>
            </a:r>
            <a:r>
              <a:rPr lang="en-GB" sz="3400" b="0" strike="noStrike" spc="-1">
                <a:solidFill>
                  <a:schemeClr val="dk1"/>
                </a:solidFill>
                <a:ea typeface="+mj-lt"/>
              </a:rPr>
              <a:t>GLIR_Print</a:t>
            </a:r>
            <a:r>
              <a:rPr lang="en-US" altLang="en-GB" sz="3400" b="0" strike="noStrike" spc="-1">
                <a:solidFill>
                  <a:schemeClr val="dk1"/>
                </a:solidFill>
                <a:ea typeface="+mj-lt"/>
              </a:rPr>
              <a:t>Rect</a:t>
            </a:r>
            <a:endParaRPr lang="en-US" altLang="en-GB" sz="3400" b="0" strike="noStrike" spc="-1">
              <a:solidFill>
                <a:schemeClr val="dk1"/>
              </a:solidFill>
              <a:ea typeface="+mj-lt"/>
            </a:endParaRPr>
          </a:p>
        </p:txBody>
      </p:sp>
      <p:sp>
        <p:nvSpPr>
          <p:cNvPr id="134" name="PlaceHolder 2"/>
          <p:cNvSpPr>
            <a:spLocks noGrp="1"/>
          </p:cNvSpPr>
          <p:nvPr>
            <p:ph/>
          </p:nvPr>
        </p:nvSpPr>
        <p:spPr>
          <a:xfrm>
            <a:off x="415680" y="1048165"/>
            <a:ext cx="11360160" cy="628320"/>
          </a:xfrm>
          <a:prstGeom prst="rect">
            <a:avLst/>
          </a:prstGeom>
          <a:noFill/>
          <a:ln w="0">
            <a:noFill/>
          </a:ln>
        </p:spPr>
        <p:txBody>
          <a:bodyPr tIns="121920" bIns="121920" anchor="t">
            <a:normAutofit fontScale="91000" lnSpcReduction="10000"/>
          </a:bodyPr>
          <a:p>
            <a:pPr indent="0">
              <a:lnSpc>
                <a:spcPct val="115000"/>
              </a:lnSpc>
              <a:spcAft>
                <a:spcPts val="1200"/>
              </a:spcAft>
              <a:buNone/>
              <a:tabLst>
                <a:tab pos="0" algn="l"/>
              </a:tabLst>
            </a:pPr>
            <a:r>
              <a:rPr lang="en-GB" sz="2400" b="0" strike="noStrike" spc="-1">
                <a:solidFill>
                  <a:schemeClr val="tx1"/>
                </a:solidFill>
                <a:latin typeface="Consolas" panose="020B0609020204030204" charset="0"/>
                <a:ea typeface="Consolas" panose="020B0609020204030204"/>
                <a:cs typeface="Consolas" panose="020B0609020204030204" charset="0"/>
              </a:rPr>
              <a:t>GLIR_Print</a:t>
            </a:r>
            <a:r>
              <a:rPr lang="en-US" altLang="en-GB" sz="2400" b="0" strike="noStrike" spc="-1">
                <a:solidFill>
                  <a:schemeClr val="tx1"/>
                </a:solidFill>
                <a:latin typeface="Consolas" panose="020B0609020204030204" charset="0"/>
                <a:ea typeface="Consolas" panose="020B0609020204030204"/>
                <a:cs typeface="Consolas" panose="020B0609020204030204" charset="0"/>
              </a:rPr>
              <a:t>Rect</a:t>
            </a:r>
            <a:r>
              <a:rPr lang="en-GB" sz="2400" b="0" strike="noStrike" spc="-1">
                <a:solidFill>
                  <a:schemeClr val="tx1"/>
                </a:solidFill>
                <a:latin typeface="Consolas" panose="020B0609020204030204" charset="0"/>
                <a:ea typeface="Consolas" panose="020B0609020204030204"/>
                <a:cs typeface="Consolas" panose="020B0609020204030204" charset="0"/>
              </a:rPr>
              <a:t>:</a:t>
            </a:r>
            <a:endParaRPr lang="en-GB" sz="2400" b="0" strike="noStrike" spc="-1">
              <a:solidFill>
                <a:schemeClr val="tx1"/>
              </a:solidFill>
              <a:latin typeface="Consolas" panose="020B0609020204030204" charset="0"/>
              <a:ea typeface="Consolas" panose="020B0609020204030204"/>
              <a:cs typeface="Consolas" panose="020B0609020204030204" charset="0"/>
            </a:endParaRPr>
          </a:p>
        </p:txBody>
      </p:sp>
      <p:sp>
        <p:nvSpPr>
          <p:cNvPr id="135" name="PlaceHolder 3"/>
          <p:cNvSpPr>
            <a:spLocks noGrp="1"/>
          </p:cNvSpPr>
          <p:nvPr>
            <p:ph/>
          </p:nvPr>
        </p:nvSpPr>
        <p:spPr>
          <a:xfrm>
            <a:off x="415925" y="1676400"/>
            <a:ext cx="11360150" cy="4415155"/>
          </a:xfrm>
          <a:prstGeom prst="rect">
            <a:avLst/>
          </a:prstGeom>
          <a:solidFill>
            <a:srgbClr val="EFEFEF"/>
          </a:solidFill>
          <a:ln w="0">
            <a:noFill/>
          </a:ln>
        </p:spPr>
        <p:txBody>
          <a:bodyPr tIns="121920" bIns="121920" anchor="t">
            <a:normAutofit fontScale="64000"/>
          </a:bodyPr>
          <a:p>
            <a:pPr indent="0">
              <a:lnSpc>
                <a:spcPct val="100000"/>
              </a:lnSpc>
              <a:buNone/>
              <a:tabLst>
                <a:tab pos="0" algn="l"/>
              </a:tabLst>
            </a:pPr>
            <a:r>
              <a:rPr lang="en-GB" sz="2400" b="0" strike="noStrike" spc="-1">
                <a:solidFill>
                  <a:schemeClr val="tx1"/>
                </a:solidFill>
                <a:latin typeface="Consolas" panose="020B0609020204030204" charset="0"/>
                <a:ea typeface="Consolas" panose="020B0609020204030204"/>
                <a:cs typeface="Consolas" panose="020B0609020204030204" charset="0"/>
              </a:rPr>
              <a:t>Prints a </a:t>
            </a:r>
            <a:r>
              <a:rPr lang="en-US" altLang="en-GB" sz="2400" b="0" strike="noStrike" spc="-1">
                <a:solidFill>
                  <a:schemeClr val="tx1"/>
                </a:solidFill>
                <a:latin typeface="Consolas" panose="020B0609020204030204" charset="0"/>
                <a:ea typeface="Consolas" panose="020B0609020204030204"/>
                <a:cs typeface="Consolas" panose="020B0609020204030204" charset="0"/>
              </a:rPr>
              <a:t>rectangle on the terminal</a:t>
            </a:r>
            <a:r>
              <a:rPr lang="en-GB" sz="2400" b="0" strike="noStrike" spc="-1">
                <a:solidFill>
                  <a:schemeClr val="tx1"/>
                </a:solidFill>
                <a:latin typeface="Consolas" panose="020B0609020204030204" charset="0"/>
                <a:ea typeface="Consolas" panose="020B0609020204030204"/>
                <a:cs typeface="Consolas" panose="020B0609020204030204" charset="0"/>
              </a:rPr>
              <a:t>.</a:t>
            </a:r>
            <a:endParaRPr lang="en-US" sz="2400" b="0" strike="noStrike" spc="-1">
              <a:solidFill>
                <a:schemeClr val="tx1"/>
              </a:solidFill>
              <a:latin typeface="Consolas" panose="020B0609020204030204" charset="0"/>
              <a:cs typeface="Consolas" panose="020B0609020204030204" charset="0"/>
            </a:endParaRPr>
          </a:p>
          <a:p>
            <a:pPr indent="0">
              <a:lnSpc>
                <a:spcPct val="100000"/>
              </a:lnSpc>
              <a:spcBef>
                <a:spcPts val="1200"/>
              </a:spcBef>
              <a:buNone/>
              <a:tabLst>
                <a:tab pos="0" algn="l"/>
              </a:tabLst>
            </a:pPr>
            <a:r>
              <a:rPr lang="en-GB" sz="2400" b="0" strike="noStrike" spc="-1">
                <a:solidFill>
                  <a:schemeClr val="tx1"/>
                </a:solidFill>
                <a:latin typeface="Consolas" panose="020B0609020204030204" charset="0"/>
                <a:ea typeface="Consolas" panose="020B0609020204030204"/>
                <a:cs typeface="Consolas" panose="020B0609020204030204" charset="0"/>
              </a:rPr>
              <a:t>Arguments:</a:t>
            </a:r>
            <a:endParaRPr lang="en-US" sz="2400" b="0" strike="noStrike" spc="-1">
              <a:solidFill>
                <a:schemeClr val="tx1"/>
              </a:solidFill>
              <a:latin typeface="Consolas" panose="020B0609020204030204" charset="0"/>
              <a:cs typeface="Consolas" panose="020B0609020204030204" charset="0"/>
            </a:endParaRPr>
          </a:p>
          <a:p>
            <a:pPr indent="0">
              <a:lnSpc>
                <a:spcPct val="100000"/>
              </a:lnSpc>
              <a:spcBef>
                <a:spcPts val="1200"/>
              </a:spcBef>
              <a:buNone/>
              <a:tabLst>
                <a:tab pos="0" algn="l"/>
              </a:tabLst>
            </a:pPr>
            <a:r>
              <a:rPr lang="en-US" altLang="en-GB" sz="2400" b="0" strike="noStrike" spc="-1">
                <a:solidFill>
                  <a:schemeClr val="tx1"/>
                </a:solidFill>
                <a:latin typeface="Consolas" panose="020B0609020204030204" charset="0"/>
                <a:ea typeface="Consolas" panose="020B0609020204030204"/>
                <a:cs typeface="Consolas" panose="020B0609020204030204" charset="0"/>
              </a:rPr>
              <a:t>	</a:t>
            </a:r>
            <a:r>
              <a:rPr lang="en-GB" sz="2400" b="0" strike="noStrike" spc="-1">
                <a:solidFill>
                  <a:schemeClr val="tx1"/>
                </a:solidFill>
                <a:latin typeface="Consolas" panose="020B0609020204030204" charset="0"/>
                <a:ea typeface="Consolas" panose="020B0609020204030204"/>
                <a:cs typeface="Consolas" panose="020B0609020204030204" charset="0"/>
              </a:rPr>
              <a:t>a0: </a:t>
            </a:r>
            <a:r>
              <a:rPr lang="en-US" altLang="en-GB" sz="2400" b="0" strike="noStrike" spc="-1">
                <a:solidFill>
                  <a:schemeClr val="tx1"/>
                </a:solidFill>
                <a:latin typeface="Consolas" panose="020B0609020204030204" charset="0"/>
                <a:ea typeface="Consolas" panose="020B0609020204030204"/>
                <a:cs typeface="Consolas" panose="020B0609020204030204" charset="0"/>
              </a:rPr>
              <a:t>Row of the top left corner</a:t>
            </a:r>
            <a:endParaRPr lang="en-US" sz="2400" b="0" strike="noStrike" spc="-1">
              <a:solidFill>
                <a:schemeClr val="tx1"/>
              </a:solidFill>
              <a:latin typeface="Consolas" panose="020B0609020204030204" charset="0"/>
              <a:cs typeface="Consolas" panose="020B0609020204030204" charset="0"/>
            </a:endParaRPr>
          </a:p>
          <a:p>
            <a:pPr indent="0">
              <a:lnSpc>
                <a:spcPct val="100000"/>
              </a:lnSpc>
              <a:spcBef>
                <a:spcPts val="1200"/>
              </a:spcBef>
              <a:buNone/>
              <a:tabLst>
                <a:tab pos="0" algn="l"/>
              </a:tabLst>
            </a:pPr>
            <a:r>
              <a:rPr lang="en-US" altLang="en-GB" sz="2400" b="0" strike="noStrike" spc="-1">
                <a:solidFill>
                  <a:schemeClr val="tx1"/>
                </a:solidFill>
                <a:latin typeface="Consolas" panose="020B0609020204030204" charset="0"/>
                <a:ea typeface="Consolas" panose="020B0609020204030204"/>
                <a:cs typeface="Consolas" panose="020B0609020204030204" charset="0"/>
              </a:rPr>
              <a:t>	</a:t>
            </a:r>
            <a:r>
              <a:rPr lang="en-GB" sz="2400" b="0" strike="noStrike" spc="-1">
                <a:solidFill>
                  <a:schemeClr val="tx1"/>
                </a:solidFill>
                <a:latin typeface="Consolas" panose="020B0609020204030204" charset="0"/>
                <a:ea typeface="Consolas" panose="020B0609020204030204"/>
                <a:cs typeface="Consolas" panose="020B0609020204030204" charset="0"/>
              </a:rPr>
              <a:t>a1: </a:t>
            </a:r>
            <a:r>
              <a:rPr lang="en-US" altLang="en-GB" sz="2400" spc="-1">
                <a:latin typeface="Consolas" panose="020B0609020204030204" charset="0"/>
                <a:ea typeface="Consolas" panose="020B0609020204030204"/>
                <a:cs typeface="Consolas" panose="020B0609020204030204" charset="0"/>
                <a:sym typeface="+mn-ea"/>
              </a:rPr>
              <a:t>Col of the top left corner</a:t>
            </a:r>
            <a:endParaRPr lang="en-US" sz="2400" b="0" strike="noStrike" spc="-1">
              <a:solidFill>
                <a:schemeClr val="tx1"/>
              </a:solidFill>
              <a:latin typeface="Consolas" panose="020B0609020204030204" charset="0"/>
              <a:cs typeface="Consolas" panose="020B0609020204030204" charset="0"/>
            </a:endParaRPr>
          </a:p>
          <a:p>
            <a:pPr indent="0">
              <a:lnSpc>
                <a:spcPct val="100000"/>
              </a:lnSpc>
              <a:spcBef>
                <a:spcPts val="1200"/>
              </a:spcBef>
              <a:buNone/>
              <a:tabLst>
                <a:tab pos="0" algn="l"/>
              </a:tabLst>
            </a:pPr>
            <a:r>
              <a:rPr lang="en-US" altLang="en-GB" sz="2400" b="0" strike="noStrike" spc="-1">
                <a:solidFill>
                  <a:schemeClr val="tx1"/>
                </a:solidFill>
                <a:latin typeface="Consolas" panose="020B0609020204030204" charset="0"/>
                <a:ea typeface="Consolas" panose="020B0609020204030204"/>
                <a:cs typeface="Consolas" panose="020B0609020204030204" charset="0"/>
              </a:rPr>
              <a:t>	</a:t>
            </a:r>
            <a:r>
              <a:rPr lang="en-GB" sz="2400" b="0" strike="noStrike" spc="-1">
                <a:solidFill>
                  <a:schemeClr val="tx1"/>
                </a:solidFill>
                <a:latin typeface="Consolas" panose="020B0609020204030204" charset="0"/>
                <a:ea typeface="Consolas" panose="020B0609020204030204"/>
                <a:cs typeface="Consolas" panose="020B0609020204030204" charset="0"/>
              </a:rPr>
              <a:t>a2: </a:t>
            </a:r>
            <a:r>
              <a:rPr lang="en-US" altLang="en-GB" sz="2400" b="0" strike="noStrike" spc="-1">
                <a:solidFill>
                  <a:schemeClr val="tx1"/>
                </a:solidFill>
                <a:latin typeface="Consolas" panose="020B0609020204030204" charset="0"/>
                <a:ea typeface="Consolas" panose="020B0609020204030204"/>
                <a:cs typeface="Consolas" panose="020B0609020204030204" charset="0"/>
              </a:rPr>
              <a:t>Signed height of the rectangle</a:t>
            </a:r>
            <a:endParaRPr lang="en-US" altLang="en-GB" sz="2400" b="0" strike="noStrike" spc="-1">
              <a:solidFill>
                <a:schemeClr val="tx1"/>
              </a:solidFill>
              <a:latin typeface="Consolas" panose="020B0609020204030204" charset="0"/>
              <a:ea typeface="Consolas" panose="020B0609020204030204"/>
              <a:cs typeface="Consolas" panose="020B0609020204030204" charset="0"/>
            </a:endParaRPr>
          </a:p>
          <a:p>
            <a:pPr indent="0">
              <a:lnSpc>
                <a:spcPct val="100000"/>
              </a:lnSpc>
              <a:spcBef>
                <a:spcPts val="1200"/>
              </a:spcBef>
              <a:buNone/>
              <a:tabLst>
                <a:tab pos="0" algn="l"/>
              </a:tabLst>
            </a:pPr>
            <a:r>
              <a:rPr lang="en-US" altLang="en-GB" sz="2400" b="0" strike="noStrike" spc="-1">
                <a:solidFill>
                  <a:schemeClr val="tx1"/>
                </a:solidFill>
                <a:latin typeface="Consolas" panose="020B0609020204030204" charset="0"/>
                <a:ea typeface="Consolas" panose="020B0609020204030204"/>
                <a:cs typeface="Consolas" panose="020B0609020204030204" charset="0"/>
              </a:rPr>
              <a:t>	</a:t>
            </a:r>
            <a:r>
              <a:rPr lang="en-GB" sz="2400" b="0" strike="noStrike" spc="-1">
                <a:solidFill>
                  <a:schemeClr val="tx1"/>
                </a:solidFill>
                <a:latin typeface="Consolas" panose="020B0609020204030204" charset="0"/>
                <a:ea typeface="Consolas" panose="020B0609020204030204"/>
                <a:cs typeface="Consolas" panose="020B0609020204030204" charset="0"/>
              </a:rPr>
              <a:t>a3: </a:t>
            </a:r>
            <a:r>
              <a:rPr lang="en-US" altLang="en-GB" sz="2400" spc="-1">
                <a:latin typeface="Consolas" panose="020B0609020204030204" charset="0"/>
                <a:ea typeface="Consolas" panose="020B0609020204030204"/>
                <a:cs typeface="Consolas" panose="020B0609020204030204" charset="0"/>
                <a:sym typeface="+mn-ea"/>
              </a:rPr>
              <a:t>Signed width of the rectangle</a:t>
            </a:r>
            <a:endParaRPr lang="en-GB" sz="2400" b="0" strike="noStrike" spc="-1">
              <a:solidFill>
                <a:schemeClr val="tx1"/>
              </a:solidFill>
              <a:latin typeface="Consolas" panose="020B0609020204030204" charset="0"/>
              <a:ea typeface="Consolas" panose="020B0609020204030204"/>
              <a:cs typeface="Consolas" panose="020B0609020204030204" charset="0"/>
            </a:endParaRPr>
          </a:p>
          <a:p>
            <a:pPr indent="0">
              <a:lnSpc>
                <a:spcPct val="100000"/>
              </a:lnSpc>
              <a:spcBef>
                <a:spcPts val="1200"/>
              </a:spcBef>
              <a:buNone/>
              <a:tabLst>
                <a:tab pos="0" algn="l"/>
              </a:tabLst>
            </a:pPr>
            <a:r>
              <a:rPr lang="en-US" altLang="en-GB" sz="2400" b="0" strike="noStrike" spc="-1">
                <a:solidFill>
                  <a:schemeClr val="tx1"/>
                </a:solidFill>
                <a:latin typeface="Consolas" panose="020B0609020204030204" charset="0"/>
                <a:ea typeface="Consolas" panose="020B0609020204030204"/>
                <a:cs typeface="Consolas" panose="020B0609020204030204" charset="0"/>
              </a:rPr>
              <a:t>	a4: Colour to print with</a:t>
            </a:r>
            <a:endParaRPr lang="en-US" altLang="en-GB" sz="2400" b="0" strike="noStrike" spc="-1">
              <a:solidFill>
                <a:schemeClr val="tx1"/>
              </a:solidFill>
              <a:latin typeface="Consolas" panose="020B0609020204030204" charset="0"/>
              <a:ea typeface="Consolas" panose="020B0609020204030204"/>
              <a:cs typeface="Consolas" panose="020B0609020204030204" charset="0"/>
            </a:endParaRPr>
          </a:p>
          <a:p>
            <a:pPr indent="0">
              <a:lnSpc>
                <a:spcPct val="100000"/>
              </a:lnSpc>
              <a:spcBef>
                <a:spcPts val="1200"/>
              </a:spcBef>
              <a:buNone/>
              <a:tabLst>
                <a:tab pos="0" algn="l"/>
              </a:tabLst>
            </a:pPr>
            <a:r>
              <a:rPr lang="en-US" altLang="en-GB" sz="2400" b="0" strike="noStrike" spc="-1">
                <a:solidFill>
                  <a:schemeClr val="tx1"/>
                </a:solidFill>
                <a:latin typeface="Consolas" panose="020B0609020204030204" charset="0"/>
                <a:ea typeface="Consolas" panose="020B0609020204030204"/>
                <a:cs typeface="Consolas" panose="020B0609020204030204" charset="0"/>
              </a:rPr>
              <a:t>	a5: Address of the null-terminated string to print with; if 0 uses the unicode full block</a:t>
            </a:r>
            <a:endParaRPr lang="en-US" altLang="en-GB" sz="2400" b="0" strike="noStrike" spc="-1">
              <a:solidFill>
                <a:schemeClr val="tx1"/>
              </a:solidFill>
              <a:latin typeface="Consolas" panose="020B0609020204030204" charset="0"/>
              <a:ea typeface="Consolas" panose="020B0609020204030204"/>
              <a:cs typeface="Consolas" panose="020B0609020204030204" charset="0"/>
            </a:endParaRPr>
          </a:p>
          <a:p>
            <a:pPr indent="0">
              <a:lnSpc>
                <a:spcPct val="100000"/>
              </a:lnSpc>
              <a:spcBef>
                <a:spcPts val="1200"/>
              </a:spcBef>
              <a:buNone/>
              <a:tabLst>
                <a:tab pos="0" algn="l"/>
              </a:tabLst>
            </a:pPr>
            <a:r>
              <a:rPr lang="en-US" altLang="en-GB" sz="2400" b="0" strike="noStrike" spc="-1">
                <a:solidFill>
                  <a:schemeClr val="tx1"/>
                </a:solidFill>
                <a:latin typeface="Consolas" panose="020B0609020204030204" charset="0"/>
                <a:ea typeface="Consolas" panose="020B0609020204030204"/>
                <a:cs typeface="Consolas" panose="020B0609020204030204" charset="0"/>
              </a:rPr>
              <a:t>	    char (█) as default</a:t>
            </a:r>
            <a:endParaRPr lang="en-US" sz="2400" b="0" strike="noStrike" spc="-1">
              <a:solidFill>
                <a:schemeClr val="tx1"/>
              </a:solidFill>
              <a:latin typeface="Consolas" panose="020B0609020204030204" charset="0"/>
              <a:cs typeface="Consolas" panose="020B0609020204030204" charset="0"/>
            </a:endParaRPr>
          </a:p>
          <a:p>
            <a:pPr indent="0">
              <a:lnSpc>
                <a:spcPct val="100000"/>
              </a:lnSpc>
              <a:spcBef>
                <a:spcPts val="1200"/>
              </a:spcBef>
              <a:buNone/>
              <a:tabLst>
                <a:tab pos="0" algn="l"/>
              </a:tabLst>
            </a:pPr>
            <a:r>
              <a:rPr lang="en-GB" sz="2400" b="0" strike="noStrike" spc="-1">
                <a:solidFill>
                  <a:schemeClr val="tx1"/>
                </a:solidFill>
                <a:latin typeface="Consolas" panose="020B0609020204030204" charset="0"/>
                <a:ea typeface="Consolas" panose="020B0609020204030204"/>
                <a:cs typeface="Consolas" panose="020B0609020204030204" charset="0"/>
              </a:rPr>
              <a:t>Returns:</a:t>
            </a:r>
            <a:endParaRPr lang="en-US" sz="2400" b="0" strike="noStrike" spc="-1">
              <a:solidFill>
                <a:schemeClr val="tx1"/>
              </a:solidFill>
              <a:latin typeface="Consolas" panose="020B0609020204030204" charset="0"/>
              <a:cs typeface="Consolas" panose="020B0609020204030204" charset="0"/>
            </a:endParaRPr>
          </a:p>
          <a:p>
            <a:pPr indent="0">
              <a:lnSpc>
                <a:spcPct val="100000"/>
              </a:lnSpc>
              <a:spcBef>
                <a:spcPts val="1200"/>
              </a:spcBef>
              <a:buNone/>
              <a:tabLst>
                <a:tab pos="0" algn="l"/>
              </a:tabLst>
            </a:pPr>
            <a:r>
              <a:rPr lang="en-US" altLang="en-GB" sz="2400" b="0" strike="noStrike" spc="-1">
                <a:solidFill>
                  <a:schemeClr val="tx1"/>
                </a:solidFill>
                <a:latin typeface="Consolas" panose="020B0609020204030204" charset="0"/>
                <a:ea typeface="Consolas" panose="020B0609020204030204"/>
                <a:cs typeface="Consolas" panose="020B0609020204030204" charset="0"/>
              </a:rPr>
              <a:t>	</a:t>
            </a:r>
            <a:r>
              <a:rPr lang="en-GB" sz="2400" b="0" strike="noStrike" spc="-1">
                <a:solidFill>
                  <a:schemeClr val="tx1"/>
                </a:solidFill>
                <a:latin typeface="Consolas" panose="020B0609020204030204" charset="0"/>
                <a:ea typeface="Consolas" panose="020B0609020204030204"/>
                <a:cs typeface="Consolas" panose="020B0609020204030204" charset="0"/>
              </a:rPr>
              <a:t>None</a:t>
            </a:r>
            <a:endParaRPr lang="en-US" sz="2400" b="0" strike="noStrike" spc="-1">
              <a:solidFill>
                <a:schemeClr val="tx1"/>
              </a:solidFill>
              <a:latin typeface="Consolas" panose="020B0609020204030204" charset="0"/>
              <a:cs typeface="Consolas" panose="020B0609020204030204" charset="0"/>
            </a:endParaRPr>
          </a:p>
          <a:p>
            <a:pPr indent="0">
              <a:lnSpc>
                <a:spcPct val="100000"/>
              </a:lnSpc>
              <a:spcBef>
                <a:spcPts val="1200"/>
              </a:spcBef>
              <a:spcAft>
                <a:spcPts val="1200"/>
              </a:spcAft>
              <a:buNone/>
              <a:tabLst>
                <a:tab pos="0" algn="l"/>
              </a:tabLst>
            </a:pPr>
            <a:endParaRPr lang="en-US" sz="2400" b="0" strike="noStrike" spc="-1">
              <a:solidFill>
                <a:schemeClr val="tx1"/>
              </a:solidFill>
              <a:latin typeface="Consolas" panose="020B0609020204030204" charset="0"/>
              <a:cs typeface="Consolas" panose="020B0609020204030204" charset="0"/>
            </a:endParaRPr>
          </a:p>
        </p:txBody>
      </p:sp>
      <p:sp>
        <p:nvSpPr>
          <p:cNvPr id="136" name="PlaceHolder 4"/>
          <p:cNvSpPr>
            <a:spLocks noGrp="1"/>
          </p:cNvSpPr>
          <p:nvPr>
            <p:ph type="sldNum" idx="11"/>
          </p:nvPr>
        </p:nvSpPr>
        <p:spPr>
          <a:xfrm>
            <a:off x="11296800" y="6217440"/>
            <a:ext cx="731040" cy="524160"/>
          </a:xfrm>
          <a:prstGeom prst="rect">
            <a:avLst/>
          </a:prstGeom>
          <a:noFill/>
          <a:ln w="0">
            <a:noFill/>
          </a:ln>
        </p:spPr>
        <p:txBody>
          <a:bodyPr tIns="121920" bIns="121920" anchor="ctr">
            <a:normAutofit/>
          </a:bodyPr>
          <a:lstStyle>
            <a:lvl1pPr indent="0" algn="r">
              <a:lnSpc>
                <a:spcPct val="100000"/>
              </a:lnSpc>
              <a:buNone/>
              <a:tabLst>
                <a:tab pos="0" algn="l"/>
              </a:tabLst>
              <a:defRPr lang="en-GB" sz="1000" b="0" strike="noStrike" spc="-1">
                <a:solidFill>
                  <a:schemeClr val="dk2"/>
                </a:solidFill>
                <a:latin typeface="Arial" panose="020B0604020202020204"/>
                <a:ea typeface="Arial" panose="020B0604020202020204"/>
              </a:defRPr>
            </a:lvl1pPr>
          </a:lstStyle>
          <a:p>
            <a:pPr indent="0" algn="r">
              <a:lnSpc>
                <a:spcPct val="100000"/>
              </a:lnSpc>
              <a:buNone/>
              <a:tabLst>
                <a:tab pos="0" algn="l"/>
              </a:tabLst>
            </a:pPr>
            <a:fld id="{D4ED44FC-8365-4800-914D-0EE897832A28}" type="slidenum">
              <a:rPr lang="en-GB" sz="1335" b="0" strike="noStrike" spc="-1">
                <a:solidFill>
                  <a:schemeClr val="dk2"/>
                </a:solidFill>
                <a:latin typeface="Arial" panose="020B0604020202020204"/>
                <a:ea typeface="Arial" panose="020B0604020202020204"/>
              </a:rPr>
            </a:fld>
            <a:endParaRPr lang="en-US" sz="1335" b="0" strike="noStrike" spc="-1">
              <a:solidFill>
                <a:srgbClr val="000000"/>
              </a:solidFill>
              <a:latin typeface="Times New Roman" panose="020206030504050203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5">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5">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5">
                                            <p:txEl>
                                              <p:pRg st="10" end="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Pathfinder Visualizer General Flow</a:t>
            </a:r>
            <a:endParaRPr lang="en-CA" altLang="zh-CN"/>
          </a:p>
        </p:txBody>
      </p:sp>
      <p:sp>
        <p:nvSpPr>
          <p:cNvPr id="3" name="内容占位符 2"/>
          <p:cNvSpPr>
            <a:spLocks noGrp="1"/>
          </p:cNvSpPr>
          <p:nvPr>
            <p:ph idx="1"/>
          </p:nvPr>
        </p:nvSpPr>
        <p:spPr/>
        <p:txBody>
          <a:bodyPr/>
          <a:p>
            <a:pPr marL="514350" indent="-514350">
              <a:buAutoNum type="arabicPeriod"/>
            </a:pPr>
            <a:r>
              <a:rPr lang="en-CA" altLang="zh-CN"/>
              <a:t>Build the map</a:t>
            </a:r>
            <a:endParaRPr lang="en-CA" altLang="zh-CN"/>
          </a:p>
          <a:p>
            <a:pPr marL="514350" indent="-514350">
              <a:buAutoNum type="arabicPeriod"/>
            </a:pPr>
            <a:r>
              <a:rPr lang="en-CA" altLang="zh-CN"/>
              <a:t>Draw the map on the terminal</a:t>
            </a:r>
            <a:endParaRPr lang="en-CA" altLang="zh-CN"/>
          </a:p>
          <a:p>
            <a:pPr marL="514350" indent="-514350">
              <a:buAutoNum type="arabicPeriod"/>
            </a:pPr>
            <a:r>
              <a:rPr lang="en-CA" altLang="zh-CN"/>
              <a:t>Run A* search from the start cell</a:t>
            </a:r>
            <a:endParaRPr lang="en-CA" altLang="zh-CN"/>
          </a:p>
          <a:p>
            <a:pPr marL="514350" indent="-514350">
              <a:buAutoNum type="arabicPeriod"/>
            </a:pPr>
            <a:r>
              <a:rPr lang="en-CA" altLang="zh-CN"/>
              <a:t>If a solution path is found, draw the solution path in purple</a:t>
            </a:r>
            <a:endParaRPr lang="en-CA" altLang="zh-CN"/>
          </a:p>
          <a:p>
            <a:pPr marL="514350" indent="-514350">
              <a:buAutoNum type="arabicPeriod"/>
            </a:pPr>
            <a:r>
              <a:rPr lang="en-CA" altLang="zh-CN"/>
              <a:t>Redraw the start and goal cells</a:t>
            </a:r>
            <a:endParaRPr lang="en-CA"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415680" y="593280"/>
            <a:ext cx="11360160" cy="763200"/>
          </a:xfrm>
          <a:prstGeom prst="rect">
            <a:avLst/>
          </a:prstGeom>
          <a:noFill/>
          <a:ln w="0">
            <a:noFill/>
          </a:ln>
        </p:spPr>
        <p:txBody>
          <a:bodyPr tIns="121920" bIns="121920" anchor="t">
            <a:noAutofit/>
          </a:bodyPr>
          <a:p>
            <a:pPr indent="0">
              <a:lnSpc>
                <a:spcPct val="100000"/>
              </a:lnSpc>
              <a:buNone/>
              <a:tabLst>
                <a:tab pos="0" algn="l"/>
              </a:tabLst>
            </a:pPr>
            <a:r>
              <a:rPr lang="en-GB" sz="4300" b="0" strike="noStrike" spc="-1">
                <a:solidFill>
                  <a:schemeClr val="dk1"/>
                </a:solidFill>
                <a:ea typeface="+mj-lt"/>
              </a:rPr>
              <a:t>GLIR: Terminal (cont’d)</a:t>
            </a:r>
            <a:endParaRPr lang="en-GB" sz="4300" b="0" strike="noStrike" spc="-1">
              <a:solidFill>
                <a:schemeClr val="dk1"/>
              </a:solidFill>
              <a:ea typeface="+mj-lt"/>
            </a:endParaRPr>
          </a:p>
        </p:txBody>
      </p:sp>
      <p:sp>
        <p:nvSpPr>
          <p:cNvPr id="121" name="PlaceHolder 2"/>
          <p:cNvSpPr>
            <a:spLocks noGrp="1"/>
          </p:cNvSpPr>
          <p:nvPr>
            <p:ph/>
          </p:nvPr>
        </p:nvSpPr>
        <p:spPr>
          <a:xfrm>
            <a:off x="415925" y="1536700"/>
            <a:ext cx="7639050" cy="4554855"/>
          </a:xfrm>
          <a:prstGeom prst="rect">
            <a:avLst/>
          </a:prstGeom>
          <a:noFill/>
          <a:ln w="0">
            <a:noFill/>
          </a:ln>
        </p:spPr>
        <p:txBody>
          <a:bodyPr tIns="121920" bIns="121920" anchor="t">
            <a:normAutofit lnSpcReduction="10000"/>
          </a:bodyPr>
          <a:p>
            <a:pPr marL="457200" indent="-342900">
              <a:lnSpc>
                <a:spcPct val="115000"/>
              </a:lnSpc>
              <a:buClr>
                <a:srgbClr val="000000"/>
              </a:buClr>
              <a:buFont typeface="Consolas" panose="020B0609020204030204" charset="0"/>
              <a:buChar char="●"/>
            </a:pPr>
            <a:r>
              <a:rPr lang="en-GB" sz="2400" b="0" strike="noStrike" spc="-1">
                <a:solidFill>
                  <a:schemeClr val="tx1"/>
                </a:solidFill>
                <a:latin typeface="Arial" panose="020B0604020202020204"/>
                <a:ea typeface="Arial" panose="020B0604020202020204"/>
              </a:rPr>
              <a:t>Rows and columns describe the position of a cell.</a:t>
            </a:r>
            <a:endParaRPr lang="en-US" sz="2400" b="0" strike="noStrike" spc="-1">
              <a:solidFill>
                <a:schemeClr val="tx1"/>
              </a:solidFill>
              <a:latin typeface="Arial" panose="020B0604020202020204"/>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latin typeface="Arial" panose="020B0604020202020204"/>
                <a:ea typeface="Arial" panose="020B0604020202020204"/>
              </a:rPr>
              <a:t>Similar to the Cartesian coordinate system.</a:t>
            </a:r>
            <a:endParaRPr lang="en-US" sz="2400" b="0" strike="noStrike" spc="-1">
              <a:solidFill>
                <a:schemeClr val="tx1"/>
              </a:solidFill>
              <a:latin typeface="Arial" panose="020B0604020202020204"/>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latin typeface="Arial" panose="020B0604020202020204"/>
                <a:ea typeface="Arial" panose="020B0604020202020204"/>
              </a:rPr>
              <a:t>But the tuple for a cell on the cell is (Row, Col), not (Col, Row).</a:t>
            </a:r>
            <a:endParaRPr lang="en-US" sz="2400" b="0" strike="noStrike" spc="-1">
              <a:solidFill>
                <a:schemeClr val="tx1"/>
              </a:solidFill>
              <a:latin typeface="Arial" panose="020B0604020202020204"/>
            </a:endParaRPr>
          </a:p>
          <a:p>
            <a:pPr marL="939800" lvl="1" indent="-342900">
              <a:lnSpc>
                <a:spcPct val="115000"/>
              </a:lnSpc>
              <a:buClr>
                <a:srgbClr val="000000"/>
              </a:buClr>
              <a:buFont typeface="Consolas" panose="020B0609020204030204" charset="0"/>
              <a:buChar char="◦"/>
            </a:pPr>
            <a:r>
              <a:rPr lang="en-GB" sz="1865" b="0" strike="noStrike" spc="-1">
                <a:solidFill>
                  <a:schemeClr val="tx1"/>
                </a:solidFill>
                <a:latin typeface="Arial" panose="020B0604020202020204"/>
                <a:ea typeface="Arial" panose="020B0604020202020204"/>
              </a:rPr>
              <a:t>In other words, it uses the form (y, x) rather than the usual (x, y) in the Cartesian coordinate system.</a:t>
            </a:r>
            <a:endParaRPr lang="en-US" sz="1865" b="0" strike="noStrike" spc="-1">
              <a:solidFill>
                <a:schemeClr val="tx1"/>
              </a:solidFill>
              <a:latin typeface="Arial" panose="020B0604020202020204"/>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latin typeface="Arial" panose="020B0604020202020204"/>
                <a:ea typeface="Arial" panose="020B0604020202020204"/>
              </a:rPr>
              <a:t>This is because terminals were designed to print text top to bottom, left to right. </a:t>
            </a:r>
            <a:endParaRPr lang="en-US" sz="2400" b="0" strike="noStrike" spc="-1">
              <a:solidFill>
                <a:schemeClr val="tx1"/>
              </a:solidFill>
              <a:latin typeface="Arial" panose="020B0604020202020204"/>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latin typeface="Arial" panose="020B0604020202020204"/>
                <a:ea typeface="Arial" panose="020B0604020202020204"/>
              </a:rPr>
              <a:t>This is also why the origin (0, 0) is at the top left of the terminal.</a:t>
            </a:r>
            <a:endParaRPr lang="en-GB" sz="2400" b="0" strike="noStrike" spc="-1">
              <a:solidFill>
                <a:schemeClr val="tx1"/>
              </a:solidFill>
              <a:latin typeface="Arial" panose="020B0604020202020204"/>
              <a:ea typeface="Arial" panose="020B0604020202020204"/>
            </a:endParaRPr>
          </a:p>
        </p:txBody>
      </p:sp>
      <p:pic>
        <p:nvPicPr>
          <p:cNvPr id="122" name="Google Shape;112;p19"/>
          <p:cNvPicPr/>
          <p:nvPr/>
        </p:nvPicPr>
        <p:blipFill>
          <a:blip r:embed="rId1"/>
          <a:stretch>
            <a:fillRect/>
          </a:stretch>
        </p:blipFill>
        <p:spPr>
          <a:xfrm>
            <a:off x="8184000" y="1536480"/>
            <a:ext cx="3591840" cy="4554720"/>
          </a:xfrm>
          <a:prstGeom prst="rect">
            <a:avLst/>
          </a:prstGeom>
          <a:ln w="0">
            <a:noFill/>
          </a:ln>
        </p:spPr>
      </p:pic>
      <p:sp>
        <p:nvSpPr>
          <p:cNvPr id="123" name="Google Shape;113;p19"/>
          <p:cNvSpPr/>
          <p:nvPr/>
        </p:nvSpPr>
        <p:spPr>
          <a:xfrm>
            <a:off x="8184480" y="6091680"/>
            <a:ext cx="3591840" cy="530860"/>
          </a:xfrm>
          <a:prstGeom prst="rect">
            <a:avLst/>
          </a:prstGeom>
          <a:noFill/>
          <a:ln w="0">
            <a:noFill/>
          </a:ln>
        </p:spPr>
        <p:style>
          <a:lnRef idx="0">
            <a:srgbClr val="FFFFFF"/>
          </a:lnRef>
          <a:fillRef idx="0">
            <a:srgbClr val="FFFFFF"/>
          </a:fillRef>
          <a:effectRef idx="0">
            <a:srgbClr val="FFFFFF"/>
          </a:effectRef>
          <a:fontRef idx="minor"/>
        </p:style>
        <p:txBody>
          <a:bodyPr tIns="121920" bIns="121920" anchor="t">
            <a:spAutoFit/>
          </a:bodyPr>
          <a:p>
            <a:pPr algn="r">
              <a:lnSpc>
                <a:spcPct val="100000"/>
              </a:lnSpc>
              <a:tabLst>
                <a:tab pos="0" algn="l"/>
              </a:tabLst>
            </a:pPr>
            <a:r>
              <a:rPr lang="en-GB" sz="1865" b="0" strike="noStrike" spc="-1">
                <a:solidFill>
                  <a:srgbClr val="000000"/>
                </a:solidFill>
                <a:latin typeface="Arial" panose="020B0604020202020204"/>
                <a:ea typeface="Arial" panose="020B0604020202020204"/>
              </a:rPr>
              <a:t>source: </a:t>
            </a:r>
            <a:r>
              <a:rPr lang="en-GB" sz="1865" b="0" u="sng" strike="noStrike" spc="-1">
                <a:solidFill>
                  <a:schemeClr val="hlink"/>
                </a:solidFill>
                <a:uFillTx/>
                <a:latin typeface="Arial" panose="020B0604020202020204"/>
                <a:ea typeface="Arial" panose="020B0604020202020204"/>
                <a:hlinkClick r:id="rId2"/>
              </a:rPr>
              <a:t>GLIR</a:t>
            </a:r>
            <a:endParaRPr lang="en-US" sz="1865" b="0" strike="noStrike" spc="-1">
              <a:solidFill>
                <a:srgbClr val="000000"/>
              </a:solidFill>
              <a:latin typeface="Arial" panose="020B0604020202020204"/>
            </a:endParaRPr>
          </a:p>
        </p:txBody>
      </p:sp>
      <p:sp>
        <p:nvSpPr>
          <p:cNvPr id="124" name="PlaceHolder 3"/>
          <p:cNvSpPr>
            <a:spLocks noGrp="1"/>
          </p:cNvSpPr>
          <p:nvPr>
            <p:ph type="sldNum" idx="8"/>
          </p:nvPr>
        </p:nvSpPr>
        <p:spPr>
          <a:xfrm>
            <a:off x="11296800" y="6217440"/>
            <a:ext cx="731040" cy="524160"/>
          </a:xfrm>
          <a:prstGeom prst="rect">
            <a:avLst/>
          </a:prstGeom>
          <a:noFill/>
          <a:ln w="0">
            <a:noFill/>
          </a:ln>
        </p:spPr>
        <p:txBody>
          <a:bodyPr tIns="121920" bIns="121920" anchor="ctr">
            <a:normAutofit/>
          </a:bodyPr>
          <a:lstStyle>
            <a:lvl1pPr indent="0" algn="r">
              <a:lnSpc>
                <a:spcPct val="100000"/>
              </a:lnSpc>
              <a:buNone/>
              <a:tabLst>
                <a:tab pos="0" algn="l"/>
              </a:tabLst>
              <a:defRPr lang="en-GB" sz="1000" b="0" strike="noStrike" spc="-1">
                <a:solidFill>
                  <a:schemeClr val="dk2"/>
                </a:solidFill>
                <a:latin typeface="Arial" panose="020B0604020202020204"/>
                <a:ea typeface="Arial" panose="020B0604020202020204"/>
              </a:defRPr>
            </a:lvl1pPr>
          </a:lstStyle>
          <a:p>
            <a:pPr indent="0" algn="r">
              <a:lnSpc>
                <a:spcPct val="100000"/>
              </a:lnSpc>
              <a:buNone/>
              <a:tabLst>
                <a:tab pos="0" algn="l"/>
              </a:tabLst>
            </a:pPr>
            <a:fld id="{E06F18BD-786F-4326-BF2D-4806D8833F1B}" type="slidenum">
              <a:rPr lang="en-GB" sz="1335" b="0" strike="noStrike" spc="-1">
                <a:solidFill>
                  <a:schemeClr val="dk2"/>
                </a:solidFill>
                <a:latin typeface="Arial" panose="020B0604020202020204"/>
                <a:ea typeface="Arial" panose="020B0604020202020204"/>
              </a:rPr>
            </a:fld>
            <a:endParaRPr lang="en-US" sz="1335" b="0" strike="noStrike" spc="-1">
              <a:solidFill>
                <a:srgbClr val="000000"/>
              </a:solidFill>
              <a:latin typeface="Times New Roman" panose="020206030504050203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Demonstration</a:t>
            </a:r>
            <a:endParaRPr lang="en-CA" altLang="zh-CN"/>
          </a:p>
        </p:txBody>
      </p:sp>
      <p:graphicFrame>
        <p:nvGraphicFramePr>
          <p:cNvPr id="5" name="表格 4"/>
          <p:cNvGraphicFramePr/>
          <p:nvPr/>
        </p:nvGraphicFramePr>
        <p:xfrm>
          <a:off x="3307080" y="2412365"/>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chemeClr val="bg1"/>
                          </a:solidFill>
                          <a:latin typeface="Arial" panose="020B0604020202020204"/>
                        </a:rPr>
                        <a:t>1</a:t>
                      </a:r>
                      <a:endParaRPr 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0000"/>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r>
                        <a:rPr lang="en-US" sz="1800" b="0" strike="noStrike" spc="-1">
                          <a:solidFill>
                            <a:srgbClr val="000000"/>
                          </a:solidFill>
                          <a:latin typeface="Arial" panose="020B0604020202020204"/>
                        </a:rPr>
                        <a:t>5</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6</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6" name="文本框 5"/>
          <p:cNvSpPr txBox="1"/>
          <p:nvPr/>
        </p:nvSpPr>
        <p:spPr>
          <a:xfrm>
            <a:off x="2253615" y="2707640"/>
            <a:ext cx="1053465" cy="407035"/>
          </a:xfrm>
          <a:prstGeom prst="rect">
            <a:avLst/>
          </a:prstGeom>
          <a:noFill/>
        </p:spPr>
        <p:txBody>
          <a:bodyPr wrap="square" rtlCol="0">
            <a:noAutofit/>
          </a:bodyPr>
          <a:p>
            <a:r>
              <a:rPr lang="en-CA" altLang="zh-CN"/>
              <a:t>Map:</a:t>
            </a:r>
            <a:endParaRPr lang="en-CA" altLang="zh-CN"/>
          </a:p>
        </p:txBody>
      </p:sp>
      <p:graphicFrame>
        <p:nvGraphicFramePr>
          <p:cNvPr id="7" name="表格 6"/>
          <p:cNvGraphicFramePr/>
          <p:nvPr>
            <p:custDataLst>
              <p:tags r:id="rId1"/>
            </p:custDataLst>
          </p:nvPr>
        </p:nvGraphicFramePr>
        <p:xfrm>
          <a:off x="332105" y="5481320"/>
          <a:ext cx="11452225" cy="828675"/>
        </p:xfrm>
        <a:graphic>
          <a:graphicData uri="http://schemas.openxmlformats.org/drawingml/2006/table">
            <a:tbl>
              <a:tblPr firstRow="1" bandRow="1">
                <a:tableStyleId>{5C22544A-7EE6-4342-B048-85BDC9FD1C3A}</a:tableStyleId>
              </a:tblPr>
              <a:tblGrid>
                <a:gridCol w="868680"/>
                <a:gridCol w="423545"/>
                <a:gridCol w="422910"/>
                <a:gridCol w="422910"/>
                <a:gridCol w="423545"/>
                <a:gridCol w="423545"/>
                <a:gridCol w="423545"/>
                <a:gridCol w="423545"/>
                <a:gridCol w="422910"/>
                <a:gridCol w="423545"/>
                <a:gridCol w="422910"/>
                <a:gridCol w="424815"/>
                <a:gridCol w="422275"/>
                <a:gridCol w="422910"/>
                <a:gridCol w="423545"/>
                <a:gridCol w="423545"/>
                <a:gridCol w="422910"/>
                <a:gridCol w="424180"/>
                <a:gridCol w="422910"/>
                <a:gridCol w="424180"/>
                <a:gridCol w="422910"/>
                <a:gridCol w="422275"/>
                <a:gridCol w="423545"/>
                <a:gridCol w="424180"/>
                <a:gridCol w="423545"/>
                <a:gridCol w="422910"/>
              </a:tblGrid>
              <a:tr h="447675">
                <a:tc>
                  <a:txBody>
                    <a:bodyPr/>
                    <a:p>
                      <a:pPr algn="r">
                        <a:buNone/>
                      </a:pPr>
                      <a:r>
                        <a:rPr lang="en-CA" altLang="zh-CN"/>
                        <a:t>Value</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solidFill>
                            <a:srgbClr val="FF0000"/>
                          </a:solidFill>
                        </a:rPr>
                        <a:t>1</a:t>
                      </a:r>
                      <a:endParaRPr lang="en-CA" altLang="zh-CN">
                        <a:solidFill>
                          <a:srgbClr val="FF0000"/>
                        </a:solidFill>
                      </a:endParaRPr>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solidFill>
                            <a:srgbClr val="FF0000"/>
                          </a:solidFill>
                        </a:rPr>
                        <a:t>1</a:t>
                      </a:r>
                      <a:endParaRPr lang="en-CA" altLang="zh-CN">
                        <a:solidFill>
                          <a:srgbClr val="FF0000"/>
                        </a:solidFill>
                      </a:endParaRPr>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solidFill>
                            <a:srgbClr val="FF0000"/>
                          </a:solidFill>
                        </a:rPr>
                        <a:t>1</a:t>
                      </a:r>
                      <a:endParaRPr lang="en-CA" altLang="zh-CN">
                        <a:solidFill>
                          <a:srgbClr val="FF0000"/>
                        </a:solidFill>
                      </a:endParaRPr>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0</a:t>
                      </a:r>
                      <a:endParaRPr lang="en-CA" altLang="zh-CN"/>
                    </a:p>
                  </a:txBody>
                  <a:tcPr/>
                </a:tc>
              </a:tr>
              <a:tr h="381000">
                <a:tc>
                  <a:txBody>
                    <a:bodyPr/>
                    <a:p>
                      <a:pPr algn="r">
                        <a:buNone/>
                      </a:pPr>
                      <a:r>
                        <a:rPr lang="en-CA" altLang="zh-CN"/>
                        <a:t>Index</a:t>
                      </a:r>
                      <a:endParaRPr lang="en-CA" altLang="zh-CN"/>
                    </a:p>
                  </a:txBody>
                  <a:tcPr/>
                </a:tc>
                <a:tc>
                  <a:txBody>
                    <a:bodyPr/>
                    <a:p>
                      <a:pPr algn="ctr">
                        <a:buNone/>
                      </a:pPr>
                      <a:r>
                        <a:rPr lang="en-CA" altLang="zh-CN"/>
                        <a:t>0</a:t>
                      </a:r>
                      <a:endParaRPr lang="en-CA" altLang="zh-CN"/>
                    </a:p>
                  </a:txBody>
                  <a:tcPr/>
                </a:tc>
                <a:tc>
                  <a:txBody>
                    <a:bodyPr/>
                    <a:p>
                      <a:pPr algn="ctr">
                        <a:buNone/>
                      </a:pPr>
                      <a:r>
                        <a:rPr lang="en-CA" altLang="zh-CN"/>
                        <a:t>1</a:t>
                      </a:r>
                      <a:endParaRPr lang="en-CA" altLang="zh-CN"/>
                    </a:p>
                  </a:txBody>
                  <a:tcPr/>
                </a:tc>
                <a:tc>
                  <a:txBody>
                    <a:bodyPr/>
                    <a:p>
                      <a:pPr algn="ctr">
                        <a:buNone/>
                      </a:pPr>
                      <a:r>
                        <a:rPr lang="en-CA" altLang="zh-CN"/>
                        <a:t>2</a:t>
                      </a:r>
                      <a:endParaRPr lang="en-CA" altLang="zh-CN"/>
                    </a:p>
                  </a:txBody>
                  <a:tcPr/>
                </a:tc>
                <a:tc>
                  <a:txBody>
                    <a:bodyPr/>
                    <a:p>
                      <a:pPr algn="ctr">
                        <a:buNone/>
                      </a:pPr>
                      <a:r>
                        <a:rPr lang="en-CA" altLang="zh-CN"/>
                        <a:t>3</a:t>
                      </a:r>
                      <a:endParaRPr lang="en-CA" altLang="zh-CN"/>
                    </a:p>
                  </a:txBody>
                  <a:tcPr/>
                </a:tc>
                <a:tc>
                  <a:txBody>
                    <a:bodyPr/>
                    <a:p>
                      <a:pPr algn="ctr">
                        <a:buNone/>
                      </a:pPr>
                      <a:r>
                        <a:rPr lang="en-CA" altLang="zh-CN"/>
                        <a:t>4</a:t>
                      </a:r>
                      <a:endParaRPr lang="en-CA" altLang="zh-CN"/>
                    </a:p>
                  </a:txBody>
                  <a:tcPr/>
                </a:tc>
                <a:tc>
                  <a:txBody>
                    <a:bodyPr/>
                    <a:p>
                      <a:pPr algn="ctr">
                        <a:buNone/>
                      </a:pPr>
                      <a:r>
                        <a:rPr lang="en-CA" altLang="zh-CN"/>
                        <a:t>5</a:t>
                      </a:r>
                      <a:endParaRPr lang="en-CA" altLang="zh-CN"/>
                    </a:p>
                  </a:txBody>
                  <a:tcPr/>
                </a:tc>
                <a:tc>
                  <a:txBody>
                    <a:bodyPr/>
                    <a:p>
                      <a:pPr algn="ctr">
                        <a:buNone/>
                      </a:pPr>
                      <a:r>
                        <a:rPr lang="en-CA" altLang="zh-CN"/>
                        <a:t>6</a:t>
                      </a:r>
                      <a:endParaRPr lang="en-CA" altLang="zh-CN"/>
                    </a:p>
                  </a:txBody>
                  <a:tcPr/>
                </a:tc>
                <a:tc>
                  <a:txBody>
                    <a:bodyPr/>
                    <a:p>
                      <a:pPr algn="ctr">
                        <a:buNone/>
                      </a:pPr>
                      <a:r>
                        <a:rPr lang="en-CA" altLang="zh-CN"/>
                        <a:t>7</a:t>
                      </a:r>
                      <a:endParaRPr lang="en-CA" altLang="zh-CN"/>
                    </a:p>
                  </a:txBody>
                  <a:tcPr/>
                </a:tc>
                <a:tc>
                  <a:txBody>
                    <a:bodyPr/>
                    <a:p>
                      <a:pPr algn="ctr">
                        <a:buNone/>
                      </a:pPr>
                      <a:r>
                        <a:rPr lang="en-CA" altLang="zh-CN"/>
                        <a:t>8</a:t>
                      </a:r>
                      <a:endParaRPr lang="en-CA" altLang="zh-CN"/>
                    </a:p>
                  </a:txBody>
                  <a:tcPr/>
                </a:tc>
                <a:tc>
                  <a:txBody>
                    <a:bodyPr/>
                    <a:p>
                      <a:pPr algn="ctr">
                        <a:buNone/>
                      </a:pPr>
                      <a:r>
                        <a:rPr lang="en-CA" altLang="zh-CN"/>
                        <a:t>9</a:t>
                      </a:r>
                      <a:endParaRPr lang="en-CA" altLang="zh-CN"/>
                    </a:p>
                  </a:txBody>
                  <a:tcPr/>
                </a:tc>
                <a:tc>
                  <a:txBody>
                    <a:bodyPr/>
                    <a:p>
                      <a:pPr algn="ctr">
                        <a:buNone/>
                      </a:pPr>
                      <a:r>
                        <a:rPr lang="en-CA" altLang="zh-CN"/>
                        <a:t>10</a:t>
                      </a:r>
                      <a:endParaRPr lang="en-CA" altLang="zh-CN"/>
                    </a:p>
                  </a:txBody>
                  <a:tcPr/>
                </a:tc>
                <a:tc>
                  <a:txBody>
                    <a:bodyPr/>
                    <a:p>
                      <a:pPr algn="ctr">
                        <a:buNone/>
                      </a:pPr>
                      <a:r>
                        <a:rPr lang="en-CA" altLang="zh-CN"/>
                        <a:t>11</a:t>
                      </a:r>
                      <a:endParaRPr lang="en-CA" altLang="zh-CN"/>
                    </a:p>
                  </a:txBody>
                  <a:tcPr/>
                </a:tc>
                <a:tc>
                  <a:txBody>
                    <a:bodyPr/>
                    <a:p>
                      <a:pPr algn="ctr">
                        <a:buNone/>
                      </a:pPr>
                      <a:r>
                        <a:rPr lang="en-CA" altLang="zh-CN"/>
                        <a:t>12</a:t>
                      </a:r>
                      <a:endParaRPr lang="en-CA" altLang="zh-CN"/>
                    </a:p>
                  </a:txBody>
                  <a:tcPr/>
                </a:tc>
                <a:tc>
                  <a:txBody>
                    <a:bodyPr/>
                    <a:p>
                      <a:pPr algn="ctr">
                        <a:buNone/>
                      </a:pPr>
                      <a:r>
                        <a:rPr lang="en-CA" altLang="zh-CN"/>
                        <a:t>13</a:t>
                      </a:r>
                      <a:endParaRPr lang="en-CA" altLang="zh-CN"/>
                    </a:p>
                  </a:txBody>
                  <a:tcPr/>
                </a:tc>
                <a:tc>
                  <a:txBody>
                    <a:bodyPr/>
                    <a:p>
                      <a:pPr algn="ctr">
                        <a:buNone/>
                      </a:pPr>
                      <a:r>
                        <a:rPr lang="en-CA" altLang="zh-CN"/>
                        <a:t>14</a:t>
                      </a:r>
                      <a:endParaRPr lang="en-CA" altLang="zh-CN"/>
                    </a:p>
                  </a:txBody>
                  <a:tcPr/>
                </a:tc>
                <a:tc>
                  <a:txBody>
                    <a:bodyPr/>
                    <a:p>
                      <a:pPr algn="ctr">
                        <a:buNone/>
                      </a:pPr>
                      <a:r>
                        <a:rPr lang="en-CA" altLang="zh-CN"/>
                        <a:t>15</a:t>
                      </a:r>
                      <a:endParaRPr lang="en-CA" altLang="zh-CN"/>
                    </a:p>
                  </a:txBody>
                  <a:tcPr/>
                </a:tc>
                <a:tc>
                  <a:txBody>
                    <a:bodyPr/>
                    <a:p>
                      <a:pPr algn="ctr">
                        <a:buNone/>
                      </a:pPr>
                      <a:r>
                        <a:rPr lang="en-CA" altLang="zh-CN"/>
                        <a:t>16</a:t>
                      </a:r>
                      <a:endParaRPr lang="en-CA" altLang="zh-CN"/>
                    </a:p>
                  </a:txBody>
                  <a:tcPr/>
                </a:tc>
                <a:tc>
                  <a:txBody>
                    <a:bodyPr/>
                    <a:p>
                      <a:pPr algn="ctr">
                        <a:buNone/>
                      </a:pPr>
                      <a:r>
                        <a:rPr lang="en-CA" altLang="zh-CN"/>
                        <a:t>17</a:t>
                      </a:r>
                      <a:endParaRPr lang="en-CA" altLang="zh-CN"/>
                    </a:p>
                  </a:txBody>
                  <a:tcPr/>
                </a:tc>
                <a:tc>
                  <a:txBody>
                    <a:bodyPr/>
                    <a:p>
                      <a:pPr algn="ctr">
                        <a:buNone/>
                      </a:pPr>
                      <a:r>
                        <a:rPr lang="en-CA" altLang="zh-CN"/>
                        <a:t>18</a:t>
                      </a:r>
                      <a:endParaRPr lang="en-CA" altLang="zh-CN"/>
                    </a:p>
                  </a:txBody>
                  <a:tcPr/>
                </a:tc>
                <a:tc>
                  <a:txBody>
                    <a:bodyPr/>
                    <a:p>
                      <a:pPr algn="ctr">
                        <a:buNone/>
                      </a:pPr>
                      <a:r>
                        <a:rPr lang="en-CA" altLang="zh-CN"/>
                        <a:t>19</a:t>
                      </a:r>
                      <a:endParaRPr lang="en-CA" altLang="zh-CN"/>
                    </a:p>
                  </a:txBody>
                  <a:tcPr/>
                </a:tc>
                <a:tc>
                  <a:txBody>
                    <a:bodyPr/>
                    <a:p>
                      <a:pPr algn="ctr">
                        <a:buNone/>
                      </a:pPr>
                      <a:r>
                        <a:rPr lang="en-CA" altLang="zh-CN"/>
                        <a:t>20</a:t>
                      </a:r>
                      <a:endParaRPr lang="en-CA" altLang="zh-CN"/>
                    </a:p>
                  </a:txBody>
                  <a:tcPr/>
                </a:tc>
                <a:tc>
                  <a:txBody>
                    <a:bodyPr/>
                    <a:p>
                      <a:pPr algn="ctr">
                        <a:buNone/>
                      </a:pPr>
                      <a:r>
                        <a:rPr lang="en-CA" altLang="zh-CN"/>
                        <a:t>21</a:t>
                      </a:r>
                      <a:endParaRPr lang="en-CA" altLang="zh-CN"/>
                    </a:p>
                  </a:txBody>
                  <a:tcPr/>
                </a:tc>
                <a:tc>
                  <a:txBody>
                    <a:bodyPr/>
                    <a:p>
                      <a:pPr algn="ctr">
                        <a:buNone/>
                      </a:pPr>
                      <a:r>
                        <a:rPr lang="en-CA" altLang="zh-CN"/>
                        <a:t>22</a:t>
                      </a:r>
                      <a:endParaRPr lang="en-CA" altLang="zh-CN"/>
                    </a:p>
                  </a:txBody>
                  <a:tcPr/>
                </a:tc>
                <a:tc>
                  <a:txBody>
                    <a:bodyPr/>
                    <a:p>
                      <a:pPr algn="ctr">
                        <a:buNone/>
                      </a:pPr>
                      <a:r>
                        <a:rPr lang="en-CA" altLang="zh-CN"/>
                        <a:t>23</a:t>
                      </a:r>
                      <a:endParaRPr lang="en-CA" altLang="zh-CN"/>
                    </a:p>
                  </a:txBody>
                  <a:tcPr/>
                </a:tc>
                <a:tc>
                  <a:txBody>
                    <a:bodyPr/>
                    <a:p>
                      <a:pPr algn="ctr">
                        <a:buNone/>
                      </a:pPr>
                      <a:r>
                        <a:rPr lang="en-CA" altLang="zh-CN"/>
                        <a:t>24</a:t>
                      </a:r>
                      <a:endParaRPr lang="en-CA" altLang="zh-CN"/>
                    </a:p>
                  </a:txBody>
                  <a:tcPr/>
                </a:tc>
              </a:tr>
            </a:tbl>
          </a:graphicData>
        </a:graphic>
      </p:graphicFrame>
      <p:sp>
        <p:nvSpPr>
          <p:cNvPr id="8" name="文本框 7"/>
          <p:cNvSpPr txBox="1"/>
          <p:nvPr/>
        </p:nvSpPr>
        <p:spPr>
          <a:xfrm>
            <a:off x="838200" y="5074285"/>
            <a:ext cx="1388110" cy="407035"/>
          </a:xfrm>
          <a:prstGeom prst="rect">
            <a:avLst/>
          </a:prstGeom>
          <a:noFill/>
        </p:spPr>
        <p:txBody>
          <a:bodyPr wrap="square" rtlCol="0">
            <a:noAutofit/>
          </a:bodyPr>
          <a:p>
            <a:r>
              <a:rPr lang="en-CA" altLang="zh-CN"/>
              <a:t>Map Buffer:</a:t>
            </a:r>
            <a:endParaRPr lang="en-CA" altLang="zh-CN"/>
          </a:p>
        </p:txBody>
      </p:sp>
      <p:sp>
        <p:nvSpPr>
          <p:cNvPr id="4" name="文本框 3"/>
          <p:cNvSpPr txBox="1"/>
          <p:nvPr/>
        </p:nvSpPr>
        <p:spPr>
          <a:xfrm>
            <a:off x="838200" y="1691005"/>
            <a:ext cx="4064000" cy="460375"/>
          </a:xfrm>
          <a:prstGeom prst="rect">
            <a:avLst/>
          </a:prstGeom>
          <a:noFill/>
        </p:spPr>
        <p:txBody>
          <a:bodyPr wrap="square" rtlCol="0">
            <a:spAutoFit/>
          </a:bodyPr>
          <a:p>
            <a:r>
              <a:rPr lang="en-CA" altLang="zh-CN" sz="2400"/>
              <a:t>Build the map</a:t>
            </a:r>
            <a:endParaRPr lang="en-CA" altLang="zh-CN"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Initialization</a:t>
            </a:r>
            <a:endParaRPr lang="en-CA" altLang="zh-CN"/>
          </a:p>
        </p:txBody>
      </p:sp>
      <p:graphicFrame>
        <p:nvGraphicFramePr>
          <p:cNvPr id="7" name="表格 6"/>
          <p:cNvGraphicFramePr/>
          <p:nvPr/>
        </p:nvGraphicFramePr>
        <p:xfrm>
          <a:off x="284480" y="168910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chemeClr val="bg1"/>
                          </a:solidFill>
                          <a:latin typeface="Arial" panose="020B0604020202020204"/>
                        </a:rPr>
                        <a:t>1</a:t>
                      </a:r>
                      <a:endParaRPr 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0000"/>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r>
                        <a:rPr lang="en-US" sz="1800" b="0" strike="noStrike" spc="-1">
                          <a:solidFill>
                            <a:srgbClr val="000000"/>
                          </a:solidFill>
                          <a:latin typeface="Arial" panose="020B0604020202020204"/>
                        </a:rPr>
                        <a:t>5</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6</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graphicFrame>
        <p:nvGraphicFramePr>
          <p:cNvPr id="8" name="表格 7"/>
          <p:cNvGraphicFramePr/>
          <p:nvPr>
            <p:custDataLst>
              <p:tags r:id="rId1"/>
            </p:custDataLst>
          </p:nvPr>
        </p:nvGraphicFramePr>
        <p:xfrm>
          <a:off x="6419850" y="1689100"/>
          <a:ext cx="5581650" cy="2663825"/>
        </p:xfrm>
        <a:graphic>
          <a:graphicData uri="http://schemas.openxmlformats.org/drawingml/2006/table">
            <a:tbl>
              <a:tblPr firstRow="1" bandRow="1">
                <a:tableStyleId>{5C22544A-7EE6-4342-B048-85BDC9FD1C3A}</a:tableStyleId>
              </a:tblPr>
              <a:tblGrid>
                <a:gridCol w="372110"/>
                <a:gridCol w="372110"/>
                <a:gridCol w="372110"/>
                <a:gridCol w="372110"/>
                <a:gridCol w="372110"/>
                <a:gridCol w="372110"/>
                <a:gridCol w="372110"/>
                <a:gridCol w="372110"/>
                <a:gridCol w="372110"/>
                <a:gridCol w="372110"/>
                <a:gridCol w="372110"/>
                <a:gridCol w="372110"/>
                <a:gridCol w="372110"/>
                <a:gridCol w="372110"/>
                <a:gridCol w="372110"/>
              </a:tblGrid>
              <a:tr h="532765">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bg1"/>
                          </a:solidFill>
                        </a:rPr>
                        <a:t>-1</a:t>
                      </a:r>
                      <a:endParaRPr lang="en-CA" altLang="zh-CN" b="0">
                        <a:solidFill>
                          <a:schemeClr val="bg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FF0000"/>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FF0000"/>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FF00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r>
            </a:tbl>
          </a:graphicData>
        </a:graphic>
      </p:graphicFrame>
      <p:sp>
        <p:nvSpPr>
          <p:cNvPr id="16" name="文本框 15"/>
          <p:cNvSpPr txBox="1"/>
          <p:nvPr/>
        </p:nvSpPr>
        <p:spPr>
          <a:xfrm>
            <a:off x="6419850" y="1322705"/>
            <a:ext cx="5579110" cy="368300"/>
          </a:xfrm>
          <a:prstGeom prst="rect">
            <a:avLst/>
          </a:prstGeom>
          <a:noFill/>
        </p:spPr>
        <p:txBody>
          <a:bodyPr wrap="square" rtlCol="0">
            <a:spAutoFit/>
          </a:bodyPr>
          <a:p>
            <a:pPr algn="ctr"/>
            <a:r>
              <a:rPr lang="en-CA" altLang="zh-CN"/>
              <a:t>Closed List</a:t>
            </a:r>
            <a:endParaRPr lang="en-CA" altLang="zh-CN"/>
          </a:p>
        </p:txBody>
      </p:sp>
      <p:sp>
        <p:nvSpPr>
          <p:cNvPr id="17" name="文本框 16"/>
          <p:cNvSpPr txBox="1"/>
          <p:nvPr/>
        </p:nvSpPr>
        <p:spPr>
          <a:xfrm>
            <a:off x="283845" y="1322705"/>
            <a:ext cx="5579110" cy="368300"/>
          </a:xfrm>
          <a:prstGeom prst="rect">
            <a:avLst/>
          </a:prstGeom>
          <a:noFill/>
        </p:spPr>
        <p:txBody>
          <a:bodyPr wrap="square" rtlCol="0">
            <a:spAutoFit/>
          </a:bodyPr>
          <a:p>
            <a:pPr algn="ctr"/>
            <a:r>
              <a:rPr lang="en-CA" altLang="zh-CN"/>
              <a:t>Map</a:t>
            </a:r>
            <a:endParaRPr lang="en-CA" altLang="zh-CN"/>
          </a:p>
        </p:txBody>
      </p:sp>
      <p:sp>
        <p:nvSpPr>
          <p:cNvPr id="9" name="文本框 8"/>
          <p:cNvSpPr txBox="1"/>
          <p:nvPr/>
        </p:nvSpPr>
        <p:spPr>
          <a:xfrm>
            <a:off x="1042035" y="4528820"/>
            <a:ext cx="4064000" cy="368300"/>
          </a:xfrm>
          <a:prstGeom prst="rect">
            <a:avLst/>
          </a:prstGeom>
          <a:noFill/>
        </p:spPr>
        <p:txBody>
          <a:bodyPr wrap="square" rtlCol="0">
            <a:spAutoFit/>
          </a:bodyPr>
          <a:p>
            <a:pPr algn="ctr"/>
            <a:r>
              <a:rPr lang="en-CA" altLang="zh-CN"/>
              <a:t>Open List - tree</a:t>
            </a:r>
            <a:endParaRPr lang="en-CA" altLang="zh-CN"/>
          </a:p>
        </p:txBody>
      </p:sp>
      <p:sp>
        <p:nvSpPr>
          <p:cNvPr id="10" name="文本框 9"/>
          <p:cNvSpPr txBox="1"/>
          <p:nvPr/>
        </p:nvSpPr>
        <p:spPr>
          <a:xfrm>
            <a:off x="7177405" y="4528820"/>
            <a:ext cx="4064000" cy="368300"/>
          </a:xfrm>
          <a:prstGeom prst="rect">
            <a:avLst/>
          </a:prstGeom>
          <a:noFill/>
        </p:spPr>
        <p:txBody>
          <a:bodyPr wrap="square" rtlCol="0">
            <a:spAutoFit/>
          </a:bodyPr>
          <a:p>
            <a:pPr algn="ctr"/>
            <a:r>
              <a:rPr lang="en-CA" altLang="zh-CN"/>
              <a:t>Open List - array</a:t>
            </a:r>
            <a:endParaRPr lang="en-CA" altLang="zh-CN"/>
          </a:p>
        </p:txBody>
      </p:sp>
      <p:sp>
        <p:nvSpPr>
          <p:cNvPr id="12" name="文本框 11"/>
          <p:cNvSpPr txBox="1"/>
          <p:nvPr/>
        </p:nvSpPr>
        <p:spPr>
          <a:xfrm>
            <a:off x="418465" y="5516880"/>
            <a:ext cx="11354435" cy="460375"/>
          </a:xfrm>
          <a:prstGeom prst="rect">
            <a:avLst/>
          </a:prstGeom>
          <a:noFill/>
        </p:spPr>
        <p:txBody>
          <a:bodyPr wrap="square" rtlCol="0">
            <a:spAutoFit/>
          </a:bodyPr>
          <a:p>
            <a:pPr algn="ctr"/>
            <a:r>
              <a:rPr lang="en-CA" altLang="zh-CN" sz="2400"/>
              <a:t>In this lab, A* must visit adjacent cells in the following order: left, right, top, and bottom</a:t>
            </a:r>
            <a:endParaRPr lang="en-CA" altLang="zh-CN" sz="2400"/>
          </a:p>
        </p:txBody>
      </p:sp>
      <p:sp>
        <p:nvSpPr>
          <p:cNvPr id="4" name="文本框 3"/>
          <p:cNvSpPr txBox="1"/>
          <p:nvPr/>
        </p:nvSpPr>
        <p:spPr>
          <a:xfrm>
            <a:off x="6878320" y="520065"/>
            <a:ext cx="993140" cy="368300"/>
          </a:xfrm>
          <a:prstGeom prst="rect">
            <a:avLst/>
          </a:prstGeom>
          <a:noFill/>
        </p:spPr>
        <p:txBody>
          <a:bodyPr wrap="square" rtlCol="0">
            <a:spAutoFit/>
          </a:bodyPr>
          <a:p>
            <a:pPr algn="ctr"/>
            <a:r>
              <a:rPr lang="en-CA" altLang="zh-CN">
                <a:latin typeface="Consolas" panose="020B0609020204030204" charset="0"/>
                <a:cs typeface="Consolas" panose="020B0609020204030204" charset="0"/>
              </a:rPr>
              <a:t>parent</a:t>
            </a:r>
            <a:endParaRPr lang="en-CA" altLang="zh-CN">
              <a:latin typeface="Consolas" panose="020B0609020204030204" charset="0"/>
              <a:cs typeface="Consolas" panose="020B0609020204030204" charset="0"/>
            </a:endParaRPr>
          </a:p>
        </p:txBody>
      </p:sp>
      <p:sp>
        <p:nvSpPr>
          <p:cNvPr id="18" name="文本框 17"/>
          <p:cNvSpPr txBox="1"/>
          <p:nvPr/>
        </p:nvSpPr>
        <p:spPr>
          <a:xfrm>
            <a:off x="7871460" y="520065"/>
            <a:ext cx="438150" cy="368300"/>
          </a:xfrm>
          <a:prstGeom prst="rect">
            <a:avLst/>
          </a:prstGeom>
          <a:noFill/>
        </p:spPr>
        <p:txBody>
          <a:bodyPr wrap="square" rtlCol="0">
            <a:spAutoFit/>
          </a:bodyPr>
          <a:p>
            <a:pPr algn="ctr"/>
            <a:r>
              <a:rPr lang="en-CA" altLang="zh-CN">
                <a:latin typeface="Consolas" panose="020B0609020204030204" charset="0"/>
                <a:cs typeface="Consolas" panose="020B0609020204030204" charset="0"/>
              </a:rPr>
              <a:t>g</a:t>
            </a:r>
            <a:endParaRPr lang="en-CA" altLang="zh-CN">
              <a:latin typeface="Consolas" panose="020B0609020204030204" charset="0"/>
              <a:cs typeface="Consolas" panose="020B0609020204030204" charset="0"/>
            </a:endParaRPr>
          </a:p>
        </p:txBody>
      </p:sp>
      <p:sp>
        <p:nvSpPr>
          <p:cNvPr id="19" name="文本框 18"/>
          <p:cNvSpPr txBox="1"/>
          <p:nvPr/>
        </p:nvSpPr>
        <p:spPr>
          <a:xfrm>
            <a:off x="8436610" y="520065"/>
            <a:ext cx="438150" cy="368300"/>
          </a:xfrm>
          <a:prstGeom prst="rect">
            <a:avLst/>
          </a:prstGeom>
          <a:noFill/>
        </p:spPr>
        <p:txBody>
          <a:bodyPr wrap="square" rtlCol="0">
            <a:spAutoFit/>
          </a:bodyPr>
          <a:p>
            <a:pPr algn="ctr"/>
            <a:r>
              <a:rPr lang="en-CA" altLang="zh-CN">
                <a:latin typeface="Consolas" panose="020B0609020204030204" charset="0"/>
                <a:cs typeface="Consolas" panose="020B0609020204030204" charset="0"/>
              </a:rPr>
              <a:t>h</a:t>
            </a:r>
            <a:endParaRPr lang="en-CA" altLang="zh-CN">
              <a:latin typeface="Consolas" panose="020B0609020204030204" charset="0"/>
              <a:cs typeface="Consolas" panose="020B0609020204030204" charset="0"/>
            </a:endParaRPr>
          </a:p>
        </p:txBody>
      </p:sp>
      <p:cxnSp>
        <p:nvCxnSpPr>
          <p:cNvPr id="20" name="直接箭头连接符 19"/>
          <p:cNvCxnSpPr>
            <a:stCxn id="4" idx="2"/>
          </p:cNvCxnSpPr>
          <p:nvPr/>
        </p:nvCxnSpPr>
        <p:spPr>
          <a:xfrm>
            <a:off x="7374890" y="888365"/>
            <a:ext cx="328930" cy="732790"/>
          </a:xfrm>
          <a:prstGeom prst="straightConnector1">
            <a:avLst/>
          </a:prstGeom>
          <a:ln w="19050">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21" name="直接箭头连接符 20"/>
          <p:cNvCxnSpPr>
            <a:stCxn id="18" idx="2"/>
          </p:cNvCxnSpPr>
          <p:nvPr/>
        </p:nvCxnSpPr>
        <p:spPr>
          <a:xfrm flipH="1">
            <a:off x="8082280" y="888365"/>
            <a:ext cx="8255" cy="703580"/>
          </a:xfrm>
          <a:prstGeom prst="straightConnector1">
            <a:avLst/>
          </a:prstGeom>
          <a:ln w="19050">
            <a:solidFill>
              <a:schemeClr val="tx1"/>
            </a:solidFill>
            <a:tailEnd type="arrow"/>
          </a:ln>
        </p:spPr>
        <p:style>
          <a:lnRef idx="2">
            <a:schemeClr val="accent1"/>
          </a:lnRef>
          <a:fillRef idx="0">
            <a:srgbClr val="FFFFFF"/>
          </a:fillRef>
          <a:effectRef idx="0">
            <a:srgbClr val="FFFFFF"/>
          </a:effectRef>
          <a:fontRef idx="minor">
            <a:schemeClr val="tx1"/>
          </a:fontRef>
        </p:style>
      </p:cxnSp>
      <p:cxnSp>
        <p:nvCxnSpPr>
          <p:cNvPr id="22" name="直接箭头连接符 21"/>
          <p:cNvCxnSpPr>
            <a:stCxn id="19" idx="2"/>
          </p:cNvCxnSpPr>
          <p:nvPr/>
        </p:nvCxnSpPr>
        <p:spPr>
          <a:xfrm flipH="1">
            <a:off x="8489315" y="888365"/>
            <a:ext cx="166370" cy="722630"/>
          </a:xfrm>
          <a:prstGeom prst="straightConnector1">
            <a:avLst/>
          </a:prstGeom>
          <a:ln w="19050">
            <a:solidFill>
              <a:schemeClr val="tx1"/>
            </a:solidFill>
            <a:tailEnd type="arrow"/>
          </a:ln>
        </p:spPr>
        <p:style>
          <a:lnRef idx="2">
            <a:schemeClr val="accent1"/>
          </a:lnRef>
          <a:fillRef idx="0">
            <a:srgbClr val="FFFFFF"/>
          </a:fillRef>
          <a:effectRef idx="0">
            <a:srgbClr val="FFFFFF"/>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6" grpId="0"/>
      <p:bldP spid="16" grpId="1"/>
      <p:bldP spid="9" grpId="0"/>
      <p:bldP spid="10" grpId="0"/>
      <p:bldP spid="12" grpId="0"/>
      <p:bldP spid="4" grpId="0"/>
      <p:bldP spid="18" grpId="0"/>
      <p:bldP spid="19"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Visit the Start Cell</a:t>
            </a:r>
            <a:endParaRPr lang="en-CA" altLang="zh-CN"/>
          </a:p>
        </p:txBody>
      </p:sp>
      <p:graphicFrame>
        <p:nvGraphicFramePr>
          <p:cNvPr id="7" name="表格 6"/>
          <p:cNvGraphicFramePr/>
          <p:nvPr/>
        </p:nvGraphicFramePr>
        <p:xfrm>
          <a:off x="284480" y="168910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chemeClr val="bg1"/>
                          </a:solidFill>
                          <a:latin typeface="Arial" panose="020B0604020202020204"/>
                        </a:rPr>
                        <a:t>1</a:t>
                      </a:r>
                      <a:endParaRPr 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0000"/>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r>
                        <a:rPr lang="en-US" sz="1800" b="0" strike="noStrike" spc="-1">
                          <a:solidFill>
                            <a:srgbClr val="000000"/>
                          </a:solidFill>
                          <a:latin typeface="Arial" panose="020B0604020202020204"/>
                        </a:rPr>
                        <a:t>5</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6</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graphicFrame>
        <p:nvGraphicFramePr>
          <p:cNvPr id="8" name="表格 7"/>
          <p:cNvGraphicFramePr/>
          <p:nvPr>
            <p:custDataLst>
              <p:tags r:id="rId1"/>
            </p:custDataLst>
          </p:nvPr>
        </p:nvGraphicFramePr>
        <p:xfrm>
          <a:off x="6419850" y="1689100"/>
          <a:ext cx="5581650" cy="2663825"/>
        </p:xfrm>
        <a:graphic>
          <a:graphicData uri="http://schemas.openxmlformats.org/drawingml/2006/table">
            <a:tbl>
              <a:tblPr firstRow="1" bandRow="1">
                <a:tableStyleId>{5C22544A-7EE6-4342-B048-85BDC9FD1C3A}</a:tableStyleId>
              </a:tblPr>
              <a:tblGrid>
                <a:gridCol w="372110"/>
                <a:gridCol w="372110"/>
                <a:gridCol w="372110"/>
                <a:gridCol w="372110"/>
                <a:gridCol w="372110"/>
                <a:gridCol w="372110"/>
                <a:gridCol w="372110"/>
                <a:gridCol w="372110"/>
                <a:gridCol w="372110"/>
                <a:gridCol w="372110"/>
                <a:gridCol w="372110"/>
                <a:gridCol w="372110"/>
                <a:gridCol w="372110"/>
                <a:gridCol w="372110"/>
                <a:gridCol w="372110"/>
              </a:tblGrid>
              <a:tr h="532765">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bg1"/>
                          </a:solidFill>
                        </a:rPr>
                        <a:t>-1</a:t>
                      </a:r>
                      <a:endParaRPr lang="en-CA" altLang="zh-CN" b="0">
                        <a:solidFill>
                          <a:schemeClr val="bg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FF0000"/>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FF0000"/>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FF00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r>
            </a:tbl>
          </a:graphicData>
        </a:graphic>
      </p:graphicFrame>
      <p:sp>
        <p:nvSpPr>
          <p:cNvPr id="16" name="文本框 15"/>
          <p:cNvSpPr txBox="1"/>
          <p:nvPr/>
        </p:nvSpPr>
        <p:spPr>
          <a:xfrm>
            <a:off x="6419850" y="1322705"/>
            <a:ext cx="5579110" cy="368300"/>
          </a:xfrm>
          <a:prstGeom prst="rect">
            <a:avLst/>
          </a:prstGeom>
          <a:noFill/>
        </p:spPr>
        <p:txBody>
          <a:bodyPr wrap="square" rtlCol="0">
            <a:spAutoFit/>
          </a:bodyPr>
          <a:p>
            <a:pPr algn="ctr"/>
            <a:r>
              <a:rPr lang="en-CA" altLang="zh-CN"/>
              <a:t>Closed List</a:t>
            </a:r>
            <a:endParaRPr lang="en-CA" altLang="zh-CN"/>
          </a:p>
        </p:txBody>
      </p:sp>
      <p:sp>
        <p:nvSpPr>
          <p:cNvPr id="17" name="文本框 16"/>
          <p:cNvSpPr txBox="1"/>
          <p:nvPr/>
        </p:nvSpPr>
        <p:spPr>
          <a:xfrm>
            <a:off x="283845" y="1322705"/>
            <a:ext cx="5579110" cy="368300"/>
          </a:xfrm>
          <a:prstGeom prst="rect">
            <a:avLst/>
          </a:prstGeom>
          <a:noFill/>
        </p:spPr>
        <p:txBody>
          <a:bodyPr wrap="square" rtlCol="0">
            <a:spAutoFit/>
          </a:bodyPr>
          <a:p>
            <a:pPr algn="ctr"/>
            <a:r>
              <a:rPr lang="en-CA" altLang="zh-CN"/>
              <a:t>Map</a:t>
            </a:r>
            <a:endParaRPr lang="en-CA" altLang="zh-CN"/>
          </a:p>
        </p:txBody>
      </p:sp>
      <p:sp>
        <p:nvSpPr>
          <p:cNvPr id="3" name="椭圆 2"/>
          <p:cNvSpPr>
            <a:spLocks noChangeAspect="1"/>
          </p:cNvSpPr>
          <p:nvPr/>
        </p:nvSpPr>
        <p:spPr>
          <a:xfrm>
            <a:off x="2806700" y="4897120"/>
            <a:ext cx="534035" cy="53403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1</a:t>
            </a:r>
            <a:endParaRPr lang="en-CA" altLang="zh-CN">
              <a:solidFill>
                <a:schemeClr val="tx1"/>
              </a:solidFill>
            </a:endParaRPr>
          </a:p>
        </p:txBody>
      </p:sp>
      <p:sp>
        <p:nvSpPr>
          <p:cNvPr id="9" name="文本框 8"/>
          <p:cNvSpPr txBox="1"/>
          <p:nvPr/>
        </p:nvSpPr>
        <p:spPr>
          <a:xfrm>
            <a:off x="1042035" y="4528820"/>
            <a:ext cx="4064000" cy="368300"/>
          </a:xfrm>
          <a:prstGeom prst="rect">
            <a:avLst/>
          </a:prstGeom>
          <a:noFill/>
        </p:spPr>
        <p:txBody>
          <a:bodyPr wrap="square" rtlCol="0">
            <a:spAutoFit/>
          </a:bodyPr>
          <a:p>
            <a:pPr algn="ctr"/>
            <a:r>
              <a:rPr lang="en-CA" altLang="zh-CN"/>
              <a:t>Open List - tree</a:t>
            </a:r>
            <a:endParaRPr lang="en-CA" altLang="zh-CN"/>
          </a:p>
        </p:txBody>
      </p:sp>
      <p:sp>
        <p:nvSpPr>
          <p:cNvPr id="10" name="文本框 9"/>
          <p:cNvSpPr txBox="1"/>
          <p:nvPr/>
        </p:nvSpPr>
        <p:spPr>
          <a:xfrm>
            <a:off x="7177405" y="4528820"/>
            <a:ext cx="4064000" cy="368300"/>
          </a:xfrm>
          <a:prstGeom prst="rect">
            <a:avLst/>
          </a:prstGeom>
          <a:noFill/>
        </p:spPr>
        <p:txBody>
          <a:bodyPr wrap="square" rtlCol="0">
            <a:spAutoFit/>
          </a:bodyPr>
          <a:p>
            <a:pPr algn="ctr"/>
            <a:r>
              <a:rPr lang="en-CA" altLang="zh-CN"/>
              <a:t>Open List - array</a:t>
            </a:r>
            <a:endParaRPr lang="en-CA" altLang="zh-CN"/>
          </a:p>
        </p:txBody>
      </p:sp>
      <p:graphicFrame>
        <p:nvGraphicFramePr>
          <p:cNvPr id="11" name="表格 10"/>
          <p:cNvGraphicFramePr/>
          <p:nvPr>
            <p:custDataLst>
              <p:tags r:id="rId2"/>
            </p:custDataLst>
          </p:nvPr>
        </p:nvGraphicFramePr>
        <p:xfrm>
          <a:off x="8560435" y="4897120"/>
          <a:ext cx="1300480" cy="731520"/>
        </p:xfrm>
        <a:graphic>
          <a:graphicData uri="http://schemas.openxmlformats.org/drawingml/2006/table">
            <a:tbl>
              <a:tblPr firstRow="1" bandRow="1">
                <a:tableStyleId>{5C22544A-7EE6-4342-B048-85BDC9FD1C3A}</a:tableStyleId>
              </a:tblPr>
              <a:tblGrid>
                <a:gridCol w="958850"/>
                <a:gridCol w="341630"/>
              </a:tblGrid>
              <a:tr h="365760">
                <a:tc>
                  <a:txBody>
                    <a:bodyPr/>
                    <a:p>
                      <a:pPr algn="r">
                        <a:buNone/>
                      </a:pPr>
                      <a:r>
                        <a:rPr lang="en-CA" altLang="zh-CN"/>
                        <a:t>Value</a:t>
                      </a:r>
                      <a:endParaRPr lang="en-CA" altLang="zh-CN"/>
                    </a:p>
                  </a:txBody>
                  <a:tcPr/>
                </a:tc>
                <a:tc>
                  <a:txBody>
                    <a:bodyPr/>
                    <a:p>
                      <a:pPr>
                        <a:buNone/>
                      </a:pPr>
                      <a:r>
                        <a:rPr lang="en-CA" altLang="zh-CN"/>
                        <a:t>1</a:t>
                      </a:r>
                      <a:endParaRPr lang="en-CA" altLang="zh-CN"/>
                    </a:p>
                  </a:txBody>
                  <a:tcPr/>
                </a:tc>
              </a:tr>
              <a:tr h="365760">
                <a:tc>
                  <a:txBody>
                    <a:bodyPr/>
                    <a:p>
                      <a:pPr algn="r">
                        <a:buNone/>
                      </a:pPr>
                      <a:r>
                        <a:rPr lang="en-CA" altLang="zh-CN"/>
                        <a:t>Index</a:t>
                      </a:r>
                      <a:endParaRPr lang="en-CA" altLang="zh-CN"/>
                    </a:p>
                  </a:txBody>
                  <a:tcPr/>
                </a:tc>
                <a:tc>
                  <a:txBody>
                    <a:bodyPr/>
                    <a:p>
                      <a:pPr>
                        <a:buNone/>
                      </a:pPr>
                      <a:r>
                        <a:rPr lang="en-CA" altLang="zh-CN"/>
                        <a:t>0</a:t>
                      </a:r>
                      <a:endParaRPr lang="en-CA" altLang="zh-CN"/>
                    </a:p>
                  </a:txBody>
                  <a:tcPr/>
                </a:tc>
              </a:tr>
            </a:tbl>
          </a:graphicData>
        </a:graphic>
      </p:graphicFrame>
      <p:sp>
        <p:nvSpPr>
          <p:cNvPr id="5" name="文本框 4"/>
          <p:cNvSpPr txBox="1"/>
          <p:nvPr/>
        </p:nvSpPr>
        <p:spPr>
          <a:xfrm>
            <a:off x="7909560" y="1694180"/>
            <a:ext cx="368935" cy="518795"/>
          </a:xfrm>
          <a:prstGeom prst="rect">
            <a:avLst/>
          </a:prstGeom>
          <a:solidFill>
            <a:srgbClr val="FF0000"/>
          </a:solidFill>
        </p:spPr>
        <p:txBody>
          <a:bodyPr wrap="square" rtlCol="0" anchor="ctr" anchorCtr="0">
            <a:noAutofit/>
          </a:bodyPr>
          <a:p>
            <a:pPr algn="ctr"/>
            <a:r>
              <a:rPr lang="en-CA" altLang="zh-CN">
                <a:solidFill>
                  <a:schemeClr val="bg1"/>
                </a:solidFill>
              </a:rPr>
              <a:t>0</a:t>
            </a:r>
            <a:endParaRPr lang="en-CA" altLang="zh-CN">
              <a:solidFill>
                <a:schemeClr val="bg1"/>
              </a:solidFill>
            </a:endParaRPr>
          </a:p>
        </p:txBody>
      </p:sp>
      <p:sp>
        <p:nvSpPr>
          <p:cNvPr id="13" name="文本框 12"/>
          <p:cNvSpPr txBox="1"/>
          <p:nvPr/>
        </p:nvSpPr>
        <p:spPr>
          <a:xfrm>
            <a:off x="8288020" y="1694180"/>
            <a:ext cx="351155" cy="519430"/>
          </a:xfrm>
          <a:prstGeom prst="rect">
            <a:avLst/>
          </a:prstGeom>
          <a:solidFill>
            <a:srgbClr val="FF0000"/>
          </a:solidFill>
        </p:spPr>
        <p:txBody>
          <a:bodyPr wrap="square" rtlCol="0" anchor="ctr" anchorCtr="0">
            <a:noAutofit/>
          </a:bodyPr>
          <a:p>
            <a:pPr algn="ctr"/>
            <a:r>
              <a:rPr lang="en-CA" altLang="zh-CN">
                <a:solidFill>
                  <a:schemeClr val="bg1"/>
                </a:solidFill>
              </a:rPr>
              <a:t>7</a:t>
            </a:r>
            <a:endParaRPr lang="en-CA" altLang="zh-CN">
              <a:solidFill>
                <a:schemeClr val="bg1"/>
              </a:solidFill>
            </a:endParaRPr>
          </a:p>
        </p:txBody>
      </p:sp>
      <p:sp>
        <p:nvSpPr>
          <p:cNvPr id="15" name="文本框 14"/>
          <p:cNvSpPr txBox="1"/>
          <p:nvPr/>
        </p:nvSpPr>
        <p:spPr>
          <a:xfrm>
            <a:off x="7546340" y="1694180"/>
            <a:ext cx="354330" cy="522605"/>
          </a:xfrm>
          <a:prstGeom prst="rect">
            <a:avLst/>
          </a:prstGeom>
          <a:solidFill>
            <a:srgbClr val="FF0000"/>
          </a:solidFill>
        </p:spPr>
        <p:txBody>
          <a:bodyPr wrap="square" rtlCol="0" anchor="ctr" anchorCtr="0">
            <a:noAutofit/>
          </a:bodyPr>
          <a:p>
            <a:pPr algn="ctr"/>
            <a:r>
              <a:rPr lang="en-CA" altLang="zh-CN">
                <a:solidFill>
                  <a:schemeClr val="bg1"/>
                </a:solidFill>
              </a:rPr>
              <a:t>1</a:t>
            </a:r>
            <a:endParaRPr lang="en-CA" altLang="zh-C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par>
                                <p:cTn id="11" presetID="12" presetClass="entr" presetSubtype="1"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down)">
                                      <p:cBhvr>
                                        <p:cTn id="14" dur="500"/>
                                        <p:tgtEl>
                                          <p:spTgt spid="5"/>
                                        </p:tgtEl>
                                      </p:cBhvr>
                                    </p:animEffect>
                                  </p:childTnLst>
                                </p:cTn>
                              </p:par>
                              <p:par>
                                <p:cTn id="15" presetID="12" presetClass="entr" presetSubtype="1"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p:tgtEl>
                                          <p:spTgt spid="13"/>
                                        </p:tgtEl>
                                        <p:attrNameLst>
                                          <p:attrName>ppt_y</p:attrName>
                                        </p:attrNameLst>
                                      </p:cBhvr>
                                      <p:tavLst>
                                        <p:tav tm="0">
                                          <p:val>
                                            <p:strVal val="#ppt_y-#ppt_h*1.125000"/>
                                          </p:val>
                                        </p:tav>
                                        <p:tav tm="100000">
                                          <p:val>
                                            <p:strVal val="#ppt_y"/>
                                          </p:val>
                                        </p:tav>
                                      </p:tavLst>
                                    </p:anim>
                                    <p:animEffect transition="in" filter="wipe(down)">
                                      <p:cBhvr>
                                        <p:cTn id="18" dur="500"/>
                                        <p:tgtEl>
                                          <p:spTgt spid="13"/>
                                        </p:tgtEl>
                                      </p:cBhvr>
                                    </p:animEffect>
                                  </p:childTnLst>
                                </p:cTn>
                              </p:par>
                              <p:par>
                                <p:cTn id="19" presetID="12" presetClass="entr" presetSubtype="1"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p:tgtEl>
                                          <p:spTgt spid="15"/>
                                        </p:tgtEl>
                                        <p:attrNameLst>
                                          <p:attrName>ppt_y</p:attrName>
                                        </p:attrNameLst>
                                      </p:cBhvr>
                                      <p:tavLst>
                                        <p:tav tm="0">
                                          <p:val>
                                            <p:strVal val="#ppt_y-#ppt_h*1.125000"/>
                                          </p:val>
                                        </p:tav>
                                        <p:tav tm="100000">
                                          <p:val>
                                            <p:strVal val="#ppt_y"/>
                                          </p:val>
                                        </p:tav>
                                      </p:tavLst>
                                    </p:anim>
                                    <p:animEffect transition="in" filter="wipe(down)">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Expand cell 1</a:t>
            </a:r>
            <a:endParaRPr lang="en-CA" altLang="zh-CN"/>
          </a:p>
        </p:txBody>
      </p:sp>
      <p:graphicFrame>
        <p:nvGraphicFramePr>
          <p:cNvPr id="7" name="表格 6"/>
          <p:cNvGraphicFramePr/>
          <p:nvPr/>
        </p:nvGraphicFramePr>
        <p:xfrm>
          <a:off x="284480" y="168910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endParaRPr 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no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r>
                        <a:rPr lang="en-US" sz="1800" b="0" strike="noStrike" spc="-1">
                          <a:solidFill>
                            <a:srgbClr val="000000"/>
                          </a:solidFill>
                          <a:latin typeface="Arial" panose="020B0604020202020204"/>
                        </a:rPr>
                        <a:t>5</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6</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17" name="文本框 16"/>
          <p:cNvSpPr txBox="1"/>
          <p:nvPr/>
        </p:nvSpPr>
        <p:spPr>
          <a:xfrm>
            <a:off x="283845" y="1322705"/>
            <a:ext cx="5579110" cy="368300"/>
          </a:xfrm>
          <a:prstGeom prst="rect">
            <a:avLst/>
          </a:prstGeom>
          <a:noFill/>
        </p:spPr>
        <p:txBody>
          <a:bodyPr wrap="square" rtlCol="0">
            <a:spAutoFit/>
          </a:bodyPr>
          <a:p>
            <a:pPr algn="ctr"/>
            <a:r>
              <a:rPr lang="en-CA" altLang="zh-CN"/>
              <a:t>Map</a:t>
            </a:r>
            <a:endParaRPr lang="en-CA" altLang="zh-CN"/>
          </a:p>
        </p:txBody>
      </p:sp>
      <p:sp>
        <p:nvSpPr>
          <p:cNvPr id="4" name="文本框 3"/>
          <p:cNvSpPr txBox="1"/>
          <p:nvPr/>
        </p:nvSpPr>
        <p:spPr>
          <a:xfrm>
            <a:off x="1409065" y="1691005"/>
            <a:ext cx="1092200" cy="522605"/>
          </a:xfrm>
          <a:prstGeom prst="rect">
            <a:avLst/>
          </a:prstGeom>
          <a:solidFill>
            <a:srgbClr val="FF0000"/>
          </a:solidFill>
        </p:spPr>
        <p:txBody>
          <a:bodyPr wrap="square" rtlCol="0" anchor="ctr" anchorCtr="0">
            <a:noAutofit/>
          </a:bodyPr>
          <a:p>
            <a:pPr algn="ctr"/>
            <a:r>
              <a:rPr lang="en-CA" altLang="zh-CN">
                <a:solidFill>
                  <a:schemeClr val="bg1"/>
                </a:solidFill>
                <a:latin typeface="Arial" panose="020B0604020202020204" pitchFamily="34" charset="0"/>
                <a:cs typeface="Arial" panose="020B0604020202020204" pitchFamily="34" charset="0"/>
              </a:rPr>
              <a:t>1</a:t>
            </a:r>
            <a:endParaRPr lang="en-CA" altLang="zh-CN">
              <a:solidFill>
                <a:schemeClr val="bg1"/>
              </a:solidFill>
              <a:latin typeface="Arial" panose="020B0604020202020204" pitchFamily="34" charset="0"/>
              <a:cs typeface="Arial" panose="020B0604020202020204" pitchFamily="34" charset="0"/>
            </a:endParaRPr>
          </a:p>
        </p:txBody>
      </p:sp>
      <p:graphicFrame>
        <p:nvGraphicFramePr>
          <p:cNvPr id="8" name="表格 7"/>
          <p:cNvGraphicFramePr/>
          <p:nvPr>
            <p:custDataLst>
              <p:tags r:id="rId1"/>
            </p:custDataLst>
          </p:nvPr>
        </p:nvGraphicFramePr>
        <p:xfrm>
          <a:off x="6419850" y="1689100"/>
          <a:ext cx="5581650" cy="2663825"/>
        </p:xfrm>
        <a:graphic>
          <a:graphicData uri="http://schemas.openxmlformats.org/drawingml/2006/table">
            <a:tbl>
              <a:tblPr firstRow="1" bandRow="1">
                <a:tableStyleId>{5C22544A-7EE6-4342-B048-85BDC9FD1C3A}</a:tableStyleId>
              </a:tblPr>
              <a:tblGrid>
                <a:gridCol w="372110"/>
                <a:gridCol w="372110"/>
                <a:gridCol w="372110"/>
                <a:gridCol w="372110"/>
                <a:gridCol w="372110"/>
                <a:gridCol w="372110"/>
                <a:gridCol w="372110"/>
                <a:gridCol w="372110"/>
                <a:gridCol w="372110"/>
                <a:gridCol w="372110"/>
                <a:gridCol w="372110"/>
                <a:gridCol w="372110"/>
                <a:gridCol w="372110"/>
                <a:gridCol w="372110"/>
                <a:gridCol w="372110"/>
              </a:tblGrid>
              <a:tr h="532765">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endParaRPr lang="en-CA" altLang="zh-CN" b="0">
                        <a:no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noFill/>
                  </a:tcPr>
                </a:tc>
                <a:tc>
                  <a:txBody>
                    <a:bodyPr/>
                    <a:p>
                      <a:pPr algn="ctr">
                        <a:buNone/>
                      </a:pPr>
                      <a:endParaRPr lang="en-CA" altLang="zh-CN" b="0">
                        <a:no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noFill/>
                  </a:tcPr>
                </a:tc>
                <a:tc>
                  <a:txBody>
                    <a:bodyPr/>
                    <a:p>
                      <a:pPr algn="ctr">
                        <a:buNone/>
                      </a:pPr>
                      <a:endParaRPr lang="en-CA" altLang="zh-CN" b="0">
                        <a:no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no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r>
            </a:tbl>
          </a:graphicData>
        </a:graphic>
      </p:graphicFrame>
      <p:sp>
        <p:nvSpPr>
          <p:cNvPr id="16" name="文本框 15"/>
          <p:cNvSpPr txBox="1"/>
          <p:nvPr/>
        </p:nvSpPr>
        <p:spPr>
          <a:xfrm>
            <a:off x="6419850" y="1322705"/>
            <a:ext cx="5579110" cy="368300"/>
          </a:xfrm>
          <a:prstGeom prst="rect">
            <a:avLst/>
          </a:prstGeom>
          <a:noFill/>
        </p:spPr>
        <p:txBody>
          <a:bodyPr wrap="square" rtlCol="0">
            <a:spAutoFit/>
          </a:bodyPr>
          <a:p>
            <a:pPr algn="ctr"/>
            <a:r>
              <a:rPr lang="en-CA" altLang="zh-CN"/>
              <a:t>Closed List</a:t>
            </a:r>
            <a:endParaRPr lang="en-CA" altLang="zh-CN"/>
          </a:p>
        </p:txBody>
      </p:sp>
      <p:sp>
        <p:nvSpPr>
          <p:cNvPr id="5" name="椭圆 4"/>
          <p:cNvSpPr>
            <a:spLocks noChangeAspect="1"/>
          </p:cNvSpPr>
          <p:nvPr/>
        </p:nvSpPr>
        <p:spPr>
          <a:xfrm>
            <a:off x="2806700" y="4897120"/>
            <a:ext cx="534035" cy="53403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1</a:t>
            </a:r>
            <a:endParaRPr lang="en-CA" altLang="zh-CN">
              <a:solidFill>
                <a:schemeClr val="tx1"/>
              </a:solidFill>
            </a:endParaRPr>
          </a:p>
        </p:txBody>
      </p:sp>
      <p:sp>
        <p:nvSpPr>
          <p:cNvPr id="9" name="文本框 8"/>
          <p:cNvSpPr txBox="1"/>
          <p:nvPr/>
        </p:nvSpPr>
        <p:spPr>
          <a:xfrm>
            <a:off x="1042035" y="4528820"/>
            <a:ext cx="4064000" cy="368300"/>
          </a:xfrm>
          <a:prstGeom prst="rect">
            <a:avLst/>
          </a:prstGeom>
          <a:noFill/>
        </p:spPr>
        <p:txBody>
          <a:bodyPr wrap="square" rtlCol="0">
            <a:spAutoFit/>
          </a:bodyPr>
          <a:p>
            <a:pPr algn="ctr"/>
            <a:r>
              <a:rPr lang="en-CA" altLang="zh-CN"/>
              <a:t>Open List - tree</a:t>
            </a:r>
            <a:endParaRPr lang="en-CA" altLang="zh-CN"/>
          </a:p>
        </p:txBody>
      </p:sp>
      <p:sp>
        <p:nvSpPr>
          <p:cNvPr id="10" name="文本框 9"/>
          <p:cNvSpPr txBox="1"/>
          <p:nvPr/>
        </p:nvSpPr>
        <p:spPr>
          <a:xfrm>
            <a:off x="7177405" y="4528820"/>
            <a:ext cx="4064000" cy="368300"/>
          </a:xfrm>
          <a:prstGeom prst="rect">
            <a:avLst/>
          </a:prstGeom>
          <a:noFill/>
        </p:spPr>
        <p:txBody>
          <a:bodyPr wrap="square" rtlCol="0">
            <a:spAutoFit/>
          </a:bodyPr>
          <a:p>
            <a:pPr algn="ctr"/>
            <a:r>
              <a:rPr lang="en-CA" altLang="zh-CN"/>
              <a:t>Open List - array</a:t>
            </a:r>
            <a:endParaRPr lang="en-CA" altLang="zh-CN"/>
          </a:p>
        </p:txBody>
      </p:sp>
      <p:graphicFrame>
        <p:nvGraphicFramePr>
          <p:cNvPr id="11" name="表格 10"/>
          <p:cNvGraphicFramePr/>
          <p:nvPr>
            <p:custDataLst>
              <p:tags r:id="rId2"/>
            </p:custDataLst>
          </p:nvPr>
        </p:nvGraphicFramePr>
        <p:xfrm>
          <a:off x="8560435" y="4897120"/>
          <a:ext cx="1300480" cy="731520"/>
        </p:xfrm>
        <a:graphic>
          <a:graphicData uri="http://schemas.openxmlformats.org/drawingml/2006/table">
            <a:tbl>
              <a:tblPr firstRow="1" bandRow="1">
                <a:tableStyleId>{5C22544A-7EE6-4342-B048-85BDC9FD1C3A}</a:tableStyleId>
              </a:tblPr>
              <a:tblGrid>
                <a:gridCol w="958850"/>
                <a:gridCol w="341630"/>
              </a:tblGrid>
              <a:tr h="365760">
                <a:tc>
                  <a:txBody>
                    <a:bodyPr/>
                    <a:p>
                      <a:pPr algn="r">
                        <a:buNone/>
                      </a:pPr>
                      <a:r>
                        <a:rPr lang="en-CA" altLang="zh-CN"/>
                        <a:t>Value</a:t>
                      </a:r>
                      <a:endParaRPr lang="en-CA" altLang="zh-CN"/>
                    </a:p>
                  </a:txBody>
                  <a:tcPr/>
                </a:tc>
                <a:tc>
                  <a:txBody>
                    <a:bodyPr/>
                    <a:p>
                      <a:pPr>
                        <a:buNone/>
                      </a:pPr>
                      <a:r>
                        <a:rPr lang="en-CA" altLang="zh-CN"/>
                        <a:t>1</a:t>
                      </a:r>
                      <a:endParaRPr lang="en-CA" altLang="zh-CN"/>
                    </a:p>
                  </a:txBody>
                  <a:tcPr/>
                </a:tc>
              </a:tr>
              <a:tr h="365760">
                <a:tc>
                  <a:txBody>
                    <a:bodyPr/>
                    <a:p>
                      <a:pPr algn="r">
                        <a:buNone/>
                      </a:pPr>
                      <a:r>
                        <a:rPr lang="en-CA" altLang="zh-CN"/>
                        <a:t>Index</a:t>
                      </a:r>
                      <a:endParaRPr lang="en-CA" altLang="zh-CN"/>
                    </a:p>
                  </a:txBody>
                  <a:tcPr/>
                </a:tc>
                <a:tc>
                  <a:txBody>
                    <a:bodyPr/>
                    <a:p>
                      <a:pPr>
                        <a:buNone/>
                      </a:pPr>
                      <a:r>
                        <a:rPr lang="en-CA" altLang="zh-CN"/>
                        <a:t>0</a:t>
                      </a:r>
                      <a:endParaRPr lang="en-CA" altLang="zh-CN"/>
                    </a:p>
                  </a:txBody>
                  <a:tcPr/>
                </a:tc>
              </a:tr>
            </a:tbl>
          </a:graphicData>
        </a:graphic>
      </p:graphicFrame>
      <p:sp>
        <p:nvSpPr>
          <p:cNvPr id="12" name="文本框 11"/>
          <p:cNvSpPr txBox="1"/>
          <p:nvPr/>
        </p:nvSpPr>
        <p:spPr>
          <a:xfrm>
            <a:off x="7909560" y="1694180"/>
            <a:ext cx="368935" cy="518795"/>
          </a:xfrm>
          <a:prstGeom prst="rect">
            <a:avLst/>
          </a:prstGeom>
          <a:solidFill>
            <a:srgbClr val="FF0000"/>
          </a:solidFill>
        </p:spPr>
        <p:txBody>
          <a:bodyPr wrap="square" rtlCol="0" anchor="ctr" anchorCtr="0">
            <a:noAutofit/>
          </a:bodyPr>
          <a:p>
            <a:pPr algn="ctr"/>
            <a:r>
              <a:rPr lang="en-CA" altLang="zh-CN">
                <a:solidFill>
                  <a:schemeClr val="bg1"/>
                </a:solidFill>
              </a:rPr>
              <a:t>0</a:t>
            </a:r>
            <a:endParaRPr lang="en-CA" altLang="zh-CN">
              <a:solidFill>
                <a:schemeClr val="bg1"/>
              </a:solidFill>
            </a:endParaRPr>
          </a:p>
        </p:txBody>
      </p:sp>
      <p:sp>
        <p:nvSpPr>
          <p:cNvPr id="13" name="文本框 12"/>
          <p:cNvSpPr txBox="1"/>
          <p:nvPr/>
        </p:nvSpPr>
        <p:spPr>
          <a:xfrm>
            <a:off x="8288020" y="1694180"/>
            <a:ext cx="351155" cy="519430"/>
          </a:xfrm>
          <a:prstGeom prst="rect">
            <a:avLst/>
          </a:prstGeom>
          <a:solidFill>
            <a:srgbClr val="FF0000"/>
          </a:solidFill>
        </p:spPr>
        <p:txBody>
          <a:bodyPr wrap="square" rtlCol="0" anchor="ctr" anchorCtr="0">
            <a:noAutofit/>
          </a:bodyPr>
          <a:p>
            <a:pPr algn="ctr"/>
            <a:r>
              <a:rPr lang="en-CA" altLang="zh-CN">
                <a:solidFill>
                  <a:schemeClr val="bg1"/>
                </a:solidFill>
              </a:rPr>
              <a:t>7</a:t>
            </a:r>
            <a:endParaRPr lang="en-CA" altLang="zh-CN">
              <a:solidFill>
                <a:schemeClr val="bg1"/>
              </a:solidFill>
            </a:endParaRPr>
          </a:p>
        </p:txBody>
      </p:sp>
      <p:sp>
        <p:nvSpPr>
          <p:cNvPr id="14" name="文本框 13"/>
          <p:cNvSpPr txBox="1"/>
          <p:nvPr/>
        </p:nvSpPr>
        <p:spPr>
          <a:xfrm>
            <a:off x="838200" y="5628640"/>
            <a:ext cx="10403205" cy="1047115"/>
          </a:xfrm>
          <a:prstGeom prst="rect">
            <a:avLst/>
          </a:prstGeom>
          <a:noFill/>
        </p:spPr>
        <p:txBody>
          <a:bodyPr wrap="square" rtlCol="0" anchor="ctr" anchorCtr="0">
            <a:noAutofit/>
          </a:bodyPr>
          <a:p>
            <a:pPr algn="ctr"/>
            <a:r>
              <a:rPr lang="en-CA" altLang="zh-CN" sz="2800"/>
              <a:t>Step 1 - remove cell 1 from open list</a:t>
            </a:r>
            <a:endParaRPr lang="en-CA" altLang="zh-CN" sz="2800"/>
          </a:p>
        </p:txBody>
      </p:sp>
      <p:sp>
        <p:nvSpPr>
          <p:cNvPr id="15" name="文本框 14"/>
          <p:cNvSpPr txBox="1"/>
          <p:nvPr/>
        </p:nvSpPr>
        <p:spPr>
          <a:xfrm>
            <a:off x="7546340" y="1694180"/>
            <a:ext cx="354330" cy="522605"/>
          </a:xfrm>
          <a:prstGeom prst="rect">
            <a:avLst/>
          </a:prstGeom>
          <a:solidFill>
            <a:srgbClr val="FF0000"/>
          </a:solidFill>
        </p:spPr>
        <p:txBody>
          <a:bodyPr wrap="square" rtlCol="0" anchor="ctr" anchorCtr="0">
            <a:noAutofit/>
          </a:bodyPr>
          <a:p>
            <a:pPr algn="ctr"/>
            <a:r>
              <a:rPr lang="en-CA" altLang="zh-CN">
                <a:solidFill>
                  <a:schemeClr val="bg1"/>
                </a:solidFill>
              </a:rPr>
              <a:t>1</a:t>
            </a:r>
            <a:endParaRPr lang="en-CA" altLang="zh-C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par>
                                <p:cTn id="8" presetID="6" presetClass="exit" presetSubtype="32" fill="hold" grpId="0" nodeType="withEffect">
                                  <p:stCondLst>
                                    <p:cond delay="0"/>
                                  </p:stCondLst>
                                  <p:childTnLst>
                                    <p:animEffect transition="out" filter="circle(out)">
                                      <p:cBhvr>
                                        <p:cTn id="9" dur="500"/>
                                        <p:tgtEl>
                                          <p:spTgt spid="5"/>
                                        </p:tgtEl>
                                      </p:cBhvr>
                                    </p:animEffect>
                                    <p:set>
                                      <p:cBhvr>
                                        <p:cTn id="10" dur="1" fill="hold">
                                          <p:stCondLst>
                                            <p:cond delay="500"/>
                                          </p:stCondLst>
                                        </p:cTn>
                                        <p:tgtEl>
                                          <p:spTgt spid="5"/>
                                        </p:tgtEl>
                                        <p:attrNameLst>
                                          <p:attrName>style.visibility</p:attrName>
                                        </p:attrNameLst>
                                      </p:cBhvr>
                                      <p:to>
                                        <p:strVal val="hidden"/>
                                      </p:to>
                                    </p:set>
                                  </p:childTnLst>
                                </p:cTn>
                              </p:par>
                              <p:par>
                                <p:cTn id="11" presetID="22" presetClass="exit" presetSubtype="2" fill="hold" nodeType="withEffect">
                                  <p:stCondLst>
                                    <p:cond delay="0"/>
                                  </p:stCondLst>
                                  <p:childTnLst>
                                    <p:animEffect transition="out" filter="wipe(right)">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par>
                                <p:cTn id="14" presetID="1" presetClass="emph" presetSubtype="2" fill="hold" nodeType="withEffect">
                                  <p:stCondLst>
                                    <p:cond delay="0"/>
                                  </p:stCondLst>
                                  <p:childTnLst>
                                    <p:animClr clrSpc="rgb" dir="cw">
                                      <p:cBhvr>
                                        <p:cTn id="15" dur="500" fill="hold"/>
                                        <p:tgtEl>
                                          <p:spTgt spid="12"/>
                                        </p:tgtEl>
                                        <p:attrNameLst>
                                          <p:attrName>fillcolor</p:attrName>
                                        </p:attrNameLst>
                                      </p:cBhvr>
                                      <p:to>
                                        <a:srgbClr val="808080"/>
                                      </p:to>
                                    </p:animClr>
                                    <p:set>
                                      <p:cBhvr>
                                        <p:cTn id="16" dur="500" fill="hold"/>
                                        <p:tgtEl>
                                          <p:spTgt spid="12"/>
                                        </p:tgtEl>
                                        <p:attrNameLst>
                                          <p:attrName>fill.type</p:attrName>
                                        </p:attrNameLst>
                                      </p:cBhvr>
                                      <p:to>
                                        <p:strVal val="solid"/>
                                      </p:to>
                                    </p:set>
                                    <p:set>
                                      <p:cBhvr>
                                        <p:cTn id="17" dur="500" fill="hold"/>
                                        <p:tgtEl>
                                          <p:spTgt spid="12"/>
                                        </p:tgtEl>
                                        <p:attrNameLst>
                                          <p:attrName>fill.on</p:attrName>
                                        </p:attrNameLst>
                                      </p:cBhvr>
                                      <p:to>
                                        <p:strVal val="true"/>
                                      </p:to>
                                    </p:set>
                                  </p:childTnLst>
                                </p:cTn>
                              </p:par>
                              <p:par>
                                <p:cTn id="18" presetID="1" presetClass="emph" presetSubtype="2" fill="hold" nodeType="withEffect">
                                  <p:stCondLst>
                                    <p:cond delay="0"/>
                                  </p:stCondLst>
                                  <p:childTnLst>
                                    <p:animClr clrSpc="rgb" dir="cw">
                                      <p:cBhvr>
                                        <p:cTn id="19" dur="500" fill="hold"/>
                                        <p:tgtEl>
                                          <p:spTgt spid="13"/>
                                        </p:tgtEl>
                                        <p:attrNameLst>
                                          <p:attrName>fillcolor</p:attrName>
                                        </p:attrNameLst>
                                      </p:cBhvr>
                                      <p:to>
                                        <a:srgbClr val="808080"/>
                                      </p:to>
                                    </p:animClr>
                                    <p:set>
                                      <p:cBhvr>
                                        <p:cTn id="20" dur="500" fill="hold"/>
                                        <p:tgtEl>
                                          <p:spTgt spid="13"/>
                                        </p:tgtEl>
                                        <p:attrNameLst>
                                          <p:attrName>fill.type</p:attrName>
                                        </p:attrNameLst>
                                      </p:cBhvr>
                                      <p:to>
                                        <p:strVal val="solid"/>
                                      </p:to>
                                    </p:set>
                                    <p:set>
                                      <p:cBhvr>
                                        <p:cTn id="21" dur="500" fill="hold"/>
                                        <p:tgtEl>
                                          <p:spTgt spid="13"/>
                                        </p:tgtEl>
                                        <p:attrNameLst>
                                          <p:attrName>fill.on</p:attrName>
                                        </p:attrNameLst>
                                      </p:cBhvr>
                                      <p:to>
                                        <p:strVal val="true"/>
                                      </p:to>
                                    </p:set>
                                  </p:childTnLst>
                                </p:cTn>
                              </p:par>
                              <p:par>
                                <p:cTn id="22" presetID="1" presetClass="emph" presetSubtype="2" fill="hold" nodeType="withEffect">
                                  <p:stCondLst>
                                    <p:cond delay="0"/>
                                  </p:stCondLst>
                                  <p:childTnLst>
                                    <p:animClr clrSpc="rgb" dir="cw">
                                      <p:cBhvr>
                                        <p:cTn id="23" dur="500" fill="hold"/>
                                        <p:tgtEl>
                                          <p:spTgt spid="4"/>
                                        </p:tgtEl>
                                        <p:attrNameLst>
                                          <p:attrName>fillcolor</p:attrName>
                                        </p:attrNameLst>
                                      </p:cBhvr>
                                      <p:to>
                                        <a:srgbClr val="808080"/>
                                      </p:to>
                                    </p:animClr>
                                    <p:set>
                                      <p:cBhvr>
                                        <p:cTn id="24" dur="500" fill="hold"/>
                                        <p:tgtEl>
                                          <p:spTgt spid="4"/>
                                        </p:tgtEl>
                                        <p:attrNameLst>
                                          <p:attrName>fill.type</p:attrName>
                                        </p:attrNameLst>
                                      </p:cBhvr>
                                      <p:to>
                                        <p:strVal val="solid"/>
                                      </p:to>
                                    </p:set>
                                    <p:set>
                                      <p:cBhvr>
                                        <p:cTn id="25" dur="500" fill="hold"/>
                                        <p:tgtEl>
                                          <p:spTgt spid="4"/>
                                        </p:tgtEl>
                                        <p:attrNameLst>
                                          <p:attrName>fill.on</p:attrName>
                                        </p:attrNameLst>
                                      </p:cBhvr>
                                      <p:to>
                                        <p:strVal val="true"/>
                                      </p:to>
                                    </p:set>
                                  </p:childTnLst>
                                </p:cTn>
                              </p:par>
                              <p:par>
                                <p:cTn id="26" presetID="1" presetClass="emph" presetSubtype="2" fill="hold" nodeType="withEffect">
                                  <p:stCondLst>
                                    <p:cond delay="0"/>
                                  </p:stCondLst>
                                  <p:childTnLst>
                                    <p:animClr clrSpc="rgb" dir="cw">
                                      <p:cBhvr>
                                        <p:cTn id="27" dur="500" fill="hold"/>
                                        <p:tgtEl>
                                          <p:spTgt spid="15"/>
                                        </p:tgtEl>
                                        <p:attrNameLst>
                                          <p:attrName>fillcolor</p:attrName>
                                        </p:attrNameLst>
                                      </p:cBhvr>
                                      <p:to>
                                        <a:srgbClr val="808080"/>
                                      </p:to>
                                    </p:animClr>
                                    <p:set>
                                      <p:cBhvr>
                                        <p:cTn id="28" dur="500" fill="hold"/>
                                        <p:tgtEl>
                                          <p:spTgt spid="15"/>
                                        </p:tgtEl>
                                        <p:attrNameLst>
                                          <p:attrName>fill.type</p:attrName>
                                        </p:attrNameLst>
                                      </p:cBhvr>
                                      <p:to>
                                        <p:strVal val="solid"/>
                                      </p:to>
                                    </p:set>
                                    <p:set>
                                      <p:cBhvr>
                                        <p:cTn id="29" dur="500" fill="hold"/>
                                        <p:tgtEl>
                                          <p:spTgt spid="1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Visit cell 0</a:t>
            </a:r>
            <a:endParaRPr lang="en-CA" altLang="zh-CN"/>
          </a:p>
        </p:txBody>
      </p:sp>
      <p:graphicFrame>
        <p:nvGraphicFramePr>
          <p:cNvPr id="7" name="表格 6"/>
          <p:cNvGraphicFramePr/>
          <p:nvPr/>
        </p:nvGraphicFramePr>
        <p:xfrm>
          <a:off x="284480" y="168910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endParaRPr 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no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r>
                        <a:rPr lang="en-US" sz="1800" b="0" strike="noStrike" spc="-1">
                          <a:solidFill>
                            <a:srgbClr val="000000"/>
                          </a:solidFill>
                          <a:latin typeface="Arial" panose="020B0604020202020204"/>
                        </a:rPr>
                        <a:t>5</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6</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17" name="文本框 16"/>
          <p:cNvSpPr txBox="1"/>
          <p:nvPr/>
        </p:nvSpPr>
        <p:spPr>
          <a:xfrm>
            <a:off x="283845" y="1322705"/>
            <a:ext cx="5579110" cy="368300"/>
          </a:xfrm>
          <a:prstGeom prst="rect">
            <a:avLst/>
          </a:prstGeom>
          <a:noFill/>
        </p:spPr>
        <p:txBody>
          <a:bodyPr wrap="square" rtlCol="0">
            <a:spAutoFit/>
          </a:bodyPr>
          <a:p>
            <a:pPr algn="ctr"/>
            <a:r>
              <a:rPr lang="en-CA" altLang="zh-CN"/>
              <a:t>Map</a:t>
            </a:r>
            <a:endParaRPr lang="en-CA" altLang="zh-CN"/>
          </a:p>
        </p:txBody>
      </p:sp>
      <p:sp>
        <p:nvSpPr>
          <p:cNvPr id="4" name="文本框 3"/>
          <p:cNvSpPr txBox="1"/>
          <p:nvPr/>
        </p:nvSpPr>
        <p:spPr>
          <a:xfrm>
            <a:off x="1409065" y="1691005"/>
            <a:ext cx="1092200" cy="522605"/>
          </a:xfrm>
          <a:prstGeom prst="rect">
            <a:avLst/>
          </a:prstGeom>
          <a:solidFill>
            <a:schemeClr val="tx1">
              <a:lumMod val="50000"/>
              <a:lumOff val="50000"/>
            </a:schemeClr>
          </a:solidFill>
        </p:spPr>
        <p:txBody>
          <a:bodyPr wrap="square" rtlCol="0" anchor="ctr" anchorCtr="0">
            <a:noAutofit/>
          </a:bodyPr>
          <a:p>
            <a:pPr algn="ctr"/>
            <a:r>
              <a:rPr lang="en-CA" altLang="zh-CN">
                <a:solidFill>
                  <a:schemeClr val="bg1"/>
                </a:solidFill>
                <a:latin typeface="Arial" panose="020B0604020202020204" pitchFamily="34" charset="0"/>
                <a:cs typeface="Arial" panose="020B0604020202020204" pitchFamily="34" charset="0"/>
              </a:rPr>
              <a:t>1</a:t>
            </a:r>
            <a:endParaRPr lang="en-CA" altLang="zh-CN">
              <a:solidFill>
                <a:schemeClr val="bg1"/>
              </a:solidFill>
              <a:latin typeface="Arial" panose="020B0604020202020204" pitchFamily="34" charset="0"/>
              <a:cs typeface="Arial" panose="020B0604020202020204" pitchFamily="34" charset="0"/>
            </a:endParaRPr>
          </a:p>
        </p:txBody>
      </p:sp>
      <p:graphicFrame>
        <p:nvGraphicFramePr>
          <p:cNvPr id="8" name="表格 7"/>
          <p:cNvGraphicFramePr/>
          <p:nvPr>
            <p:custDataLst>
              <p:tags r:id="rId1"/>
            </p:custDataLst>
          </p:nvPr>
        </p:nvGraphicFramePr>
        <p:xfrm>
          <a:off x="6419850" y="1689100"/>
          <a:ext cx="5581650" cy="2663825"/>
        </p:xfrm>
        <a:graphic>
          <a:graphicData uri="http://schemas.openxmlformats.org/drawingml/2006/table">
            <a:tbl>
              <a:tblPr firstRow="1" bandRow="1">
                <a:tableStyleId>{5C22544A-7EE6-4342-B048-85BDC9FD1C3A}</a:tableStyleId>
              </a:tblPr>
              <a:tblGrid>
                <a:gridCol w="372110"/>
                <a:gridCol w="372110"/>
                <a:gridCol w="372110"/>
                <a:gridCol w="372110"/>
                <a:gridCol w="372110"/>
                <a:gridCol w="372110"/>
                <a:gridCol w="372110"/>
                <a:gridCol w="372110"/>
                <a:gridCol w="372110"/>
                <a:gridCol w="372110"/>
                <a:gridCol w="372110"/>
                <a:gridCol w="372110"/>
                <a:gridCol w="372110"/>
                <a:gridCol w="372110"/>
                <a:gridCol w="372110"/>
              </a:tblGrid>
              <a:tr h="532765">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bg1"/>
                          </a:solidFill>
                        </a:rPr>
                        <a:t>1</a:t>
                      </a:r>
                      <a:endParaRPr lang="en-CA" altLang="zh-CN" b="0">
                        <a:solidFill>
                          <a:schemeClr val="bg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7</a:t>
                      </a:r>
                      <a:endParaRPr lang="en-CA" altLang="zh-CN" b="0">
                        <a:solidFill>
                          <a:schemeClr val="bg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r>
            </a:tbl>
          </a:graphicData>
        </a:graphic>
      </p:graphicFrame>
      <p:sp>
        <p:nvSpPr>
          <p:cNvPr id="16" name="文本框 15"/>
          <p:cNvSpPr txBox="1"/>
          <p:nvPr/>
        </p:nvSpPr>
        <p:spPr>
          <a:xfrm>
            <a:off x="6419850" y="1322705"/>
            <a:ext cx="5579110" cy="368300"/>
          </a:xfrm>
          <a:prstGeom prst="rect">
            <a:avLst/>
          </a:prstGeom>
          <a:noFill/>
        </p:spPr>
        <p:txBody>
          <a:bodyPr wrap="square" rtlCol="0">
            <a:spAutoFit/>
          </a:bodyPr>
          <a:p>
            <a:pPr algn="ctr"/>
            <a:r>
              <a:rPr lang="en-CA" altLang="zh-CN"/>
              <a:t>Closed List</a:t>
            </a:r>
            <a:endParaRPr lang="en-CA" altLang="zh-CN"/>
          </a:p>
        </p:txBody>
      </p:sp>
      <p:sp>
        <p:nvSpPr>
          <p:cNvPr id="5" name="椭圆 4"/>
          <p:cNvSpPr>
            <a:spLocks noChangeAspect="1"/>
          </p:cNvSpPr>
          <p:nvPr/>
        </p:nvSpPr>
        <p:spPr>
          <a:xfrm>
            <a:off x="2806700" y="4897120"/>
            <a:ext cx="534035" cy="53403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0</a:t>
            </a:r>
            <a:endParaRPr lang="en-CA" altLang="zh-CN">
              <a:solidFill>
                <a:schemeClr val="tx1"/>
              </a:solidFill>
            </a:endParaRPr>
          </a:p>
        </p:txBody>
      </p:sp>
      <p:sp>
        <p:nvSpPr>
          <p:cNvPr id="9" name="文本框 8"/>
          <p:cNvSpPr txBox="1"/>
          <p:nvPr/>
        </p:nvSpPr>
        <p:spPr>
          <a:xfrm>
            <a:off x="1042035" y="4528820"/>
            <a:ext cx="4064000" cy="368300"/>
          </a:xfrm>
          <a:prstGeom prst="rect">
            <a:avLst/>
          </a:prstGeom>
          <a:noFill/>
        </p:spPr>
        <p:txBody>
          <a:bodyPr wrap="square" rtlCol="0">
            <a:spAutoFit/>
          </a:bodyPr>
          <a:p>
            <a:pPr algn="ctr"/>
            <a:r>
              <a:rPr lang="en-CA" altLang="zh-CN"/>
              <a:t>Open List - tree</a:t>
            </a:r>
            <a:endParaRPr lang="en-CA" altLang="zh-CN"/>
          </a:p>
        </p:txBody>
      </p:sp>
      <p:sp>
        <p:nvSpPr>
          <p:cNvPr id="10" name="文本框 9"/>
          <p:cNvSpPr txBox="1"/>
          <p:nvPr/>
        </p:nvSpPr>
        <p:spPr>
          <a:xfrm>
            <a:off x="7177405" y="4528820"/>
            <a:ext cx="4064000" cy="368300"/>
          </a:xfrm>
          <a:prstGeom prst="rect">
            <a:avLst/>
          </a:prstGeom>
          <a:noFill/>
        </p:spPr>
        <p:txBody>
          <a:bodyPr wrap="square" rtlCol="0">
            <a:spAutoFit/>
          </a:bodyPr>
          <a:p>
            <a:pPr algn="ctr"/>
            <a:r>
              <a:rPr lang="en-CA" altLang="zh-CN"/>
              <a:t>Open List - array</a:t>
            </a:r>
            <a:endParaRPr lang="en-CA" altLang="zh-CN"/>
          </a:p>
        </p:txBody>
      </p:sp>
      <p:graphicFrame>
        <p:nvGraphicFramePr>
          <p:cNvPr id="11" name="表格 10"/>
          <p:cNvGraphicFramePr/>
          <p:nvPr>
            <p:custDataLst>
              <p:tags r:id="rId2"/>
            </p:custDataLst>
          </p:nvPr>
        </p:nvGraphicFramePr>
        <p:xfrm>
          <a:off x="8560435" y="4897120"/>
          <a:ext cx="1300480" cy="731520"/>
        </p:xfrm>
        <a:graphic>
          <a:graphicData uri="http://schemas.openxmlformats.org/drawingml/2006/table">
            <a:tbl>
              <a:tblPr firstRow="1" bandRow="1">
                <a:tableStyleId>{5C22544A-7EE6-4342-B048-85BDC9FD1C3A}</a:tableStyleId>
              </a:tblPr>
              <a:tblGrid>
                <a:gridCol w="958850"/>
                <a:gridCol w="341630"/>
              </a:tblGrid>
              <a:tr h="365760">
                <a:tc>
                  <a:txBody>
                    <a:bodyPr/>
                    <a:p>
                      <a:pPr algn="r">
                        <a:buNone/>
                      </a:pPr>
                      <a:r>
                        <a:rPr lang="en-CA" altLang="zh-CN"/>
                        <a:t>Value</a:t>
                      </a:r>
                      <a:endParaRPr lang="en-CA" altLang="zh-CN"/>
                    </a:p>
                  </a:txBody>
                  <a:tcPr/>
                </a:tc>
                <a:tc>
                  <a:txBody>
                    <a:bodyPr/>
                    <a:p>
                      <a:pPr>
                        <a:buNone/>
                      </a:pPr>
                      <a:r>
                        <a:rPr lang="en-CA" altLang="zh-CN"/>
                        <a:t>0</a:t>
                      </a:r>
                      <a:endParaRPr lang="en-CA" altLang="zh-CN"/>
                    </a:p>
                  </a:txBody>
                  <a:tcPr/>
                </a:tc>
              </a:tr>
              <a:tr h="365760">
                <a:tc>
                  <a:txBody>
                    <a:bodyPr/>
                    <a:p>
                      <a:pPr algn="r">
                        <a:buNone/>
                      </a:pPr>
                      <a:r>
                        <a:rPr lang="en-CA" altLang="zh-CN"/>
                        <a:t>Index</a:t>
                      </a:r>
                      <a:endParaRPr lang="en-CA" altLang="zh-CN"/>
                    </a:p>
                  </a:txBody>
                  <a:tcPr/>
                </a:tc>
                <a:tc>
                  <a:txBody>
                    <a:bodyPr/>
                    <a:p>
                      <a:pPr>
                        <a:buNone/>
                      </a:pPr>
                      <a:r>
                        <a:rPr lang="en-CA" altLang="zh-CN"/>
                        <a:t>0</a:t>
                      </a:r>
                      <a:endParaRPr lang="en-CA" altLang="zh-CN"/>
                    </a:p>
                  </a:txBody>
                  <a:tcPr/>
                </a:tc>
              </a:tr>
            </a:tbl>
          </a:graphicData>
        </a:graphic>
      </p:graphicFrame>
      <p:sp>
        <p:nvSpPr>
          <p:cNvPr id="14" name="文本框 13"/>
          <p:cNvSpPr txBox="1"/>
          <p:nvPr/>
        </p:nvSpPr>
        <p:spPr>
          <a:xfrm>
            <a:off x="838200" y="5628640"/>
            <a:ext cx="10403205" cy="1047115"/>
          </a:xfrm>
          <a:prstGeom prst="rect">
            <a:avLst/>
          </a:prstGeom>
          <a:noFill/>
        </p:spPr>
        <p:txBody>
          <a:bodyPr wrap="square" rtlCol="0" anchor="ctr" anchorCtr="0">
            <a:noAutofit/>
          </a:bodyPr>
          <a:p>
            <a:pPr algn="ctr"/>
            <a:r>
              <a:rPr lang="en-CA" altLang="zh-CN" sz="2800"/>
              <a:t>Step 2 - visit left adjacent cell</a:t>
            </a:r>
            <a:endParaRPr lang="en-CA" altLang="zh-CN" sz="2800"/>
          </a:p>
        </p:txBody>
      </p:sp>
      <p:sp>
        <p:nvSpPr>
          <p:cNvPr id="19" name="椭圆 18"/>
          <p:cNvSpPr/>
          <p:nvPr/>
        </p:nvSpPr>
        <p:spPr>
          <a:xfrm>
            <a:off x="1408430" y="1167765"/>
            <a:ext cx="1093470" cy="523240"/>
          </a:xfrm>
          <a:prstGeom prst="ellipse">
            <a:avLst/>
          </a:prstGeom>
          <a:ln w="25400">
            <a:solidFill>
              <a:schemeClr val="accent2"/>
            </a:solidFill>
          </a:ln>
        </p:spPr>
        <p:style>
          <a:lnRef idx="2">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20" name="文本框 19"/>
          <p:cNvSpPr txBox="1"/>
          <p:nvPr/>
        </p:nvSpPr>
        <p:spPr>
          <a:xfrm>
            <a:off x="296545" y="1691005"/>
            <a:ext cx="1092200" cy="522605"/>
          </a:xfrm>
          <a:prstGeom prst="rect">
            <a:avLst/>
          </a:prstGeom>
          <a:solidFill>
            <a:srgbClr val="61F400"/>
          </a:solidFill>
        </p:spPr>
        <p:txBody>
          <a:bodyPr wrap="square" rtlCol="0" anchor="ctr" anchorCtr="0">
            <a:noAutofit/>
          </a:bodyPr>
          <a:p>
            <a:pPr algn="ctr"/>
            <a:r>
              <a:rPr lang="en-CA" altLang="zh-CN">
                <a:solidFill>
                  <a:schemeClr val="tx1"/>
                </a:solidFill>
                <a:latin typeface="Arial" panose="020B0604020202020204" pitchFamily="34" charset="0"/>
                <a:cs typeface="Arial" panose="020B0604020202020204" pitchFamily="34" charset="0"/>
              </a:rPr>
              <a:t>0</a:t>
            </a:r>
            <a:endParaRPr lang="en-CA" altLang="zh-CN">
              <a:solidFill>
                <a:schemeClr val="tx1"/>
              </a:solidFill>
              <a:latin typeface="Arial" panose="020B0604020202020204" pitchFamily="34" charset="0"/>
              <a:cs typeface="Arial" panose="020B0604020202020204" pitchFamily="34" charset="0"/>
            </a:endParaRPr>
          </a:p>
        </p:txBody>
      </p:sp>
      <p:sp>
        <p:nvSpPr>
          <p:cNvPr id="21" name="椭圆 20"/>
          <p:cNvSpPr/>
          <p:nvPr/>
        </p:nvSpPr>
        <p:spPr>
          <a:xfrm>
            <a:off x="2521585" y="1691005"/>
            <a:ext cx="1093470" cy="523240"/>
          </a:xfrm>
          <a:prstGeom prst="ellipse">
            <a:avLst/>
          </a:prstGeom>
          <a:ln w="25400">
            <a:solidFill>
              <a:schemeClr val="accent2"/>
            </a:solidFill>
          </a:ln>
        </p:spPr>
        <p:style>
          <a:lnRef idx="2">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22" name="文本框 21"/>
          <p:cNvSpPr txBox="1"/>
          <p:nvPr/>
        </p:nvSpPr>
        <p:spPr>
          <a:xfrm>
            <a:off x="5349875" y="527050"/>
            <a:ext cx="2276475" cy="645160"/>
          </a:xfrm>
          <a:prstGeom prst="rect">
            <a:avLst/>
          </a:prstGeom>
          <a:noFill/>
        </p:spPr>
        <p:txBody>
          <a:bodyPr wrap="square" rtlCol="0">
            <a:spAutoFit/>
          </a:bodyPr>
          <a:p>
            <a:r>
              <a:rPr lang="en-CA" altLang="zh-CN"/>
              <a:t>Right adjacent cell is a water cell</a:t>
            </a:r>
            <a:endParaRPr lang="en-CA" altLang="zh-CN"/>
          </a:p>
        </p:txBody>
      </p:sp>
      <p:cxnSp>
        <p:nvCxnSpPr>
          <p:cNvPr id="23" name="直接箭头连接符 22"/>
          <p:cNvCxnSpPr>
            <a:stCxn id="22" idx="1"/>
            <a:endCxn id="21" idx="7"/>
          </p:cNvCxnSpPr>
          <p:nvPr/>
        </p:nvCxnSpPr>
        <p:spPr>
          <a:xfrm flipH="1">
            <a:off x="3455035" y="849630"/>
            <a:ext cx="1894840" cy="918210"/>
          </a:xfrm>
          <a:prstGeom prst="straightConnector1">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24" name="文本框 23"/>
          <p:cNvSpPr txBox="1"/>
          <p:nvPr/>
        </p:nvSpPr>
        <p:spPr>
          <a:xfrm>
            <a:off x="3455035" y="121920"/>
            <a:ext cx="2276475" cy="368300"/>
          </a:xfrm>
          <a:prstGeom prst="rect">
            <a:avLst/>
          </a:prstGeom>
          <a:noFill/>
        </p:spPr>
        <p:txBody>
          <a:bodyPr wrap="square" rtlCol="0">
            <a:spAutoFit/>
          </a:bodyPr>
          <a:p>
            <a:r>
              <a:rPr lang="en-CA" altLang="zh-CN"/>
              <a:t>No top adjacent cell</a:t>
            </a:r>
            <a:endParaRPr lang="en-CA" altLang="zh-CN"/>
          </a:p>
        </p:txBody>
      </p:sp>
      <p:cxnSp>
        <p:nvCxnSpPr>
          <p:cNvPr id="25" name="直接箭头连接符 24"/>
          <p:cNvCxnSpPr>
            <a:stCxn id="24" idx="1"/>
            <a:endCxn id="19" idx="7"/>
          </p:cNvCxnSpPr>
          <p:nvPr/>
        </p:nvCxnSpPr>
        <p:spPr>
          <a:xfrm flipH="1">
            <a:off x="2341880" y="306070"/>
            <a:ext cx="1113155" cy="938530"/>
          </a:xfrm>
          <a:prstGeom prst="straightConnector1">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29" name="文本框 28"/>
          <p:cNvSpPr txBox="1"/>
          <p:nvPr/>
        </p:nvSpPr>
        <p:spPr>
          <a:xfrm>
            <a:off x="6799580" y="1697355"/>
            <a:ext cx="359410" cy="518795"/>
          </a:xfrm>
          <a:prstGeom prst="rect">
            <a:avLst/>
          </a:prstGeom>
          <a:solidFill>
            <a:srgbClr val="61F400"/>
          </a:solidFill>
        </p:spPr>
        <p:txBody>
          <a:bodyPr wrap="square" rtlCol="0" anchor="ctr" anchorCtr="0">
            <a:noAutofit/>
          </a:bodyPr>
          <a:p>
            <a:pPr algn="ctr"/>
            <a:r>
              <a:rPr lang="en-CA" altLang="zh-CN">
                <a:solidFill>
                  <a:srgbClr val="FF0000"/>
                </a:solidFill>
              </a:rPr>
              <a:t>1</a:t>
            </a:r>
            <a:endParaRPr lang="en-CA" altLang="zh-CN">
              <a:solidFill>
                <a:srgbClr val="FF0000"/>
              </a:solidFill>
            </a:endParaRPr>
          </a:p>
        </p:txBody>
      </p:sp>
      <p:sp>
        <p:nvSpPr>
          <p:cNvPr id="30" name="文本框 29"/>
          <p:cNvSpPr txBox="1"/>
          <p:nvPr/>
        </p:nvSpPr>
        <p:spPr>
          <a:xfrm>
            <a:off x="7168515" y="1697355"/>
            <a:ext cx="356235" cy="519430"/>
          </a:xfrm>
          <a:prstGeom prst="rect">
            <a:avLst/>
          </a:prstGeom>
          <a:solidFill>
            <a:srgbClr val="61F400"/>
          </a:solidFill>
        </p:spPr>
        <p:txBody>
          <a:bodyPr wrap="square" rtlCol="0" anchor="ctr" anchorCtr="0">
            <a:noAutofit/>
          </a:bodyPr>
          <a:p>
            <a:pPr algn="ctr"/>
            <a:r>
              <a:rPr lang="en-CA" altLang="zh-CN">
                <a:solidFill>
                  <a:srgbClr val="FF0000"/>
                </a:solidFill>
              </a:rPr>
              <a:t>8</a:t>
            </a:r>
            <a:endParaRPr lang="en-CA" altLang="zh-CN">
              <a:solidFill>
                <a:srgbClr val="FF0000"/>
              </a:solidFill>
            </a:endParaRPr>
          </a:p>
        </p:txBody>
      </p:sp>
      <p:sp>
        <p:nvSpPr>
          <p:cNvPr id="31" name="文本框 30"/>
          <p:cNvSpPr txBox="1"/>
          <p:nvPr/>
        </p:nvSpPr>
        <p:spPr>
          <a:xfrm>
            <a:off x="6426835" y="1697355"/>
            <a:ext cx="354330" cy="515620"/>
          </a:xfrm>
          <a:prstGeom prst="rect">
            <a:avLst/>
          </a:prstGeom>
          <a:solidFill>
            <a:srgbClr val="61F400"/>
          </a:solidFill>
        </p:spPr>
        <p:txBody>
          <a:bodyPr wrap="square" rtlCol="0" anchor="ctr" anchorCtr="0">
            <a:noAutofit/>
          </a:bodyPr>
          <a:p>
            <a:pPr algn="ctr"/>
            <a:r>
              <a:rPr lang="en-CA" altLang="zh-CN">
                <a:solidFill>
                  <a:srgbClr val="FF0000"/>
                </a:solidFill>
              </a:rPr>
              <a:t>1</a:t>
            </a:r>
            <a:endParaRPr lang="en-CA" altLang="zh-C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500" fill="hold">
                                          <p:stCondLst>
                                            <p:cond delay="0"/>
                                          </p:stCondLst>
                                        </p:cTn>
                                        <p:tgtEl>
                                          <p:spTgt spid="5"/>
                                        </p:tgtEl>
                                        <p:attrNameLst>
                                          <p:attrName>style.visibility</p:attrName>
                                        </p:attrNameLst>
                                      </p:cBhvr>
                                      <p:to>
                                        <p:strVal val="visible"/>
                                      </p:to>
                                    </p:set>
                                    <p:animEffect transition="in" filter="circle(in)">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par>
                                <p:cTn id="11" presetID="3" presetClass="emph" presetSubtype="2" fill="hold" nodeType="withEffect">
                                  <p:stCondLst>
                                    <p:cond delay="0"/>
                                  </p:stCondLst>
                                  <p:childTnLst>
                                    <p:animClr clrSpc="rgb" dir="cw">
                                      <p:cBhvr override="childStyle">
                                        <p:cTn id="12" dur="500" fill="hold"/>
                                        <p:tgtEl>
                                          <p:spTgt spid="20">
                                            <p:txEl>
                                              <p:pRg st="0" end="0"/>
                                            </p:txEl>
                                          </p:spTgt>
                                        </p:tgtEl>
                                        <p:attrNameLst>
                                          <p:attrName>style.color</p:attrName>
                                        </p:attrNameLst>
                                      </p:cBhvr>
                                      <p:to>
                                        <a:srgbClr val="e41908"/>
                                      </p:to>
                                    </p:animClr>
                                  </p:childTnLst>
                                </p:cTn>
                              </p:par>
                              <p:par>
                                <p:cTn id="13" presetID="12" presetClass="entr" presetSubtype="4" fill="hold" grpId="1"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p:tgtEl>
                                          <p:spTgt spid="30"/>
                                        </p:tgtEl>
                                        <p:attrNameLst>
                                          <p:attrName>ppt_y</p:attrName>
                                        </p:attrNameLst>
                                      </p:cBhvr>
                                      <p:tavLst>
                                        <p:tav tm="0">
                                          <p:val>
                                            <p:strVal val="#ppt_y+#ppt_h*1.125000"/>
                                          </p:val>
                                        </p:tav>
                                        <p:tav tm="100000">
                                          <p:val>
                                            <p:strVal val="#ppt_y"/>
                                          </p:val>
                                        </p:tav>
                                      </p:tavLst>
                                    </p:anim>
                                    <p:animEffect transition="in" filter="wipe(up)">
                                      <p:cBhvr>
                                        <p:cTn id="16" dur="500"/>
                                        <p:tgtEl>
                                          <p:spTgt spid="30"/>
                                        </p:tgtEl>
                                      </p:cBhvr>
                                    </p:animEffect>
                                  </p:childTnLst>
                                </p:cTn>
                              </p:par>
                              <p:par>
                                <p:cTn id="17" presetID="12" presetClass="entr" presetSubtype="4" fill="hold" grpId="1"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p:tgtEl>
                                          <p:spTgt spid="29"/>
                                        </p:tgtEl>
                                        <p:attrNameLst>
                                          <p:attrName>ppt_y</p:attrName>
                                        </p:attrNameLst>
                                      </p:cBhvr>
                                      <p:tavLst>
                                        <p:tav tm="0">
                                          <p:val>
                                            <p:strVal val="#ppt_y+#ppt_h*1.125000"/>
                                          </p:val>
                                        </p:tav>
                                        <p:tav tm="100000">
                                          <p:val>
                                            <p:strVal val="#ppt_y"/>
                                          </p:val>
                                        </p:tav>
                                      </p:tavLst>
                                    </p:anim>
                                    <p:animEffect transition="in" filter="wipe(up)">
                                      <p:cBhvr>
                                        <p:cTn id="20" dur="500"/>
                                        <p:tgtEl>
                                          <p:spTgt spid="29"/>
                                        </p:tgtEl>
                                      </p:cBhvr>
                                    </p:animEffect>
                                  </p:childTnLst>
                                </p:cTn>
                              </p:par>
                              <p:par>
                                <p:cTn id="21" presetID="12" presetClass="entr" presetSubtype="4" fill="hold" grpId="1" nodeType="with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p:tgtEl>
                                          <p:spTgt spid="31"/>
                                        </p:tgtEl>
                                        <p:attrNameLst>
                                          <p:attrName>ppt_y</p:attrName>
                                        </p:attrNameLst>
                                      </p:cBhvr>
                                      <p:tavLst>
                                        <p:tav tm="0">
                                          <p:val>
                                            <p:strVal val="#ppt_y+#ppt_h*1.125000"/>
                                          </p:val>
                                        </p:tav>
                                        <p:tav tm="100000">
                                          <p:val>
                                            <p:strVal val="#ppt_y"/>
                                          </p:val>
                                        </p:tav>
                                      </p:tavLst>
                                    </p:anim>
                                    <p:animEffect transition="in" filter="wipe(up)">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xit" presetSubtype="4" fill="hold" grpId="0" nodeType="clickEffect">
                                  <p:stCondLst>
                                    <p:cond delay="0"/>
                                  </p:stCondLst>
                                  <p:childTnLst>
                                    <p:anim calcmode="lin" valueType="num">
                                      <p:cBhvr additive="base">
                                        <p:cTn id="28" dur="500"/>
                                        <p:tgtEl>
                                          <p:spTgt spid="14"/>
                                        </p:tgtEl>
                                        <p:attrNameLst>
                                          <p:attrName>ppt_y</p:attrName>
                                        </p:attrNameLst>
                                      </p:cBhvr>
                                      <p:tavLst>
                                        <p:tav tm="0">
                                          <p:val>
                                            <p:strVal val="#ppt_y"/>
                                          </p:val>
                                        </p:tav>
                                        <p:tav tm="100000">
                                          <p:val>
                                            <p:strVal val="#ppt_y+#ppt_h*1.125000"/>
                                          </p:val>
                                        </p:tav>
                                      </p:tavLst>
                                    </p:anim>
                                    <p:animEffect transition="out" filter="wipe(down)">
                                      <p:cBhvr>
                                        <p:cTn id="29" dur="500"/>
                                        <p:tgtEl>
                                          <p:spTgt spid="14"/>
                                        </p:tgtEl>
                                      </p:cBhvr>
                                    </p:animEffect>
                                    <p:set>
                                      <p:cBhvr>
                                        <p:cTn id="30" dur="1" fill="hold">
                                          <p:stCondLst>
                                            <p:cond delay="499"/>
                                          </p:stCondLst>
                                        </p:cTn>
                                        <p:tgtEl>
                                          <p:spTgt spid="14"/>
                                        </p:tgtEl>
                                        <p:attrNameLst>
                                          <p:attrName>style.visibility</p:attrName>
                                        </p:attrNameLst>
                                      </p:cBhvr>
                                      <p:to>
                                        <p:strVal val="hidden"/>
                                      </p:to>
                                    </p:set>
                                  </p:childTnLst>
                                </p:cTn>
                              </p:par>
                              <p:par>
                                <p:cTn id="31" presetID="12" presetClass="exit" presetSubtype="1" fill="hold" grpId="0" nodeType="withEffect">
                                  <p:stCondLst>
                                    <p:cond delay="0"/>
                                  </p:stCondLst>
                                  <p:childTnLst>
                                    <p:anim calcmode="lin" valueType="num">
                                      <p:cBhvr additive="base">
                                        <p:cTn id="32" dur="500"/>
                                        <p:tgtEl>
                                          <p:spTgt spid="2"/>
                                        </p:tgtEl>
                                        <p:attrNameLst>
                                          <p:attrName>ppt_y</p:attrName>
                                        </p:attrNameLst>
                                      </p:cBhvr>
                                      <p:tavLst>
                                        <p:tav tm="0">
                                          <p:val>
                                            <p:strVal val="#ppt_y"/>
                                          </p:val>
                                        </p:tav>
                                        <p:tav tm="100000">
                                          <p:val>
                                            <p:strVal val="#ppt_y-#ppt_h*1.125000"/>
                                          </p:val>
                                        </p:tav>
                                      </p:tavLst>
                                    </p:anim>
                                    <p:animEffect transition="out" filter="wipe(up)">
                                      <p:cBhvr>
                                        <p:cTn id="33" dur="500"/>
                                        <p:tgtEl>
                                          <p:spTgt spid="2"/>
                                        </p:tgtEl>
                                      </p:cBhvr>
                                    </p:animEffect>
                                    <p:set>
                                      <p:cBhvr>
                                        <p:cTn id="34" dur="1" fill="hold">
                                          <p:stCondLst>
                                            <p:cond delay="499"/>
                                          </p:stCondLst>
                                        </p:cTn>
                                        <p:tgtEl>
                                          <p:spTgt spid="2"/>
                                        </p:tgtEl>
                                        <p:attrNameLst>
                                          <p:attrName>style.visibility</p:attrName>
                                        </p:attrNameLst>
                                      </p:cBhvr>
                                      <p:to>
                                        <p:strVal val="hidden"/>
                                      </p:to>
                                    </p:set>
                                  </p:childTnLst>
                                </p:cTn>
                              </p:par>
                            </p:childTnLst>
                          </p:cTn>
                        </p:par>
                        <p:par>
                          <p:cTn id="35" fill="hold">
                            <p:stCondLst>
                              <p:cond delay="500"/>
                            </p:stCondLst>
                            <p:childTnLst>
                              <p:par>
                                <p:cTn id="36" presetID="1" presetClass="entr" presetSubtype="0"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5"/>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p:bldP spid="2" grpId="0"/>
      <p:bldP spid="21" grpId="0" animBg="1"/>
      <p:bldP spid="22" grpId="0"/>
      <p:bldP spid="24" grpId="0"/>
      <p:bldP spid="19" grpId="0" animBg="1"/>
      <p:bldP spid="30" grpId="1" bldLvl="0" animBg="1"/>
      <p:bldP spid="29" grpId="1" bldLvl="0" animBg="1"/>
      <p:bldP spid="31" grpId="1" bldLvl="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Visit cell 6</a:t>
            </a:r>
            <a:endParaRPr lang="en-CA" altLang="zh-CN"/>
          </a:p>
        </p:txBody>
      </p:sp>
      <p:graphicFrame>
        <p:nvGraphicFramePr>
          <p:cNvPr id="7" name="表格 6"/>
          <p:cNvGraphicFramePr/>
          <p:nvPr/>
        </p:nvGraphicFramePr>
        <p:xfrm>
          <a:off x="284480" y="168910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endParaRPr 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no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r>
                        <a:rPr lang="en-US" sz="1800" b="0" strike="noStrike" spc="-1">
                          <a:solidFill>
                            <a:srgbClr val="000000"/>
                          </a:solidFill>
                          <a:latin typeface="Arial" panose="020B0604020202020204"/>
                        </a:rPr>
                        <a:t>5</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6</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17" name="文本框 16"/>
          <p:cNvSpPr txBox="1"/>
          <p:nvPr/>
        </p:nvSpPr>
        <p:spPr>
          <a:xfrm>
            <a:off x="283845" y="1322705"/>
            <a:ext cx="5579110" cy="368300"/>
          </a:xfrm>
          <a:prstGeom prst="rect">
            <a:avLst/>
          </a:prstGeom>
          <a:noFill/>
        </p:spPr>
        <p:txBody>
          <a:bodyPr wrap="square" rtlCol="0">
            <a:spAutoFit/>
          </a:bodyPr>
          <a:p>
            <a:pPr algn="ctr"/>
            <a:r>
              <a:rPr lang="en-CA" altLang="zh-CN"/>
              <a:t>Map</a:t>
            </a:r>
            <a:endParaRPr lang="en-CA" altLang="zh-CN"/>
          </a:p>
        </p:txBody>
      </p:sp>
      <p:sp>
        <p:nvSpPr>
          <p:cNvPr id="4" name="文本框 3"/>
          <p:cNvSpPr txBox="1"/>
          <p:nvPr/>
        </p:nvSpPr>
        <p:spPr>
          <a:xfrm>
            <a:off x="1409065" y="1691005"/>
            <a:ext cx="1092200" cy="522605"/>
          </a:xfrm>
          <a:prstGeom prst="rect">
            <a:avLst/>
          </a:prstGeom>
          <a:solidFill>
            <a:schemeClr val="tx1">
              <a:lumMod val="50000"/>
              <a:lumOff val="50000"/>
            </a:schemeClr>
          </a:solidFill>
        </p:spPr>
        <p:txBody>
          <a:bodyPr wrap="square" rtlCol="0" anchor="ctr" anchorCtr="0">
            <a:noAutofit/>
          </a:bodyPr>
          <a:p>
            <a:pPr algn="ctr"/>
            <a:r>
              <a:rPr lang="en-CA" altLang="zh-CN">
                <a:solidFill>
                  <a:schemeClr val="bg1"/>
                </a:solidFill>
                <a:latin typeface="Arial" panose="020B0604020202020204" pitchFamily="34" charset="0"/>
                <a:cs typeface="Arial" panose="020B0604020202020204" pitchFamily="34" charset="0"/>
              </a:rPr>
              <a:t>1</a:t>
            </a:r>
            <a:endParaRPr lang="en-CA" altLang="zh-CN">
              <a:solidFill>
                <a:schemeClr val="bg1"/>
              </a:solidFill>
              <a:latin typeface="Arial" panose="020B0604020202020204" pitchFamily="34" charset="0"/>
              <a:cs typeface="Arial" panose="020B0604020202020204" pitchFamily="34" charset="0"/>
            </a:endParaRPr>
          </a:p>
        </p:txBody>
      </p:sp>
      <p:graphicFrame>
        <p:nvGraphicFramePr>
          <p:cNvPr id="8" name="表格 7"/>
          <p:cNvGraphicFramePr/>
          <p:nvPr>
            <p:custDataLst>
              <p:tags r:id="rId1"/>
            </p:custDataLst>
          </p:nvPr>
        </p:nvGraphicFramePr>
        <p:xfrm>
          <a:off x="6419850" y="1689100"/>
          <a:ext cx="5581650" cy="2663825"/>
        </p:xfrm>
        <a:graphic>
          <a:graphicData uri="http://schemas.openxmlformats.org/drawingml/2006/table">
            <a:tbl>
              <a:tblPr firstRow="1" bandRow="1">
                <a:tableStyleId>{5C22544A-7EE6-4342-B048-85BDC9FD1C3A}</a:tableStyleId>
              </a:tblPr>
              <a:tblGrid>
                <a:gridCol w="372110"/>
                <a:gridCol w="372110"/>
                <a:gridCol w="372110"/>
                <a:gridCol w="372110"/>
                <a:gridCol w="372110"/>
                <a:gridCol w="372110"/>
                <a:gridCol w="372110"/>
                <a:gridCol w="372110"/>
                <a:gridCol w="372110"/>
                <a:gridCol w="372110"/>
                <a:gridCol w="372110"/>
                <a:gridCol w="372110"/>
                <a:gridCol w="372110"/>
                <a:gridCol w="372110"/>
                <a:gridCol w="372110"/>
              </a:tblGrid>
              <a:tr h="532765">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8</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bg1"/>
                          </a:solidFill>
                        </a:rPr>
                        <a:t>1</a:t>
                      </a:r>
                      <a:endParaRPr lang="en-CA" altLang="zh-CN" b="0">
                        <a:solidFill>
                          <a:schemeClr val="bg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7</a:t>
                      </a:r>
                      <a:endParaRPr lang="en-CA" altLang="zh-CN" b="0">
                        <a:solidFill>
                          <a:schemeClr val="bg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r>
            </a:tbl>
          </a:graphicData>
        </a:graphic>
      </p:graphicFrame>
      <p:sp>
        <p:nvSpPr>
          <p:cNvPr id="16" name="文本框 15"/>
          <p:cNvSpPr txBox="1"/>
          <p:nvPr/>
        </p:nvSpPr>
        <p:spPr>
          <a:xfrm>
            <a:off x="6419850" y="1322705"/>
            <a:ext cx="5579110" cy="368300"/>
          </a:xfrm>
          <a:prstGeom prst="rect">
            <a:avLst/>
          </a:prstGeom>
          <a:noFill/>
        </p:spPr>
        <p:txBody>
          <a:bodyPr wrap="square" rtlCol="0">
            <a:spAutoFit/>
          </a:bodyPr>
          <a:p>
            <a:pPr algn="ctr"/>
            <a:r>
              <a:rPr lang="en-CA" altLang="zh-CN"/>
              <a:t>Closed List</a:t>
            </a:r>
            <a:endParaRPr lang="en-CA" altLang="zh-CN"/>
          </a:p>
        </p:txBody>
      </p:sp>
      <p:sp>
        <p:nvSpPr>
          <p:cNvPr id="5" name="椭圆 4"/>
          <p:cNvSpPr>
            <a:spLocks noChangeAspect="1"/>
          </p:cNvSpPr>
          <p:nvPr/>
        </p:nvSpPr>
        <p:spPr>
          <a:xfrm>
            <a:off x="2806700" y="4897120"/>
            <a:ext cx="534035" cy="53403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0</a:t>
            </a:r>
            <a:endParaRPr lang="en-CA" altLang="zh-CN">
              <a:solidFill>
                <a:schemeClr val="tx1"/>
              </a:solidFill>
            </a:endParaRPr>
          </a:p>
        </p:txBody>
      </p:sp>
      <p:sp>
        <p:nvSpPr>
          <p:cNvPr id="9" name="文本框 8"/>
          <p:cNvSpPr txBox="1"/>
          <p:nvPr/>
        </p:nvSpPr>
        <p:spPr>
          <a:xfrm>
            <a:off x="1042035" y="4528820"/>
            <a:ext cx="4064000" cy="368300"/>
          </a:xfrm>
          <a:prstGeom prst="rect">
            <a:avLst/>
          </a:prstGeom>
          <a:noFill/>
        </p:spPr>
        <p:txBody>
          <a:bodyPr wrap="square" rtlCol="0">
            <a:spAutoFit/>
          </a:bodyPr>
          <a:p>
            <a:pPr algn="ctr"/>
            <a:r>
              <a:rPr lang="en-CA" altLang="zh-CN"/>
              <a:t>Open List - tree</a:t>
            </a:r>
            <a:endParaRPr lang="en-CA" altLang="zh-CN"/>
          </a:p>
        </p:txBody>
      </p:sp>
      <p:sp>
        <p:nvSpPr>
          <p:cNvPr id="10" name="文本框 9"/>
          <p:cNvSpPr txBox="1"/>
          <p:nvPr/>
        </p:nvSpPr>
        <p:spPr>
          <a:xfrm>
            <a:off x="7177405" y="4528820"/>
            <a:ext cx="4064000" cy="368300"/>
          </a:xfrm>
          <a:prstGeom prst="rect">
            <a:avLst/>
          </a:prstGeom>
          <a:noFill/>
        </p:spPr>
        <p:txBody>
          <a:bodyPr wrap="square" rtlCol="0">
            <a:spAutoFit/>
          </a:bodyPr>
          <a:p>
            <a:pPr algn="ctr"/>
            <a:r>
              <a:rPr lang="en-CA" altLang="zh-CN"/>
              <a:t>Open List - array</a:t>
            </a:r>
            <a:endParaRPr lang="en-CA" altLang="zh-CN"/>
          </a:p>
        </p:txBody>
      </p:sp>
      <p:graphicFrame>
        <p:nvGraphicFramePr>
          <p:cNvPr id="11" name="表格 10"/>
          <p:cNvGraphicFramePr/>
          <p:nvPr>
            <p:custDataLst>
              <p:tags r:id="rId2"/>
            </p:custDataLst>
          </p:nvPr>
        </p:nvGraphicFramePr>
        <p:xfrm>
          <a:off x="8560435" y="4897120"/>
          <a:ext cx="1300480" cy="731520"/>
        </p:xfrm>
        <a:graphic>
          <a:graphicData uri="http://schemas.openxmlformats.org/drawingml/2006/table">
            <a:tbl>
              <a:tblPr firstRow="1" bandRow="1">
                <a:tableStyleId>{5C22544A-7EE6-4342-B048-85BDC9FD1C3A}</a:tableStyleId>
              </a:tblPr>
              <a:tblGrid>
                <a:gridCol w="958850"/>
                <a:gridCol w="341630"/>
              </a:tblGrid>
              <a:tr h="365760">
                <a:tc>
                  <a:txBody>
                    <a:bodyPr/>
                    <a:p>
                      <a:pPr algn="r">
                        <a:buNone/>
                      </a:pPr>
                      <a:r>
                        <a:rPr lang="en-CA" altLang="zh-CN"/>
                        <a:t>Value</a:t>
                      </a:r>
                      <a:endParaRPr lang="en-CA" altLang="zh-CN"/>
                    </a:p>
                  </a:txBody>
                  <a:tcPr/>
                </a:tc>
                <a:tc>
                  <a:txBody>
                    <a:bodyPr/>
                    <a:p>
                      <a:pPr>
                        <a:buNone/>
                      </a:pPr>
                      <a:r>
                        <a:rPr lang="en-CA" altLang="zh-CN"/>
                        <a:t>0</a:t>
                      </a:r>
                      <a:endParaRPr lang="en-CA" altLang="zh-CN"/>
                    </a:p>
                  </a:txBody>
                  <a:tcPr/>
                </a:tc>
              </a:tr>
              <a:tr h="365760">
                <a:tc>
                  <a:txBody>
                    <a:bodyPr/>
                    <a:p>
                      <a:pPr algn="r">
                        <a:buNone/>
                      </a:pPr>
                      <a:r>
                        <a:rPr lang="en-CA" altLang="zh-CN"/>
                        <a:t>Index</a:t>
                      </a:r>
                      <a:endParaRPr lang="en-CA" altLang="zh-CN"/>
                    </a:p>
                  </a:txBody>
                  <a:tcPr/>
                </a:tc>
                <a:tc>
                  <a:txBody>
                    <a:bodyPr/>
                    <a:p>
                      <a:pPr>
                        <a:buNone/>
                      </a:pPr>
                      <a:r>
                        <a:rPr lang="en-CA" altLang="zh-CN"/>
                        <a:t>0</a:t>
                      </a:r>
                      <a:endParaRPr lang="en-CA" altLang="zh-CN"/>
                    </a:p>
                  </a:txBody>
                  <a:tcPr/>
                </a:tc>
              </a:tr>
            </a:tbl>
          </a:graphicData>
        </a:graphic>
      </p:graphicFrame>
      <p:sp>
        <p:nvSpPr>
          <p:cNvPr id="14" name="文本框 13"/>
          <p:cNvSpPr txBox="1"/>
          <p:nvPr/>
        </p:nvSpPr>
        <p:spPr>
          <a:xfrm>
            <a:off x="838200" y="5628640"/>
            <a:ext cx="10403205" cy="1047115"/>
          </a:xfrm>
          <a:prstGeom prst="rect">
            <a:avLst/>
          </a:prstGeom>
          <a:noFill/>
        </p:spPr>
        <p:txBody>
          <a:bodyPr wrap="square" rtlCol="0" anchor="ctr" anchorCtr="0">
            <a:noAutofit/>
          </a:bodyPr>
          <a:p>
            <a:pPr algn="ctr"/>
            <a:r>
              <a:rPr lang="en-CA" altLang="zh-CN" sz="2800"/>
              <a:t>Step 3 - visit bottom adjacent cell</a:t>
            </a:r>
            <a:endParaRPr lang="en-CA" altLang="zh-CN" sz="2800"/>
          </a:p>
        </p:txBody>
      </p:sp>
      <p:sp>
        <p:nvSpPr>
          <p:cNvPr id="3" name="文本框 2"/>
          <p:cNvSpPr txBox="1"/>
          <p:nvPr/>
        </p:nvSpPr>
        <p:spPr>
          <a:xfrm>
            <a:off x="7554595" y="2229485"/>
            <a:ext cx="343535" cy="522605"/>
          </a:xfrm>
          <a:prstGeom prst="rect">
            <a:avLst/>
          </a:prstGeom>
          <a:solidFill>
            <a:srgbClr val="61F400"/>
          </a:solidFill>
        </p:spPr>
        <p:txBody>
          <a:bodyPr wrap="square" rtlCol="0" anchor="ctr" anchorCtr="0">
            <a:noAutofit/>
          </a:bodyPr>
          <a:p>
            <a:pPr algn="ctr"/>
            <a:r>
              <a:rPr lang="en-CA" altLang="zh-CN">
                <a:solidFill>
                  <a:srgbClr val="FF0000"/>
                </a:solidFill>
              </a:rPr>
              <a:t>1</a:t>
            </a:r>
            <a:endParaRPr lang="en-CA" altLang="zh-CN">
              <a:solidFill>
                <a:srgbClr val="FF0000"/>
              </a:solidFill>
            </a:endParaRPr>
          </a:p>
        </p:txBody>
      </p:sp>
      <p:sp>
        <p:nvSpPr>
          <p:cNvPr id="15" name="文本框 14"/>
          <p:cNvSpPr txBox="1"/>
          <p:nvPr/>
        </p:nvSpPr>
        <p:spPr>
          <a:xfrm>
            <a:off x="7927340" y="2225675"/>
            <a:ext cx="340995" cy="528320"/>
          </a:xfrm>
          <a:prstGeom prst="rect">
            <a:avLst/>
          </a:prstGeom>
          <a:solidFill>
            <a:srgbClr val="61F400"/>
          </a:solidFill>
        </p:spPr>
        <p:txBody>
          <a:bodyPr wrap="square" rtlCol="0" anchor="ctr" anchorCtr="0">
            <a:noAutofit/>
          </a:bodyPr>
          <a:p>
            <a:pPr algn="ctr"/>
            <a:r>
              <a:rPr lang="en-CA" altLang="zh-CN">
                <a:solidFill>
                  <a:srgbClr val="FF0000"/>
                </a:solidFill>
              </a:rPr>
              <a:t>1</a:t>
            </a:r>
            <a:endParaRPr lang="en-CA" altLang="zh-CN">
              <a:solidFill>
                <a:srgbClr val="FF0000"/>
              </a:solidFill>
            </a:endParaRPr>
          </a:p>
        </p:txBody>
      </p:sp>
      <p:sp>
        <p:nvSpPr>
          <p:cNvPr id="18" name="文本框 17"/>
          <p:cNvSpPr txBox="1"/>
          <p:nvPr/>
        </p:nvSpPr>
        <p:spPr>
          <a:xfrm>
            <a:off x="8297545" y="2226310"/>
            <a:ext cx="332105" cy="527685"/>
          </a:xfrm>
          <a:prstGeom prst="rect">
            <a:avLst/>
          </a:prstGeom>
          <a:solidFill>
            <a:srgbClr val="61F400"/>
          </a:solidFill>
        </p:spPr>
        <p:txBody>
          <a:bodyPr wrap="square" rtlCol="0" anchor="ctr" anchorCtr="0">
            <a:noAutofit/>
          </a:bodyPr>
          <a:p>
            <a:pPr algn="ctr"/>
            <a:r>
              <a:rPr lang="en-CA" altLang="zh-CN">
                <a:solidFill>
                  <a:srgbClr val="FF0000"/>
                </a:solidFill>
              </a:rPr>
              <a:t>6</a:t>
            </a:r>
            <a:endParaRPr lang="en-CA" altLang="zh-CN">
              <a:solidFill>
                <a:srgbClr val="FF0000"/>
              </a:solidFill>
            </a:endParaRPr>
          </a:p>
        </p:txBody>
      </p:sp>
      <p:sp>
        <p:nvSpPr>
          <p:cNvPr id="20" name="文本框 19"/>
          <p:cNvSpPr txBox="1"/>
          <p:nvPr/>
        </p:nvSpPr>
        <p:spPr>
          <a:xfrm>
            <a:off x="1409065" y="2237105"/>
            <a:ext cx="1092200" cy="509270"/>
          </a:xfrm>
          <a:prstGeom prst="rect">
            <a:avLst/>
          </a:prstGeom>
          <a:solidFill>
            <a:srgbClr val="61F400"/>
          </a:solidFill>
        </p:spPr>
        <p:txBody>
          <a:bodyPr wrap="square" rtlCol="0" anchor="ctr" anchorCtr="0">
            <a:noAutofit/>
          </a:bodyPr>
          <a:p>
            <a:pPr algn="ctr"/>
            <a:r>
              <a:rPr lang="en-CA" altLang="zh-CN">
                <a:solidFill>
                  <a:schemeClr val="tx1"/>
                </a:solidFill>
                <a:latin typeface="Arial" panose="020B0604020202020204" pitchFamily="34" charset="0"/>
                <a:cs typeface="Arial" panose="020B0604020202020204" pitchFamily="34" charset="0"/>
              </a:rPr>
              <a:t>6</a:t>
            </a:r>
            <a:endParaRPr lang="en-CA" altLang="zh-CN">
              <a:solidFill>
                <a:schemeClr val="tx1"/>
              </a:solidFill>
              <a:latin typeface="Arial" panose="020B0604020202020204" pitchFamily="34" charset="0"/>
              <a:cs typeface="Arial" panose="020B0604020202020204" pitchFamily="34" charset="0"/>
            </a:endParaRPr>
          </a:p>
        </p:txBody>
      </p:sp>
      <p:grpSp>
        <p:nvGrpSpPr>
          <p:cNvPr id="29" name="组合 28"/>
          <p:cNvGrpSpPr/>
          <p:nvPr/>
        </p:nvGrpSpPr>
        <p:grpSpPr>
          <a:xfrm>
            <a:off x="1889125" y="5353050"/>
            <a:ext cx="995680" cy="887095"/>
            <a:chOff x="2975" y="8430"/>
            <a:chExt cx="1568" cy="1397"/>
          </a:xfrm>
        </p:grpSpPr>
        <p:sp>
          <p:nvSpPr>
            <p:cNvPr id="26" name="椭圆 25"/>
            <p:cNvSpPr>
              <a:spLocks noChangeAspect="1"/>
            </p:cNvSpPr>
            <p:nvPr/>
          </p:nvSpPr>
          <p:spPr>
            <a:xfrm>
              <a:off x="2975" y="8987"/>
              <a:ext cx="841" cy="841"/>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6</a:t>
              </a:r>
              <a:endParaRPr lang="en-CA" altLang="zh-CN">
                <a:solidFill>
                  <a:schemeClr val="tx1"/>
                </a:solidFill>
              </a:endParaRPr>
            </a:p>
          </p:txBody>
        </p:sp>
        <p:cxnSp>
          <p:nvCxnSpPr>
            <p:cNvPr id="27" name="直接连接符 26"/>
            <p:cNvCxnSpPr>
              <a:stCxn id="5" idx="3"/>
              <a:endCxn id="26" idx="7"/>
            </p:cNvCxnSpPr>
            <p:nvPr/>
          </p:nvCxnSpPr>
          <p:spPr>
            <a:xfrm flipH="1">
              <a:off x="3693" y="8430"/>
              <a:ext cx="850" cy="68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grpSp>
      <p:graphicFrame>
        <p:nvGraphicFramePr>
          <p:cNvPr id="28" name="表格 27"/>
          <p:cNvGraphicFramePr/>
          <p:nvPr>
            <p:custDataLst>
              <p:tags r:id="rId3"/>
            </p:custDataLst>
          </p:nvPr>
        </p:nvGraphicFramePr>
        <p:xfrm>
          <a:off x="9860915" y="4897120"/>
          <a:ext cx="305435" cy="731520"/>
        </p:xfrm>
        <a:graphic>
          <a:graphicData uri="http://schemas.openxmlformats.org/drawingml/2006/table">
            <a:tbl>
              <a:tblPr firstRow="1" bandRow="1">
                <a:tableStyleId>{5C22544A-7EE6-4342-B048-85BDC9FD1C3A}</a:tableStyleId>
              </a:tblPr>
              <a:tblGrid>
                <a:gridCol w="305435"/>
              </a:tblGrid>
              <a:tr h="365760">
                <a:tc>
                  <a:txBody>
                    <a:bodyPr/>
                    <a:p>
                      <a:pPr>
                        <a:buNone/>
                      </a:pPr>
                      <a:r>
                        <a:rPr lang="en-CA" altLang="zh-CN"/>
                        <a:t>6</a:t>
                      </a:r>
                      <a:endParaRPr lang="en-CA" altLang="zh-CN"/>
                    </a:p>
                  </a:txBody>
                  <a:tcPr/>
                </a:tc>
              </a:tr>
              <a:tr h="365760">
                <a:tc>
                  <a:txBody>
                    <a:bodyPr/>
                    <a:p>
                      <a:pPr>
                        <a:buNone/>
                      </a:pPr>
                      <a:r>
                        <a:rPr lang="en-CA" altLang="zh-CN"/>
                        <a:t>1</a:t>
                      </a:r>
                      <a:endParaRPr lang="en-CA" altLang="zh-CN"/>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p:tgtEl>
                                          <p:spTgt spid="15"/>
                                        </p:tgtEl>
                                        <p:attrNameLst>
                                          <p:attrName>ppt_y</p:attrName>
                                        </p:attrNameLst>
                                      </p:cBhvr>
                                      <p:tavLst>
                                        <p:tav tm="0">
                                          <p:val>
                                            <p:strVal val="#ppt_y+#ppt_h*1.125000"/>
                                          </p:val>
                                        </p:tav>
                                        <p:tav tm="100000">
                                          <p:val>
                                            <p:strVal val="#ppt_y"/>
                                          </p:val>
                                        </p:tav>
                                      </p:tavLst>
                                    </p:anim>
                                    <p:animEffect transition="in" filter="wipe(up)">
                                      <p:cBhvr>
                                        <p:cTn id="12" dur="500"/>
                                        <p:tgtEl>
                                          <p:spTgt spid="15"/>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p:tgtEl>
                                          <p:spTgt spid="18"/>
                                        </p:tgtEl>
                                        <p:attrNameLst>
                                          <p:attrName>ppt_y</p:attrName>
                                        </p:attrNameLst>
                                      </p:cBhvr>
                                      <p:tavLst>
                                        <p:tav tm="0">
                                          <p:val>
                                            <p:strVal val="#ppt_y+#ppt_h*1.125000"/>
                                          </p:val>
                                        </p:tav>
                                        <p:tav tm="100000">
                                          <p:val>
                                            <p:strVal val="#ppt_y"/>
                                          </p:val>
                                        </p:tav>
                                      </p:tavLst>
                                    </p:anim>
                                    <p:animEffect transition="in" filter="wipe(up)">
                                      <p:cBhvr>
                                        <p:cTn id="16" dur="500"/>
                                        <p:tgtEl>
                                          <p:spTgt spid="18"/>
                                        </p:tgtEl>
                                      </p:cBhvr>
                                    </p:animEffect>
                                  </p:childTnLst>
                                </p:cTn>
                              </p:par>
                              <p:par>
                                <p:cTn id="17" presetID="3" presetClass="emph" presetSubtype="2" fill="hold" grpId="0" nodeType="withEffect">
                                  <p:stCondLst>
                                    <p:cond delay="0"/>
                                  </p:stCondLst>
                                  <p:childTnLst>
                                    <p:animClr clrSpc="rgb" dir="cw">
                                      <p:cBhvr override="childStyle">
                                        <p:cTn id="18" dur="500" fill="hold"/>
                                        <p:tgtEl>
                                          <p:spTgt spid="20"/>
                                        </p:tgtEl>
                                        <p:attrNameLst>
                                          <p:attrName>style.color</p:attrName>
                                        </p:attrNameLst>
                                      </p:cBhvr>
                                      <p:to>
                                        <a:srgbClr val="e41908"/>
                                      </p:to>
                                    </p:animClr>
                                  </p:childTnLst>
                                </p:cTn>
                              </p:par>
                              <p:par>
                                <p:cTn id="19" presetID="22" presetClass="entr" presetSubtype="8"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left)">
                                      <p:cBhvr>
                                        <p:cTn id="21" dur="500"/>
                                        <p:tgtEl>
                                          <p:spTgt spid="28"/>
                                        </p:tgtEl>
                                      </p:cBhvr>
                                    </p:animEffect>
                                  </p:childTnLst>
                                </p:cTn>
                              </p:par>
                              <p:par>
                                <p:cTn id="22" presetID="22" presetClass="entr" presetSubtype="1" fill="hold"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up)">
                                      <p:cBhvr>
                                        <p:cTn id="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18" grpId="0" animBg="1"/>
      <p:bldP spid="2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sym typeface="+mn-ea"/>
              </a:rPr>
              <a:t>Calculate </a:t>
            </a:r>
            <a:r>
              <a:rPr lang="en-CA" altLang="zh-CN">
                <a:latin typeface="Consolas" panose="020B0609020204030204" charset="0"/>
                <a:cs typeface="Consolas" panose="020B0609020204030204" charset="0"/>
                <a:sym typeface="+mn-ea"/>
              </a:rPr>
              <a:t>f</a:t>
            </a:r>
            <a:endParaRPr lang="en-CA" altLang="zh-CN">
              <a:latin typeface="Consolas" panose="020B0609020204030204" charset="0"/>
              <a:cs typeface="Consolas" panose="020B0609020204030204" charset="0"/>
              <a:sym typeface="+mn-ea"/>
            </a:endParaRPr>
          </a:p>
        </p:txBody>
      </p:sp>
      <p:graphicFrame>
        <p:nvGraphicFramePr>
          <p:cNvPr id="7" name="表格 6"/>
          <p:cNvGraphicFramePr/>
          <p:nvPr/>
        </p:nvGraphicFramePr>
        <p:xfrm>
          <a:off x="284480" y="168910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CA" altLang="en-US" sz="1800" b="0" strike="noStrike" spc="-1">
                          <a:solidFill>
                            <a:schemeClr val="bg1"/>
                          </a:solidFill>
                          <a:latin typeface="Arial" panose="020B0604020202020204"/>
                        </a:rPr>
                        <a:t>1</a:t>
                      </a:r>
                      <a:endParaRPr lang="en-CA" alt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chemeClr val="tx1">
                        <a:lumMod val="50000"/>
                        <a:lumOff val="50000"/>
                      </a:schemeClr>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r>
                        <a:rPr lang="en-US" sz="1800" b="0" strike="noStrike" spc="-1">
                          <a:solidFill>
                            <a:srgbClr val="000000"/>
                          </a:solidFill>
                          <a:latin typeface="Arial" panose="020B0604020202020204"/>
                        </a:rPr>
                        <a:t>5</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6</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17" name="文本框 16"/>
          <p:cNvSpPr txBox="1"/>
          <p:nvPr/>
        </p:nvSpPr>
        <p:spPr>
          <a:xfrm>
            <a:off x="283845" y="1322705"/>
            <a:ext cx="5579110" cy="368300"/>
          </a:xfrm>
          <a:prstGeom prst="rect">
            <a:avLst/>
          </a:prstGeom>
          <a:noFill/>
        </p:spPr>
        <p:txBody>
          <a:bodyPr wrap="square" rtlCol="0">
            <a:spAutoFit/>
          </a:bodyPr>
          <a:p>
            <a:pPr algn="ctr"/>
            <a:r>
              <a:rPr lang="en-CA" altLang="zh-CN"/>
              <a:t>Map</a:t>
            </a:r>
            <a:endParaRPr lang="en-CA" altLang="zh-CN"/>
          </a:p>
        </p:txBody>
      </p:sp>
      <p:graphicFrame>
        <p:nvGraphicFramePr>
          <p:cNvPr id="8" name="表格 7"/>
          <p:cNvGraphicFramePr/>
          <p:nvPr>
            <p:custDataLst>
              <p:tags r:id="rId1"/>
            </p:custDataLst>
          </p:nvPr>
        </p:nvGraphicFramePr>
        <p:xfrm>
          <a:off x="6419850" y="1689100"/>
          <a:ext cx="5581650" cy="2663825"/>
        </p:xfrm>
        <a:graphic>
          <a:graphicData uri="http://schemas.openxmlformats.org/drawingml/2006/table">
            <a:tbl>
              <a:tblPr firstRow="1" bandRow="1">
                <a:tableStyleId>{5C22544A-7EE6-4342-B048-85BDC9FD1C3A}</a:tableStyleId>
              </a:tblPr>
              <a:tblGrid>
                <a:gridCol w="372110"/>
                <a:gridCol w="372110"/>
                <a:gridCol w="372110"/>
                <a:gridCol w="372110"/>
                <a:gridCol w="372110"/>
                <a:gridCol w="372110"/>
                <a:gridCol w="372110"/>
                <a:gridCol w="372110"/>
                <a:gridCol w="372110"/>
                <a:gridCol w="372110"/>
                <a:gridCol w="372110"/>
                <a:gridCol w="372110"/>
                <a:gridCol w="372110"/>
                <a:gridCol w="372110"/>
                <a:gridCol w="372110"/>
              </a:tblGrid>
              <a:tr h="532765">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b="0">
                          <a:solidFill>
                            <a:srgbClr val="FF0000"/>
                          </a:solidFill>
                        </a:rPr>
                        <a:t>1</a:t>
                      </a:r>
                      <a:endParaRPr lang="en-CA" altLang="zh-CN" b="0">
                        <a:solidFill>
                          <a:srgbClr val="FF0000"/>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rgbClr val="FF0000"/>
                          </a:solidFill>
                        </a:rPr>
                        <a:t>8</a:t>
                      </a:r>
                      <a:endParaRPr lang="en-CA" altLang="zh-CN" b="0">
                        <a:solidFill>
                          <a:srgbClr val="FF0000"/>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bg1"/>
                          </a:solidFill>
                        </a:rPr>
                        <a:t>1</a:t>
                      </a:r>
                      <a:endParaRPr lang="en-CA" altLang="zh-CN" b="0">
                        <a:solidFill>
                          <a:schemeClr val="bg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7</a:t>
                      </a:r>
                      <a:endParaRPr lang="en-CA" altLang="zh-CN" b="0">
                        <a:solidFill>
                          <a:schemeClr val="bg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rgbClr val="FF0000"/>
                          </a:solidFill>
                        </a:rPr>
                        <a:t>1</a:t>
                      </a:r>
                      <a:endParaRPr lang="en-CA" altLang="zh-CN">
                        <a:solidFill>
                          <a:srgbClr val="FF0000"/>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rgbClr val="FF0000"/>
                          </a:solidFill>
                        </a:rPr>
                        <a:t>6</a:t>
                      </a:r>
                      <a:endParaRPr lang="en-CA" altLang="zh-CN">
                        <a:solidFill>
                          <a:srgbClr val="FF0000"/>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r>
            </a:tbl>
          </a:graphicData>
        </a:graphic>
      </p:graphicFrame>
      <p:sp>
        <p:nvSpPr>
          <p:cNvPr id="16" name="文本框 15"/>
          <p:cNvSpPr txBox="1"/>
          <p:nvPr/>
        </p:nvSpPr>
        <p:spPr>
          <a:xfrm>
            <a:off x="6419850" y="1322705"/>
            <a:ext cx="5579110" cy="368300"/>
          </a:xfrm>
          <a:prstGeom prst="rect">
            <a:avLst/>
          </a:prstGeom>
          <a:noFill/>
        </p:spPr>
        <p:txBody>
          <a:bodyPr wrap="square" rtlCol="0">
            <a:spAutoFit/>
          </a:bodyPr>
          <a:p>
            <a:pPr algn="ctr"/>
            <a:r>
              <a:rPr lang="en-CA" altLang="zh-CN"/>
              <a:t>Closed List</a:t>
            </a:r>
            <a:endParaRPr lang="en-CA" altLang="zh-CN"/>
          </a:p>
        </p:txBody>
      </p:sp>
      <p:sp>
        <p:nvSpPr>
          <p:cNvPr id="5" name="椭圆 4"/>
          <p:cNvSpPr>
            <a:spLocks noChangeAspect="1"/>
          </p:cNvSpPr>
          <p:nvPr/>
        </p:nvSpPr>
        <p:spPr>
          <a:xfrm>
            <a:off x="2806700" y="4897120"/>
            <a:ext cx="534035" cy="53403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0</a:t>
            </a:r>
            <a:endParaRPr lang="en-CA" altLang="zh-CN">
              <a:solidFill>
                <a:schemeClr val="tx1"/>
              </a:solidFill>
            </a:endParaRPr>
          </a:p>
        </p:txBody>
      </p:sp>
      <p:sp>
        <p:nvSpPr>
          <p:cNvPr id="9" name="文本框 8"/>
          <p:cNvSpPr txBox="1"/>
          <p:nvPr/>
        </p:nvSpPr>
        <p:spPr>
          <a:xfrm>
            <a:off x="1042035" y="4528820"/>
            <a:ext cx="4064000" cy="368300"/>
          </a:xfrm>
          <a:prstGeom prst="rect">
            <a:avLst/>
          </a:prstGeom>
          <a:noFill/>
        </p:spPr>
        <p:txBody>
          <a:bodyPr wrap="square" rtlCol="0">
            <a:spAutoFit/>
          </a:bodyPr>
          <a:p>
            <a:pPr algn="ctr"/>
            <a:r>
              <a:rPr lang="en-CA" altLang="zh-CN"/>
              <a:t>Open List - tree</a:t>
            </a:r>
            <a:endParaRPr lang="en-CA" altLang="zh-CN"/>
          </a:p>
        </p:txBody>
      </p:sp>
      <p:sp>
        <p:nvSpPr>
          <p:cNvPr id="10" name="文本框 9"/>
          <p:cNvSpPr txBox="1"/>
          <p:nvPr/>
        </p:nvSpPr>
        <p:spPr>
          <a:xfrm>
            <a:off x="7177405" y="4528820"/>
            <a:ext cx="4064000" cy="368300"/>
          </a:xfrm>
          <a:prstGeom prst="rect">
            <a:avLst/>
          </a:prstGeom>
          <a:noFill/>
        </p:spPr>
        <p:txBody>
          <a:bodyPr wrap="square" rtlCol="0">
            <a:spAutoFit/>
          </a:bodyPr>
          <a:p>
            <a:pPr algn="ctr"/>
            <a:r>
              <a:rPr lang="en-CA" altLang="zh-CN"/>
              <a:t>Open List - array</a:t>
            </a:r>
            <a:endParaRPr lang="en-CA" altLang="zh-CN"/>
          </a:p>
        </p:txBody>
      </p:sp>
      <p:graphicFrame>
        <p:nvGraphicFramePr>
          <p:cNvPr id="11" name="表格 10"/>
          <p:cNvGraphicFramePr/>
          <p:nvPr>
            <p:custDataLst>
              <p:tags r:id="rId2"/>
            </p:custDataLst>
          </p:nvPr>
        </p:nvGraphicFramePr>
        <p:xfrm>
          <a:off x="8560435" y="4897120"/>
          <a:ext cx="1300480" cy="731520"/>
        </p:xfrm>
        <a:graphic>
          <a:graphicData uri="http://schemas.openxmlformats.org/drawingml/2006/table">
            <a:tbl>
              <a:tblPr firstRow="1" bandRow="1">
                <a:tableStyleId>{5C22544A-7EE6-4342-B048-85BDC9FD1C3A}</a:tableStyleId>
              </a:tblPr>
              <a:tblGrid>
                <a:gridCol w="958850"/>
                <a:gridCol w="341630"/>
              </a:tblGrid>
              <a:tr h="365760">
                <a:tc>
                  <a:txBody>
                    <a:bodyPr/>
                    <a:p>
                      <a:pPr algn="r">
                        <a:buNone/>
                      </a:pPr>
                      <a:r>
                        <a:rPr lang="en-CA" altLang="zh-CN"/>
                        <a:t>Value</a:t>
                      </a:r>
                      <a:endParaRPr lang="en-CA" altLang="zh-CN"/>
                    </a:p>
                  </a:txBody>
                  <a:tcPr/>
                </a:tc>
                <a:tc>
                  <a:txBody>
                    <a:bodyPr/>
                    <a:p>
                      <a:pPr>
                        <a:buNone/>
                      </a:pPr>
                      <a:r>
                        <a:rPr lang="en-CA" altLang="zh-CN"/>
                        <a:t>0</a:t>
                      </a:r>
                      <a:endParaRPr lang="en-CA" altLang="zh-CN"/>
                    </a:p>
                  </a:txBody>
                  <a:tcPr/>
                </a:tc>
              </a:tr>
              <a:tr h="365760">
                <a:tc>
                  <a:txBody>
                    <a:bodyPr/>
                    <a:p>
                      <a:pPr algn="r">
                        <a:buNone/>
                      </a:pPr>
                      <a:r>
                        <a:rPr lang="en-CA" altLang="zh-CN"/>
                        <a:t>Index</a:t>
                      </a:r>
                      <a:endParaRPr lang="en-CA" altLang="zh-CN"/>
                    </a:p>
                  </a:txBody>
                  <a:tcPr/>
                </a:tc>
                <a:tc>
                  <a:txBody>
                    <a:bodyPr/>
                    <a:p>
                      <a:pPr>
                        <a:buNone/>
                      </a:pPr>
                      <a:r>
                        <a:rPr lang="en-CA" altLang="zh-CN"/>
                        <a:t>0</a:t>
                      </a:r>
                      <a:endParaRPr lang="en-CA" altLang="zh-CN"/>
                    </a:p>
                  </a:txBody>
                  <a:tcPr/>
                </a:tc>
              </a:tr>
            </a:tbl>
          </a:graphicData>
        </a:graphic>
      </p:graphicFrame>
      <p:grpSp>
        <p:nvGrpSpPr>
          <p:cNvPr id="29" name="组合 28"/>
          <p:cNvGrpSpPr/>
          <p:nvPr/>
        </p:nvGrpSpPr>
        <p:grpSpPr>
          <a:xfrm>
            <a:off x="1889125" y="5353050"/>
            <a:ext cx="995680" cy="887095"/>
            <a:chOff x="2975" y="8430"/>
            <a:chExt cx="1568" cy="1397"/>
          </a:xfrm>
        </p:grpSpPr>
        <p:sp>
          <p:nvSpPr>
            <p:cNvPr id="26" name="椭圆 25"/>
            <p:cNvSpPr>
              <a:spLocks noChangeAspect="1"/>
            </p:cNvSpPr>
            <p:nvPr/>
          </p:nvSpPr>
          <p:spPr>
            <a:xfrm>
              <a:off x="2975" y="8987"/>
              <a:ext cx="841" cy="841"/>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6</a:t>
              </a:r>
              <a:endParaRPr lang="en-CA" altLang="zh-CN">
                <a:solidFill>
                  <a:schemeClr val="tx1"/>
                </a:solidFill>
              </a:endParaRPr>
            </a:p>
          </p:txBody>
        </p:sp>
        <p:cxnSp>
          <p:nvCxnSpPr>
            <p:cNvPr id="27" name="直接连接符 26"/>
            <p:cNvCxnSpPr>
              <a:stCxn id="5" idx="3"/>
              <a:endCxn id="26" idx="7"/>
            </p:cNvCxnSpPr>
            <p:nvPr/>
          </p:nvCxnSpPr>
          <p:spPr>
            <a:xfrm flipH="1">
              <a:off x="3693" y="8430"/>
              <a:ext cx="850" cy="68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grpSp>
      <p:graphicFrame>
        <p:nvGraphicFramePr>
          <p:cNvPr id="28" name="表格 27"/>
          <p:cNvGraphicFramePr/>
          <p:nvPr>
            <p:custDataLst>
              <p:tags r:id="rId3"/>
            </p:custDataLst>
          </p:nvPr>
        </p:nvGraphicFramePr>
        <p:xfrm>
          <a:off x="9860915" y="4897120"/>
          <a:ext cx="305435" cy="731520"/>
        </p:xfrm>
        <a:graphic>
          <a:graphicData uri="http://schemas.openxmlformats.org/drawingml/2006/table">
            <a:tbl>
              <a:tblPr firstRow="1" bandRow="1">
                <a:tableStyleId>{5C22544A-7EE6-4342-B048-85BDC9FD1C3A}</a:tableStyleId>
              </a:tblPr>
              <a:tblGrid>
                <a:gridCol w="305435"/>
              </a:tblGrid>
              <a:tr h="365760">
                <a:tc>
                  <a:txBody>
                    <a:bodyPr/>
                    <a:p>
                      <a:pPr>
                        <a:buNone/>
                      </a:pPr>
                      <a:r>
                        <a:rPr lang="en-CA" altLang="zh-CN"/>
                        <a:t>6</a:t>
                      </a:r>
                      <a:endParaRPr lang="en-CA" altLang="zh-CN"/>
                    </a:p>
                  </a:txBody>
                  <a:tcPr/>
                </a:tc>
              </a:tr>
              <a:tr h="365760">
                <a:tc>
                  <a:txBody>
                    <a:bodyPr/>
                    <a:p>
                      <a:pPr>
                        <a:buNone/>
                      </a:pPr>
                      <a:r>
                        <a:rPr lang="en-CA" altLang="zh-CN"/>
                        <a:t>1</a:t>
                      </a:r>
                      <a:endParaRPr lang="en-CA" altLang="zh-CN"/>
                    </a:p>
                  </a:txBody>
                  <a:tcPr/>
                </a:tc>
              </a:tr>
            </a:tbl>
          </a:graphicData>
        </a:graphic>
      </p:graphicFrame>
      <p:sp>
        <p:nvSpPr>
          <p:cNvPr id="19" name="文本框 18"/>
          <p:cNvSpPr txBox="1"/>
          <p:nvPr/>
        </p:nvSpPr>
        <p:spPr>
          <a:xfrm>
            <a:off x="3065780" y="5628640"/>
            <a:ext cx="6060440" cy="1047115"/>
          </a:xfrm>
          <a:prstGeom prst="rect">
            <a:avLst/>
          </a:prstGeom>
          <a:noFill/>
        </p:spPr>
        <p:txBody>
          <a:bodyPr wrap="square" rtlCol="0" anchor="ctr" anchorCtr="0">
            <a:noAutofit/>
          </a:bodyPr>
          <a:p>
            <a:pPr algn="ctr"/>
            <a:r>
              <a:rPr lang="en-CA" altLang="zh-CN" sz="2800"/>
              <a:t>Heap property not satisfied</a:t>
            </a:r>
            <a:endParaRPr lang="en-CA" altLang="zh-CN" sz="2800"/>
          </a:p>
        </p:txBody>
      </p:sp>
      <p:sp>
        <p:nvSpPr>
          <p:cNvPr id="22" name="文本框 21"/>
          <p:cNvSpPr txBox="1"/>
          <p:nvPr/>
        </p:nvSpPr>
        <p:spPr>
          <a:xfrm>
            <a:off x="3340735" y="4984750"/>
            <a:ext cx="573405" cy="36830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23" name="文本框 22"/>
          <p:cNvSpPr txBox="1"/>
          <p:nvPr/>
        </p:nvSpPr>
        <p:spPr>
          <a:xfrm>
            <a:off x="2414270" y="5784850"/>
            <a:ext cx="650875" cy="36830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3" name="文本框 2"/>
          <p:cNvSpPr txBox="1"/>
          <p:nvPr/>
        </p:nvSpPr>
        <p:spPr>
          <a:xfrm>
            <a:off x="3808730" y="4984750"/>
            <a:ext cx="105346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g + h</a:t>
            </a:r>
            <a:endParaRPr lang="zh-CN" altLang="en-US"/>
          </a:p>
        </p:txBody>
      </p:sp>
      <p:sp>
        <p:nvSpPr>
          <p:cNvPr id="4" name="文本框 3"/>
          <p:cNvSpPr txBox="1"/>
          <p:nvPr/>
        </p:nvSpPr>
        <p:spPr>
          <a:xfrm>
            <a:off x="2884805" y="5784850"/>
            <a:ext cx="102933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g + h</a:t>
            </a:r>
            <a:endParaRPr lang="zh-CN" altLang="en-US"/>
          </a:p>
        </p:txBody>
      </p:sp>
      <p:sp>
        <p:nvSpPr>
          <p:cNvPr id="6" name="文本框 5"/>
          <p:cNvSpPr txBox="1"/>
          <p:nvPr/>
        </p:nvSpPr>
        <p:spPr>
          <a:xfrm>
            <a:off x="3808730" y="4984750"/>
            <a:ext cx="105346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1 + 8</a:t>
            </a:r>
            <a:endParaRPr lang="zh-CN" altLang="en-US"/>
          </a:p>
        </p:txBody>
      </p:sp>
      <p:sp>
        <p:nvSpPr>
          <p:cNvPr id="12" name="文本框 11"/>
          <p:cNvSpPr txBox="1"/>
          <p:nvPr/>
        </p:nvSpPr>
        <p:spPr>
          <a:xfrm>
            <a:off x="3808730" y="4984750"/>
            <a:ext cx="105346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9</a:t>
            </a:r>
            <a:endParaRPr lang="zh-CN" altLang="en-US"/>
          </a:p>
        </p:txBody>
      </p:sp>
      <p:sp>
        <p:nvSpPr>
          <p:cNvPr id="13" name="文本框 12"/>
          <p:cNvSpPr txBox="1"/>
          <p:nvPr/>
        </p:nvSpPr>
        <p:spPr>
          <a:xfrm>
            <a:off x="2884805" y="5784850"/>
            <a:ext cx="105346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1 + 6</a:t>
            </a:r>
            <a:endParaRPr lang="zh-CN" altLang="en-US"/>
          </a:p>
        </p:txBody>
      </p:sp>
      <p:sp>
        <p:nvSpPr>
          <p:cNvPr id="14" name="文本框 13"/>
          <p:cNvSpPr txBox="1"/>
          <p:nvPr/>
        </p:nvSpPr>
        <p:spPr>
          <a:xfrm>
            <a:off x="2884805" y="5784850"/>
            <a:ext cx="105346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7</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2" fill="hold" grpId="0" nodeType="clickEffect">
                                  <p:stCondLst>
                                    <p:cond delay="0"/>
                                  </p:stCondLst>
                                  <p:childTnLst>
                                    <p:animEffect transition="out" filter="wipe(righ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22" presetClass="exit" presetSubtype="2" fill="hold" grpId="0" nodeType="withEffect">
                                  <p:stCondLst>
                                    <p:cond delay="0"/>
                                  </p:stCondLst>
                                  <p:childTnLst>
                                    <p:animEffect transition="out" filter="wipe(right)">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2" fill="hold" grpId="1" nodeType="clickEffect">
                                  <p:stCondLst>
                                    <p:cond delay="0"/>
                                  </p:stCondLst>
                                  <p:childTnLst>
                                    <p:animEffect transition="out" filter="wipe(right)">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22" presetClass="exit" presetSubtype="2" fill="hold" grpId="1" nodeType="withEffect">
                                  <p:stCondLst>
                                    <p:cond delay="0"/>
                                  </p:stCondLst>
                                  <p:childTnLst>
                                    <p:animEffect transition="out" filter="wipe(right)">
                                      <p:cBhvr>
                                        <p:cTn id="24" dur="500"/>
                                        <p:tgtEl>
                                          <p:spTgt spid="13"/>
                                        </p:tgtEl>
                                      </p:cBhvr>
                                    </p:animEffect>
                                    <p:set>
                                      <p:cBhvr>
                                        <p:cTn id="25" dur="1" fill="hold">
                                          <p:stCondLst>
                                            <p:cond delay="499"/>
                                          </p:stCondLst>
                                        </p:cTn>
                                        <p:tgtEl>
                                          <p:spTgt spid="13"/>
                                        </p:tgtEl>
                                        <p:attrNameLst>
                                          <p:attrName>style.visibility</p:attrName>
                                        </p:attrNameLst>
                                      </p:cBhvr>
                                      <p:to>
                                        <p:strVal val="hidden"/>
                                      </p:to>
                                    </p:se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 grpId="0"/>
      <p:bldP spid="6" grpId="0"/>
      <p:bldP spid="6" grpId="1"/>
      <p:bldP spid="12" grpId="0"/>
      <p:bldP spid="13" grpId="0"/>
      <p:bldP spid="13" grpId="1"/>
      <p:bldP spid="14" grpId="0"/>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sym typeface="+mn-ea"/>
              </a:rPr>
              <a:t>Heapify</a:t>
            </a:r>
            <a:endParaRPr lang="zh-CN" altLang="en-US"/>
          </a:p>
        </p:txBody>
      </p:sp>
      <p:sp>
        <p:nvSpPr>
          <p:cNvPr id="9" name="文本框 8"/>
          <p:cNvSpPr txBox="1"/>
          <p:nvPr/>
        </p:nvSpPr>
        <p:spPr>
          <a:xfrm>
            <a:off x="838200" y="2432685"/>
            <a:ext cx="4064000" cy="460375"/>
          </a:xfrm>
          <a:prstGeom prst="rect">
            <a:avLst/>
          </a:prstGeom>
          <a:noFill/>
        </p:spPr>
        <p:txBody>
          <a:bodyPr wrap="square" rtlCol="0">
            <a:spAutoFit/>
          </a:bodyPr>
          <a:p>
            <a:pPr algn="ctr"/>
            <a:r>
              <a:rPr lang="en-CA" altLang="zh-CN" sz="2400"/>
              <a:t>Open List - tree</a:t>
            </a:r>
            <a:endParaRPr lang="en-CA" altLang="zh-CN" sz="2400"/>
          </a:p>
        </p:txBody>
      </p:sp>
      <p:sp>
        <p:nvSpPr>
          <p:cNvPr id="10" name="文本框 9"/>
          <p:cNvSpPr txBox="1"/>
          <p:nvPr/>
        </p:nvSpPr>
        <p:spPr>
          <a:xfrm>
            <a:off x="7177405" y="2432685"/>
            <a:ext cx="4064000" cy="460375"/>
          </a:xfrm>
          <a:prstGeom prst="rect">
            <a:avLst/>
          </a:prstGeom>
          <a:noFill/>
        </p:spPr>
        <p:txBody>
          <a:bodyPr wrap="square" rtlCol="0">
            <a:spAutoFit/>
          </a:bodyPr>
          <a:p>
            <a:pPr algn="ctr"/>
            <a:r>
              <a:rPr lang="en-CA" altLang="zh-CN" sz="2400"/>
              <a:t>Open List - array</a:t>
            </a:r>
            <a:endParaRPr lang="en-CA" altLang="zh-CN" sz="2400"/>
          </a:p>
        </p:txBody>
      </p:sp>
      <p:graphicFrame>
        <p:nvGraphicFramePr>
          <p:cNvPr id="11" name="表格 10"/>
          <p:cNvGraphicFramePr/>
          <p:nvPr>
            <p:custDataLst>
              <p:tags r:id="rId1"/>
            </p:custDataLst>
          </p:nvPr>
        </p:nvGraphicFramePr>
        <p:xfrm>
          <a:off x="8369935" y="4005580"/>
          <a:ext cx="1714077" cy="1574800"/>
        </p:xfrm>
        <a:graphic>
          <a:graphicData uri="http://schemas.openxmlformats.org/drawingml/2006/table">
            <a:tbl>
              <a:tblPr firstRow="1" bandRow="1">
                <a:tableStyleId>{5C22544A-7EE6-4342-B048-85BDC9FD1C3A}</a:tableStyleId>
              </a:tblPr>
              <a:tblGrid>
                <a:gridCol w="934297"/>
                <a:gridCol w="389890"/>
                <a:gridCol w="389890"/>
              </a:tblGrid>
              <a:tr h="787400">
                <a:tc>
                  <a:txBody>
                    <a:bodyPr/>
                    <a:p>
                      <a:pPr algn="r">
                        <a:buNone/>
                      </a:pPr>
                      <a:r>
                        <a:rPr lang="en-CA" altLang="zh-CN" sz="2400"/>
                        <a:t>Value</a:t>
                      </a:r>
                      <a:endParaRPr lang="en-CA" altLang="zh-CN" sz="2400"/>
                    </a:p>
                  </a:txBody>
                  <a:tcPr anchor="ctr" anchorCtr="0"/>
                </a:tc>
                <a:tc>
                  <a:txBody>
                    <a:bodyPr/>
                    <a:p>
                      <a:pPr algn="r">
                        <a:buNone/>
                      </a:pPr>
                      <a:endParaRPr lang="en-CA" altLang="zh-CN" sz="2400"/>
                    </a:p>
                  </a:txBody>
                  <a:tcPr anchor="ctr" anchorCtr="0"/>
                </a:tc>
                <a:tc>
                  <a:txBody>
                    <a:bodyPr/>
                    <a:p>
                      <a:pPr algn="r">
                        <a:buNone/>
                      </a:pPr>
                      <a:endParaRPr lang="en-CA" altLang="zh-CN" sz="2400"/>
                    </a:p>
                  </a:txBody>
                  <a:tcPr anchor="ctr" anchorCtr="0"/>
                </a:tc>
              </a:tr>
              <a:tr h="787400">
                <a:tc>
                  <a:txBody>
                    <a:bodyPr/>
                    <a:p>
                      <a:pPr algn="r">
                        <a:buNone/>
                      </a:pPr>
                      <a:r>
                        <a:rPr lang="en-CA" altLang="zh-CN" sz="2400"/>
                        <a:t>Index</a:t>
                      </a:r>
                      <a:endParaRPr lang="en-CA" altLang="zh-CN" sz="2400"/>
                    </a:p>
                  </a:txBody>
                  <a:tcPr anchor="ctr" anchorCtr="0"/>
                </a:tc>
                <a:tc>
                  <a:txBody>
                    <a:bodyPr/>
                    <a:p>
                      <a:pPr algn="ctr">
                        <a:buNone/>
                      </a:pPr>
                      <a:r>
                        <a:rPr lang="en-CA" altLang="zh-CN" sz="2400"/>
                        <a:t>0</a:t>
                      </a:r>
                      <a:endParaRPr lang="en-CA" altLang="zh-CN" sz="2400"/>
                    </a:p>
                  </a:txBody>
                  <a:tcPr anchor="ctr" anchorCtr="0"/>
                </a:tc>
                <a:tc>
                  <a:txBody>
                    <a:bodyPr/>
                    <a:p>
                      <a:pPr algn="ctr">
                        <a:buNone/>
                      </a:pPr>
                      <a:r>
                        <a:rPr lang="en-CA" altLang="zh-CN" sz="2400"/>
                        <a:t>1</a:t>
                      </a:r>
                      <a:endParaRPr lang="en-CA" altLang="zh-CN" sz="2400"/>
                    </a:p>
                  </a:txBody>
                  <a:tcPr anchor="ctr" anchorCtr="0"/>
                </a:tc>
              </a:tr>
            </a:tbl>
          </a:graphicData>
        </a:graphic>
      </p:graphicFrame>
      <p:cxnSp>
        <p:nvCxnSpPr>
          <p:cNvPr id="27" name="直接连接符 26"/>
          <p:cNvCxnSpPr/>
          <p:nvPr>
            <p:custDataLst>
              <p:tags r:id="rId2"/>
            </p:custDataLst>
          </p:nvPr>
        </p:nvCxnSpPr>
        <p:spPr>
          <a:xfrm flipH="1">
            <a:off x="1908810" y="4254500"/>
            <a:ext cx="1267460" cy="1014095"/>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grpSp>
        <p:nvGrpSpPr>
          <p:cNvPr id="8" name="组合 7"/>
          <p:cNvGrpSpPr/>
          <p:nvPr/>
        </p:nvGrpSpPr>
        <p:grpSpPr>
          <a:xfrm>
            <a:off x="2992755" y="3183890"/>
            <a:ext cx="3430270" cy="1253490"/>
            <a:chOff x="4713" y="3846"/>
            <a:chExt cx="5402" cy="1974"/>
          </a:xfrm>
        </p:grpSpPr>
        <p:sp>
          <p:nvSpPr>
            <p:cNvPr id="5" name="椭圆 4"/>
            <p:cNvSpPr>
              <a:spLocks noChangeAspect="1"/>
            </p:cNvSpPr>
            <p:nvPr>
              <p:custDataLst>
                <p:tags r:id="rId3"/>
              </p:custDataLst>
            </p:nvPr>
          </p:nvSpPr>
          <p:spPr>
            <a:xfrm>
              <a:off x="4713" y="3846"/>
              <a:ext cx="1975" cy="197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3200">
                  <a:solidFill>
                    <a:schemeClr val="tx1"/>
                  </a:solidFill>
                </a:rPr>
                <a:t>0</a:t>
              </a:r>
              <a:endParaRPr lang="en-CA" altLang="zh-CN" sz="3200">
                <a:solidFill>
                  <a:schemeClr val="tx1"/>
                </a:solidFill>
              </a:endParaRPr>
            </a:p>
          </p:txBody>
        </p:sp>
        <p:sp>
          <p:nvSpPr>
            <p:cNvPr id="22" name="文本框 21"/>
            <p:cNvSpPr txBox="1"/>
            <p:nvPr>
              <p:custDataLst>
                <p:tags r:id="rId4"/>
              </p:custDataLst>
            </p:nvPr>
          </p:nvSpPr>
          <p:spPr>
            <a:xfrm>
              <a:off x="6689" y="4415"/>
              <a:ext cx="3426" cy="725"/>
            </a:xfrm>
            <a:prstGeom prst="rect">
              <a:avLst/>
            </a:prstGeom>
            <a:noFill/>
          </p:spPr>
          <p:txBody>
            <a:bodyPr wrap="square" rtlCol="0">
              <a:spAutoFit/>
            </a:bodyPr>
            <a:p>
              <a:r>
                <a:rPr lang="en-CA" altLang="zh-CN" sz="2400">
                  <a:latin typeface="Consolas" panose="020B0609020204030204" charset="0"/>
                  <a:cs typeface="Consolas" panose="020B0609020204030204" charset="0"/>
                </a:rPr>
                <a:t>f = 9</a:t>
              </a:r>
              <a:endParaRPr lang="en-CA" altLang="zh-CN" sz="2400">
                <a:latin typeface="Consolas" panose="020B0609020204030204" charset="0"/>
                <a:cs typeface="Consolas" panose="020B0609020204030204" charset="0"/>
              </a:endParaRPr>
            </a:p>
          </p:txBody>
        </p:sp>
      </p:grpSp>
      <p:grpSp>
        <p:nvGrpSpPr>
          <p:cNvPr id="7" name="组合 6"/>
          <p:cNvGrpSpPr/>
          <p:nvPr/>
        </p:nvGrpSpPr>
        <p:grpSpPr>
          <a:xfrm>
            <a:off x="838200" y="5085080"/>
            <a:ext cx="3753485" cy="1253490"/>
            <a:chOff x="1320" y="6840"/>
            <a:chExt cx="5911" cy="1974"/>
          </a:xfrm>
        </p:grpSpPr>
        <p:sp>
          <p:nvSpPr>
            <p:cNvPr id="26" name="椭圆 25"/>
            <p:cNvSpPr>
              <a:spLocks noChangeAspect="1"/>
            </p:cNvSpPr>
            <p:nvPr>
              <p:custDataLst>
                <p:tags r:id="rId5"/>
              </p:custDataLst>
            </p:nvPr>
          </p:nvSpPr>
          <p:spPr>
            <a:xfrm>
              <a:off x="1320" y="6840"/>
              <a:ext cx="1975" cy="197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sz="3200">
                  <a:solidFill>
                    <a:schemeClr val="tx1"/>
                  </a:solidFill>
                </a:rPr>
                <a:t>6</a:t>
              </a:r>
              <a:endParaRPr lang="en-CA" altLang="zh-CN" sz="3200">
                <a:solidFill>
                  <a:schemeClr val="tx1"/>
                </a:solidFill>
              </a:endParaRPr>
            </a:p>
          </p:txBody>
        </p:sp>
        <p:sp>
          <p:nvSpPr>
            <p:cNvPr id="23" name="文本框 22"/>
            <p:cNvSpPr txBox="1"/>
            <p:nvPr>
              <p:custDataLst>
                <p:tags r:id="rId6"/>
              </p:custDataLst>
            </p:nvPr>
          </p:nvSpPr>
          <p:spPr>
            <a:xfrm>
              <a:off x="3295" y="7364"/>
              <a:ext cx="3937" cy="926"/>
            </a:xfrm>
            <a:prstGeom prst="rect">
              <a:avLst/>
            </a:prstGeom>
            <a:noFill/>
          </p:spPr>
          <p:txBody>
            <a:bodyPr wrap="square" rtlCol="0">
              <a:noAutofit/>
            </a:bodyPr>
            <a:p>
              <a:r>
                <a:rPr lang="en-CA" altLang="zh-CN" sz="2400">
                  <a:latin typeface="Consolas" panose="020B0609020204030204" charset="0"/>
                  <a:cs typeface="Consolas" panose="020B0609020204030204" charset="0"/>
                </a:rPr>
                <a:t>f = 7</a:t>
              </a:r>
              <a:endParaRPr lang="en-CA" altLang="zh-CN" sz="2400">
                <a:latin typeface="Consolas" panose="020B0609020204030204" charset="0"/>
                <a:cs typeface="Consolas" panose="020B0609020204030204" charset="0"/>
              </a:endParaRPr>
            </a:p>
          </p:txBody>
        </p:sp>
      </p:grpSp>
      <p:sp>
        <p:nvSpPr>
          <p:cNvPr id="25" name="文本框 24"/>
          <p:cNvSpPr txBox="1"/>
          <p:nvPr/>
        </p:nvSpPr>
        <p:spPr>
          <a:xfrm>
            <a:off x="838200" y="1691005"/>
            <a:ext cx="10515600" cy="460375"/>
          </a:xfrm>
          <a:prstGeom prst="rect">
            <a:avLst/>
          </a:prstGeom>
          <a:noFill/>
        </p:spPr>
        <p:txBody>
          <a:bodyPr wrap="square" rtlCol="0">
            <a:spAutoFit/>
          </a:bodyPr>
          <a:p>
            <a:r>
              <a:rPr lang="en-CA" altLang="zh-CN" sz="2400"/>
              <a:t>Re-arrange elements in the open list such that it satisfies the heap property again</a:t>
            </a:r>
            <a:endParaRPr lang="en-CA" altLang="zh-CN" sz="2400"/>
          </a:p>
        </p:txBody>
      </p:sp>
      <p:sp>
        <p:nvSpPr>
          <p:cNvPr id="3" name="文本框 2"/>
          <p:cNvSpPr txBox="1"/>
          <p:nvPr/>
        </p:nvSpPr>
        <p:spPr>
          <a:xfrm>
            <a:off x="9332595" y="4005580"/>
            <a:ext cx="333375" cy="756285"/>
          </a:xfrm>
          <a:prstGeom prst="rect">
            <a:avLst/>
          </a:prstGeom>
          <a:noFill/>
        </p:spPr>
        <p:txBody>
          <a:bodyPr wrap="square" rtlCol="0" anchor="ctr" anchorCtr="0">
            <a:noAutofit/>
          </a:bodyPr>
          <a:p>
            <a:pPr algn="ctr"/>
            <a:r>
              <a:rPr lang="en-CA" altLang="zh-CN" sz="2400">
                <a:solidFill>
                  <a:schemeClr val="bg1"/>
                </a:solidFill>
              </a:rPr>
              <a:t>0</a:t>
            </a:r>
            <a:endParaRPr lang="en-CA" altLang="zh-CN" sz="2400">
              <a:solidFill>
                <a:schemeClr val="bg1"/>
              </a:solidFill>
            </a:endParaRPr>
          </a:p>
        </p:txBody>
      </p:sp>
      <p:sp>
        <p:nvSpPr>
          <p:cNvPr id="4" name="文本框 3"/>
          <p:cNvSpPr txBox="1"/>
          <p:nvPr/>
        </p:nvSpPr>
        <p:spPr>
          <a:xfrm>
            <a:off x="9721850" y="4005580"/>
            <a:ext cx="333375" cy="756285"/>
          </a:xfrm>
          <a:prstGeom prst="rect">
            <a:avLst/>
          </a:prstGeom>
          <a:noFill/>
        </p:spPr>
        <p:txBody>
          <a:bodyPr wrap="square" rtlCol="0" anchor="ctr" anchorCtr="0">
            <a:noAutofit/>
          </a:bodyPr>
          <a:p>
            <a:pPr algn="ctr"/>
            <a:r>
              <a:rPr lang="en-CA" altLang="zh-CN" sz="2400">
                <a:solidFill>
                  <a:schemeClr val="bg1"/>
                </a:solidFill>
              </a:rPr>
              <a:t>6</a:t>
            </a:r>
            <a:endParaRPr lang="en-CA" altLang="zh-CN" sz="24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130208 0.00425926 L -0.17349 0.280556 " pathEditMode="relative" rAng="0" ptsTypes="">
                                      <p:cBhvr>
                                        <p:cTn id="6" dur="1000" fill="hold"/>
                                        <p:tgtEl>
                                          <p:spTgt spid="8"/>
                                        </p:tgtEl>
                                        <p:attrNameLst>
                                          <p:attrName>ppt_x</p:attrName>
                                          <p:attrName>ppt_y</p:attrName>
                                        </p:attrNameLst>
                                      </p:cBhvr>
                                      <p:rCtr x="-89" y="143"/>
                                    </p:animMotion>
                                  </p:childTnLst>
                                </p:cTn>
                              </p:par>
                              <p:par>
                                <p:cTn id="7" presetID="0" presetClass="path" presetSubtype="0" accel="50000" decel="50000" fill="hold" nodeType="withEffect">
                                  <p:stCondLst>
                                    <p:cond delay="0"/>
                                  </p:stCondLst>
                                  <p:childTnLst>
                                    <p:animMotion origin="layout" path="M 0 0 L 0.174688 -0.280463 " pathEditMode="relative" ptsTypes="">
                                      <p:cBhvr>
                                        <p:cTn id="8" dur="1000" fill="hold"/>
                                        <p:tgtEl>
                                          <p:spTgt spid="7"/>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0309896 0 " pathEditMode="relative" ptsTypes="">
                                      <p:cBhvr>
                                        <p:cTn id="10" dur="1000" fill="hold"/>
                                        <p:tgtEl>
                                          <p:spTgt spid="3"/>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0.00104167 0.00148148 L -0.0320312 0.00138889 " pathEditMode="relative" rAng="0" ptsTypes="">
                                      <p:cBhvr>
                                        <p:cTn id="12" dur="1000" fill="hold"/>
                                        <p:tgtEl>
                                          <p:spTgt spid="4"/>
                                        </p:tgtEl>
                                        <p:attrNameLst>
                                          <p:attrName>ppt_x</p:attrName>
                                          <p:attrName>ppt_y</p:attrName>
                                        </p:attrNameLst>
                                      </p:cBhvr>
                                      <p:rCtr x="26"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 name="文本框 14"/>
          <p:cNvSpPr txBox="1"/>
          <p:nvPr/>
        </p:nvSpPr>
        <p:spPr>
          <a:xfrm>
            <a:off x="838200" y="5628640"/>
            <a:ext cx="10403205" cy="1047115"/>
          </a:xfrm>
          <a:prstGeom prst="rect">
            <a:avLst/>
          </a:prstGeom>
          <a:noFill/>
        </p:spPr>
        <p:txBody>
          <a:bodyPr wrap="square" rtlCol="0" anchor="ctr" anchorCtr="0">
            <a:noAutofit/>
          </a:bodyPr>
          <a:p>
            <a:pPr algn="ctr"/>
            <a:r>
              <a:rPr lang="en-CA" altLang="zh-CN" sz="2800"/>
              <a:t>Remove cell 6 from open list</a:t>
            </a:r>
            <a:endParaRPr lang="en-CA" altLang="zh-CN" sz="2800"/>
          </a:p>
        </p:txBody>
      </p:sp>
      <p:sp>
        <p:nvSpPr>
          <p:cNvPr id="2" name="标题 1"/>
          <p:cNvSpPr>
            <a:spLocks noGrp="1"/>
          </p:cNvSpPr>
          <p:nvPr>
            <p:ph type="title"/>
          </p:nvPr>
        </p:nvSpPr>
        <p:spPr/>
        <p:txBody>
          <a:bodyPr/>
          <a:p>
            <a:r>
              <a:rPr lang="en-CA" altLang="zh-CN">
                <a:sym typeface="+mn-ea"/>
              </a:rPr>
              <a:t>Expand cell 6</a:t>
            </a:r>
            <a:endParaRPr lang="en-CA" altLang="zh-CN"/>
          </a:p>
        </p:txBody>
      </p:sp>
      <p:graphicFrame>
        <p:nvGraphicFramePr>
          <p:cNvPr id="7" name="表格 6"/>
          <p:cNvGraphicFramePr/>
          <p:nvPr/>
        </p:nvGraphicFramePr>
        <p:xfrm>
          <a:off x="284480" y="168910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CA" altLang="en-US" sz="1800" b="0" strike="noStrike" spc="-1">
                          <a:solidFill>
                            <a:schemeClr val="bg1"/>
                          </a:solidFill>
                          <a:latin typeface="Arial" panose="020B0604020202020204"/>
                        </a:rPr>
                        <a:t>1</a:t>
                      </a:r>
                      <a:endParaRPr lang="en-CA" alt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chemeClr val="tx1">
                        <a:lumMod val="50000"/>
                        <a:lumOff val="50000"/>
                      </a:schemeClr>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r>
                        <a:rPr lang="en-US" sz="1800" b="0" strike="noStrike" spc="-1">
                          <a:solidFill>
                            <a:srgbClr val="000000"/>
                          </a:solidFill>
                          <a:latin typeface="Arial" panose="020B0604020202020204"/>
                        </a:rPr>
                        <a:t>5</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no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17" name="文本框 16"/>
          <p:cNvSpPr txBox="1"/>
          <p:nvPr/>
        </p:nvSpPr>
        <p:spPr>
          <a:xfrm>
            <a:off x="283845" y="1322705"/>
            <a:ext cx="5579110" cy="368300"/>
          </a:xfrm>
          <a:prstGeom prst="rect">
            <a:avLst/>
          </a:prstGeom>
          <a:noFill/>
        </p:spPr>
        <p:txBody>
          <a:bodyPr wrap="square" rtlCol="0">
            <a:spAutoFit/>
          </a:bodyPr>
          <a:p>
            <a:pPr algn="ctr"/>
            <a:r>
              <a:rPr lang="en-CA" altLang="zh-CN"/>
              <a:t>Map</a:t>
            </a:r>
            <a:endParaRPr lang="en-CA" altLang="zh-CN"/>
          </a:p>
        </p:txBody>
      </p:sp>
      <p:graphicFrame>
        <p:nvGraphicFramePr>
          <p:cNvPr id="8" name="表格 7"/>
          <p:cNvGraphicFramePr/>
          <p:nvPr>
            <p:custDataLst>
              <p:tags r:id="rId1"/>
            </p:custDataLst>
          </p:nvPr>
        </p:nvGraphicFramePr>
        <p:xfrm>
          <a:off x="6419850" y="1689100"/>
          <a:ext cx="5581650" cy="2663825"/>
        </p:xfrm>
        <a:graphic>
          <a:graphicData uri="http://schemas.openxmlformats.org/drawingml/2006/table">
            <a:tbl>
              <a:tblPr firstRow="1" bandRow="1">
                <a:tableStyleId>{5C22544A-7EE6-4342-B048-85BDC9FD1C3A}</a:tableStyleId>
              </a:tblPr>
              <a:tblGrid>
                <a:gridCol w="372110"/>
                <a:gridCol w="372110"/>
                <a:gridCol w="372110"/>
                <a:gridCol w="372110"/>
                <a:gridCol w="372110"/>
                <a:gridCol w="372110"/>
                <a:gridCol w="372110"/>
                <a:gridCol w="372110"/>
                <a:gridCol w="372110"/>
                <a:gridCol w="372110"/>
                <a:gridCol w="372110"/>
                <a:gridCol w="372110"/>
                <a:gridCol w="372110"/>
                <a:gridCol w="372110"/>
                <a:gridCol w="372110"/>
              </a:tblGrid>
              <a:tr h="532765">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8</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bg1"/>
                          </a:solidFill>
                        </a:rPr>
                        <a:t>1</a:t>
                      </a:r>
                      <a:endParaRPr lang="en-CA" altLang="zh-CN" b="0">
                        <a:solidFill>
                          <a:schemeClr val="bg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7</a:t>
                      </a:r>
                      <a:endParaRPr lang="en-CA" altLang="zh-CN" b="0">
                        <a:solidFill>
                          <a:schemeClr val="bg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noFill/>
                  </a:tcPr>
                </a:tc>
                <a:tc>
                  <a:txBody>
                    <a:bodyPr/>
                    <a:p>
                      <a:pPr algn="ctr">
                        <a:buNone/>
                      </a:pP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noFill/>
                  </a:tcPr>
                </a:tc>
                <a:tc>
                  <a:txBody>
                    <a:bodyPr/>
                    <a:p>
                      <a:pPr algn="ctr">
                        <a:buNone/>
                      </a:pP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no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r>
            </a:tbl>
          </a:graphicData>
        </a:graphic>
      </p:graphicFrame>
      <p:sp>
        <p:nvSpPr>
          <p:cNvPr id="16" name="文本框 15"/>
          <p:cNvSpPr txBox="1"/>
          <p:nvPr/>
        </p:nvSpPr>
        <p:spPr>
          <a:xfrm>
            <a:off x="6419850" y="1322705"/>
            <a:ext cx="5579110" cy="368300"/>
          </a:xfrm>
          <a:prstGeom prst="rect">
            <a:avLst/>
          </a:prstGeom>
          <a:noFill/>
        </p:spPr>
        <p:txBody>
          <a:bodyPr wrap="square" rtlCol="0">
            <a:spAutoFit/>
          </a:bodyPr>
          <a:p>
            <a:pPr algn="ctr"/>
            <a:r>
              <a:rPr lang="en-CA" altLang="zh-CN"/>
              <a:t>Closed List</a:t>
            </a:r>
            <a:endParaRPr lang="en-CA" altLang="zh-CN"/>
          </a:p>
        </p:txBody>
      </p:sp>
      <p:sp>
        <p:nvSpPr>
          <p:cNvPr id="9" name="文本框 8"/>
          <p:cNvSpPr txBox="1"/>
          <p:nvPr/>
        </p:nvSpPr>
        <p:spPr>
          <a:xfrm>
            <a:off x="1042035" y="4528820"/>
            <a:ext cx="4064000" cy="368300"/>
          </a:xfrm>
          <a:prstGeom prst="rect">
            <a:avLst/>
          </a:prstGeom>
          <a:noFill/>
        </p:spPr>
        <p:txBody>
          <a:bodyPr wrap="square" rtlCol="0">
            <a:spAutoFit/>
          </a:bodyPr>
          <a:p>
            <a:pPr algn="ctr"/>
            <a:r>
              <a:rPr lang="en-CA" altLang="zh-CN"/>
              <a:t>Open List - tree</a:t>
            </a:r>
            <a:endParaRPr lang="en-CA" altLang="zh-CN"/>
          </a:p>
        </p:txBody>
      </p:sp>
      <p:sp>
        <p:nvSpPr>
          <p:cNvPr id="10" name="文本框 9"/>
          <p:cNvSpPr txBox="1"/>
          <p:nvPr/>
        </p:nvSpPr>
        <p:spPr>
          <a:xfrm>
            <a:off x="7177405" y="4528820"/>
            <a:ext cx="4064000" cy="368300"/>
          </a:xfrm>
          <a:prstGeom prst="rect">
            <a:avLst/>
          </a:prstGeom>
          <a:noFill/>
        </p:spPr>
        <p:txBody>
          <a:bodyPr wrap="square" rtlCol="0">
            <a:spAutoFit/>
          </a:bodyPr>
          <a:p>
            <a:pPr algn="ctr"/>
            <a:r>
              <a:rPr lang="en-CA" altLang="zh-CN"/>
              <a:t>Open List - array</a:t>
            </a:r>
            <a:endParaRPr lang="en-CA" altLang="zh-CN"/>
          </a:p>
        </p:txBody>
      </p:sp>
      <p:graphicFrame>
        <p:nvGraphicFramePr>
          <p:cNvPr id="11" name="表格 10"/>
          <p:cNvGraphicFramePr/>
          <p:nvPr>
            <p:custDataLst>
              <p:tags r:id="rId2"/>
            </p:custDataLst>
          </p:nvPr>
        </p:nvGraphicFramePr>
        <p:xfrm>
          <a:off x="8560435" y="4895850"/>
          <a:ext cx="1464945" cy="732790"/>
        </p:xfrm>
        <a:graphic>
          <a:graphicData uri="http://schemas.openxmlformats.org/drawingml/2006/table">
            <a:tbl>
              <a:tblPr firstRow="1" bandRow="1">
                <a:tableStyleId>{5C22544A-7EE6-4342-B048-85BDC9FD1C3A}</a:tableStyleId>
              </a:tblPr>
              <a:tblGrid>
                <a:gridCol w="855345"/>
              </a:tblGrid>
              <a:tr h="366395">
                <a:tc>
                  <a:txBody>
                    <a:bodyPr/>
                    <a:p>
                      <a:pPr algn="r">
                        <a:buNone/>
                      </a:pPr>
                      <a:r>
                        <a:rPr lang="en-CA" altLang="zh-CN"/>
                        <a:t>Value</a:t>
                      </a:r>
                      <a:endParaRPr lang="en-CA" altLang="zh-CN"/>
                    </a:p>
                  </a:txBody>
                  <a:tcPr/>
                </a:tc>
              </a:tr>
              <a:tr h="366395">
                <a:tc>
                  <a:txBody>
                    <a:bodyPr/>
                    <a:p>
                      <a:pPr algn="r">
                        <a:buNone/>
                      </a:pPr>
                      <a:r>
                        <a:rPr lang="en-CA" altLang="zh-CN"/>
                        <a:t>Index</a:t>
                      </a:r>
                      <a:endParaRPr lang="en-CA" altLang="zh-CN"/>
                    </a:p>
                  </a:txBody>
                  <a:tcPr/>
                </a:tc>
              </a:tr>
            </a:tbl>
          </a:graphicData>
        </a:graphic>
      </p:graphicFrame>
      <p:sp>
        <p:nvSpPr>
          <p:cNvPr id="26" name="椭圆 25"/>
          <p:cNvSpPr>
            <a:spLocks noChangeAspect="1"/>
          </p:cNvSpPr>
          <p:nvPr>
            <p:custDataLst>
              <p:tags r:id="rId3"/>
            </p:custDataLst>
          </p:nvPr>
        </p:nvSpPr>
        <p:spPr>
          <a:xfrm>
            <a:off x="1889125" y="5706745"/>
            <a:ext cx="534035" cy="53403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0</a:t>
            </a:r>
            <a:endParaRPr lang="en-CA" altLang="zh-CN">
              <a:solidFill>
                <a:schemeClr val="tx1"/>
              </a:solidFill>
            </a:endParaRPr>
          </a:p>
        </p:txBody>
      </p:sp>
      <p:sp>
        <p:nvSpPr>
          <p:cNvPr id="23" name="文本框 22"/>
          <p:cNvSpPr txBox="1"/>
          <p:nvPr>
            <p:custDataLst>
              <p:tags r:id="rId4"/>
            </p:custDataLst>
          </p:nvPr>
        </p:nvSpPr>
        <p:spPr>
          <a:xfrm>
            <a:off x="2414270" y="5784850"/>
            <a:ext cx="650875" cy="36830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grpSp>
        <p:nvGrpSpPr>
          <p:cNvPr id="30" name="组合 29"/>
          <p:cNvGrpSpPr/>
          <p:nvPr/>
        </p:nvGrpSpPr>
        <p:grpSpPr>
          <a:xfrm>
            <a:off x="2345055" y="4897120"/>
            <a:ext cx="2516505" cy="887730"/>
            <a:chOff x="3693" y="7712"/>
            <a:chExt cx="3963" cy="1398"/>
          </a:xfrm>
        </p:grpSpPr>
        <p:sp>
          <p:nvSpPr>
            <p:cNvPr id="5" name="椭圆 4"/>
            <p:cNvSpPr>
              <a:spLocks noChangeAspect="1"/>
            </p:cNvSpPr>
            <p:nvPr>
              <p:custDataLst>
                <p:tags r:id="rId5"/>
              </p:custDataLst>
            </p:nvPr>
          </p:nvSpPr>
          <p:spPr>
            <a:xfrm>
              <a:off x="4420" y="7712"/>
              <a:ext cx="841" cy="841"/>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6</a:t>
              </a:r>
              <a:endParaRPr lang="en-CA" altLang="zh-CN">
                <a:solidFill>
                  <a:schemeClr val="tx1"/>
                </a:solidFill>
              </a:endParaRPr>
            </a:p>
          </p:txBody>
        </p:sp>
        <p:cxnSp>
          <p:nvCxnSpPr>
            <p:cNvPr id="27" name="直接连接符 26"/>
            <p:cNvCxnSpPr>
              <a:stCxn id="5" idx="3"/>
              <a:endCxn id="26" idx="7"/>
            </p:cNvCxnSpPr>
            <p:nvPr>
              <p:custDataLst>
                <p:tags r:id="rId6"/>
              </p:custDataLst>
            </p:nvPr>
          </p:nvCxnSpPr>
          <p:spPr>
            <a:xfrm flipH="1">
              <a:off x="3693" y="8430"/>
              <a:ext cx="850" cy="68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sp>
          <p:nvSpPr>
            <p:cNvPr id="22" name="文本框 21"/>
            <p:cNvSpPr txBox="1"/>
            <p:nvPr>
              <p:custDataLst>
                <p:tags r:id="rId7"/>
              </p:custDataLst>
            </p:nvPr>
          </p:nvSpPr>
          <p:spPr>
            <a:xfrm>
              <a:off x="5261" y="7850"/>
              <a:ext cx="903" cy="58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3" name="文本框 2"/>
            <p:cNvSpPr txBox="1"/>
            <p:nvPr>
              <p:custDataLst>
                <p:tags r:id="rId8"/>
              </p:custDataLst>
            </p:nvPr>
          </p:nvSpPr>
          <p:spPr>
            <a:xfrm>
              <a:off x="5998" y="7850"/>
              <a:ext cx="1659" cy="58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7</a:t>
              </a:r>
              <a:endParaRPr lang="zh-CN" altLang="en-US"/>
            </a:p>
          </p:txBody>
        </p:sp>
      </p:grpSp>
      <p:sp>
        <p:nvSpPr>
          <p:cNvPr id="4" name="文本框 3"/>
          <p:cNvSpPr txBox="1"/>
          <p:nvPr>
            <p:custDataLst>
              <p:tags r:id="rId9"/>
            </p:custDataLst>
          </p:nvPr>
        </p:nvSpPr>
        <p:spPr>
          <a:xfrm>
            <a:off x="2884805" y="5784850"/>
            <a:ext cx="102933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9</a:t>
            </a:r>
            <a:endParaRPr lang="zh-CN" altLang="en-US"/>
          </a:p>
        </p:txBody>
      </p:sp>
      <p:sp>
        <p:nvSpPr>
          <p:cNvPr id="20" name="文本框 19"/>
          <p:cNvSpPr txBox="1"/>
          <p:nvPr/>
        </p:nvSpPr>
        <p:spPr>
          <a:xfrm>
            <a:off x="1418590" y="2237105"/>
            <a:ext cx="1092200" cy="509270"/>
          </a:xfrm>
          <a:prstGeom prst="rect">
            <a:avLst/>
          </a:prstGeom>
          <a:solidFill>
            <a:srgbClr val="61F400"/>
          </a:solidFill>
        </p:spPr>
        <p:txBody>
          <a:bodyPr wrap="square" rtlCol="0" anchor="ctr" anchorCtr="0">
            <a:noAutofit/>
          </a:bodyPr>
          <a:p>
            <a:pPr algn="ctr"/>
            <a:r>
              <a:rPr lang="en-CA" altLang="zh-CN">
                <a:solidFill>
                  <a:schemeClr val="tx1"/>
                </a:solidFill>
                <a:latin typeface="Arial" panose="020B0604020202020204" pitchFamily="34" charset="0"/>
                <a:cs typeface="Arial" panose="020B0604020202020204" pitchFamily="34" charset="0"/>
              </a:rPr>
              <a:t>6</a:t>
            </a:r>
            <a:endParaRPr lang="en-CA" altLang="zh-CN">
              <a:solidFill>
                <a:schemeClr val="tx1"/>
              </a:solidFill>
              <a:latin typeface="Arial" panose="020B0604020202020204" pitchFamily="34" charset="0"/>
              <a:cs typeface="Arial" panose="020B0604020202020204" pitchFamily="34" charset="0"/>
            </a:endParaRPr>
          </a:p>
        </p:txBody>
      </p:sp>
      <p:sp>
        <p:nvSpPr>
          <p:cNvPr id="18" name="文本框 17"/>
          <p:cNvSpPr txBox="1"/>
          <p:nvPr/>
        </p:nvSpPr>
        <p:spPr>
          <a:xfrm>
            <a:off x="7545705" y="2229485"/>
            <a:ext cx="356400" cy="516255"/>
          </a:xfrm>
          <a:prstGeom prst="rect">
            <a:avLst/>
          </a:prstGeom>
          <a:solidFill>
            <a:srgbClr val="61F400"/>
          </a:solidFill>
        </p:spPr>
        <p:txBody>
          <a:bodyPr wrap="square" rtlCol="0" anchor="ctr" anchorCtr="0">
            <a:noAutofit/>
          </a:bodyPr>
          <a:p>
            <a:pPr algn="ctr"/>
            <a:r>
              <a:rPr lang="en-CA" altLang="zh-CN">
                <a:solidFill>
                  <a:schemeClr val="tx1"/>
                </a:solidFill>
              </a:rPr>
              <a:t>1</a:t>
            </a:r>
            <a:endParaRPr lang="en-CA" altLang="zh-CN">
              <a:solidFill>
                <a:schemeClr val="tx1"/>
              </a:solidFill>
            </a:endParaRPr>
          </a:p>
        </p:txBody>
      </p:sp>
      <p:sp>
        <p:nvSpPr>
          <p:cNvPr id="21" name="文本框 20"/>
          <p:cNvSpPr txBox="1"/>
          <p:nvPr/>
        </p:nvSpPr>
        <p:spPr>
          <a:xfrm>
            <a:off x="7917815" y="2229485"/>
            <a:ext cx="356400" cy="514800"/>
          </a:xfrm>
          <a:prstGeom prst="rect">
            <a:avLst/>
          </a:prstGeom>
          <a:solidFill>
            <a:srgbClr val="61F400"/>
          </a:solidFill>
        </p:spPr>
        <p:txBody>
          <a:bodyPr wrap="square" rtlCol="0" anchor="ctr" anchorCtr="0">
            <a:noAutofit/>
          </a:bodyPr>
          <a:p>
            <a:pPr algn="ctr"/>
            <a:r>
              <a:rPr lang="en-CA" altLang="zh-CN">
                <a:solidFill>
                  <a:schemeClr val="tx1"/>
                </a:solidFill>
              </a:rPr>
              <a:t>1</a:t>
            </a:r>
            <a:endParaRPr lang="en-CA" altLang="zh-CN">
              <a:solidFill>
                <a:schemeClr val="tx1"/>
              </a:solidFill>
            </a:endParaRPr>
          </a:p>
        </p:txBody>
      </p:sp>
      <p:sp>
        <p:nvSpPr>
          <p:cNvPr id="24" name="文本框 23"/>
          <p:cNvSpPr txBox="1"/>
          <p:nvPr/>
        </p:nvSpPr>
        <p:spPr>
          <a:xfrm>
            <a:off x="8288020" y="2230120"/>
            <a:ext cx="356400" cy="514985"/>
          </a:xfrm>
          <a:prstGeom prst="rect">
            <a:avLst/>
          </a:prstGeom>
          <a:solidFill>
            <a:srgbClr val="61F400"/>
          </a:solidFill>
        </p:spPr>
        <p:txBody>
          <a:bodyPr wrap="square" rtlCol="0" anchor="ctr" anchorCtr="0">
            <a:noAutofit/>
          </a:bodyPr>
          <a:p>
            <a:pPr algn="ctr"/>
            <a:r>
              <a:rPr lang="en-CA" altLang="zh-CN">
                <a:solidFill>
                  <a:schemeClr val="tx1"/>
                </a:solidFill>
              </a:rPr>
              <a:t>6</a:t>
            </a:r>
            <a:endParaRPr lang="en-CA" altLang="zh-CN">
              <a:solidFill>
                <a:schemeClr val="tx1"/>
              </a:solidFill>
            </a:endParaRPr>
          </a:p>
        </p:txBody>
      </p:sp>
      <p:graphicFrame>
        <p:nvGraphicFramePr>
          <p:cNvPr id="25" name="表格 24"/>
          <p:cNvGraphicFramePr/>
          <p:nvPr>
            <p:custDataLst>
              <p:tags r:id="rId10"/>
            </p:custDataLst>
          </p:nvPr>
        </p:nvGraphicFramePr>
        <p:xfrm>
          <a:off x="9720580" y="4897120"/>
          <a:ext cx="284480" cy="731520"/>
        </p:xfrm>
        <a:graphic>
          <a:graphicData uri="http://schemas.openxmlformats.org/drawingml/2006/table">
            <a:tbl>
              <a:tblPr firstRow="1" bandRow="1">
                <a:tableStyleId>{5C22544A-7EE6-4342-B048-85BDC9FD1C3A}</a:tableStyleId>
              </a:tblPr>
              <a:tblGrid>
                <a:gridCol w="284480"/>
              </a:tblGrid>
              <a:tr h="365760">
                <a:tc>
                  <a:txBody>
                    <a:bodyPr/>
                    <a:p>
                      <a:pPr algn="ctr">
                        <a:buNone/>
                      </a:pPr>
                      <a:r>
                        <a:rPr lang="en-CA" altLang="zh-CN"/>
                        <a:t>0</a:t>
                      </a:r>
                      <a:endParaRPr lang="en-CA" altLang="zh-CN"/>
                    </a:p>
                  </a:txBody>
                  <a:tcPr anchor="ctr" anchorCtr="0"/>
                </a:tc>
              </a:tr>
              <a:tr h="365760">
                <a:tc>
                  <a:txBody>
                    <a:bodyPr/>
                    <a:p>
                      <a:pPr algn="ctr">
                        <a:buNone/>
                      </a:pPr>
                      <a:r>
                        <a:rPr lang="en-CA" altLang="zh-CN"/>
                        <a:t>1</a:t>
                      </a:r>
                      <a:endParaRPr lang="en-CA" altLang="zh-CN"/>
                    </a:p>
                  </a:txBody>
                  <a:tcPr anchor="ctr" anchorCtr="0"/>
                </a:tc>
              </a:tr>
            </a:tbl>
          </a:graphicData>
        </a:graphic>
      </p:graphicFrame>
      <p:graphicFrame>
        <p:nvGraphicFramePr>
          <p:cNvPr id="31" name="表格 30"/>
          <p:cNvGraphicFramePr/>
          <p:nvPr>
            <p:custDataLst>
              <p:tags r:id="rId11"/>
            </p:custDataLst>
          </p:nvPr>
        </p:nvGraphicFramePr>
        <p:xfrm>
          <a:off x="9425940" y="4897120"/>
          <a:ext cx="284480" cy="731520"/>
        </p:xfrm>
        <a:graphic>
          <a:graphicData uri="http://schemas.openxmlformats.org/drawingml/2006/table">
            <a:tbl>
              <a:tblPr firstRow="1" bandRow="1">
                <a:tableStyleId>{5C22544A-7EE6-4342-B048-85BDC9FD1C3A}</a:tableStyleId>
              </a:tblPr>
              <a:tblGrid>
                <a:gridCol w="284480"/>
              </a:tblGrid>
              <a:tr h="365760">
                <a:tc>
                  <a:txBody>
                    <a:bodyPr/>
                    <a:p>
                      <a:pPr algn="ctr">
                        <a:buNone/>
                      </a:pPr>
                      <a:r>
                        <a:rPr lang="en-CA" altLang="zh-CN"/>
                        <a:t>6</a:t>
                      </a:r>
                      <a:endParaRPr lang="en-CA" altLang="zh-CN"/>
                    </a:p>
                  </a:txBody>
                  <a:tcPr anchor="ctr" anchorCtr="0"/>
                </a:tc>
              </a:tr>
              <a:tr h="365760">
                <a:tc>
                  <a:txBody>
                    <a:bodyPr/>
                    <a:p>
                      <a:pPr algn="ctr">
                        <a:buNone/>
                      </a:pPr>
                      <a:r>
                        <a:rPr lang="en-CA" altLang="zh-CN"/>
                        <a:t>0</a:t>
                      </a:r>
                      <a:endParaRPr lang="en-CA" altLang="zh-CN"/>
                    </a:p>
                  </a:txBody>
                  <a:tcPr anchor="ctr" anchorCtr="0"/>
                </a:tc>
              </a:tr>
            </a:tbl>
          </a:graphicData>
        </a:graphic>
      </p:graphicFrame>
      <p:sp>
        <p:nvSpPr>
          <p:cNvPr id="32" name="文本框 31"/>
          <p:cNvSpPr txBox="1"/>
          <p:nvPr/>
        </p:nvSpPr>
        <p:spPr>
          <a:xfrm>
            <a:off x="9430385" y="4897120"/>
            <a:ext cx="280035" cy="349250"/>
          </a:xfrm>
          <a:prstGeom prst="rect">
            <a:avLst/>
          </a:prstGeom>
          <a:solidFill>
            <a:schemeClr val="accent1"/>
          </a:solidFill>
        </p:spPr>
        <p:txBody>
          <a:bodyPr wrap="square" rtlCol="0" anchor="ctr" anchorCtr="0">
            <a:noAutofit/>
          </a:bodyPr>
          <a:p>
            <a:pPr algn="ctr"/>
            <a:r>
              <a:rPr lang="en-CA" altLang="zh-CN" b="1">
                <a:solidFill>
                  <a:schemeClr val="bg1"/>
                </a:solidFill>
              </a:rPr>
              <a:t>0</a:t>
            </a:r>
            <a:endParaRPr lang="en-CA" altLang="zh-CN"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mph" presetSubtype="2" fill="hold" nodeType="clickEffect">
                                  <p:stCondLst>
                                    <p:cond delay="0"/>
                                  </p:stCondLst>
                                  <p:childTnLst>
                                    <p:animClr clrSpc="rgb" dir="cw">
                                      <p:cBhvr>
                                        <p:cTn id="11" dur="500" fill="hold"/>
                                        <p:tgtEl>
                                          <p:spTgt spid="20"/>
                                        </p:tgtEl>
                                        <p:attrNameLst>
                                          <p:attrName>fillcolor</p:attrName>
                                        </p:attrNameLst>
                                      </p:cBhvr>
                                      <p:to>
                                        <a:srgbClr val="808080"/>
                                      </p:to>
                                    </p:animClr>
                                    <p:set>
                                      <p:cBhvr>
                                        <p:cTn id="12" dur="500" fill="hold"/>
                                        <p:tgtEl>
                                          <p:spTgt spid="20"/>
                                        </p:tgtEl>
                                        <p:attrNameLst>
                                          <p:attrName>fill.type</p:attrName>
                                        </p:attrNameLst>
                                      </p:cBhvr>
                                      <p:to>
                                        <p:strVal val="solid"/>
                                      </p:to>
                                    </p:set>
                                    <p:set>
                                      <p:cBhvr>
                                        <p:cTn id="13" dur="500" fill="hold"/>
                                        <p:tgtEl>
                                          <p:spTgt spid="20"/>
                                        </p:tgtEl>
                                        <p:attrNameLst>
                                          <p:attrName>fill.on</p:attrName>
                                        </p:attrNameLst>
                                      </p:cBhvr>
                                      <p:to>
                                        <p:strVal val="true"/>
                                      </p:to>
                                    </p:set>
                                  </p:childTnLst>
                                </p:cTn>
                              </p:par>
                              <p:par>
                                <p:cTn id="14" presetID="3" presetClass="emph" presetSubtype="2" fill="hold" grpId="0" nodeType="withEffect">
                                  <p:stCondLst>
                                    <p:cond delay="0"/>
                                  </p:stCondLst>
                                  <p:childTnLst>
                                    <p:animClr clrSpc="rgb" dir="cw">
                                      <p:cBhvr override="childStyle">
                                        <p:cTn id="15" dur="500" fill="hold"/>
                                        <p:tgtEl>
                                          <p:spTgt spid="20"/>
                                        </p:tgtEl>
                                        <p:attrNameLst>
                                          <p:attrName>style.color</p:attrName>
                                        </p:attrNameLst>
                                      </p:cBhvr>
                                      <p:to>
                                        <a:schemeClr val="bg1"/>
                                      </p:to>
                                    </p:animClr>
                                  </p:childTnLst>
                                </p:cTn>
                              </p:par>
                              <p:par>
                                <p:cTn id="16" presetID="1" presetClass="emph" presetSubtype="2" fill="hold" grpId="0" nodeType="withEffect">
                                  <p:stCondLst>
                                    <p:cond delay="0"/>
                                  </p:stCondLst>
                                  <p:childTnLst>
                                    <p:animClr clrSpc="rgb" dir="cw">
                                      <p:cBhvr>
                                        <p:cTn id="17" dur="500" fill="hold"/>
                                        <p:tgtEl>
                                          <p:spTgt spid="18"/>
                                        </p:tgtEl>
                                        <p:attrNameLst>
                                          <p:attrName>fillcolor</p:attrName>
                                        </p:attrNameLst>
                                      </p:cBhvr>
                                      <p:to>
                                        <a:srgbClr val="808080"/>
                                      </p:to>
                                    </p:animClr>
                                    <p:set>
                                      <p:cBhvr>
                                        <p:cTn id="18" dur="500" fill="hold"/>
                                        <p:tgtEl>
                                          <p:spTgt spid="18"/>
                                        </p:tgtEl>
                                        <p:attrNameLst>
                                          <p:attrName>fill.type</p:attrName>
                                        </p:attrNameLst>
                                      </p:cBhvr>
                                      <p:to>
                                        <p:strVal val="solid"/>
                                      </p:to>
                                    </p:set>
                                    <p:set>
                                      <p:cBhvr>
                                        <p:cTn id="19" dur="500" fill="hold"/>
                                        <p:tgtEl>
                                          <p:spTgt spid="18"/>
                                        </p:tgtEl>
                                        <p:attrNameLst>
                                          <p:attrName>fill.on</p:attrName>
                                        </p:attrNameLst>
                                      </p:cBhvr>
                                      <p:to>
                                        <p:strVal val="true"/>
                                      </p:to>
                                    </p:set>
                                  </p:childTnLst>
                                </p:cTn>
                              </p:par>
                              <p:par>
                                <p:cTn id="20" presetID="1" presetClass="emph" presetSubtype="2" fill="hold" grpId="0" nodeType="withEffect">
                                  <p:stCondLst>
                                    <p:cond delay="0"/>
                                  </p:stCondLst>
                                  <p:childTnLst>
                                    <p:animClr clrSpc="rgb" dir="cw">
                                      <p:cBhvr>
                                        <p:cTn id="21" dur="500" fill="hold"/>
                                        <p:tgtEl>
                                          <p:spTgt spid="21"/>
                                        </p:tgtEl>
                                        <p:attrNameLst>
                                          <p:attrName>fillcolor</p:attrName>
                                        </p:attrNameLst>
                                      </p:cBhvr>
                                      <p:to>
                                        <a:srgbClr val="808080"/>
                                      </p:to>
                                    </p:animClr>
                                    <p:set>
                                      <p:cBhvr>
                                        <p:cTn id="22" dur="500" fill="hold"/>
                                        <p:tgtEl>
                                          <p:spTgt spid="21"/>
                                        </p:tgtEl>
                                        <p:attrNameLst>
                                          <p:attrName>fill.type</p:attrName>
                                        </p:attrNameLst>
                                      </p:cBhvr>
                                      <p:to>
                                        <p:strVal val="solid"/>
                                      </p:to>
                                    </p:set>
                                    <p:set>
                                      <p:cBhvr>
                                        <p:cTn id="23" dur="500" fill="hold"/>
                                        <p:tgtEl>
                                          <p:spTgt spid="21"/>
                                        </p:tgtEl>
                                        <p:attrNameLst>
                                          <p:attrName>fill.on</p:attrName>
                                        </p:attrNameLst>
                                      </p:cBhvr>
                                      <p:to>
                                        <p:strVal val="true"/>
                                      </p:to>
                                    </p:set>
                                  </p:childTnLst>
                                </p:cTn>
                              </p:par>
                              <p:par>
                                <p:cTn id="24" presetID="1" presetClass="emph" presetSubtype="2" fill="hold" grpId="0" nodeType="withEffect">
                                  <p:stCondLst>
                                    <p:cond delay="0"/>
                                  </p:stCondLst>
                                  <p:childTnLst>
                                    <p:animClr clrSpc="rgb" dir="cw">
                                      <p:cBhvr>
                                        <p:cTn id="25" dur="500" fill="hold"/>
                                        <p:tgtEl>
                                          <p:spTgt spid="24"/>
                                        </p:tgtEl>
                                        <p:attrNameLst>
                                          <p:attrName>fillcolor</p:attrName>
                                        </p:attrNameLst>
                                      </p:cBhvr>
                                      <p:to>
                                        <a:srgbClr val="808080"/>
                                      </p:to>
                                    </p:animClr>
                                    <p:set>
                                      <p:cBhvr>
                                        <p:cTn id="26" dur="500" fill="hold"/>
                                        <p:tgtEl>
                                          <p:spTgt spid="24"/>
                                        </p:tgtEl>
                                        <p:attrNameLst>
                                          <p:attrName>fill.type</p:attrName>
                                        </p:attrNameLst>
                                      </p:cBhvr>
                                      <p:to>
                                        <p:strVal val="solid"/>
                                      </p:to>
                                    </p:set>
                                    <p:set>
                                      <p:cBhvr>
                                        <p:cTn id="27" dur="500" fill="hold"/>
                                        <p:tgtEl>
                                          <p:spTgt spid="24"/>
                                        </p:tgtEl>
                                        <p:attrNameLst>
                                          <p:attrName>fill.on</p:attrName>
                                        </p:attrNameLst>
                                      </p:cBhvr>
                                      <p:to>
                                        <p:strVal val="true"/>
                                      </p:to>
                                    </p:set>
                                  </p:childTnLst>
                                </p:cTn>
                              </p:par>
                              <p:par>
                                <p:cTn id="28" presetID="3" presetClass="emph" presetSubtype="2" fill="hold" grpId="1" nodeType="withEffect">
                                  <p:stCondLst>
                                    <p:cond delay="0"/>
                                  </p:stCondLst>
                                  <p:childTnLst>
                                    <p:animClr clrSpc="rgb" dir="cw">
                                      <p:cBhvr override="childStyle">
                                        <p:cTn id="29" dur="500" fill="hold"/>
                                        <p:tgtEl>
                                          <p:spTgt spid="24"/>
                                        </p:tgtEl>
                                        <p:attrNameLst>
                                          <p:attrName>style.color</p:attrName>
                                        </p:attrNameLst>
                                      </p:cBhvr>
                                      <p:to>
                                        <a:schemeClr val="bg1"/>
                                      </p:to>
                                    </p:animClr>
                                  </p:childTnLst>
                                </p:cTn>
                              </p:par>
                              <p:par>
                                <p:cTn id="30" presetID="3" presetClass="emph" presetSubtype="2" fill="hold" grpId="1" nodeType="withEffect">
                                  <p:stCondLst>
                                    <p:cond delay="0"/>
                                  </p:stCondLst>
                                  <p:childTnLst>
                                    <p:animClr clrSpc="rgb" dir="cw">
                                      <p:cBhvr override="childStyle">
                                        <p:cTn id="31" dur="500" fill="hold"/>
                                        <p:tgtEl>
                                          <p:spTgt spid="21"/>
                                        </p:tgtEl>
                                        <p:attrNameLst>
                                          <p:attrName>style.color</p:attrName>
                                        </p:attrNameLst>
                                      </p:cBhvr>
                                      <p:to>
                                        <a:schemeClr val="bg1"/>
                                      </p:to>
                                    </p:animClr>
                                  </p:childTnLst>
                                </p:cTn>
                              </p:par>
                              <p:par>
                                <p:cTn id="32" presetID="3" presetClass="emph" presetSubtype="2" fill="hold" grpId="1" nodeType="withEffect">
                                  <p:stCondLst>
                                    <p:cond delay="0"/>
                                  </p:stCondLst>
                                  <p:childTnLst>
                                    <p:animClr clrSpc="rgb" dir="cw">
                                      <p:cBhvr override="childStyle">
                                        <p:cTn id="33" dur="500" fill="hold"/>
                                        <p:tgtEl>
                                          <p:spTgt spid="18"/>
                                        </p:tgtEl>
                                        <p:attrNameLst>
                                          <p:attrName>style.color</p:attrName>
                                        </p:attrNameLst>
                                      </p:cBhvr>
                                      <p:to>
                                        <a:schemeClr val="bg1"/>
                                      </p:to>
                                    </p:animClr>
                                  </p:childTnLst>
                                </p:cTn>
                              </p:par>
                              <p:par>
                                <p:cTn id="34" presetID="22" presetClass="exit" presetSubtype="1" fill="hold" nodeType="withEffect">
                                  <p:stCondLst>
                                    <p:cond delay="0"/>
                                  </p:stCondLst>
                                  <p:childTnLst>
                                    <p:animEffect transition="out" filter="wipe(up)">
                                      <p:cBhvr>
                                        <p:cTn id="35" dur="500"/>
                                        <p:tgtEl>
                                          <p:spTgt spid="30"/>
                                        </p:tgtEl>
                                      </p:cBhvr>
                                    </p:animEffect>
                                    <p:set>
                                      <p:cBhvr>
                                        <p:cTn id="36" dur="1" fill="hold">
                                          <p:stCondLst>
                                            <p:cond delay="499"/>
                                          </p:stCondLst>
                                        </p:cTn>
                                        <p:tgtEl>
                                          <p:spTgt spid="30"/>
                                        </p:tgtEl>
                                        <p:attrNameLst>
                                          <p:attrName>style.visibility</p:attrName>
                                        </p:attrNameLst>
                                      </p:cBhvr>
                                      <p:to>
                                        <p:strVal val="hidden"/>
                                      </p:to>
                                    </p:set>
                                  </p:childTnLst>
                                </p:cTn>
                              </p:par>
                              <p:par>
                                <p:cTn id="37" presetID="22" presetClass="entr" presetSubtype="2"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wipe(right)">
                                      <p:cBhvr>
                                        <p:cTn id="39" dur="500"/>
                                        <p:tgtEl>
                                          <p:spTgt spid="32"/>
                                        </p:tgtEl>
                                      </p:cBhvr>
                                    </p:animEffect>
                                  </p:childTnLst>
                                </p:cTn>
                              </p:par>
                              <p:par>
                                <p:cTn id="40" presetID="22" presetClass="exit" presetSubtype="2" fill="hold" nodeType="withEffect">
                                  <p:stCondLst>
                                    <p:cond delay="0"/>
                                  </p:stCondLst>
                                  <p:childTnLst>
                                    <p:animEffect transition="out" filter="wipe(right)">
                                      <p:cBhvr>
                                        <p:cTn id="41" dur="500"/>
                                        <p:tgtEl>
                                          <p:spTgt spid="25"/>
                                        </p:tgtEl>
                                      </p:cBhvr>
                                    </p:animEffect>
                                    <p:set>
                                      <p:cBhvr>
                                        <p:cTn id="42" dur="1" fill="hold">
                                          <p:stCondLst>
                                            <p:cond delay="499"/>
                                          </p:stCondLst>
                                        </p:cTn>
                                        <p:tgtEl>
                                          <p:spTgt spid="25"/>
                                        </p:tgtEl>
                                        <p:attrNameLst>
                                          <p:attrName>style.visibility</p:attrName>
                                        </p:attrNameLst>
                                      </p:cBhvr>
                                      <p:to>
                                        <p:strVal val="hidden"/>
                                      </p:to>
                                    </p:set>
                                  </p:childTnLst>
                                </p:cTn>
                              </p:par>
                              <p:par>
                                <p:cTn id="43" presetID="0" presetClass="path" presetSubtype="0" accel="50000" decel="50000" fill="hold" grpId="0" nodeType="withEffect">
                                  <p:stCondLst>
                                    <p:cond delay="0"/>
                                  </p:stCondLst>
                                  <p:childTnLst>
                                    <p:animMotion origin="layout" path="M 0 0 L 0.0755208 -0.117222 " pathEditMode="relative" ptsTypes="">
                                      <p:cBhvr>
                                        <p:cTn id="44" dur="500" fill="hold"/>
                                        <p:tgtEl>
                                          <p:spTgt spid="26"/>
                                        </p:tgtEl>
                                        <p:attrNameLst>
                                          <p:attrName>ppt_x</p:attrName>
                                          <p:attrName>ppt_y</p:attrName>
                                        </p:attrNameLst>
                                      </p:cBhvr>
                                    </p:animMotion>
                                  </p:childTnLst>
                                </p:cTn>
                              </p:par>
                              <p:par>
                                <p:cTn id="45" presetID="0" presetClass="path" presetSubtype="0" accel="50000" decel="50000" fill="hold" grpId="0" nodeType="withEffect">
                                  <p:stCondLst>
                                    <p:cond delay="0"/>
                                  </p:stCondLst>
                                  <p:childTnLst>
                                    <p:animMotion origin="layout" path="M 0 0 L 0.0755208 -0.117222 " pathEditMode="relative" ptsTypes="">
                                      <p:cBhvr>
                                        <p:cTn id="46" dur="500" fill="hold"/>
                                        <p:tgtEl>
                                          <p:spTgt spid="23"/>
                                        </p:tgtEl>
                                        <p:attrNameLst>
                                          <p:attrName>ppt_x</p:attrName>
                                          <p:attrName>ppt_y</p:attrName>
                                        </p:attrNameLst>
                                      </p:cBhvr>
                                    </p:animMotion>
                                  </p:childTnLst>
                                </p:cTn>
                              </p:par>
                              <p:par>
                                <p:cTn id="47" presetID="0" presetClass="path" presetSubtype="0" accel="50000" decel="50000" fill="hold" grpId="0" nodeType="withEffect">
                                  <p:stCondLst>
                                    <p:cond delay="0"/>
                                  </p:stCondLst>
                                  <p:childTnLst>
                                    <p:animMotion origin="layout" path="M 0 0 L 0.0755208 -0.117222 " pathEditMode="relative" ptsTypes="">
                                      <p:cBhvr>
                                        <p:cTn id="48" dur="5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animBg="1"/>
      <p:bldP spid="18" grpId="0" bldLvl="0" animBg="1"/>
      <p:bldP spid="21" grpId="0" bldLvl="0" animBg="1"/>
      <p:bldP spid="24" grpId="0" bldLvl="0" animBg="1"/>
      <p:bldP spid="24" grpId="1" animBg="1"/>
      <p:bldP spid="21" grpId="1" animBg="1"/>
      <p:bldP spid="18" grpId="1" animBg="1"/>
      <p:bldP spid="32" grpId="0" bldLvl="0" animBg="1"/>
      <p:bldP spid="26" grpId="0" animBg="1"/>
      <p:bldP spid="23" grpId="0"/>
      <p:bldP spid="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文本框 18"/>
          <p:cNvSpPr txBox="1"/>
          <p:nvPr/>
        </p:nvSpPr>
        <p:spPr>
          <a:xfrm>
            <a:off x="838200" y="5628640"/>
            <a:ext cx="10403205" cy="1047115"/>
          </a:xfrm>
          <a:prstGeom prst="rect">
            <a:avLst/>
          </a:prstGeom>
          <a:noFill/>
        </p:spPr>
        <p:txBody>
          <a:bodyPr wrap="square" rtlCol="0" anchor="ctr" anchorCtr="0">
            <a:noAutofit/>
          </a:bodyPr>
          <a:p>
            <a:pPr algn="ctr"/>
            <a:r>
              <a:rPr lang="en-CA" altLang="zh-CN" sz="2800"/>
              <a:t>Remove cell 6 from open list</a:t>
            </a:r>
            <a:endParaRPr lang="en-CA" altLang="zh-CN" sz="2800"/>
          </a:p>
        </p:txBody>
      </p:sp>
      <p:sp>
        <p:nvSpPr>
          <p:cNvPr id="15" name="文本框 14"/>
          <p:cNvSpPr txBox="1"/>
          <p:nvPr/>
        </p:nvSpPr>
        <p:spPr>
          <a:xfrm>
            <a:off x="838200" y="5628640"/>
            <a:ext cx="10402570" cy="1047115"/>
          </a:xfrm>
          <a:prstGeom prst="rect">
            <a:avLst/>
          </a:prstGeom>
          <a:noFill/>
        </p:spPr>
        <p:txBody>
          <a:bodyPr wrap="square" rtlCol="0" anchor="ctr" anchorCtr="0">
            <a:noAutofit/>
          </a:bodyPr>
          <a:p>
            <a:pPr algn="ctr"/>
            <a:r>
              <a:rPr lang="en-CA" altLang="zh-CN" sz="2800"/>
              <a:t>Visit left adjacent cell</a:t>
            </a:r>
            <a:endParaRPr lang="en-CA" altLang="zh-CN" sz="2800"/>
          </a:p>
        </p:txBody>
      </p:sp>
      <p:sp>
        <p:nvSpPr>
          <p:cNvPr id="2" name="标题 1"/>
          <p:cNvSpPr>
            <a:spLocks noGrp="1"/>
          </p:cNvSpPr>
          <p:nvPr>
            <p:ph type="title"/>
          </p:nvPr>
        </p:nvSpPr>
        <p:spPr/>
        <p:txBody>
          <a:bodyPr/>
          <a:p>
            <a:r>
              <a:rPr lang="en-CA" altLang="zh-CN">
                <a:sym typeface="+mn-ea"/>
              </a:rPr>
              <a:t>Visit cell 5</a:t>
            </a:r>
            <a:endParaRPr lang="en-CA" altLang="zh-CN"/>
          </a:p>
        </p:txBody>
      </p:sp>
      <p:graphicFrame>
        <p:nvGraphicFramePr>
          <p:cNvPr id="7" name="表格 6"/>
          <p:cNvGraphicFramePr/>
          <p:nvPr/>
        </p:nvGraphicFramePr>
        <p:xfrm>
          <a:off x="284480" y="168910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CA" altLang="en-US" sz="1800" b="0" strike="noStrike" spc="-1">
                          <a:solidFill>
                            <a:schemeClr val="bg1"/>
                          </a:solidFill>
                          <a:latin typeface="Arial" panose="020B0604020202020204"/>
                        </a:rPr>
                        <a:t>1</a:t>
                      </a:r>
                      <a:endParaRPr lang="en-CA" alt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chemeClr val="tx1">
                        <a:lumMod val="50000"/>
                        <a:lumOff val="50000"/>
                      </a:schemeClr>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noFill/>
                  </a:tcPr>
                </a:tc>
                <a:tc>
                  <a:txBody>
                    <a:bodyPr>
                      <a:spAutoFit/>
                    </a:bodyPr>
                    <a:p>
                      <a:pPr indent="0" algn="ctr">
                        <a:buNone/>
                      </a:pPr>
                      <a:r>
                        <a:rPr lang="en-CA" altLang="en-US" sz="1800" b="0" strike="noStrike" spc="-1">
                          <a:solidFill>
                            <a:schemeClr val="bg1"/>
                          </a:solidFill>
                          <a:latin typeface="Arial" panose="020B0604020202020204"/>
                        </a:rPr>
                        <a:t>6</a:t>
                      </a:r>
                      <a:endParaRPr lang="en-CA" alt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80808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17" name="文本框 16"/>
          <p:cNvSpPr txBox="1"/>
          <p:nvPr/>
        </p:nvSpPr>
        <p:spPr>
          <a:xfrm>
            <a:off x="283845" y="1322705"/>
            <a:ext cx="5579110" cy="368300"/>
          </a:xfrm>
          <a:prstGeom prst="rect">
            <a:avLst/>
          </a:prstGeom>
          <a:noFill/>
        </p:spPr>
        <p:txBody>
          <a:bodyPr wrap="square" rtlCol="0">
            <a:spAutoFit/>
          </a:bodyPr>
          <a:p>
            <a:pPr algn="ctr"/>
            <a:r>
              <a:rPr lang="en-CA" altLang="zh-CN"/>
              <a:t>Map</a:t>
            </a:r>
            <a:endParaRPr lang="en-CA" altLang="zh-CN"/>
          </a:p>
        </p:txBody>
      </p:sp>
      <p:graphicFrame>
        <p:nvGraphicFramePr>
          <p:cNvPr id="8" name="表格 7"/>
          <p:cNvGraphicFramePr/>
          <p:nvPr>
            <p:custDataLst>
              <p:tags r:id="rId1"/>
            </p:custDataLst>
          </p:nvPr>
        </p:nvGraphicFramePr>
        <p:xfrm>
          <a:off x="6419850" y="1689100"/>
          <a:ext cx="5581650" cy="2663825"/>
        </p:xfrm>
        <a:graphic>
          <a:graphicData uri="http://schemas.openxmlformats.org/drawingml/2006/table">
            <a:tbl>
              <a:tblPr firstRow="1" bandRow="1">
                <a:tableStyleId>{5C22544A-7EE6-4342-B048-85BDC9FD1C3A}</a:tableStyleId>
              </a:tblPr>
              <a:tblGrid>
                <a:gridCol w="372110"/>
                <a:gridCol w="372110"/>
                <a:gridCol w="372110"/>
                <a:gridCol w="372110"/>
                <a:gridCol w="372110"/>
                <a:gridCol w="372110"/>
                <a:gridCol w="372110"/>
                <a:gridCol w="372110"/>
                <a:gridCol w="372110"/>
                <a:gridCol w="372110"/>
                <a:gridCol w="372110"/>
                <a:gridCol w="372110"/>
                <a:gridCol w="372110"/>
                <a:gridCol w="372110"/>
                <a:gridCol w="372110"/>
              </a:tblGrid>
              <a:tr h="532765">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8</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bg1"/>
                          </a:solidFill>
                        </a:rPr>
                        <a:t>1</a:t>
                      </a:r>
                      <a:endParaRPr lang="en-CA" altLang="zh-CN" b="0">
                        <a:solidFill>
                          <a:schemeClr val="bg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7</a:t>
                      </a:r>
                      <a:endParaRPr lang="en-CA" altLang="zh-CN" b="0">
                        <a:solidFill>
                          <a:schemeClr val="bg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bg1"/>
                          </a:solidFill>
                        </a:rPr>
                        <a:t>1</a:t>
                      </a:r>
                      <a:endParaRPr lang="en-CA" altLang="zh-CN">
                        <a:solidFill>
                          <a:schemeClr val="bg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bg1"/>
                          </a:solidFill>
                        </a:rPr>
                        <a:t>1</a:t>
                      </a:r>
                      <a:endParaRPr lang="en-CA" altLang="zh-CN">
                        <a:solidFill>
                          <a:schemeClr val="bg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bg1"/>
                          </a:solidFill>
                        </a:rPr>
                        <a:t>6</a:t>
                      </a:r>
                      <a:endParaRPr lang="en-CA" altLang="zh-CN">
                        <a:solidFill>
                          <a:schemeClr val="bg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r>
            </a:tbl>
          </a:graphicData>
        </a:graphic>
      </p:graphicFrame>
      <p:sp>
        <p:nvSpPr>
          <p:cNvPr id="16" name="文本框 15"/>
          <p:cNvSpPr txBox="1"/>
          <p:nvPr/>
        </p:nvSpPr>
        <p:spPr>
          <a:xfrm>
            <a:off x="6419850" y="1322705"/>
            <a:ext cx="5579110" cy="368300"/>
          </a:xfrm>
          <a:prstGeom prst="rect">
            <a:avLst/>
          </a:prstGeom>
          <a:noFill/>
        </p:spPr>
        <p:txBody>
          <a:bodyPr wrap="square" rtlCol="0">
            <a:spAutoFit/>
          </a:bodyPr>
          <a:p>
            <a:pPr algn="ctr"/>
            <a:r>
              <a:rPr lang="en-CA" altLang="zh-CN"/>
              <a:t>Closed List</a:t>
            </a:r>
            <a:endParaRPr lang="en-CA" altLang="zh-CN"/>
          </a:p>
        </p:txBody>
      </p:sp>
      <p:sp>
        <p:nvSpPr>
          <p:cNvPr id="9" name="文本框 8"/>
          <p:cNvSpPr txBox="1"/>
          <p:nvPr/>
        </p:nvSpPr>
        <p:spPr>
          <a:xfrm>
            <a:off x="1042035" y="4528820"/>
            <a:ext cx="4064000" cy="368300"/>
          </a:xfrm>
          <a:prstGeom prst="rect">
            <a:avLst/>
          </a:prstGeom>
          <a:noFill/>
        </p:spPr>
        <p:txBody>
          <a:bodyPr wrap="square" rtlCol="0">
            <a:spAutoFit/>
          </a:bodyPr>
          <a:p>
            <a:pPr algn="ctr"/>
            <a:r>
              <a:rPr lang="en-CA" altLang="zh-CN"/>
              <a:t>Open List - tree</a:t>
            </a:r>
            <a:endParaRPr lang="en-CA" altLang="zh-CN"/>
          </a:p>
        </p:txBody>
      </p:sp>
      <p:sp>
        <p:nvSpPr>
          <p:cNvPr id="10" name="文本框 9"/>
          <p:cNvSpPr txBox="1"/>
          <p:nvPr/>
        </p:nvSpPr>
        <p:spPr>
          <a:xfrm>
            <a:off x="7177405" y="4528820"/>
            <a:ext cx="4064000" cy="368300"/>
          </a:xfrm>
          <a:prstGeom prst="rect">
            <a:avLst/>
          </a:prstGeom>
          <a:noFill/>
        </p:spPr>
        <p:txBody>
          <a:bodyPr wrap="square" rtlCol="0">
            <a:spAutoFit/>
          </a:bodyPr>
          <a:p>
            <a:pPr algn="ctr"/>
            <a:r>
              <a:rPr lang="en-CA" altLang="zh-CN"/>
              <a:t>Open List - array</a:t>
            </a:r>
            <a:endParaRPr lang="en-CA" altLang="zh-CN"/>
          </a:p>
        </p:txBody>
      </p:sp>
      <p:graphicFrame>
        <p:nvGraphicFramePr>
          <p:cNvPr id="11" name="表格 10"/>
          <p:cNvGraphicFramePr/>
          <p:nvPr>
            <p:custDataLst>
              <p:tags r:id="rId2"/>
            </p:custDataLst>
          </p:nvPr>
        </p:nvGraphicFramePr>
        <p:xfrm>
          <a:off x="8560435" y="4895850"/>
          <a:ext cx="1464945" cy="732790"/>
        </p:xfrm>
        <a:graphic>
          <a:graphicData uri="http://schemas.openxmlformats.org/drawingml/2006/table">
            <a:tbl>
              <a:tblPr firstRow="1" bandRow="1">
                <a:tableStyleId>{5C22544A-7EE6-4342-B048-85BDC9FD1C3A}</a:tableStyleId>
              </a:tblPr>
              <a:tblGrid>
                <a:gridCol w="855345"/>
              </a:tblGrid>
              <a:tr h="366395">
                <a:tc>
                  <a:txBody>
                    <a:bodyPr/>
                    <a:p>
                      <a:pPr algn="r">
                        <a:buNone/>
                      </a:pPr>
                      <a:r>
                        <a:rPr lang="en-CA" altLang="zh-CN"/>
                        <a:t>Value</a:t>
                      </a:r>
                      <a:endParaRPr lang="en-CA" altLang="zh-CN"/>
                    </a:p>
                  </a:txBody>
                  <a:tcPr/>
                </a:tc>
              </a:tr>
              <a:tr h="366395">
                <a:tc>
                  <a:txBody>
                    <a:bodyPr/>
                    <a:p>
                      <a:pPr algn="r">
                        <a:buNone/>
                      </a:pPr>
                      <a:r>
                        <a:rPr lang="en-CA" altLang="zh-CN"/>
                        <a:t>Index</a:t>
                      </a:r>
                      <a:endParaRPr lang="en-CA" altLang="zh-CN"/>
                    </a:p>
                  </a:txBody>
                  <a:tcPr/>
                </a:tc>
              </a:tr>
            </a:tbl>
          </a:graphicData>
        </a:graphic>
      </p:graphicFrame>
      <p:sp>
        <p:nvSpPr>
          <p:cNvPr id="5" name="椭圆 4"/>
          <p:cNvSpPr>
            <a:spLocks noChangeAspect="1"/>
          </p:cNvSpPr>
          <p:nvPr>
            <p:custDataLst>
              <p:tags r:id="rId3"/>
            </p:custDataLst>
          </p:nvPr>
        </p:nvSpPr>
        <p:spPr>
          <a:xfrm>
            <a:off x="2806700" y="4897120"/>
            <a:ext cx="534035" cy="53403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0</a:t>
            </a:r>
            <a:endParaRPr lang="en-CA" altLang="zh-CN">
              <a:solidFill>
                <a:schemeClr val="tx1"/>
              </a:solidFill>
            </a:endParaRPr>
          </a:p>
        </p:txBody>
      </p:sp>
      <p:sp>
        <p:nvSpPr>
          <p:cNvPr id="22" name="文本框 21"/>
          <p:cNvSpPr txBox="1"/>
          <p:nvPr>
            <p:custDataLst>
              <p:tags r:id="rId4"/>
            </p:custDataLst>
          </p:nvPr>
        </p:nvSpPr>
        <p:spPr>
          <a:xfrm>
            <a:off x="3340735" y="4984750"/>
            <a:ext cx="573405" cy="36830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3" name="文本框 2"/>
          <p:cNvSpPr txBox="1"/>
          <p:nvPr>
            <p:custDataLst>
              <p:tags r:id="rId5"/>
            </p:custDataLst>
          </p:nvPr>
        </p:nvSpPr>
        <p:spPr>
          <a:xfrm>
            <a:off x="3808730" y="4984750"/>
            <a:ext cx="105346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9</a:t>
            </a:r>
            <a:endParaRPr lang="zh-CN" altLang="en-US"/>
          </a:p>
        </p:txBody>
      </p:sp>
      <p:sp>
        <p:nvSpPr>
          <p:cNvPr id="20" name="文本框 19"/>
          <p:cNvSpPr txBox="1"/>
          <p:nvPr/>
        </p:nvSpPr>
        <p:spPr>
          <a:xfrm>
            <a:off x="294640" y="2237105"/>
            <a:ext cx="1092200" cy="509270"/>
          </a:xfrm>
          <a:prstGeom prst="rect">
            <a:avLst/>
          </a:prstGeom>
          <a:solidFill>
            <a:srgbClr val="61F400"/>
          </a:solidFill>
        </p:spPr>
        <p:txBody>
          <a:bodyPr wrap="square" rtlCol="0" anchor="ctr" anchorCtr="0">
            <a:noAutofit/>
          </a:bodyPr>
          <a:p>
            <a:pPr algn="ctr"/>
            <a:r>
              <a:rPr lang="en-CA" altLang="zh-CN">
                <a:solidFill>
                  <a:schemeClr val="tx1"/>
                </a:solidFill>
                <a:latin typeface="Arial" panose="020B0604020202020204" pitchFamily="34" charset="0"/>
                <a:cs typeface="Arial" panose="020B0604020202020204" pitchFamily="34" charset="0"/>
              </a:rPr>
              <a:t>5</a:t>
            </a:r>
            <a:endParaRPr lang="en-CA" altLang="zh-CN">
              <a:solidFill>
                <a:schemeClr val="tx1"/>
              </a:solidFill>
              <a:latin typeface="Arial" panose="020B0604020202020204" pitchFamily="34" charset="0"/>
              <a:cs typeface="Arial" panose="020B0604020202020204" pitchFamily="34" charset="0"/>
            </a:endParaRPr>
          </a:p>
        </p:txBody>
      </p:sp>
      <p:sp>
        <p:nvSpPr>
          <p:cNvPr id="18" name="文本框 17"/>
          <p:cNvSpPr txBox="1"/>
          <p:nvPr/>
        </p:nvSpPr>
        <p:spPr>
          <a:xfrm>
            <a:off x="6431280" y="2239010"/>
            <a:ext cx="356400" cy="516255"/>
          </a:xfrm>
          <a:prstGeom prst="rect">
            <a:avLst/>
          </a:prstGeom>
          <a:solidFill>
            <a:srgbClr val="61F400"/>
          </a:solidFill>
        </p:spPr>
        <p:txBody>
          <a:bodyPr wrap="square" rtlCol="0" anchor="ctr" anchorCtr="0">
            <a:noAutofit/>
          </a:bodyPr>
          <a:p>
            <a:pPr algn="ctr"/>
            <a:r>
              <a:rPr lang="en-CA" altLang="zh-CN">
                <a:solidFill>
                  <a:srgbClr val="FF0000"/>
                </a:solidFill>
              </a:rPr>
              <a:t>6</a:t>
            </a:r>
            <a:endParaRPr lang="en-CA" altLang="zh-CN">
              <a:solidFill>
                <a:srgbClr val="FF0000"/>
              </a:solidFill>
            </a:endParaRPr>
          </a:p>
        </p:txBody>
      </p:sp>
      <p:sp>
        <p:nvSpPr>
          <p:cNvPr id="21" name="文本框 20"/>
          <p:cNvSpPr txBox="1"/>
          <p:nvPr/>
        </p:nvSpPr>
        <p:spPr>
          <a:xfrm>
            <a:off x="6803390" y="2239010"/>
            <a:ext cx="356400" cy="514800"/>
          </a:xfrm>
          <a:prstGeom prst="rect">
            <a:avLst/>
          </a:prstGeom>
          <a:solidFill>
            <a:srgbClr val="61F400"/>
          </a:solidFill>
        </p:spPr>
        <p:txBody>
          <a:bodyPr wrap="square" rtlCol="0" anchor="ctr" anchorCtr="0">
            <a:noAutofit/>
          </a:bodyPr>
          <a:p>
            <a:pPr algn="ctr"/>
            <a:r>
              <a:rPr lang="en-CA" altLang="zh-CN">
                <a:solidFill>
                  <a:srgbClr val="FF0000"/>
                </a:solidFill>
              </a:rPr>
              <a:t>2</a:t>
            </a:r>
            <a:endParaRPr lang="en-CA" altLang="zh-CN">
              <a:solidFill>
                <a:srgbClr val="FF0000"/>
              </a:solidFill>
            </a:endParaRPr>
          </a:p>
        </p:txBody>
      </p:sp>
      <p:sp>
        <p:nvSpPr>
          <p:cNvPr id="24" name="文本框 23"/>
          <p:cNvSpPr txBox="1"/>
          <p:nvPr/>
        </p:nvSpPr>
        <p:spPr>
          <a:xfrm>
            <a:off x="7173595" y="2239645"/>
            <a:ext cx="356400" cy="514985"/>
          </a:xfrm>
          <a:prstGeom prst="rect">
            <a:avLst/>
          </a:prstGeom>
          <a:solidFill>
            <a:srgbClr val="61F400"/>
          </a:solidFill>
        </p:spPr>
        <p:txBody>
          <a:bodyPr wrap="square" rtlCol="0" anchor="ctr" anchorCtr="0">
            <a:noAutofit/>
          </a:bodyPr>
          <a:p>
            <a:pPr algn="ctr"/>
            <a:r>
              <a:rPr lang="en-CA" altLang="zh-CN">
                <a:solidFill>
                  <a:srgbClr val="FF0000"/>
                </a:solidFill>
              </a:rPr>
              <a:t>7</a:t>
            </a:r>
            <a:endParaRPr lang="en-CA" altLang="zh-CN">
              <a:solidFill>
                <a:srgbClr val="FF0000"/>
              </a:solidFill>
            </a:endParaRPr>
          </a:p>
        </p:txBody>
      </p:sp>
      <p:graphicFrame>
        <p:nvGraphicFramePr>
          <p:cNvPr id="25" name="表格 24"/>
          <p:cNvGraphicFramePr/>
          <p:nvPr>
            <p:custDataLst>
              <p:tags r:id="rId6"/>
            </p:custDataLst>
          </p:nvPr>
        </p:nvGraphicFramePr>
        <p:xfrm>
          <a:off x="9720580" y="4897120"/>
          <a:ext cx="284480" cy="731520"/>
        </p:xfrm>
        <a:graphic>
          <a:graphicData uri="http://schemas.openxmlformats.org/drawingml/2006/table">
            <a:tbl>
              <a:tblPr firstRow="1" bandRow="1">
                <a:tableStyleId>{5C22544A-7EE6-4342-B048-85BDC9FD1C3A}</a:tableStyleId>
              </a:tblPr>
              <a:tblGrid>
                <a:gridCol w="284480"/>
              </a:tblGrid>
              <a:tr h="365760">
                <a:tc>
                  <a:txBody>
                    <a:bodyPr/>
                    <a:p>
                      <a:pPr algn="ctr">
                        <a:buNone/>
                      </a:pPr>
                      <a:r>
                        <a:rPr lang="en-CA" altLang="zh-CN"/>
                        <a:t>5</a:t>
                      </a:r>
                      <a:endParaRPr lang="en-CA" altLang="zh-CN"/>
                    </a:p>
                  </a:txBody>
                  <a:tcPr anchor="ctr" anchorCtr="0"/>
                </a:tc>
              </a:tr>
              <a:tr h="365760">
                <a:tc>
                  <a:txBody>
                    <a:bodyPr/>
                    <a:p>
                      <a:pPr algn="ctr">
                        <a:buNone/>
                      </a:pPr>
                      <a:r>
                        <a:rPr lang="en-CA" altLang="zh-CN"/>
                        <a:t>1</a:t>
                      </a:r>
                      <a:endParaRPr lang="en-CA" altLang="zh-CN"/>
                    </a:p>
                  </a:txBody>
                  <a:tcPr anchor="ctr" anchorCtr="0"/>
                </a:tc>
              </a:tr>
            </a:tbl>
          </a:graphicData>
        </a:graphic>
      </p:graphicFrame>
      <p:graphicFrame>
        <p:nvGraphicFramePr>
          <p:cNvPr id="31" name="表格 30"/>
          <p:cNvGraphicFramePr/>
          <p:nvPr>
            <p:custDataLst>
              <p:tags r:id="rId7"/>
            </p:custDataLst>
          </p:nvPr>
        </p:nvGraphicFramePr>
        <p:xfrm>
          <a:off x="9425940" y="4897120"/>
          <a:ext cx="284480" cy="731520"/>
        </p:xfrm>
        <a:graphic>
          <a:graphicData uri="http://schemas.openxmlformats.org/drawingml/2006/table">
            <a:tbl>
              <a:tblPr firstRow="1" bandRow="1">
                <a:tableStyleId>{5C22544A-7EE6-4342-B048-85BDC9FD1C3A}</a:tableStyleId>
              </a:tblPr>
              <a:tblGrid>
                <a:gridCol w="284480"/>
              </a:tblGrid>
              <a:tr h="365760">
                <a:tc>
                  <a:txBody>
                    <a:bodyPr/>
                    <a:p>
                      <a:pPr algn="ctr">
                        <a:buNone/>
                      </a:pPr>
                      <a:r>
                        <a:rPr lang="en-CA" altLang="zh-CN"/>
                        <a:t>6</a:t>
                      </a:r>
                      <a:endParaRPr lang="en-CA" altLang="zh-CN"/>
                    </a:p>
                  </a:txBody>
                  <a:tcPr anchor="ctr" anchorCtr="0"/>
                </a:tc>
              </a:tr>
              <a:tr h="365760">
                <a:tc>
                  <a:txBody>
                    <a:bodyPr/>
                    <a:p>
                      <a:pPr algn="ctr">
                        <a:buNone/>
                      </a:pPr>
                      <a:r>
                        <a:rPr lang="en-CA" altLang="zh-CN"/>
                        <a:t>0</a:t>
                      </a:r>
                      <a:endParaRPr lang="en-CA" altLang="zh-CN"/>
                    </a:p>
                  </a:txBody>
                  <a:tcPr anchor="ctr" anchorCtr="0"/>
                </a:tc>
              </a:tr>
            </a:tbl>
          </a:graphicData>
        </a:graphic>
      </p:graphicFrame>
      <p:sp>
        <p:nvSpPr>
          <p:cNvPr id="32" name="文本框 31"/>
          <p:cNvSpPr txBox="1"/>
          <p:nvPr/>
        </p:nvSpPr>
        <p:spPr>
          <a:xfrm>
            <a:off x="9430385" y="4897120"/>
            <a:ext cx="280035" cy="349250"/>
          </a:xfrm>
          <a:prstGeom prst="rect">
            <a:avLst/>
          </a:prstGeom>
          <a:solidFill>
            <a:schemeClr val="accent1"/>
          </a:solidFill>
        </p:spPr>
        <p:txBody>
          <a:bodyPr wrap="square" rtlCol="0" anchor="ctr" anchorCtr="0">
            <a:noAutofit/>
          </a:bodyPr>
          <a:p>
            <a:pPr algn="ctr"/>
            <a:r>
              <a:rPr lang="en-CA" altLang="zh-CN" b="1">
                <a:solidFill>
                  <a:schemeClr val="bg1"/>
                </a:solidFill>
              </a:rPr>
              <a:t>0</a:t>
            </a:r>
            <a:endParaRPr lang="en-CA" altLang="zh-CN" b="1">
              <a:solidFill>
                <a:schemeClr val="bg1"/>
              </a:solidFill>
            </a:endParaRPr>
          </a:p>
        </p:txBody>
      </p:sp>
      <p:grpSp>
        <p:nvGrpSpPr>
          <p:cNvPr id="14" name="组合 13"/>
          <p:cNvGrpSpPr/>
          <p:nvPr/>
        </p:nvGrpSpPr>
        <p:grpSpPr>
          <a:xfrm>
            <a:off x="1889125" y="5353050"/>
            <a:ext cx="2024380" cy="887095"/>
            <a:chOff x="2975" y="8430"/>
            <a:chExt cx="3188" cy="1397"/>
          </a:xfrm>
        </p:grpSpPr>
        <p:cxnSp>
          <p:nvCxnSpPr>
            <p:cNvPr id="27" name="直接连接符 26"/>
            <p:cNvCxnSpPr>
              <a:stCxn id="5" idx="3"/>
              <a:endCxn id="26" idx="7"/>
            </p:cNvCxnSpPr>
            <p:nvPr>
              <p:custDataLst>
                <p:tags r:id="rId8"/>
              </p:custDataLst>
            </p:nvPr>
          </p:nvCxnSpPr>
          <p:spPr>
            <a:xfrm flipH="1">
              <a:off x="3693" y="8430"/>
              <a:ext cx="850" cy="68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sp>
          <p:nvSpPr>
            <p:cNvPr id="6" name="椭圆 5"/>
            <p:cNvSpPr>
              <a:spLocks noChangeAspect="1"/>
            </p:cNvSpPr>
            <p:nvPr>
              <p:custDataLst>
                <p:tags r:id="rId9"/>
              </p:custDataLst>
            </p:nvPr>
          </p:nvSpPr>
          <p:spPr>
            <a:xfrm>
              <a:off x="2975" y="8987"/>
              <a:ext cx="841" cy="841"/>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5</a:t>
              </a:r>
              <a:endParaRPr lang="en-CA" altLang="zh-CN">
                <a:solidFill>
                  <a:schemeClr val="tx1"/>
                </a:solidFill>
              </a:endParaRPr>
            </a:p>
          </p:txBody>
        </p:sp>
        <p:sp>
          <p:nvSpPr>
            <p:cNvPr id="12" name="文本框 11"/>
            <p:cNvSpPr txBox="1"/>
            <p:nvPr>
              <p:custDataLst>
                <p:tags r:id="rId10"/>
              </p:custDataLst>
            </p:nvPr>
          </p:nvSpPr>
          <p:spPr>
            <a:xfrm>
              <a:off x="3802" y="9110"/>
              <a:ext cx="1025" cy="58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13" name="文本框 12"/>
            <p:cNvSpPr txBox="1"/>
            <p:nvPr>
              <p:custDataLst>
                <p:tags r:id="rId11"/>
              </p:custDataLst>
            </p:nvPr>
          </p:nvSpPr>
          <p:spPr>
            <a:xfrm>
              <a:off x="4543" y="9110"/>
              <a:ext cx="1621" cy="58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9</a:t>
              </a:r>
              <a:endParaRPr lang="zh-CN" altLang="en-US"/>
            </a:p>
          </p:txBody>
        </p:sp>
      </p:grpSp>
      <p:sp>
        <p:nvSpPr>
          <p:cNvPr id="28" name="文本框 27"/>
          <p:cNvSpPr txBox="1"/>
          <p:nvPr/>
        </p:nvSpPr>
        <p:spPr>
          <a:xfrm>
            <a:off x="838835" y="5628640"/>
            <a:ext cx="10402570" cy="1047115"/>
          </a:xfrm>
          <a:prstGeom prst="rect">
            <a:avLst/>
          </a:prstGeom>
          <a:noFill/>
        </p:spPr>
        <p:txBody>
          <a:bodyPr wrap="square" rtlCol="0" anchor="ctr" anchorCtr="0">
            <a:noAutofit/>
          </a:bodyPr>
          <a:p>
            <a:pPr algn="ctr"/>
            <a:r>
              <a:rPr lang="en-CA" altLang="zh-CN" sz="2800"/>
              <a:t>Heap property satisfied</a:t>
            </a:r>
            <a:endParaRPr lang="en-CA" altLang="zh-CN"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xit" presetSubtype="8" fill="hold" grpId="0" nodeType="withEffect">
                                  <p:stCondLst>
                                    <p:cond delay="0"/>
                                  </p:stCondLst>
                                  <p:childTnLst>
                                    <p:animEffect transition="out" filter="wipe(left)">
                                      <p:cBhvr>
                                        <p:cTn id="9" dur="500"/>
                                        <p:tgtEl>
                                          <p:spTgt spid="19"/>
                                        </p:tgtEl>
                                      </p:cBhvr>
                                    </p:animEffect>
                                    <p:set>
                                      <p:cBhvr>
                                        <p:cTn id="10" dur="1" fill="hold">
                                          <p:stCondLst>
                                            <p:cond delay="499"/>
                                          </p:stCondLst>
                                        </p:cTn>
                                        <p:tgtEl>
                                          <p:spTgt spid="19"/>
                                        </p:tgtEl>
                                        <p:attrNameLst>
                                          <p:attrName>style.visibility</p:attrName>
                                        </p:attrNameLst>
                                      </p:cBhvr>
                                      <p:to>
                                        <p:strVal val="hidden"/>
                                      </p:to>
                                    </p:set>
                                  </p:childTnLst>
                                </p:cTn>
                              </p:par>
                            </p:childTnLst>
                          </p:cTn>
                        </p:par>
                        <p:par>
                          <p:cTn id="11" fill="hold">
                            <p:stCondLst>
                              <p:cond delay="500"/>
                            </p:stCondLst>
                            <p:childTnLst>
                              <p:par>
                                <p:cTn id="12" presetID="3" presetClass="emph" presetSubtype="2" fill="hold" grpId="0" nodeType="afterEffect">
                                  <p:stCondLst>
                                    <p:cond delay="1000"/>
                                  </p:stCondLst>
                                  <p:childTnLst>
                                    <p:animClr clrSpc="rgb" dir="cw">
                                      <p:cBhvr override="childStyle">
                                        <p:cTn id="13" dur="500" fill="hold"/>
                                        <p:tgtEl>
                                          <p:spTgt spid="20"/>
                                        </p:tgtEl>
                                        <p:attrNameLst>
                                          <p:attrName>style.color</p:attrName>
                                        </p:attrNameLst>
                                      </p:cBhvr>
                                      <p:to>
                                        <a:srgbClr val="e41908"/>
                                      </p:to>
                                    </p:animClr>
                                  </p:childTnLst>
                                </p:cTn>
                              </p:par>
                              <p:par>
                                <p:cTn id="14" presetID="12" presetClass="entr" presetSubtype="4" fill="hold" grpId="1"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500"/>
                                        <p:tgtEl>
                                          <p:spTgt spid="24"/>
                                        </p:tgtEl>
                                        <p:attrNameLst>
                                          <p:attrName>ppt_y</p:attrName>
                                        </p:attrNameLst>
                                      </p:cBhvr>
                                      <p:tavLst>
                                        <p:tav tm="0">
                                          <p:val>
                                            <p:strVal val="#ppt_y+#ppt_h*1.125000"/>
                                          </p:val>
                                        </p:tav>
                                        <p:tav tm="100000">
                                          <p:val>
                                            <p:strVal val="#ppt_y"/>
                                          </p:val>
                                        </p:tav>
                                      </p:tavLst>
                                    </p:anim>
                                    <p:animEffect transition="in" filter="wipe(up)">
                                      <p:cBhvr>
                                        <p:cTn id="17" dur="500"/>
                                        <p:tgtEl>
                                          <p:spTgt spid="24"/>
                                        </p:tgtEl>
                                      </p:cBhvr>
                                    </p:animEffect>
                                  </p:childTnLst>
                                </p:cTn>
                              </p:par>
                              <p:par>
                                <p:cTn id="18" presetID="12" presetClass="entr" presetSubtype="4" fill="hold" grpId="1" nodeType="with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p:tgtEl>
                                          <p:spTgt spid="21"/>
                                        </p:tgtEl>
                                        <p:attrNameLst>
                                          <p:attrName>ppt_y</p:attrName>
                                        </p:attrNameLst>
                                      </p:cBhvr>
                                      <p:tavLst>
                                        <p:tav tm="0">
                                          <p:val>
                                            <p:strVal val="#ppt_y+#ppt_h*1.125000"/>
                                          </p:val>
                                        </p:tav>
                                        <p:tav tm="100000">
                                          <p:val>
                                            <p:strVal val="#ppt_y"/>
                                          </p:val>
                                        </p:tav>
                                      </p:tavLst>
                                    </p:anim>
                                    <p:animEffect transition="in" filter="wipe(up)">
                                      <p:cBhvr>
                                        <p:cTn id="21" dur="500"/>
                                        <p:tgtEl>
                                          <p:spTgt spid="21"/>
                                        </p:tgtEl>
                                      </p:cBhvr>
                                    </p:animEffect>
                                  </p:childTnLst>
                                </p:cTn>
                              </p:par>
                              <p:par>
                                <p:cTn id="22" presetID="12" presetClass="entr" presetSubtype="4" fill="hold" grpId="1" nodeType="with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p:tgtEl>
                                          <p:spTgt spid="18"/>
                                        </p:tgtEl>
                                        <p:attrNameLst>
                                          <p:attrName>ppt_y</p:attrName>
                                        </p:attrNameLst>
                                      </p:cBhvr>
                                      <p:tavLst>
                                        <p:tav tm="0">
                                          <p:val>
                                            <p:strVal val="#ppt_y+#ppt_h*1.125000"/>
                                          </p:val>
                                        </p:tav>
                                        <p:tav tm="100000">
                                          <p:val>
                                            <p:strVal val="#ppt_y"/>
                                          </p:val>
                                        </p:tav>
                                      </p:tavLst>
                                    </p:anim>
                                    <p:animEffect transition="in" filter="wipe(up)">
                                      <p:cBhvr>
                                        <p:cTn id="25" dur="500"/>
                                        <p:tgtEl>
                                          <p:spTgt spid="18"/>
                                        </p:tgtEl>
                                      </p:cBhvr>
                                    </p:animEffect>
                                  </p:childTnLst>
                                </p:cTn>
                              </p:par>
                              <p:par>
                                <p:cTn id="26" presetID="22" presetClass="entr" presetSubtype="1"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up)">
                                      <p:cBhvr>
                                        <p:cTn id="28" dur="500"/>
                                        <p:tgtEl>
                                          <p:spTgt spid="14"/>
                                        </p:tgtEl>
                                      </p:cBhvr>
                                    </p:animEffect>
                                  </p:childTnLst>
                                </p:cTn>
                              </p:par>
                              <p:par>
                                <p:cTn id="29" presetID="22" presetClass="entr" presetSubtype="8"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left)">
                                      <p:cBhvr>
                                        <p:cTn id="31" dur="5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xit" presetSubtype="8" fill="hold" grpId="1" nodeType="clickEffect">
                                  <p:stCondLst>
                                    <p:cond delay="0"/>
                                  </p:stCondLst>
                                  <p:childTnLst>
                                    <p:animEffect transition="out" filter="wipe(left)">
                                      <p:cBhvr>
                                        <p:cTn id="35" dur="500"/>
                                        <p:tgtEl>
                                          <p:spTgt spid="15"/>
                                        </p:tgtEl>
                                      </p:cBhvr>
                                    </p:animEffect>
                                    <p:set>
                                      <p:cBhvr>
                                        <p:cTn id="36" dur="1" fill="hold">
                                          <p:stCondLst>
                                            <p:cond delay="499"/>
                                          </p:stCondLst>
                                        </p:cTn>
                                        <p:tgtEl>
                                          <p:spTgt spid="15"/>
                                        </p:tgtEl>
                                        <p:attrNameLst>
                                          <p:attrName>style.visibility</p:attrName>
                                        </p:attrNameLst>
                                      </p:cBhvr>
                                      <p:to>
                                        <p:strVal val="hidden"/>
                                      </p:to>
                                    </p:set>
                                  </p:childTnLst>
                                </p:cTn>
                              </p:par>
                              <p:par>
                                <p:cTn id="37" presetID="22" presetClass="entr" presetSubtype="8"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left)">
                                      <p:cBhvr>
                                        <p:cTn id="3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1" animBg="1"/>
      <p:bldP spid="21" grpId="1" animBg="1"/>
      <p:bldP spid="18" grpId="1" animBg="1"/>
      <p:bldP spid="15" grpId="0"/>
      <p:bldP spid="19" grpId="0"/>
      <p:bldP spid="15" grpId="1"/>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415680" y="593280"/>
            <a:ext cx="11360160" cy="763200"/>
          </a:xfrm>
          <a:prstGeom prst="rect">
            <a:avLst/>
          </a:prstGeom>
          <a:noFill/>
          <a:ln w="0">
            <a:noFill/>
          </a:ln>
        </p:spPr>
        <p:txBody>
          <a:bodyPr tIns="121920" bIns="121920" anchor="t">
            <a:noAutofit/>
          </a:bodyPr>
          <a:p>
            <a:pPr indent="0">
              <a:lnSpc>
                <a:spcPct val="100000"/>
              </a:lnSpc>
              <a:buNone/>
              <a:tabLst>
                <a:tab pos="0" algn="l"/>
              </a:tabLst>
            </a:pPr>
            <a:r>
              <a:rPr lang="en-GB" sz="4300" b="0" strike="noStrike" spc="-1">
                <a:solidFill>
                  <a:schemeClr val="dk1"/>
                </a:solidFill>
                <a:ea typeface="+mj-lt"/>
              </a:rPr>
              <a:t>GLIR: Preparation and Cleanup</a:t>
            </a:r>
            <a:endParaRPr lang="en-GB" sz="4300" b="0" strike="noStrike" spc="-1">
              <a:solidFill>
                <a:schemeClr val="dk1"/>
              </a:solidFill>
              <a:ea typeface="+mj-lt"/>
            </a:endParaRPr>
          </a:p>
        </p:txBody>
      </p:sp>
      <p:sp>
        <p:nvSpPr>
          <p:cNvPr id="126" name="PlaceHolder 2"/>
          <p:cNvSpPr>
            <a:spLocks noGrp="1"/>
          </p:cNvSpPr>
          <p:nvPr>
            <p:ph/>
          </p:nvPr>
        </p:nvSpPr>
        <p:spPr>
          <a:xfrm>
            <a:off x="415925" y="1536700"/>
            <a:ext cx="7905750" cy="4909185"/>
          </a:xfrm>
          <a:prstGeom prst="rect">
            <a:avLst/>
          </a:prstGeom>
          <a:noFill/>
          <a:ln w="0">
            <a:noFill/>
          </a:ln>
        </p:spPr>
        <p:txBody>
          <a:bodyPr tIns="121920" bIns="121920" anchor="t">
            <a:noAutofit/>
          </a:bodyPr>
          <a:p>
            <a:pPr marL="453390" indent="-342900">
              <a:lnSpc>
                <a:spcPct val="115000"/>
              </a:lnSpc>
              <a:buClr>
                <a:srgbClr val="000000"/>
              </a:buClr>
              <a:buFont typeface="Consolas" panose="020B0609020204030204" charset="0"/>
              <a:buChar char="●"/>
            </a:pPr>
            <a:r>
              <a:rPr lang="en-CA" altLang="en-GB" sz="2000" spc="-1">
                <a:latin typeface="Consolas" panose="020B0609020204030204" charset="0"/>
                <a:ea typeface="+mn-lt"/>
                <a:cs typeface="Consolas" panose="020B0609020204030204" charset="0"/>
                <a:sym typeface="+mn-ea"/>
              </a:rPr>
              <a:t>common.s</a:t>
            </a:r>
            <a:r>
              <a:rPr lang="en-GB" sz="2000" spc="-1">
                <a:ea typeface="+mn-lt"/>
                <a:sym typeface="+mn-ea"/>
              </a:rPr>
              <a:t> call</a:t>
            </a:r>
            <a:r>
              <a:rPr lang="en-CA" altLang="en-GB" sz="2000" spc="-1">
                <a:ea typeface="+mn-lt"/>
                <a:sym typeface="+mn-ea"/>
              </a:rPr>
              <a:t>s </a:t>
            </a:r>
            <a:r>
              <a:rPr lang="en-GB" sz="2000" b="0" strike="noStrike" spc="-1">
                <a:solidFill>
                  <a:schemeClr val="tx1"/>
                </a:solidFill>
                <a:latin typeface="Consolas" panose="020B0609020204030204" charset="0"/>
                <a:ea typeface="Consolas" panose="020B0609020204030204"/>
                <a:cs typeface="Consolas" panose="020B0609020204030204" charset="0"/>
              </a:rPr>
              <a:t>GLIR_Start</a:t>
            </a:r>
            <a:r>
              <a:rPr lang="en-GB" sz="2000" b="0" strike="noStrike" spc="-1">
                <a:solidFill>
                  <a:schemeClr val="tx1"/>
                </a:solidFill>
                <a:latin typeface="Arial" panose="020B0604020202020204"/>
                <a:ea typeface="Arial" panose="020B0604020202020204"/>
              </a:rPr>
              <a:t> </a:t>
            </a:r>
            <a:r>
              <a:rPr lang="en-GB" sz="2000" b="0" strike="noStrike" spc="-1">
                <a:solidFill>
                  <a:schemeClr val="tx1"/>
                </a:solidFill>
                <a:ea typeface="+mn-lt"/>
              </a:rPr>
              <a:t>and</a:t>
            </a:r>
            <a:r>
              <a:rPr lang="en-GB" sz="2000" b="0" strike="noStrike" spc="-1">
                <a:solidFill>
                  <a:schemeClr val="tx1"/>
                </a:solidFill>
                <a:latin typeface="Arial" panose="020B0604020202020204"/>
                <a:ea typeface="Arial" panose="020B0604020202020204"/>
              </a:rPr>
              <a:t> </a:t>
            </a:r>
            <a:r>
              <a:rPr lang="en-GB" sz="2000" b="0" strike="noStrike" spc="-1">
                <a:solidFill>
                  <a:schemeClr val="tx1"/>
                </a:solidFill>
                <a:latin typeface="Consolas" panose="020B0609020204030204" charset="0"/>
                <a:ea typeface="Consolas" panose="020B0609020204030204"/>
                <a:cs typeface="Consolas" panose="020B0609020204030204" charset="0"/>
              </a:rPr>
              <a:t>GLIR_En</a:t>
            </a:r>
            <a:r>
              <a:rPr lang="en-CA" altLang="en-GB" sz="2000" b="0" strike="noStrike" spc="-1">
                <a:solidFill>
                  <a:schemeClr val="tx1"/>
                </a:solidFill>
                <a:latin typeface="Consolas" panose="020B0609020204030204" charset="0"/>
                <a:ea typeface="Consolas" panose="020B0609020204030204"/>
                <a:cs typeface="Consolas" panose="020B0609020204030204" charset="0"/>
              </a:rPr>
              <a:t>d</a:t>
            </a:r>
            <a:r>
              <a:rPr lang="en-GB" sz="2000" b="0" strike="noStrike" spc="-1">
                <a:solidFill>
                  <a:schemeClr val="tx1"/>
                </a:solidFill>
                <a:ea typeface="+mn-lt"/>
              </a:rPr>
              <a:t> before and after the visualizer process.</a:t>
            </a:r>
            <a:endParaRPr lang="en-US" sz="2000" b="0" strike="noStrike" spc="-1">
              <a:solidFill>
                <a:schemeClr val="tx1"/>
              </a:solidFill>
              <a:ea typeface="+mn-lt"/>
            </a:endParaRPr>
          </a:p>
          <a:p>
            <a:pPr marL="453390" indent="-342900">
              <a:lnSpc>
                <a:spcPct val="115000"/>
              </a:lnSpc>
              <a:buClr>
                <a:srgbClr val="000000"/>
              </a:buClr>
              <a:buFont typeface="Consolas" panose="020B0609020204030204" charset="0"/>
              <a:buChar char="●"/>
            </a:pPr>
            <a:r>
              <a:rPr lang="en-GB" sz="2000" b="0" strike="noStrike" spc="-1">
                <a:solidFill>
                  <a:schemeClr val="tx1"/>
                </a:solidFill>
                <a:ea typeface="+mn-lt"/>
              </a:rPr>
              <a:t>These are two important procedures in GLIR.</a:t>
            </a:r>
            <a:endParaRPr lang="en-US" sz="2000" b="0" strike="noStrike" spc="-1">
              <a:solidFill>
                <a:schemeClr val="tx1"/>
              </a:solidFill>
              <a:ea typeface="+mn-lt"/>
            </a:endParaRPr>
          </a:p>
          <a:p>
            <a:pPr marL="453390" indent="-342900">
              <a:lnSpc>
                <a:spcPct val="115000"/>
              </a:lnSpc>
              <a:buClr>
                <a:srgbClr val="000000"/>
              </a:buClr>
              <a:buFont typeface="Consolas" panose="020B0609020204030204" charset="0"/>
              <a:buChar char="●"/>
            </a:pPr>
            <a:r>
              <a:rPr lang="en-GB" sz="2000" b="1" strike="noStrike" spc="-1">
                <a:solidFill>
                  <a:schemeClr val="tx1"/>
                </a:solidFill>
                <a:latin typeface="Consolas" panose="020B0609020204030204" charset="0"/>
                <a:ea typeface="+mn-lt"/>
                <a:cs typeface="Consolas" panose="020B0609020204030204" charset="0"/>
              </a:rPr>
              <a:t>GLIR_Start</a:t>
            </a:r>
            <a:r>
              <a:rPr lang="en-GB" sz="2000" b="0" strike="noStrike" spc="-1">
                <a:solidFill>
                  <a:schemeClr val="tx1"/>
                </a:solidFill>
                <a:ea typeface="+mn-lt"/>
              </a:rPr>
              <a:t> (preparation):</a:t>
            </a:r>
            <a:endParaRPr lang="en-US" sz="2000" b="0" strike="noStrike" spc="-1">
              <a:solidFill>
                <a:schemeClr val="tx1"/>
              </a:solidFill>
              <a:ea typeface="+mn-lt"/>
            </a:endParaRPr>
          </a:p>
          <a:p>
            <a:pPr marL="921385" lvl="1" indent="-342900">
              <a:lnSpc>
                <a:spcPct val="115000"/>
              </a:lnSpc>
              <a:buClr>
                <a:srgbClr val="000000"/>
              </a:buClr>
              <a:buFont typeface="Consolas" panose="020B0609020204030204" charset="0"/>
              <a:buChar char="◦"/>
            </a:pPr>
            <a:r>
              <a:rPr lang="en-GB" sz="2000" b="0" strike="noStrike" spc="-1">
                <a:solidFill>
                  <a:schemeClr val="tx1"/>
                </a:solidFill>
                <a:ea typeface="+mn-lt"/>
              </a:rPr>
              <a:t>Resizes the screen to the user-specified size.</a:t>
            </a:r>
            <a:endParaRPr lang="en-US" sz="2000" b="0" strike="noStrike" spc="-1">
              <a:solidFill>
                <a:schemeClr val="tx1"/>
              </a:solidFill>
              <a:ea typeface="+mn-lt"/>
            </a:endParaRPr>
          </a:p>
          <a:p>
            <a:pPr marL="921385" lvl="1" indent="-342900">
              <a:lnSpc>
                <a:spcPct val="115000"/>
              </a:lnSpc>
              <a:buClr>
                <a:srgbClr val="000000"/>
              </a:buClr>
              <a:buFont typeface="Consolas" panose="020B0609020204030204" charset="0"/>
              <a:buChar char="◦"/>
            </a:pPr>
            <a:r>
              <a:rPr lang="en-GB" sz="2000" b="0" strike="noStrike" spc="-1">
                <a:solidFill>
                  <a:schemeClr val="tx1"/>
                </a:solidFill>
                <a:ea typeface="+mn-lt"/>
              </a:rPr>
              <a:t>Hides the terminal cursor.</a:t>
            </a:r>
            <a:endParaRPr lang="en-US" sz="2000" b="0" strike="noStrike" spc="-1">
              <a:solidFill>
                <a:schemeClr val="tx1"/>
              </a:solidFill>
              <a:ea typeface="+mn-lt"/>
            </a:endParaRPr>
          </a:p>
          <a:p>
            <a:pPr marL="921385" lvl="1" indent="-342900">
              <a:lnSpc>
                <a:spcPct val="115000"/>
              </a:lnSpc>
              <a:buClr>
                <a:srgbClr val="000000"/>
              </a:buClr>
              <a:buFont typeface="Consolas" panose="020B0609020204030204" charset="0"/>
              <a:buChar char="◦"/>
            </a:pPr>
            <a:r>
              <a:rPr lang="en-GB" sz="2000" b="0" strike="noStrike" spc="-1">
                <a:solidFill>
                  <a:schemeClr val="tx1"/>
                </a:solidFill>
                <a:ea typeface="+mn-lt"/>
              </a:rPr>
              <a:t>Clears the terminal to the default background color.</a:t>
            </a:r>
            <a:endParaRPr lang="en-US" sz="2000" b="0" strike="noStrike" spc="-1">
              <a:solidFill>
                <a:schemeClr val="tx1"/>
              </a:solidFill>
              <a:ea typeface="+mn-lt"/>
            </a:endParaRPr>
          </a:p>
          <a:p>
            <a:pPr marL="453390" indent="-342900">
              <a:lnSpc>
                <a:spcPct val="115000"/>
              </a:lnSpc>
              <a:buClr>
                <a:srgbClr val="000000"/>
              </a:buClr>
              <a:buFont typeface="Consolas" panose="020B0609020204030204" charset="0"/>
              <a:buChar char="●"/>
            </a:pPr>
            <a:r>
              <a:rPr lang="en-GB" sz="2000" b="1" strike="noStrike" spc="-1">
                <a:solidFill>
                  <a:schemeClr val="tx1"/>
                </a:solidFill>
                <a:latin typeface="Consolas" panose="020B0609020204030204" charset="0"/>
                <a:ea typeface="+mn-lt"/>
                <a:cs typeface="Consolas" panose="020B0609020204030204" charset="0"/>
              </a:rPr>
              <a:t>GLIR_End</a:t>
            </a:r>
            <a:r>
              <a:rPr lang="en-GB" sz="2000" b="0" strike="noStrike" spc="-1">
                <a:solidFill>
                  <a:schemeClr val="tx1"/>
                </a:solidFill>
                <a:ea typeface="+mn-lt"/>
              </a:rPr>
              <a:t> (cleanup):</a:t>
            </a:r>
            <a:endParaRPr lang="en-US" sz="2000" b="0" strike="noStrike" spc="-1">
              <a:solidFill>
                <a:schemeClr val="tx1"/>
              </a:solidFill>
              <a:ea typeface="+mn-lt"/>
            </a:endParaRPr>
          </a:p>
          <a:p>
            <a:pPr marL="921385" lvl="1" indent="-342900">
              <a:lnSpc>
                <a:spcPct val="115000"/>
              </a:lnSpc>
              <a:buClr>
                <a:srgbClr val="000000"/>
              </a:buClr>
              <a:buFont typeface="Consolas" panose="020B0609020204030204" charset="0"/>
              <a:buChar char="◦"/>
            </a:pPr>
            <a:r>
              <a:rPr lang="en-GB" sz="2000" b="0" strike="noStrike" spc="-1">
                <a:solidFill>
                  <a:schemeClr val="tx1"/>
                </a:solidFill>
                <a:ea typeface="+mn-lt"/>
              </a:rPr>
              <a:t>Resizes the screen back to default (24x80).</a:t>
            </a:r>
            <a:endParaRPr lang="en-US" sz="2000" b="0" strike="noStrike" spc="-1">
              <a:solidFill>
                <a:schemeClr val="tx1"/>
              </a:solidFill>
              <a:ea typeface="+mn-lt"/>
            </a:endParaRPr>
          </a:p>
          <a:p>
            <a:pPr marL="921385" lvl="1" indent="-342900">
              <a:lnSpc>
                <a:spcPct val="115000"/>
              </a:lnSpc>
              <a:buClr>
                <a:srgbClr val="000000"/>
              </a:buClr>
              <a:buFont typeface="Consolas" panose="020B0609020204030204" charset="0"/>
              <a:buChar char="◦"/>
            </a:pPr>
            <a:r>
              <a:rPr lang="en-GB" sz="2000" b="0" strike="noStrike" spc="-1">
                <a:solidFill>
                  <a:schemeClr val="tx1"/>
                </a:solidFill>
                <a:ea typeface="+mn-lt"/>
              </a:rPr>
              <a:t>Shows the terminal cursor.</a:t>
            </a:r>
            <a:endParaRPr lang="en-US" sz="2000" b="0" strike="noStrike" spc="-1">
              <a:solidFill>
                <a:schemeClr val="tx1"/>
              </a:solidFill>
              <a:ea typeface="+mn-lt"/>
            </a:endParaRPr>
          </a:p>
          <a:p>
            <a:pPr marL="921385" lvl="1" indent="-342900">
              <a:lnSpc>
                <a:spcPct val="115000"/>
              </a:lnSpc>
              <a:buClr>
                <a:srgbClr val="000000"/>
              </a:buClr>
              <a:buFont typeface="Consolas" panose="020B0609020204030204" charset="0"/>
              <a:buChar char="◦"/>
            </a:pPr>
            <a:r>
              <a:rPr lang="en-GB" sz="2000" b="0" strike="noStrike" spc="-1">
                <a:solidFill>
                  <a:schemeClr val="tx1"/>
                </a:solidFill>
                <a:ea typeface="+mn-lt"/>
              </a:rPr>
              <a:t>Clears all the previous terminal output.</a:t>
            </a:r>
            <a:endParaRPr lang="en-GB" sz="2000" b="0" strike="noStrike" spc="-1">
              <a:solidFill>
                <a:schemeClr val="tx1"/>
              </a:solidFill>
              <a:ea typeface="+mn-lt"/>
            </a:endParaRPr>
          </a:p>
        </p:txBody>
      </p:sp>
      <p:sp>
        <p:nvSpPr>
          <p:cNvPr id="127" name="PlaceHolder 3"/>
          <p:cNvSpPr>
            <a:spLocks noGrp="1"/>
          </p:cNvSpPr>
          <p:nvPr>
            <p:ph type="sldNum" idx="9"/>
          </p:nvPr>
        </p:nvSpPr>
        <p:spPr>
          <a:xfrm>
            <a:off x="11296800" y="6217440"/>
            <a:ext cx="731040" cy="524160"/>
          </a:xfrm>
          <a:prstGeom prst="rect">
            <a:avLst/>
          </a:prstGeom>
          <a:noFill/>
          <a:ln w="0">
            <a:noFill/>
          </a:ln>
        </p:spPr>
        <p:txBody>
          <a:bodyPr tIns="121920" bIns="121920" anchor="ctr">
            <a:normAutofit/>
          </a:bodyPr>
          <a:lstStyle>
            <a:lvl1pPr indent="0" algn="r">
              <a:lnSpc>
                <a:spcPct val="100000"/>
              </a:lnSpc>
              <a:buNone/>
              <a:tabLst>
                <a:tab pos="0" algn="l"/>
              </a:tabLst>
              <a:defRPr lang="en-GB" sz="1000" b="0" strike="noStrike" spc="-1">
                <a:solidFill>
                  <a:schemeClr val="dk2"/>
                </a:solidFill>
                <a:latin typeface="Arial" panose="020B0604020202020204"/>
                <a:ea typeface="Arial" panose="020B0604020202020204"/>
              </a:defRPr>
            </a:lvl1pPr>
          </a:lstStyle>
          <a:p>
            <a:pPr indent="0" algn="r">
              <a:lnSpc>
                <a:spcPct val="100000"/>
              </a:lnSpc>
              <a:buNone/>
              <a:tabLst>
                <a:tab pos="0" algn="l"/>
              </a:tabLst>
            </a:pPr>
            <a:fld id="{11848A3B-CE27-4D24-A0CF-00C98C295299}" type="slidenum">
              <a:rPr lang="en-GB" sz="1335" b="0" strike="noStrike" spc="-1">
                <a:solidFill>
                  <a:schemeClr val="dk2"/>
                </a:solidFill>
                <a:latin typeface="Arial" panose="020B0604020202020204"/>
                <a:ea typeface="Arial" panose="020B0604020202020204"/>
              </a:rPr>
            </a:fld>
            <a:endParaRPr lang="en-US" sz="1335" b="0" strike="noStrike" spc="-1">
              <a:solidFill>
                <a:srgbClr val="000000"/>
              </a:solidFill>
              <a:latin typeface="Times New Roman" panose="02020603050405020304"/>
            </a:endParaRPr>
          </a:p>
        </p:txBody>
      </p:sp>
      <p:sp>
        <p:nvSpPr>
          <p:cNvPr id="128" name="Google Shape;122;p20"/>
          <p:cNvSpPr/>
          <p:nvPr/>
        </p:nvSpPr>
        <p:spPr>
          <a:xfrm>
            <a:off x="8321760" y="2070240"/>
            <a:ext cx="3454560" cy="4020960"/>
          </a:xfrm>
          <a:prstGeom prst="rect">
            <a:avLst/>
          </a:prstGeom>
          <a:solidFill>
            <a:srgbClr val="EFEFEF"/>
          </a:solidFill>
          <a:ln w="0">
            <a:noFill/>
          </a:ln>
        </p:spPr>
        <p:style>
          <a:lnRef idx="0">
            <a:srgbClr val="FFFFFF"/>
          </a:lnRef>
          <a:fillRef idx="0">
            <a:srgbClr val="FFFFFF"/>
          </a:fillRef>
          <a:effectRef idx="0">
            <a:srgbClr val="FFFFFF"/>
          </a:effectRef>
          <a:fontRef idx="minor"/>
        </p:style>
        <p:txBody>
          <a:bodyPr tIns="121920" bIns="121920" anchor="t">
            <a:normAutofit/>
          </a:bodyPr>
          <a:p>
            <a:pPr>
              <a:lnSpc>
                <a:spcPct val="100000"/>
              </a:lnSpc>
              <a:tabLst>
                <a:tab pos="0" algn="l"/>
              </a:tabLst>
            </a:pPr>
            <a:r>
              <a:rPr lang="en-GB" sz="1865" b="0" strike="noStrike" spc="-1">
                <a:solidFill>
                  <a:srgbClr val="000000"/>
                </a:solidFill>
                <a:latin typeface="Consolas" panose="020B0609020204030204"/>
                <a:ea typeface="Consolas" panose="020B0609020204030204"/>
              </a:rPr>
              <a:t>…</a:t>
            </a:r>
            <a:endParaRPr lang="en-US" sz="1865" b="0" strike="noStrike" spc="-1">
              <a:solidFill>
                <a:srgbClr val="000000"/>
              </a:solidFill>
              <a:latin typeface="Arial" panose="020B0604020202020204"/>
            </a:endParaRPr>
          </a:p>
          <a:p>
            <a:pPr>
              <a:lnSpc>
                <a:spcPct val="100000"/>
              </a:lnSpc>
              <a:tabLst>
                <a:tab pos="0" algn="l"/>
              </a:tabLst>
            </a:pPr>
            <a:endParaRPr lang="en-US" sz="1865" b="0" strike="noStrike" spc="-1">
              <a:solidFill>
                <a:srgbClr val="000000"/>
              </a:solidFill>
              <a:latin typeface="Arial" panose="020B0604020202020204"/>
            </a:endParaRPr>
          </a:p>
          <a:p>
            <a:pPr>
              <a:lnSpc>
                <a:spcPct val="100000"/>
              </a:lnSpc>
              <a:tabLst>
                <a:tab pos="0" algn="l"/>
              </a:tabLst>
            </a:pPr>
            <a:r>
              <a:rPr lang="en-GB" sz="1865" b="0" strike="noStrike" spc="-1">
                <a:solidFill>
                  <a:schemeClr val="accent1"/>
                </a:solidFill>
                <a:highlight>
                  <a:srgbClr val="EEFF41"/>
                </a:highlight>
                <a:latin typeface="Consolas" panose="020B0609020204030204"/>
                <a:ea typeface="Consolas" panose="020B0609020204030204"/>
              </a:rPr>
              <a:t>jal</a:t>
            </a:r>
            <a:r>
              <a:rPr lang="en-GB" sz="1865" b="0" strike="noStrike" spc="-1">
                <a:solidFill>
                  <a:srgbClr val="000000"/>
                </a:solidFill>
                <a:highlight>
                  <a:srgbClr val="EEFF41"/>
                </a:highlight>
                <a:latin typeface="Consolas" panose="020B0609020204030204"/>
                <a:ea typeface="Consolas" panose="020B0609020204030204"/>
              </a:rPr>
              <a:t>	GLIR_Start</a:t>
            </a:r>
            <a:endParaRPr lang="en-US" sz="1865" b="0" strike="noStrike" spc="-1">
              <a:solidFill>
                <a:srgbClr val="000000"/>
              </a:solidFill>
              <a:latin typeface="Arial" panose="020B0604020202020204"/>
            </a:endParaRPr>
          </a:p>
          <a:p>
            <a:pPr>
              <a:lnSpc>
                <a:spcPct val="100000"/>
              </a:lnSpc>
              <a:tabLst>
                <a:tab pos="0" algn="l"/>
              </a:tabLst>
            </a:pPr>
            <a:endParaRPr lang="en-US" sz="1865" b="0" strike="noStrike" spc="-1">
              <a:solidFill>
                <a:srgbClr val="000000"/>
              </a:solidFill>
              <a:latin typeface="Arial" panose="020B0604020202020204"/>
            </a:endParaRPr>
          </a:p>
          <a:p>
            <a:pPr>
              <a:lnSpc>
                <a:spcPct val="100000"/>
              </a:lnSpc>
              <a:tabLst>
                <a:tab pos="0" algn="l"/>
              </a:tabLst>
            </a:pPr>
            <a:r>
              <a:rPr lang="en-GB" sz="1865" b="0" strike="noStrike" spc="-1">
                <a:solidFill>
                  <a:srgbClr val="000000"/>
                </a:solidFill>
                <a:latin typeface="Consolas" panose="020B0609020204030204"/>
                <a:ea typeface="Consolas" panose="020B0609020204030204"/>
              </a:rPr>
              <a:t># Run the visualizer</a:t>
            </a:r>
            <a:endParaRPr lang="en-US" sz="1865" b="0" strike="noStrike" spc="-1">
              <a:solidFill>
                <a:srgbClr val="000000"/>
              </a:solidFill>
              <a:latin typeface="Arial" panose="020B0604020202020204"/>
            </a:endParaRPr>
          </a:p>
          <a:p>
            <a:pPr>
              <a:lnSpc>
                <a:spcPct val="100000"/>
              </a:lnSpc>
              <a:tabLst>
                <a:tab pos="0" algn="l"/>
              </a:tabLst>
            </a:pPr>
            <a:r>
              <a:rPr lang="en-GB" sz="1865" b="0" strike="noStrike" spc="-1">
                <a:solidFill>
                  <a:schemeClr val="accent1"/>
                </a:solidFill>
                <a:latin typeface="Consolas" panose="020B0609020204030204"/>
                <a:ea typeface="Consolas" panose="020B0609020204030204"/>
              </a:rPr>
              <a:t>jal</a:t>
            </a:r>
            <a:r>
              <a:rPr lang="en-GB" sz="1865" b="0" strike="noStrike" spc="-1">
                <a:solidFill>
                  <a:srgbClr val="000000"/>
                </a:solidFill>
                <a:latin typeface="Consolas" panose="020B0609020204030204"/>
                <a:ea typeface="Consolas" panose="020B0609020204030204"/>
              </a:rPr>
              <a:t>	</a:t>
            </a:r>
            <a:r>
              <a:rPr lang="en-CA" altLang="en-GB" sz="1865" b="0" strike="noStrike" spc="-1">
                <a:solidFill>
                  <a:srgbClr val="000000"/>
                </a:solidFill>
                <a:latin typeface="Consolas" panose="020B0609020204030204"/>
                <a:ea typeface="Consolas" panose="020B0609020204030204"/>
              </a:rPr>
              <a:t>pathFinder</a:t>
            </a:r>
            <a:endParaRPr lang="en-US" sz="1865" b="0" strike="noStrike" spc="-1">
              <a:solidFill>
                <a:srgbClr val="000000"/>
              </a:solidFill>
              <a:latin typeface="Arial" panose="020B0604020202020204"/>
            </a:endParaRPr>
          </a:p>
          <a:p>
            <a:pPr>
              <a:lnSpc>
                <a:spcPct val="100000"/>
              </a:lnSpc>
              <a:tabLst>
                <a:tab pos="0" algn="l"/>
              </a:tabLst>
            </a:pPr>
            <a:endParaRPr lang="en-US" sz="1865" b="0" strike="noStrike" spc="-1">
              <a:solidFill>
                <a:srgbClr val="000000"/>
              </a:solidFill>
              <a:latin typeface="Arial" panose="020B0604020202020204"/>
            </a:endParaRPr>
          </a:p>
          <a:p>
            <a:pPr>
              <a:lnSpc>
                <a:spcPct val="100000"/>
              </a:lnSpc>
              <a:tabLst>
                <a:tab pos="0" algn="l"/>
              </a:tabLst>
            </a:pPr>
            <a:r>
              <a:rPr lang="en-GB" sz="1865" b="0" strike="noStrike" spc="-1">
                <a:solidFill>
                  <a:srgbClr val="000000"/>
                </a:solidFill>
                <a:latin typeface="Consolas" panose="020B0609020204030204"/>
                <a:ea typeface="Consolas" panose="020B0609020204030204"/>
              </a:rPr>
              <a:t># End the GLIR terminal</a:t>
            </a:r>
            <a:endParaRPr lang="en-US" sz="1865" b="0" strike="noStrike" spc="-1">
              <a:solidFill>
                <a:srgbClr val="000000"/>
              </a:solidFill>
              <a:latin typeface="Arial" panose="020B0604020202020204"/>
            </a:endParaRPr>
          </a:p>
          <a:p>
            <a:pPr>
              <a:lnSpc>
                <a:spcPct val="100000"/>
              </a:lnSpc>
              <a:tabLst>
                <a:tab pos="0" algn="l"/>
              </a:tabLst>
            </a:pPr>
            <a:r>
              <a:rPr lang="en-GB" sz="1865" b="0" strike="noStrike" spc="-1">
                <a:solidFill>
                  <a:schemeClr val="accent1"/>
                </a:solidFill>
                <a:highlight>
                  <a:srgbClr val="EEFF41"/>
                </a:highlight>
                <a:latin typeface="Consolas" panose="020B0609020204030204"/>
                <a:ea typeface="Consolas" panose="020B0609020204030204"/>
              </a:rPr>
              <a:t>jal</a:t>
            </a:r>
            <a:r>
              <a:rPr lang="en-GB" sz="1865" b="0" strike="noStrike" spc="-1">
                <a:solidFill>
                  <a:srgbClr val="000000"/>
                </a:solidFill>
                <a:highlight>
                  <a:srgbClr val="EEFF41"/>
                </a:highlight>
                <a:latin typeface="Consolas" panose="020B0609020204030204"/>
                <a:ea typeface="Consolas" panose="020B0609020204030204"/>
              </a:rPr>
              <a:t>	GLIR_End</a:t>
            </a:r>
            <a:endParaRPr lang="en-US" sz="1865" b="0" strike="noStrike" spc="-1">
              <a:solidFill>
                <a:srgbClr val="000000"/>
              </a:solidFill>
              <a:latin typeface="Arial" panose="020B0604020202020204"/>
            </a:endParaRPr>
          </a:p>
          <a:p>
            <a:pPr>
              <a:lnSpc>
                <a:spcPct val="100000"/>
              </a:lnSpc>
              <a:tabLst>
                <a:tab pos="0" algn="l"/>
              </a:tabLst>
            </a:pPr>
            <a:endParaRPr lang="en-US" sz="1865" b="0" strike="noStrike" spc="-1">
              <a:solidFill>
                <a:srgbClr val="000000"/>
              </a:solidFill>
              <a:latin typeface="Arial" panose="020B0604020202020204"/>
            </a:endParaRPr>
          </a:p>
          <a:p>
            <a:pPr>
              <a:lnSpc>
                <a:spcPct val="100000"/>
              </a:lnSpc>
              <a:tabLst>
                <a:tab pos="0" algn="l"/>
              </a:tabLst>
            </a:pPr>
            <a:r>
              <a:rPr lang="en-GB" sz="1865" b="0" strike="noStrike" spc="-1">
                <a:solidFill>
                  <a:srgbClr val="000000"/>
                </a:solidFill>
                <a:latin typeface="Consolas" panose="020B0609020204030204"/>
                <a:ea typeface="Consolas" panose="020B0609020204030204"/>
              </a:rPr>
              <a:t>…</a:t>
            </a:r>
            <a:endParaRPr lang="en-US" sz="1865" b="0" strike="noStrike" spc="-1">
              <a:solidFill>
                <a:srgbClr val="000000"/>
              </a:solidFill>
              <a:latin typeface="Arial" panose="020B0604020202020204"/>
            </a:endParaRPr>
          </a:p>
        </p:txBody>
      </p:sp>
      <p:sp>
        <p:nvSpPr>
          <p:cNvPr id="129" name="Google Shape;123;p20"/>
          <p:cNvSpPr/>
          <p:nvPr/>
        </p:nvSpPr>
        <p:spPr>
          <a:xfrm>
            <a:off x="8321760" y="1536480"/>
            <a:ext cx="3454560" cy="530860"/>
          </a:xfrm>
          <a:prstGeom prst="rect">
            <a:avLst/>
          </a:prstGeom>
          <a:noFill/>
          <a:ln w="0">
            <a:noFill/>
          </a:ln>
        </p:spPr>
        <p:style>
          <a:lnRef idx="0">
            <a:srgbClr val="FFFFFF"/>
          </a:lnRef>
          <a:fillRef idx="0">
            <a:srgbClr val="FFFFFF"/>
          </a:fillRef>
          <a:effectRef idx="0">
            <a:srgbClr val="FFFFFF"/>
          </a:effectRef>
          <a:fontRef idx="minor"/>
        </p:style>
        <p:txBody>
          <a:bodyPr tIns="121920" bIns="121920" anchor="t">
            <a:spAutoFit/>
          </a:bodyPr>
          <a:p>
            <a:pPr>
              <a:lnSpc>
                <a:spcPct val="100000"/>
              </a:lnSpc>
              <a:tabLst>
                <a:tab pos="0" algn="l"/>
              </a:tabLst>
            </a:pPr>
            <a:r>
              <a:rPr lang="en-GB" sz="1865" b="0" strike="noStrike" spc="-1">
                <a:solidFill>
                  <a:srgbClr val="000000"/>
                </a:solidFill>
                <a:latin typeface="Consolas" panose="020B0609020204030204"/>
                <a:ea typeface="Consolas" panose="020B0609020204030204"/>
              </a:rPr>
              <a:t>common.s:</a:t>
            </a:r>
            <a:endParaRPr lang="en-US" sz="1865" b="0" strike="noStrike" spc="-1">
              <a:solidFill>
                <a:srgbClr val="000000"/>
              </a:solidFill>
              <a:latin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6">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6">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6">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6">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26">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26">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6">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26">
                                            <p:txEl>
                                              <p:pRg st="9" end="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文本框 18"/>
          <p:cNvSpPr txBox="1"/>
          <p:nvPr/>
        </p:nvSpPr>
        <p:spPr>
          <a:xfrm>
            <a:off x="838835" y="5628640"/>
            <a:ext cx="10403205" cy="1047115"/>
          </a:xfrm>
          <a:prstGeom prst="rect">
            <a:avLst/>
          </a:prstGeom>
          <a:noFill/>
        </p:spPr>
        <p:txBody>
          <a:bodyPr wrap="square" rtlCol="0" anchor="ctr" anchorCtr="0">
            <a:noAutofit/>
          </a:bodyPr>
          <a:p>
            <a:pPr algn="ctr"/>
            <a:r>
              <a:rPr lang="en-CA" altLang="zh-CN" sz="2800"/>
              <a:t>Visit top adjacent cell</a:t>
            </a:r>
            <a:endParaRPr lang="en-CA" altLang="zh-CN" sz="2800"/>
          </a:p>
        </p:txBody>
      </p:sp>
      <p:sp>
        <p:nvSpPr>
          <p:cNvPr id="2" name="标题 1"/>
          <p:cNvSpPr>
            <a:spLocks noGrp="1"/>
          </p:cNvSpPr>
          <p:nvPr>
            <p:ph type="title"/>
          </p:nvPr>
        </p:nvSpPr>
        <p:spPr/>
        <p:txBody>
          <a:bodyPr/>
          <a:p>
            <a:r>
              <a:rPr lang="en-CA" altLang="zh-CN">
                <a:sym typeface="+mn-ea"/>
              </a:rPr>
              <a:t>Visit cell 1</a:t>
            </a:r>
            <a:endParaRPr lang="en-CA" altLang="zh-CN"/>
          </a:p>
        </p:txBody>
      </p:sp>
      <p:graphicFrame>
        <p:nvGraphicFramePr>
          <p:cNvPr id="7" name="表格 6"/>
          <p:cNvGraphicFramePr/>
          <p:nvPr/>
        </p:nvGraphicFramePr>
        <p:xfrm>
          <a:off x="284480" y="168910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CA" altLang="en-US" sz="1800" b="0" strike="noStrike" spc="-1">
                          <a:solidFill>
                            <a:schemeClr val="bg1"/>
                          </a:solidFill>
                          <a:latin typeface="Arial" panose="020B0604020202020204"/>
                        </a:rPr>
                        <a:t>1</a:t>
                      </a:r>
                      <a:endParaRPr lang="en-CA" alt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chemeClr val="tx1">
                        <a:lumMod val="50000"/>
                        <a:lumOff val="50000"/>
                      </a:schemeClr>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noFill/>
                  </a:tcPr>
                </a:tc>
                <a:tc>
                  <a:txBody>
                    <a:bodyPr>
                      <a:spAutoFit/>
                    </a:bodyPr>
                    <a:p>
                      <a:pPr indent="0" algn="ctr">
                        <a:buNone/>
                      </a:pPr>
                      <a:r>
                        <a:rPr lang="en-CA" altLang="en-US" sz="1800" b="0" strike="noStrike" spc="-1">
                          <a:solidFill>
                            <a:schemeClr val="bg1"/>
                          </a:solidFill>
                          <a:latin typeface="Arial" panose="020B0604020202020204"/>
                        </a:rPr>
                        <a:t>6</a:t>
                      </a:r>
                      <a:endParaRPr lang="en-CA" alt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80808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17" name="文本框 16"/>
          <p:cNvSpPr txBox="1"/>
          <p:nvPr/>
        </p:nvSpPr>
        <p:spPr>
          <a:xfrm>
            <a:off x="283845" y="1322705"/>
            <a:ext cx="5579110" cy="368300"/>
          </a:xfrm>
          <a:prstGeom prst="rect">
            <a:avLst/>
          </a:prstGeom>
          <a:noFill/>
        </p:spPr>
        <p:txBody>
          <a:bodyPr wrap="square" rtlCol="0">
            <a:spAutoFit/>
          </a:bodyPr>
          <a:p>
            <a:pPr algn="ctr"/>
            <a:r>
              <a:rPr lang="en-CA" altLang="zh-CN"/>
              <a:t>Map</a:t>
            </a:r>
            <a:endParaRPr lang="en-CA" altLang="zh-CN"/>
          </a:p>
        </p:txBody>
      </p:sp>
      <p:graphicFrame>
        <p:nvGraphicFramePr>
          <p:cNvPr id="8" name="表格 7"/>
          <p:cNvGraphicFramePr/>
          <p:nvPr>
            <p:custDataLst>
              <p:tags r:id="rId1"/>
            </p:custDataLst>
          </p:nvPr>
        </p:nvGraphicFramePr>
        <p:xfrm>
          <a:off x="6419850" y="1689100"/>
          <a:ext cx="5581650" cy="2663825"/>
        </p:xfrm>
        <a:graphic>
          <a:graphicData uri="http://schemas.openxmlformats.org/drawingml/2006/table">
            <a:tbl>
              <a:tblPr firstRow="1" bandRow="1">
                <a:tableStyleId>{5C22544A-7EE6-4342-B048-85BDC9FD1C3A}</a:tableStyleId>
              </a:tblPr>
              <a:tblGrid>
                <a:gridCol w="372110"/>
                <a:gridCol w="372110"/>
                <a:gridCol w="372110"/>
                <a:gridCol w="372110"/>
                <a:gridCol w="372110"/>
                <a:gridCol w="372110"/>
                <a:gridCol w="372110"/>
                <a:gridCol w="372110"/>
                <a:gridCol w="372110"/>
                <a:gridCol w="372110"/>
                <a:gridCol w="372110"/>
                <a:gridCol w="372110"/>
                <a:gridCol w="372110"/>
                <a:gridCol w="372110"/>
                <a:gridCol w="372110"/>
              </a:tblGrid>
              <a:tr h="532765">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8</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bg1"/>
                          </a:solidFill>
                        </a:rPr>
                        <a:t>1</a:t>
                      </a:r>
                      <a:endParaRPr lang="en-CA" altLang="zh-CN" b="0">
                        <a:solidFill>
                          <a:schemeClr val="bg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7</a:t>
                      </a:r>
                      <a:endParaRPr lang="en-CA" altLang="zh-CN" b="0">
                        <a:solidFill>
                          <a:schemeClr val="bg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6</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2</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7</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bg1"/>
                          </a:solidFill>
                        </a:rPr>
                        <a:t>1</a:t>
                      </a:r>
                      <a:endParaRPr lang="en-CA" altLang="zh-CN">
                        <a:solidFill>
                          <a:schemeClr val="bg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bg1"/>
                          </a:solidFill>
                        </a:rPr>
                        <a:t>1</a:t>
                      </a:r>
                      <a:endParaRPr lang="en-CA" altLang="zh-CN">
                        <a:solidFill>
                          <a:schemeClr val="bg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bg1"/>
                          </a:solidFill>
                        </a:rPr>
                        <a:t>6</a:t>
                      </a:r>
                      <a:endParaRPr lang="en-CA" altLang="zh-CN">
                        <a:solidFill>
                          <a:schemeClr val="bg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r>
            </a:tbl>
          </a:graphicData>
        </a:graphic>
      </p:graphicFrame>
      <p:sp>
        <p:nvSpPr>
          <p:cNvPr id="16" name="文本框 15"/>
          <p:cNvSpPr txBox="1"/>
          <p:nvPr/>
        </p:nvSpPr>
        <p:spPr>
          <a:xfrm>
            <a:off x="6419850" y="1322705"/>
            <a:ext cx="5579110" cy="368300"/>
          </a:xfrm>
          <a:prstGeom prst="rect">
            <a:avLst/>
          </a:prstGeom>
          <a:noFill/>
        </p:spPr>
        <p:txBody>
          <a:bodyPr wrap="square" rtlCol="0">
            <a:spAutoFit/>
          </a:bodyPr>
          <a:p>
            <a:pPr algn="ctr"/>
            <a:r>
              <a:rPr lang="en-CA" altLang="zh-CN"/>
              <a:t>Closed List</a:t>
            </a:r>
            <a:endParaRPr lang="en-CA" altLang="zh-CN"/>
          </a:p>
        </p:txBody>
      </p:sp>
      <p:sp>
        <p:nvSpPr>
          <p:cNvPr id="9" name="文本框 8"/>
          <p:cNvSpPr txBox="1"/>
          <p:nvPr/>
        </p:nvSpPr>
        <p:spPr>
          <a:xfrm>
            <a:off x="1042035" y="4528820"/>
            <a:ext cx="4064000" cy="368300"/>
          </a:xfrm>
          <a:prstGeom prst="rect">
            <a:avLst/>
          </a:prstGeom>
          <a:noFill/>
        </p:spPr>
        <p:txBody>
          <a:bodyPr wrap="square" rtlCol="0">
            <a:spAutoFit/>
          </a:bodyPr>
          <a:p>
            <a:pPr algn="ctr"/>
            <a:r>
              <a:rPr lang="en-CA" altLang="zh-CN"/>
              <a:t>Open List - tree</a:t>
            </a:r>
            <a:endParaRPr lang="en-CA" altLang="zh-CN"/>
          </a:p>
        </p:txBody>
      </p:sp>
      <p:sp>
        <p:nvSpPr>
          <p:cNvPr id="10" name="文本框 9"/>
          <p:cNvSpPr txBox="1"/>
          <p:nvPr/>
        </p:nvSpPr>
        <p:spPr>
          <a:xfrm>
            <a:off x="7177405" y="4528820"/>
            <a:ext cx="4064000" cy="368300"/>
          </a:xfrm>
          <a:prstGeom prst="rect">
            <a:avLst/>
          </a:prstGeom>
          <a:noFill/>
        </p:spPr>
        <p:txBody>
          <a:bodyPr wrap="square" rtlCol="0">
            <a:spAutoFit/>
          </a:bodyPr>
          <a:p>
            <a:pPr algn="ctr"/>
            <a:r>
              <a:rPr lang="en-CA" altLang="zh-CN"/>
              <a:t>Open List - array</a:t>
            </a:r>
            <a:endParaRPr lang="en-CA" altLang="zh-CN"/>
          </a:p>
        </p:txBody>
      </p:sp>
      <p:graphicFrame>
        <p:nvGraphicFramePr>
          <p:cNvPr id="11" name="表格 10"/>
          <p:cNvGraphicFramePr/>
          <p:nvPr>
            <p:custDataLst>
              <p:tags r:id="rId2"/>
            </p:custDataLst>
          </p:nvPr>
        </p:nvGraphicFramePr>
        <p:xfrm>
          <a:off x="8560435" y="4895850"/>
          <a:ext cx="1464945" cy="732790"/>
        </p:xfrm>
        <a:graphic>
          <a:graphicData uri="http://schemas.openxmlformats.org/drawingml/2006/table">
            <a:tbl>
              <a:tblPr firstRow="1" bandRow="1">
                <a:tableStyleId>{5C22544A-7EE6-4342-B048-85BDC9FD1C3A}</a:tableStyleId>
              </a:tblPr>
              <a:tblGrid>
                <a:gridCol w="855345"/>
              </a:tblGrid>
              <a:tr h="366395">
                <a:tc>
                  <a:txBody>
                    <a:bodyPr/>
                    <a:p>
                      <a:pPr algn="r">
                        <a:buNone/>
                      </a:pPr>
                      <a:r>
                        <a:rPr lang="en-CA" altLang="zh-CN"/>
                        <a:t>Value</a:t>
                      </a:r>
                      <a:endParaRPr lang="en-CA" altLang="zh-CN"/>
                    </a:p>
                  </a:txBody>
                  <a:tcPr/>
                </a:tc>
              </a:tr>
              <a:tr h="366395">
                <a:tc>
                  <a:txBody>
                    <a:bodyPr/>
                    <a:p>
                      <a:pPr algn="r">
                        <a:buNone/>
                      </a:pPr>
                      <a:r>
                        <a:rPr lang="en-CA" altLang="zh-CN"/>
                        <a:t>Index</a:t>
                      </a:r>
                      <a:endParaRPr lang="en-CA" altLang="zh-CN"/>
                    </a:p>
                  </a:txBody>
                  <a:tcPr/>
                </a:tc>
              </a:tr>
            </a:tbl>
          </a:graphicData>
        </a:graphic>
      </p:graphicFrame>
      <p:sp>
        <p:nvSpPr>
          <p:cNvPr id="5" name="椭圆 4"/>
          <p:cNvSpPr>
            <a:spLocks noChangeAspect="1"/>
          </p:cNvSpPr>
          <p:nvPr>
            <p:custDataLst>
              <p:tags r:id="rId3"/>
            </p:custDataLst>
          </p:nvPr>
        </p:nvSpPr>
        <p:spPr>
          <a:xfrm>
            <a:off x="2806700" y="4897120"/>
            <a:ext cx="534035" cy="53403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0</a:t>
            </a:r>
            <a:endParaRPr lang="en-CA" altLang="zh-CN">
              <a:solidFill>
                <a:schemeClr val="tx1"/>
              </a:solidFill>
            </a:endParaRPr>
          </a:p>
        </p:txBody>
      </p:sp>
      <p:sp>
        <p:nvSpPr>
          <p:cNvPr id="22" name="文本框 21"/>
          <p:cNvSpPr txBox="1"/>
          <p:nvPr>
            <p:custDataLst>
              <p:tags r:id="rId4"/>
            </p:custDataLst>
          </p:nvPr>
        </p:nvSpPr>
        <p:spPr>
          <a:xfrm>
            <a:off x="3340735" y="4984750"/>
            <a:ext cx="573405" cy="36830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3" name="文本框 2"/>
          <p:cNvSpPr txBox="1"/>
          <p:nvPr>
            <p:custDataLst>
              <p:tags r:id="rId5"/>
            </p:custDataLst>
          </p:nvPr>
        </p:nvSpPr>
        <p:spPr>
          <a:xfrm>
            <a:off x="3808730" y="4984750"/>
            <a:ext cx="105346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9</a:t>
            </a:r>
            <a:endParaRPr lang="zh-CN" altLang="en-US"/>
          </a:p>
        </p:txBody>
      </p:sp>
      <p:sp>
        <p:nvSpPr>
          <p:cNvPr id="20" name="文本框 19"/>
          <p:cNvSpPr txBox="1"/>
          <p:nvPr/>
        </p:nvSpPr>
        <p:spPr>
          <a:xfrm>
            <a:off x="294640" y="2237105"/>
            <a:ext cx="1092200" cy="509270"/>
          </a:xfrm>
          <a:prstGeom prst="rect">
            <a:avLst/>
          </a:prstGeom>
          <a:solidFill>
            <a:srgbClr val="61F400"/>
          </a:solidFill>
        </p:spPr>
        <p:txBody>
          <a:bodyPr wrap="square" rtlCol="0" anchor="ctr" anchorCtr="0">
            <a:noAutofit/>
          </a:bodyPr>
          <a:p>
            <a:pPr algn="ctr"/>
            <a:r>
              <a:rPr lang="en-CA" altLang="zh-CN">
                <a:solidFill>
                  <a:schemeClr val="tx1"/>
                </a:solidFill>
                <a:latin typeface="Arial" panose="020B0604020202020204" pitchFamily="34" charset="0"/>
                <a:cs typeface="Arial" panose="020B0604020202020204" pitchFamily="34" charset="0"/>
              </a:rPr>
              <a:t>5</a:t>
            </a:r>
            <a:endParaRPr lang="en-CA" altLang="zh-CN">
              <a:solidFill>
                <a:schemeClr val="tx1"/>
              </a:solidFill>
              <a:latin typeface="Arial" panose="020B0604020202020204" pitchFamily="34" charset="0"/>
              <a:cs typeface="Arial" panose="020B0604020202020204" pitchFamily="34" charset="0"/>
            </a:endParaRPr>
          </a:p>
        </p:txBody>
      </p:sp>
      <p:sp>
        <p:nvSpPr>
          <p:cNvPr id="18" name="文本框 17"/>
          <p:cNvSpPr txBox="1"/>
          <p:nvPr/>
        </p:nvSpPr>
        <p:spPr>
          <a:xfrm>
            <a:off x="7545705" y="1143635"/>
            <a:ext cx="356400" cy="516255"/>
          </a:xfrm>
          <a:prstGeom prst="rect">
            <a:avLst/>
          </a:prstGeom>
          <a:solidFill>
            <a:srgbClr val="61F400"/>
          </a:solidFill>
        </p:spPr>
        <p:txBody>
          <a:bodyPr wrap="square" rtlCol="0" anchor="ctr" anchorCtr="0">
            <a:noAutofit/>
          </a:bodyPr>
          <a:p>
            <a:pPr algn="ctr"/>
            <a:r>
              <a:rPr lang="en-CA" altLang="zh-CN">
                <a:solidFill>
                  <a:srgbClr val="FF0000"/>
                </a:solidFill>
              </a:rPr>
              <a:t>6</a:t>
            </a:r>
            <a:endParaRPr lang="en-CA" altLang="zh-CN">
              <a:solidFill>
                <a:srgbClr val="FF0000"/>
              </a:solidFill>
            </a:endParaRPr>
          </a:p>
        </p:txBody>
      </p:sp>
      <p:sp>
        <p:nvSpPr>
          <p:cNvPr id="21" name="文本框 20"/>
          <p:cNvSpPr txBox="1"/>
          <p:nvPr/>
        </p:nvSpPr>
        <p:spPr>
          <a:xfrm>
            <a:off x="7917815" y="1143635"/>
            <a:ext cx="356400" cy="514800"/>
          </a:xfrm>
          <a:prstGeom prst="rect">
            <a:avLst/>
          </a:prstGeom>
          <a:solidFill>
            <a:srgbClr val="61F400"/>
          </a:solidFill>
        </p:spPr>
        <p:txBody>
          <a:bodyPr wrap="square" rtlCol="0" anchor="ctr" anchorCtr="0">
            <a:noAutofit/>
          </a:bodyPr>
          <a:p>
            <a:pPr algn="ctr"/>
            <a:r>
              <a:rPr lang="en-CA" altLang="zh-CN">
                <a:solidFill>
                  <a:srgbClr val="FF0000"/>
                </a:solidFill>
              </a:rPr>
              <a:t>2</a:t>
            </a:r>
            <a:endParaRPr lang="en-CA" altLang="zh-CN">
              <a:solidFill>
                <a:srgbClr val="FF0000"/>
              </a:solidFill>
            </a:endParaRPr>
          </a:p>
        </p:txBody>
      </p:sp>
      <p:sp>
        <p:nvSpPr>
          <p:cNvPr id="24" name="文本框 23"/>
          <p:cNvSpPr txBox="1"/>
          <p:nvPr/>
        </p:nvSpPr>
        <p:spPr>
          <a:xfrm>
            <a:off x="8288020" y="1144270"/>
            <a:ext cx="356400" cy="514985"/>
          </a:xfrm>
          <a:prstGeom prst="rect">
            <a:avLst/>
          </a:prstGeom>
          <a:solidFill>
            <a:srgbClr val="61F400"/>
          </a:solidFill>
        </p:spPr>
        <p:txBody>
          <a:bodyPr wrap="square" rtlCol="0" anchor="ctr" anchorCtr="0">
            <a:noAutofit/>
          </a:bodyPr>
          <a:p>
            <a:pPr algn="ctr"/>
            <a:r>
              <a:rPr lang="en-CA" altLang="zh-CN">
                <a:solidFill>
                  <a:srgbClr val="FF0000"/>
                </a:solidFill>
              </a:rPr>
              <a:t>7</a:t>
            </a:r>
            <a:endParaRPr lang="en-CA" altLang="zh-CN">
              <a:solidFill>
                <a:srgbClr val="FF0000"/>
              </a:solidFill>
            </a:endParaRPr>
          </a:p>
        </p:txBody>
      </p:sp>
      <p:graphicFrame>
        <p:nvGraphicFramePr>
          <p:cNvPr id="25" name="表格 24"/>
          <p:cNvGraphicFramePr/>
          <p:nvPr>
            <p:custDataLst>
              <p:tags r:id="rId6"/>
            </p:custDataLst>
          </p:nvPr>
        </p:nvGraphicFramePr>
        <p:xfrm>
          <a:off x="9720580" y="4897120"/>
          <a:ext cx="284480" cy="731520"/>
        </p:xfrm>
        <a:graphic>
          <a:graphicData uri="http://schemas.openxmlformats.org/drawingml/2006/table">
            <a:tbl>
              <a:tblPr firstRow="1" bandRow="1">
                <a:tableStyleId>{5C22544A-7EE6-4342-B048-85BDC9FD1C3A}</a:tableStyleId>
              </a:tblPr>
              <a:tblGrid>
                <a:gridCol w="284480"/>
              </a:tblGrid>
              <a:tr h="365760">
                <a:tc>
                  <a:txBody>
                    <a:bodyPr/>
                    <a:p>
                      <a:pPr algn="ctr">
                        <a:buNone/>
                      </a:pPr>
                      <a:r>
                        <a:rPr lang="en-CA" altLang="zh-CN"/>
                        <a:t>5</a:t>
                      </a:r>
                      <a:endParaRPr lang="en-CA" altLang="zh-CN"/>
                    </a:p>
                  </a:txBody>
                  <a:tcPr anchor="ctr" anchorCtr="0"/>
                </a:tc>
              </a:tr>
              <a:tr h="365760">
                <a:tc>
                  <a:txBody>
                    <a:bodyPr/>
                    <a:p>
                      <a:pPr algn="ctr">
                        <a:buNone/>
                      </a:pPr>
                      <a:r>
                        <a:rPr lang="en-CA" altLang="zh-CN"/>
                        <a:t>1</a:t>
                      </a:r>
                      <a:endParaRPr lang="en-CA" altLang="zh-CN"/>
                    </a:p>
                  </a:txBody>
                  <a:tcPr anchor="ctr" anchorCtr="0"/>
                </a:tc>
              </a:tr>
            </a:tbl>
          </a:graphicData>
        </a:graphic>
      </p:graphicFrame>
      <p:graphicFrame>
        <p:nvGraphicFramePr>
          <p:cNvPr id="31" name="表格 30"/>
          <p:cNvGraphicFramePr/>
          <p:nvPr>
            <p:custDataLst>
              <p:tags r:id="rId7"/>
            </p:custDataLst>
          </p:nvPr>
        </p:nvGraphicFramePr>
        <p:xfrm>
          <a:off x="9425940" y="4897120"/>
          <a:ext cx="284480" cy="731520"/>
        </p:xfrm>
        <a:graphic>
          <a:graphicData uri="http://schemas.openxmlformats.org/drawingml/2006/table">
            <a:tbl>
              <a:tblPr firstRow="1" bandRow="1">
                <a:tableStyleId>{5C22544A-7EE6-4342-B048-85BDC9FD1C3A}</a:tableStyleId>
              </a:tblPr>
              <a:tblGrid>
                <a:gridCol w="284480"/>
              </a:tblGrid>
              <a:tr h="365760">
                <a:tc>
                  <a:txBody>
                    <a:bodyPr/>
                    <a:p>
                      <a:pPr algn="ctr">
                        <a:buNone/>
                      </a:pPr>
                      <a:r>
                        <a:rPr lang="en-CA" altLang="zh-CN"/>
                        <a:t>6</a:t>
                      </a:r>
                      <a:endParaRPr lang="en-CA" altLang="zh-CN"/>
                    </a:p>
                  </a:txBody>
                  <a:tcPr anchor="ctr" anchorCtr="0"/>
                </a:tc>
              </a:tr>
              <a:tr h="365760">
                <a:tc>
                  <a:txBody>
                    <a:bodyPr/>
                    <a:p>
                      <a:pPr algn="ctr">
                        <a:buNone/>
                      </a:pPr>
                      <a:r>
                        <a:rPr lang="en-CA" altLang="zh-CN"/>
                        <a:t>0</a:t>
                      </a:r>
                      <a:endParaRPr lang="en-CA" altLang="zh-CN"/>
                    </a:p>
                  </a:txBody>
                  <a:tcPr anchor="ctr" anchorCtr="0"/>
                </a:tc>
              </a:tr>
            </a:tbl>
          </a:graphicData>
        </a:graphic>
      </p:graphicFrame>
      <p:sp>
        <p:nvSpPr>
          <p:cNvPr id="32" name="文本框 31"/>
          <p:cNvSpPr txBox="1"/>
          <p:nvPr/>
        </p:nvSpPr>
        <p:spPr>
          <a:xfrm>
            <a:off x="9430385" y="4897120"/>
            <a:ext cx="280035" cy="349250"/>
          </a:xfrm>
          <a:prstGeom prst="rect">
            <a:avLst/>
          </a:prstGeom>
          <a:solidFill>
            <a:schemeClr val="accent1"/>
          </a:solidFill>
        </p:spPr>
        <p:txBody>
          <a:bodyPr wrap="square" rtlCol="0" anchor="ctr" anchorCtr="0">
            <a:noAutofit/>
          </a:bodyPr>
          <a:p>
            <a:pPr algn="ctr"/>
            <a:r>
              <a:rPr lang="en-CA" altLang="zh-CN" b="1">
                <a:solidFill>
                  <a:schemeClr val="bg1"/>
                </a:solidFill>
              </a:rPr>
              <a:t>0</a:t>
            </a:r>
            <a:endParaRPr lang="en-CA" altLang="zh-CN" b="1">
              <a:solidFill>
                <a:schemeClr val="bg1"/>
              </a:solidFill>
            </a:endParaRPr>
          </a:p>
        </p:txBody>
      </p:sp>
      <p:grpSp>
        <p:nvGrpSpPr>
          <p:cNvPr id="14" name="组合 13"/>
          <p:cNvGrpSpPr/>
          <p:nvPr/>
        </p:nvGrpSpPr>
        <p:grpSpPr>
          <a:xfrm>
            <a:off x="1889125" y="5353050"/>
            <a:ext cx="2024380" cy="887095"/>
            <a:chOff x="2975" y="8430"/>
            <a:chExt cx="3188" cy="1397"/>
          </a:xfrm>
        </p:grpSpPr>
        <p:cxnSp>
          <p:nvCxnSpPr>
            <p:cNvPr id="27" name="直接连接符 26"/>
            <p:cNvCxnSpPr>
              <a:stCxn id="5" idx="3"/>
              <a:endCxn id="26" idx="7"/>
            </p:cNvCxnSpPr>
            <p:nvPr>
              <p:custDataLst>
                <p:tags r:id="rId8"/>
              </p:custDataLst>
            </p:nvPr>
          </p:nvCxnSpPr>
          <p:spPr>
            <a:xfrm flipH="1">
              <a:off x="3693" y="8430"/>
              <a:ext cx="850" cy="68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sp>
          <p:nvSpPr>
            <p:cNvPr id="6" name="椭圆 5"/>
            <p:cNvSpPr>
              <a:spLocks noChangeAspect="1"/>
            </p:cNvSpPr>
            <p:nvPr>
              <p:custDataLst>
                <p:tags r:id="rId9"/>
              </p:custDataLst>
            </p:nvPr>
          </p:nvSpPr>
          <p:spPr>
            <a:xfrm>
              <a:off x="2975" y="8987"/>
              <a:ext cx="841" cy="841"/>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5</a:t>
              </a:r>
              <a:endParaRPr lang="en-CA" altLang="zh-CN">
                <a:solidFill>
                  <a:schemeClr val="tx1"/>
                </a:solidFill>
              </a:endParaRPr>
            </a:p>
          </p:txBody>
        </p:sp>
        <p:sp>
          <p:nvSpPr>
            <p:cNvPr id="12" name="文本框 11"/>
            <p:cNvSpPr txBox="1"/>
            <p:nvPr>
              <p:custDataLst>
                <p:tags r:id="rId10"/>
              </p:custDataLst>
            </p:nvPr>
          </p:nvSpPr>
          <p:spPr>
            <a:xfrm>
              <a:off x="3802" y="9110"/>
              <a:ext cx="1025" cy="58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13" name="文本框 12"/>
            <p:cNvSpPr txBox="1"/>
            <p:nvPr>
              <p:custDataLst>
                <p:tags r:id="rId11"/>
              </p:custDataLst>
            </p:nvPr>
          </p:nvSpPr>
          <p:spPr>
            <a:xfrm>
              <a:off x="4543" y="9110"/>
              <a:ext cx="1621" cy="58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9</a:t>
              </a:r>
              <a:endParaRPr lang="zh-CN" altLang="en-US"/>
            </a:p>
          </p:txBody>
        </p:sp>
      </p:grpSp>
      <p:sp>
        <p:nvSpPr>
          <p:cNvPr id="4" name="文本框 3"/>
          <p:cNvSpPr txBox="1"/>
          <p:nvPr/>
        </p:nvSpPr>
        <p:spPr>
          <a:xfrm>
            <a:off x="839470" y="5628640"/>
            <a:ext cx="10402570" cy="1047115"/>
          </a:xfrm>
          <a:prstGeom prst="rect">
            <a:avLst/>
          </a:prstGeom>
          <a:noFill/>
        </p:spPr>
        <p:txBody>
          <a:bodyPr wrap="square" rtlCol="0" anchor="ctr" anchorCtr="0">
            <a:noAutofit/>
          </a:bodyPr>
          <a:p>
            <a:pPr algn="ctr"/>
            <a:r>
              <a:rPr lang="en-CA" altLang="zh-CN" sz="2800"/>
              <a:t>New </a:t>
            </a:r>
            <a:r>
              <a:rPr lang="en-CA" altLang="zh-CN" sz="2800">
                <a:latin typeface="Consolas" panose="020B0609020204030204" charset="0"/>
                <a:cs typeface="Consolas" panose="020B0609020204030204" charset="0"/>
              </a:rPr>
              <a:t>g</a:t>
            </a:r>
            <a:r>
              <a:rPr lang="en-CA" altLang="zh-CN" sz="2800"/>
              <a:t> (2) greater than old </a:t>
            </a:r>
            <a:r>
              <a:rPr lang="en-CA" altLang="zh-CN" sz="2800">
                <a:latin typeface="Consolas" panose="020B0609020204030204" charset="0"/>
                <a:cs typeface="Consolas" panose="020B0609020204030204" charset="0"/>
              </a:rPr>
              <a:t>g</a:t>
            </a:r>
            <a:r>
              <a:rPr lang="en-CA" altLang="zh-CN" sz="2800"/>
              <a:t> (0), skip</a:t>
            </a:r>
            <a:endParaRPr lang="en-CA" altLang="zh-CN" sz="2800"/>
          </a:p>
        </p:txBody>
      </p:sp>
      <p:sp>
        <p:nvSpPr>
          <p:cNvPr id="15" name="椭圆 14"/>
          <p:cNvSpPr/>
          <p:nvPr/>
        </p:nvSpPr>
        <p:spPr>
          <a:xfrm>
            <a:off x="2521585" y="2214245"/>
            <a:ext cx="1093470" cy="523240"/>
          </a:xfrm>
          <a:prstGeom prst="ellipse">
            <a:avLst/>
          </a:prstGeom>
          <a:ln w="25400">
            <a:solidFill>
              <a:schemeClr val="accent2"/>
            </a:solidFill>
          </a:ln>
        </p:spPr>
        <p:style>
          <a:lnRef idx="2">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23" name="文本框 22"/>
          <p:cNvSpPr txBox="1"/>
          <p:nvPr/>
        </p:nvSpPr>
        <p:spPr>
          <a:xfrm>
            <a:off x="4565650" y="527050"/>
            <a:ext cx="3721735" cy="368300"/>
          </a:xfrm>
          <a:prstGeom prst="rect">
            <a:avLst/>
          </a:prstGeom>
          <a:noFill/>
        </p:spPr>
        <p:txBody>
          <a:bodyPr wrap="square" rtlCol="0">
            <a:spAutoFit/>
          </a:bodyPr>
          <a:p>
            <a:r>
              <a:rPr lang="en-CA" altLang="zh-CN"/>
              <a:t>Right adjacent cell is a water cell, skip</a:t>
            </a:r>
            <a:endParaRPr lang="en-CA" altLang="zh-CN"/>
          </a:p>
        </p:txBody>
      </p:sp>
      <p:cxnSp>
        <p:nvCxnSpPr>
          <p:cNvPr id="26" name="直接箭头连接符 25"/>
          <p:cNvCxnSpPr>
            <a:stCxn id="23" idx="1"/>
            <a:endCxn id="15" idx="7"/>
          </p:cNvCxnSpPr>
          <p:nvPr/>
        </p:nvCxnSpPr>
        <p:spPr>
          <a:xfrm flipH="1">
            <a:off x="3455035" y="711200"/>
            <a:ext cx="1110615" cy="1579880"/>
          </a:xfrm>
          <a:prstGeom prst="straightConnector1">
            <a:avLst/>
          </a:prstGeom>
          <a:ln w="25400">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29" name="文本框 28"/>
          <p:cNvSpPr txBox="1"/>
          <p:nvPr/>
        </p:nvSpPr>
        <p:spPr>
          <a:xfrm>
            <a:off x="838835" y="5628640"/>
            <a:ext cx="10402570" cy="1047115"/>
          </a:xfrm>
          <a:prstGeom prst="rect">
            <a:avLst/>
          </a:prstGeom>
          <a:noFill/>
        </p:spPr>
        <p:txBody>
          <a:bodyPr wrap="square" rtlCol="0" anchor="ctr" anchorCtr="0">
            <a:noAutofit/>
          </a:bodyPr>
          <a:p>
            <a:pPr algn="ctr"/>
            <a:r>
              <a:rPr lang="en-CA" altLang="zh-CN" sz="2800"/>
              <a:t>Heap property satisfied</a:t>
            </a:r>
            <a:endParaRPr lang="en-CA" altLang="zh-CN"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00"/>
                                        <p:tgtEl>
                                          <p:spTgt spid="29"/>
                                        </p:tgtEl>
                                      </p:cBhvr>
                                    </p:animEffect>
                                    <p:set>
                                      <p:cBhvr>
                                        <p:cTn id="7" dur="1" fill="hold">
                                          <p:stCondLst>
                                            <p:cond delay="499"/>
                                          </p:stCondLst>
                                        </p:cTn>
                                        <p:tgtEl>
                                          <p:spTgt spid="2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hidden"/>
                                      </p:to>
                                    </p:set>
                                  </p:childTnLst>
                                </p:cTn>
                              </p:par>
                              <p:par>
                                <p:cTn id="12" presetID="1" presetClass="exit" presetSubtype="0" fill="hold" nodeType="withEffect">
                                  <p:stCondLst>
                                    <p:cond delay="0"/>
                                  </p:stCondLst>
                                  <p:childTnLst>
                                    <p:set>
                                      <p:cBhvr>
                                        <p:cTn id="13" dur="1" fill="hold">
                                          <p:stCondLst>
                                            <p:cond delay="0"/>
                                          </p:stCondLst>
                                        </p:cTn>
                                        <p:tgtEl>
                                          <p:spTgt spid="26"/>
                                        </p:tgtEl>
                                        <p:attrNameLst>
                                          <p:attrName>style.visibility</p:attrName>
                                        </p:attrNameLst>
                                      </p:cBhvr>
                                      <p:to>
                                        <p:strVal val="hidden"/>
                                      </p:to>
                                    </p:set>
                                  </p:childTnLst>
                                </p:cTn>
                              </p:par>
                              <p:par>
                                <p:cTn id="14" presetID="1" presetClass="exit"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2" presetClass="entr" presetSubtype="4"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p:tgtEl>
                                          <p:spTgt spid="24"/>
                                        </p:tgtEl>
                                        <p:attrNameLst>
                                          <p:attrName>ppt_y</p:attrName>
                                        </p:attrNameLst>
                                      </p:cBhvr>
                                      <p:tavLst>
                                        <p:tav tm="0">
                                          <p:val>
                                            <p:strVal val="#ppt_y+#ppt_h*1.125000"/>
                                          </p:val>
                                        </p:tav>
                                        <p:tav tm="100000">
                                          <p:val>
                                            <p:strVal val="#ppt_y"/>
                                          </p:val>
                                        </p:tav>
                                      </p:tavLst>
                                    </p:anim>
                                    <p:animEffect transition="in" filter="wipe(up)">
                                      <p:cBhvr>
                                        <p:cTn id="26" dur="500"/>
                                        <p:tgtEl>
                                          <p:spTgt spid="24"/>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p:tgtEl>
                                          <p:spTgt spid="21"/>
                                        </p:tgtEl>
                                        <p:attrNameLst>
                                          <p:attrName>ppt_y</p:attrName>
                                        </p:attrNameLst>
                                      </p:cBhvr>
                                      <p:tavLst>
                                        <p:tav tm="0">
                                          <p:val>
                                            <p:strVal val="#ppt_y+#ppt_h*1.125000"/>
                                          </p:val>
                                        </p:tav>
                                        <p:tav tm="100000">
                                          <p:val>
                                            <p:strVal val="#ppt_y"/>
                                          </p:val>
                                        </p:tav>
                                      </p:tavLst>
                                    </p:anim>
                                    <p:animEffect transition="in" filter="wipe(up)">
                                      <p:cBhvr>
                                        <p:cTn id="30" dur="500"/>
                                        <p:tgtEl>
                                          <p:spTgt spid="21"/>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p:tgtEl>
                                          <p:spTgt spid="18"/>
                                        </p:tgtEl>
                                        <p:attrNameLst>
                                          <p:attrName>ppt_y</p:attrName>
                                        </p:attrNameLst>
                                      </p:cBhvr>
                                      <p:tavLst>
                                        <p:tav tm="0">
                                          <p:val>
                                            <p:strVal val="#ppt_y+#ppt_h*1.125000"/>
                                          </p:val>
                                        </p:tav>
                                        <p:tav tm="100000">
                                          <p:val>
                                            <p:strVal val="#ppt_y"/>
                                          </p:val>
                                        </p:tav>
                                      </p:tavLst>
                                    </p:anim>
                                    <p:animEffect transition="in" filter="wipe(up)">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2"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left)">
                                      <p:cBhvr>
                                        <p:cTn id="39" dur="500"/>
                                        <p:tgtEl>
                                          <p:spTgt spid="4"/>
                                        </p:tgtEl>
                                      </p:cBhvr>
                                    </p:animEffect>
                                  </p:childTnLst>
                                </p:cTn>
                              </p:par>
                              <p:par>
                                <p:cTn id="40" presetID="22" presetClass="exit" presetSubtype="8" fill="hold" grpId="1" nodeType="withEffect">
                                  <p:stCondLst>
                                    <p:cond delay="0"/>
                                  </p:stCondLst>
                                  <p:childTnLst>
                                    <p:animEffect transition="out" filter="wipe(left)">
                                      <p:cBhvr>
                                        <p:cTn id="41" dur="500"/>
                                        <p:tgtEl>
                                          <p:spTgt spid="19"/>
                                        </p:tgtEl>
                                      </p:cBhvr>
                                    </p:animEffect>
                                    <p:set>
                                      <p:cBhvr>
                                        <p:cTn id="42" dur="1" fill="hold">
                                          <p:stCondLst>
                                            <p:cond delay="499"/>
                                          </p:stCondLst>
                                        </p:cTn>
                                        <p:tgtEl>
                                          <p:spTgt spid="19"/>
                                        </p:tgtEl>
                                        <p:attrNameLst>
                                          <p:attrName>style.visibility</p:attrName>
                                        </p:attrNameLst>
                                      </p:cBhvr>
                                      <p:to>
                                        <p:strVal val="hidden"/>
                                      </p:to>
                                    </p:set>
                                  </p:childTnLst>
                                </p:cTn>
                              </p:par>
                            </p:childTnLst>
                          </p:cTn>
                        </p:par>
                        <p:par>
                          <p:cTn id="43" fill="hold">
                            <p:stCondLst>
                              <p:cond delay="500"/>
                            </p:stCondLst>
                            <p:childTnLst>
                              <p:par>
                                <p:cTn id="44" presetID="12" presetClass="exit" presetSubtype="4" fill="hold" grpId="1" nodeType="afterEffect">
                                  <p:stCondLst>
                                    <p:cond delay="1000"/>
                                  </p:stCondLst>
                                  <p:childTnLst>
                                    <p:anim calcmode="lin" valueType="num">
                                      <p:cBhvr additive="base">
                                        <p:cTn id="45" dur="500"/>
                                        <p:tgtEl>
                                          <p:spTgt spid="24"/>
                                        </p:tgtEl>
                                        <p:attrNameLst>
                                          <p:attrName>ppt_y</p:attrName>
                                        </p:attrNameLst>
                                      </p:cBhvr>
                                      <p:tavLst>
                                        <p:tav tm="0">
                                          <p:val>
                                            <p:strVal val="#ppt_y"/>
                                          </p:val>
                                        </p:tav>
                                        <p:tav tm="100000">
                                          <p:val>
                                            <p:strVal val="#ppt_y+#ppt_h*1.125000"/>
                                          </p:val>
                                        </p:tav>
                                      </p:tavLst>
                                    </p:anim>
                                    <p:animEffect transition="out" filter="wipe(down)">
                                      <p:cBhvr>
                                        <p:cTn id="46" dur="500"/>
                                        <p:tgtEl>
                                          <p:spTgt spid="24"/>
                                        </p:tgtEl>
                                      </p:cBhvr>
                                    </p:animEffect>
                                    <p:set>
                                      <p:cBhvr>
                                        <p:cTn id="47" dur="1" fill="hold">
                                          <p:stCondLst>
                                            <p:cond delay="499"/>
                                          </p:stCondLst>
                                        </p:cTn>
                                        <p:tgtEl>
                                          <p:spTgt spid="24"/>
                                        </p:tgtEl>
                                        <p:attrNameLst>
                                          <p:attrName>style.visibility</p:attrName>
                                        </p:attrNameLst>
                                      </p:cBhvr>
                                      <p:to>
                                        <p:strVal val="hidden"/>
                                      </p:to>
                                    </p:set>
                                  </p:childTnLst>
                                </p:cTn>
                              </p:par>
                              <p:par>
                                <p:cTn id="48" presetID="12" presetClass="exit" presetSubtype="4" fill="hold" grpId="1" nodeType="withEffect">
                                  <p:stCondLst>
                                    <p:cond delay="1000"/>
                                  </p:stCondLst>
                                  <p:childTnLst>
                                    <p:anim calcmode="lin" valueType="num">
                                      <p:cBhvr additive="base">
                                        <p:cTn id="49" dur="500"/>
                                        <p:tgtEl>
                                          <p:spTgt spid="21"/>
                                        </p:tgtEl>
                                        <p:attrNameLst>
                                          <p:attrName>ppt_y</p:attrName>
                                        </p:attrNameLst>
                                      </p:cBhvr>
                                      <p:tavLst>
                                        <p:tav tm="0">
                                          <p:val>
                                            <p:strVal val="#ppt_y"/>
                                          </p:val>
                                        </p:tav>
                                        <p:tav tm="100000">
                                          <p:val>
                                            <p:strVal val="#ppt_y+#ppt_h*1.125000"/>
                                          </p:val>
                                        </p:tav>
                                      </p:tavLst>
                                    </p:anim>
                                    <p:animEffect transition="out" filter="wipe(down)">
                                      <p:cBhvr>
                                        <p:cTn id="50" dur="500"/>
                                        <p:tgtEl>
                                          <p:spTgt spid="21"/>
                                        </p:tgtEl>
                                      </p:cBhvr>
                                    </p:animEffect>
                                    <p:set>
                                      <p:cBhvr>
                                        <p:cTn id="51" dur="1" fill="hold">
                                          <p:stCondLst>
                                            <p:cond delay="499"/>
                                          </p:stCondLst>
                                        </p:cTn>
                                        <p:tgtEl>
                                          <p:spTgt spid="21"/>
                                        </p:tgtEl>
                                        <p:attrNameLst>
                                          <p:attrName>style.visibility</p:attrName>
                                        </p:attrNameLst>
                                      </p:cBhvr>
                                      <p:to>
                                        <p:strVal val="hidden"/>
                                      </p:to>
                                    </p:set>
                                  </p:childTnLst>
                                </p:cTn>
                              </p:par>
                              <p:par>
                                <p:cTn id="52" presetID="12" presetClass="exit" presetSubtype="4" fill="hold" grpId="1" nodeType="withEffect">
                                  <p:stCondLst>
                                    <p:cond delay="1000"/>
                                  </p:stCondLst>
                                  <p:childTnLst>
                                    <p:anim calcmode="lin" valueType="num">
                                      <p:cBhvr additive="base">
                                        <p:cTn id="53" dur="500"/>
                                        <p:tgtEl>
                                          <p:spTgt spid="18"/>
                                        </p:tgtEl>
                                        <p:attrNameLst>
                                          <p:attrName>ppt_y</p:attrName>
                                        </p:attrNameLst>
                                      </p:cBhvr>
                                      <p:tavLst>
                                        <p:tav tm="0">
                                          <p:val>
                                            <p:strVal val="#ppt_y"/>
                                          </p:val>
                                        </p:tav>
                                        <p:tav tm="100000">
                                          <p:val>
                                            <p:strVal val="#ppt_y+#ppt_h*1.125000"/>
                                          </p:val>
                                        </p:tav>
                                      </p:tavLst>
                                    </p:anim>
                                    <p:animEffect transition="out" filter="wipe(down)">
                                      <p:cBhvr>
                                        <p:cTn id="54" dur="500"/>
                                        <p:tgtEl>
                                          <p:spTgt spid="18"/>
                                        </p:tgtEl>
                                      </p:cBhvr>
                                    </p:animEffect>
                                    <p:set>
                                      <p:cBhvr>
                                        <p:cTn id="55"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animBg="1"/>
      <p:bldP spid="21" grpId="0" animBg="1"/>
      <p:bldP spid="18" grpId="0" animBg="1"/>
      <p:bldP spid="4" grpId="2"/>
      <p:bldP spid="19" grpId="1"/>
      <p:bldP spid="24" grpId="1" animBg="1"/>
      <p:bldP spid="21" grpId="1" animBg="1"/>
      <p:bldP spid="18" grpId="1" animBg="1"/>
      <p:bldP spid="15" grpId="0" bldLvl="0" animBg="1"/>
      <p:bldP spid="23" grpId="0"/>
      <p:bldP spid="29" grpId="0"/>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838200" y="5628640"/>
            <a:ext cx="10402570" cy="1047115"/>
          </a:xfrm>
          <a:prstGeom prst="rect">
            <a:avLst/>
          </a:prstGeom>
          <a:noFill/>
        </p:spPr>
        <p:txBody>
          <a:bodyPr wrap="square" rtlCol="0" anchor="ctr" anchorCtr="0">
            <a:noAutofit/>
          </a:bodyPr>
          <a:p>
            <a:pPr algn="ctr"/>
            <a:r>
              <a:rPr lang="en-CA" altLang="zh-CN" sz="2800"/>
              <a:t>New </a:t>
            </a:r>
            <a:r>
              <a:rPr lang="en-CA" altLang="zh-CN" sz="2800">
                <a:latin typeface="Consolas" panose="020B0609020204030204" charset="0"/>
                <a:cs typeface="Consolas" panose="020B0609020204030204" charset="0"/>
              </a:rPr>
              <a:t>g</a:t>
            </a:r>
            <a:r>
              <a:rPr lang="en-CA" altLang="zh-CN" sz="2800"/>
              <a:t> (2) greater than old </a:t>
            </a:r>
            <a:r>
              <a:rPr lang="en-CA" altLang="zh-CN" sz="2800">
                <a:latin typeface="Consolas" panose="020B0609020204030204" charset="0"/>
                <a:cs typeface="Consolas" panose="020B0609020204030204" charset="0"/>
              </a:rPr>
              <a:t>g</a:t>
            </a:r>
            <a:r>
              <a:rPr lang="en-CA" altLang="zh-CN" sz="2800"/>
              <a:t> (0), skip</a:t>
            </a:r>
            <a:endParaRPr lang="en-CA" altLang="zh-CN" sz="2800"/>
          </a:p>
        </p:txBody>
      </p:sp>
      <p:sp>
        <p:nvSpPr>
          <p:cNvPr id="19" name="文本框 18"/>
          <p:cNvSpPr txBox="1"/>
          <p:nvPr/>
        </p:nvSpPr>
        <p:spPr>
          <a:xfrm>
            <a:off x="837565" y="5784850"/>
            <a:ext cx="10403205" cy="1071880"/>
          </a:xfrm>
          <a:prstGeom prst="rect">
            <a:avLst/>
          </a:prstGeom>
          <a:noFill/>
        </p:spPr>
        <p:txBody>
          <a:bodyPr wrap="square" rtlCol="0" anchor="ctr" anchorCtr="0">
            <a:noAutofit/>
          </a:bodyPr>
          <a:p>
            <a:pPr algn="ctr"/>
            <a:r>
              <a:rPr lang="en-CA" altLang="zh-CN" sz="2800"/>
              <a:t>Visit bottom adjacent cell</a:t>
            </a:r>
            <a:endParaRPr lang="en-CA" altLang="zh-CN" sz="2800"/>
          </a:p>
        </p:txBody>
      </p:sp>
      <p:sp>
        <p:nvSpPr>
          <p:cNvPr id="2" name="标题 1"/>
          <p:cNvSpPr>
            <a:spLocks noGrp="1"/>
          </p:cNvSpPr>
          <p:nvPr>
            <p:ph type="title"/>
          </p:nvPr>
        </p:nvSpPr>
        <p:spPr/>
        <p:txBody>
          <a:bodyPr/>
          <a:p>
            <a:r>
              <a:rPr lang="en-CA" altLang="zh-CN"/>
              <a:t>Visit cell 11</a:t>
            </a:r>
            <a:endParaRPr lang="en-CA" altLang="zh-CN"/>
          </a:p>
        </p:txBody>
      </p:sp>
      <p:graphicFrame>
        <p:nvGraphicFramePr>
          <p:cNvPr id="7" name="表格 6"/>
          <p:cNvGraphicFramePr/>
          <p:nvPr/>
        </p:nvGraphicFramePr>
        <p:xfrm>
          <a:off x="284480" y="168910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CA" altLang="en-US" sz="1800" b="0" strike="noStrike" spc="-1">
                          <a:solidFill>
                            <a:schemeClr val="bg1"/>
                          </a:solidFill>
                          <a:latin typeface="Arial" panose="020B0604020202020204"/>
                        </a:rPr>
                        <a:t>1</a:t>
                      </a:r>
                      <a:endParaRPr lang="en-CA" alt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chemeClr val="tx1">
                        <a:lumMod val="50000"/>
                        <a:lumOff val="50000"/>
                      </a:schemeClr>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noFill/>
                  </a:tcPr>
                </a:tc>
                <a:tc>
                  <a:txBody>
                    <a:bodyPr>
                      <a:spAutoFit/>
                    </a:bodyPr>
                    <a:p>
                      <a:pPr indent="0" algn="ctr">
                        <a:buNone/>
                      </a:pPr>
                      <a:r>
                        <a:rPr lang="en-CA" altLang="en-US" sz="1800" b="0" strike="noStrike" spc="-1">
                          <a:solidFill>
                            <a:schemeClr val="bg1"/>
                          </a:solidFill>
                          <a:latin typeface="Arial" panose="020B0604020202020204"/>
                        </a:rPr>
                        <a:t>6</a:t>
                      </a:r>
                      <a:endParaRPr lang="en-CA" alt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80808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17" name="文本框 16"/>
          <p:cNvSpPr txBox="1"/>
          <p:nvPr/>
        </p:nvSpPr>
        <p:spPr>
          <a:xfrm>
            <a:off x="283845" y="1322705"/>
            <a:ext cx="5579110" cy="368300"/>
          </a:xfrm>
          <a:prstGeom prst="rect">
            <a:avLst/>
          </a:prstGeom>
          <a:noFill/>
        </p:spPr>
        <p:txBody>
          <a:bodyPr wrap="square" rtlCol="0">
            <a:spAutoFit/>
          </a:bodyPr>
          <a:p>
            <a:pPr algn="ctr"/>
            <a:r>
              <a:rPr lang="en-CA" altLang="zh-CN"/>
              <a:t>Map</a:t>
            </a:r>
            <a:endParaRPr lang="en-CA" altLang="zh-CN"/>
          </a:p>
        </p:txBody>
      </p:sp>
      <p:graphicFrame>
        <p:nvGraphicFramePr>
          <p:cNvPr id="8" name="表格 7"/>
          <p:cNvGraphicFramePr/>
          <p:nvPr>
            <p:custDataLst>
              <p:tags r:id="rId1"/>
            </p:custDataLst>
          </p:nvPr>
        </p:nvGraphicFramePr>
        <p:xfrm>
          <a:off x="6419850" y="1689100"/>
          <a:ext cx="5581650" cy="2663825"/>
        </p:xfrm>
        <a:graphic>
          <a:graphicData uri="http://schemas.openxmlformats.org/drawingml/2006/table">
            <a:tbl>
              <a:tblPr firstRow="1" bandRow="1">
                <a:tableStyleId>{5C22544A-7EE6-4342-B048-85BDC9FD1C3A}</a:tableStyleId>
              </a:tblPr>
              <a:tblGrid>
                <a:gridCol w="372110"/>
                <a:gridCol w="372110"/>
                <a:gridCol w="372110"/>
                <a:gridCol w="372110"/>
                <a:gridCol w="372110"/>
                <a:gridCol w="372110"/>
                <a:gridCol w="372110"/>
                <a:gridCol w="372110"/>
                <a:gridCol w="372110"/>
                <a:gridCol w="372110"/>
                <a:gridCol w="372110"/>
                <a:gridCol w="372110"/>
                <a:gridCol w="372110"/>
                <a:gridCol w="372110"/>
                <a:gridCol w="372110"/>
              </a:tblGrid>
              <a:tr h="532765">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8</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bg1"/>
                          </a:solidFill>
                        </a:rPr>
                        <a:t>1</a:t>
                      </a:r>
                      <a:endParaRPr lang="en-CA" altLang="zh-CN" b="0">
                        <a:solidFill>
                          <a:schemeClr val="bg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7</a:t>
                      </a:r>
                      <a:endParaRPr lang="en-CA" altLang="zh-CN" b="0">
                        <a:solidFill>
                          <a:schemeClr val="bg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6</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2</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7</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bg1"/>
                          </a:solidFill>
                        </a:rPr>
                        <a:t>1</a:t>
                      </a:r>
                      <a:endParaRPr lang="en-CA" altLang="zh-CN">
                        <a:solidFill>
                          <a:schemeClr val="bg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bg1"/>
                          </a:solidFill>
                        </a:rPr>
                        <a:t>1</a:t>
                      </a:r>
                      <a:endParaRPr lang="en-CA" altLang="zh-CN">
                        <a:solidFill>
                          <a:schemeClr val="bg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bg1"/>
                          </a:solidFill>
                        </a:rPr>
                        <a:t>6</a:t>
                      </a:r>
                      <a:endParaRPr lang="en-CA" altLang="zh-CN">
                        <a:solidFill>
                          <a:schemeClr val="bg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r>
            </a:tbl>
          </a:graphicData>
        </a:graphic>
      </p:graphicFrame>
      <p:sp>
        <p:nvSpPr>
          <p:cNvPr id="16" name="文本框 15"/>
          <p:cNvSpPr txBox="1"/>
          <p:nvPr/>
        </p:nvSpPr>
        <p:spPr>
          <a:xfrm>
            <a:off x="6419850" y="1322705"/>
            <a:ext cx="5579110" cy="368300"/>
          </a:xfrm>
          <a:prstGeom prst="rect">
            <a:avLst/>
          </a:prstGeom>
          <a:noFill/>
        </p:spPr>
        <p:txBody>
          <a:bodyPr wrap="square" rtlCol="0">
            <a:spAutoFit/>
          </a:bodyPr>
          <a:p>
            <a:pPr algn="ctr"/>
            <a:r>
              <a:rPr lang="en-CA" altLang="zh-CN"/>
              <a:t>Closed List</a:t>
            </a:r>
            <a:endParaRPr lang="en-CA" altLang="zh-CN"/>
          </a:p>
        </p:txBody>
      </p:sp>
      <p:sp>
        <p:nvSpPr>
          <p:cNvPr id="9" name="文本框 8"/>
          <p:cNvSpPr txBox="1"/>
          <p:nvPr/>
        </p:nvSpPr>
        <p:spPr>
          <a:xfrm>
            <a:off x="1042035" y="4528820"/>
            <a:ext cx="4064000" cy="368300"/>
          </a:xfrm>
          <a:prstGeom prst="rect">
            <a:avLst/>
          </a:prstGeom>
          <a:noFill/>
        </p:spPr>
        <p:txBody>
          <a:bodyPr wrap="square" rtlCol="0">
            <a:spAutoFit/>
          </a:bodyPr>
          <a:p>
            <a:pPr algn="ctr"/>
            <a:r>
              <a:rPr lang="en-CA" altLang="zh-CN"/>
              <a:t>Open List - tree</a:t>
            </a:r>
            <a:endParaRPr lang="en-CA" altLang="zh-CN"/>
          </a:p>
        </p:txBody>
      </p:sp>
      <p:sp>
        <p:nvSpPr>
          <p:cNvPr id="10" name="文本框 9"/>
          <p:cNvSpPr txBox="1"/>
          <p:nvPr/>
        </p:nvSpPr>
        <p:spPr>
          <a:xfrm>
            <a:off x="7177405" y="4528820"/>
            <a:ext cx="4064000" cy="368300"/>
          </a:xfrm>
          <a:prstGeom prst="rect">
            <a:avLst/>
          </a:prstGeom>
          <a:noFill/>
        </p:spPr>
        <p:txBody>
          <a:bodyPr wrap="square" rtlCol="0">
            <a:spAutoFit/>
          </a:bodyPr>
          <a:p>
            <a:pPr algn="ctr"/>
            <a:r>
              <a:rPr lang="en-CA" altLang="zh-CN"/>
              <a:t>Open List - array</a:t>
            </a:r>
            <a:endParaRPr lang="en-CA" altLang="zh-CN"/>
          </a:p>
        </p:txBody>
      </p:sp>
      <p:graphicFrame>
        <p:nvGraphicFramePr>
          <p:cNvPr id="11" name="表格 10"/>
          <p:cNvGraphicFramePr/>
          <p:nvPr>
            <p:custDataLst>
              <p:tags r:id="rId2"/>
            </p:custDataLst>
          </p:nvPr>
        </p:nvGraphicFramePr>
        <p:xfrm>
          <a:off x="8560435" y="4895850"/>
          <a:ext cx="1464945" cy="732790"/>
        </p:xfrm>
        <a:graphic>
          <a:graphicData uri="http://schemas.openxmlformats.org/drawingml/2006/table">
            <a:tbl>
              <a:tblPr firstRow="1" bandRow="1">
                <a:tableStyleId>{5C22544A-7EE6-4342-B048-85BDC9FD1C3A}</a:tableStyleId>
              </a:tblPr>
              <a:tblGrid>
                <a:gridCol w="855345"/>
              </a:tblGrid>
              <a:tr h="366395">
                <a:tc>
                  <a:txBody>
                    <a:bodyPr/>
                    <a:p>
                      <a:pPr algn="r">
                        <a:buNone/>
                      </a:pPr>
                      <a:r>
                        <a:rPr lang="en-CA" altLang="zh-CN"/>
                        <a:t>Value</a:t>
                      </a:r>
                      <a:endParaRPr lang="en-CA" altLang="zh-CN"/>
                    </a:p>
                  </a:txBody>
                  <a:tcPr/>
                </a:tc>
              </a:tr>
              <a:tr h="366395">
                <a:tc>
                  <a:txBody>
                    <a:bodyPr/>
                    <a:p>
                      <a:pPr algn="r">
                        <a:buNone/>
                      </a:pPr>
                      <a:r>
                        <a:rPr lang="en-CA" altLang="zh-CN"/>
                        <a:t>Index</a:t>
                      </a:r>
                      <a:endParaRPr lang="en-CA" altLang="zh-CN"/>
                    </a:p>
                  </a:txBody>
                  <a:tcPr/>
                </a:tc>
              </a:tr>
            </a:tbl>
          </a:graphicData>
        </a:graphic>
      </p:graphicFrame>
      <p:sp>
        <p:nvSpPr>
          <p:cNvPr id="5" name="椭圆 4"/>
          <p:cNvSpPr>
            <a:spLocks noChangeAspect="1"/>
          </p:cNvSpPr>
          <p:nvPr>
            <p:custDataLst>
              <p:tags r:id="rId3"/>
            </p:custDataLst>
          </p:nvPr>
        </p:nvSpPr>
        <p:spPr>
          <a:xfrm>
            <a:off x="2806700" y="4897120"/>
            <a:ext cx="534035" cy="53403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0</a:t>
            </a:r>
            <a:endParaRPr lang="en-CA" altLang="zh-CN">
              <a:solidFill>
                <a:schemeClr val="tx1"/>
              </a:solidFill>
            </a:endParaRPr>
          </a:p>
        </p:txBody>
      </p:sp>
      <p:sp>
        <p:nvSpPr>
          <p:cNvPr id="22" name="文本框 21"/>
          <p:cNvSpPr txBox="1"/>
          <p:nvPr>
            <p:custDataLst>
              <p:tags r:id="rId4"/>
            </p:custDataLst>
          </p:nvPr>
        </p:nvSpPr>
        <p:spPr>
          <a:xfrm>
            <a:off x="3340735" y="4984750"/>
            <a:ext cx="573405" cy="36830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3" name="文本框 2"/>
          <p:cNvSpPr txBox="1"/>
          <p:nvPr>
            <p:custDataLst>
              <p:tags r:id="rId5"/>
            </p:custDataLst>
          </p:nvPr>
        </p:nvSpPr>
        <p:spPr>
          <a:xfrm>
            <a:off x="3808730" y="4984750"/>
            <a:ext cx="105346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9</a:t>
            </a:r>
            <a:endParaRPr lang="zh-CN" altLang="en-US"/>
          </a:p>
        </p:txBody>
      </p:sp>
      <p:sp>
        <p:nvSpPr>
          <p:cNvPr id="20" name="文本框 19"/>
          <p:cNvSpPr txBox="1"/>
          <p:nvPr/>
        </p:nvSpPr>
        <p:spPr>
          <a:xfrm>
            <a:off x="294640" y="2237105"/>
            <a:ext cx="1092200" cy="509270"/>
          </a:xfrm>
          <a:prstGeom prst="rect">
            <a:avLst/>
          </a:prstGeom>
          <a:solidFill>
            <a:srgbClr val="61F400"/>
          </a:solidFill>
        </p:spPr>
        <p:txBody>
          <a:bodyPr wrap="square" rtlCol="0" anchor="ctr" anchorCtr="0">
            <a:noAutofit/>
          </a:bodyPr>
          <a:p>
            <a:pPr algn="ctr"/>
            <a:r>
              <a:rPr lang="en-CA" altLang="zh-CN">
                <a:solidFill>
                  <a:schemeClr val="tx1"/>
                </a:solidFill>
                <a:latin typeface="Arial" panose="020B0604020202020204" pitchFamily="34" charset="0"/>
                <a:cs typeface="Arial" panose="020B0604020202020204" pitchFamily="34" charset="0"/>
              </a:rPr>
              <a:t>5</a:t>
            </a:r>
            <a:endParaRPr lang="en-CA" altLang="zh-CN">
              <a:solidFill>
                <a:schemeClr val="tx1"/>
              </a:solidFill>
              <a:latin typeface="Arial" panose="020B0604020202020204" pitchFamily="34" charset="0"/>
              <a:cs typeface="Arial" panose="020B0604020202020204" pitchFamily="34" charset="0"/>
            </a:endParaRPr>
          </a:p>
        </p:txBody>
      </p:sp>
      <p:sp>
        <p:nvSpPr>
          <p:cNvPr id="18" name="文本框 17"/>
          <p:cNvSpPr txBox="1"/>
          <p:nvPr/>
        </p:nvSpPr>
        <p:spPr>
          <a:xfrm>
            <a:off x="7545705" y="2762885"/>
            <a:ext cx="356400" cy="516255"/>
          </a:xfrm>
          <a:prstGeom prst="rect">
            <a:avLst/>
          </a:prstGeom>
          <a:solidFill>
            <a:srgbClr val="61F400"/>
          </a:solidFill>
        </p:spPr>
        <p:txBody>
          <a:bodyPr wrap="square" rtlCol="0" anchor="ctr" anchorCtr="0">
            <a:noAutofit/>
          </a:bodyPr>
          <a:p>
            <a:pPr algn="ctr"/>
            <a:r>
              <a:rPr lang="en-CA" altLang="zh-CN">
                <a:solidFill>
                  <a:srgbClr val="FF0000"/>
                </a:solidFill>
              </a:rPr>
              <a:t>6</a:t>
            </a:r>
            <a:endParaRPr lang="en-CA" altLang="zh-CN">
              <a:solidFill>
                <a:srgbClr val="FF0000"/>
              </a:solidFill>
            </a:endParaRPr>
          </a:p>
        </p:txBody>
      </p:sp>
      <p:sp>
        <p:nvSpPr>
          <p:cNvPr id="21" name="文本框 20"/>
          <p:cNvSpPr txBox="1"/>
          <p:nvPr/>
        </p:nvSpPr>
        <p:spPr>
          <a:xfrm>
            <a:off x="7917815" y="2762885"/>
            <a:ext cx="356400" cy="514800"/>
          </a:xfrm>
          <a:prstGeom prst="rect">
            <a:avLst/>
          </a:prstGeom>
          <a:solidFill>
            <a:srgbClr val="61F400"/>
          </a:solidFill>
        </p:spPr>
        <p:txBody>
          <a:bodyPr wrap="square" rtlCol="0" anchor="ctr" anchorCtr="0">
            <a:noAutofit/>
          </a:bodyPr>
          <a:p>
            <a:pPr algn="ctr"/>
            <a:r>
              <a:rPr lang="en-CA" altLang="zh-CN">
                <a:solidFill>
                  <a:srgbClr val="FF0000"/>
                </a:solidFill>
              </a:rPr>
              <a:t>2</a:t>
            </a:r>
            <a:endParaRPr lang="en-CA" altLang="zh-CN">
              <a:solidFill>
                <a:srgbClr val="FF0000"/>
              </a:solidFill>
            </a:endParaRPr>
          </a:p>
        </p:txBody>
      </p:sp>
      <p:sp>
        <p:nvSpPr>
          <p:cNvPr id="24" name="文本框 23"/>
          <p:cNvSpPr txBox="1"/>
          <p:nvPr/>
        </p:nvSpPr>
        <p:spPr>
          <a:xfrm>
            <a:off x="8288020" y="2763520"/>
            <a:ext cx="356400" cy="514985"/>
          </a:xfrm>
          <a:prstGeom prst="rect">
            <a:avLst/>
          </a:prstGeom>
          <a:solidFill>
            <a:srgbClr val="61F400"/>
          </a:solidFill>
        </p:spPr>
        <p:txBody>
          <a:bodyPr wrap="square" rtlCol="0" anchor="ctr" anchorCtr="0">
            <a:noAutofit/>
          </a:bodyPr>
          <a:p>
            <a:pPr algn="ctr"/>
            <a:r>
              <a:rPr lang="en-CA" altLang="zh-CN">
                <a:solidFill>
                  <a:srgbClr val="FF0000"/>
                </a:solidFill>
              </a:rPr>
              <a:t>5</a:t>
            </a:r>
            <a:endParaRPr lang="en-CA" altLang="zh-CN">
              <a:solidFill>
                <a:srgbClr val="FF0000"/>
              </a:solidFill>
            </a:endParaRPr>
          </a:p>
        </p:txBody>
      </p:sp>
      <p:graphicFrame>
        <p:nvGraphicFramePr>
          <p:cNvPr id="31" name="表格 30"/>
          <p:cNvGraphicFramePr/>
          <p:nvPr>
            <p:custDataLst>
              <p:tags r:id="rId6"/>
            </p:custDataLst>
          </p:nvPr>
        </p:nvGraphicFramePr>
        <p:xfrm>
          <a:off x="9425940" y="4897120"/>
          <a:ext cx="284480" cy="731520"/>
        </p:xfrm>
        <a:graphic>
          <a:graphicData uri="http://schemas.openxmlformats.org/drawingml/2006/table">
            <a:tbl>
              <a:tblPr firstRow="1" bandRow="1">
                <a:tableStyleId>{5C22544A-7EE6-4342-B048-85BDC9FD1C3A}</a:tableStyleId>
              </a:tblPr>
              <a:tblGrid>
                <a:gridCol w="284480"/>
              </a:tblGrid>
              <a:tr h="365760">
                <a:tc>
                  <a:txBody>
                    <a:bodyPr/>
                    <a:p>
                      <a:pPr algn="ctr">
                        <a:buNone/>
                      </a:pPr>
                      <a:r>
                        <a:rPr lang="en-CA" altLang="zh-CN"/>
                        <a:t>0</a:t>
                      </a:r>
                      <a:endParaRPr lang="en-CA" altLang="zh-CN"/>
                    </a:p>
                  </a:txBody>
                  <a:tcPr anchor="ctr" anchorCtr="0"/>
                </a:tc>
              </a:tr>
              <a:tr h="365760">
                <a:tc>
                  <a:txBody>
                    <a:bodyPr/>
                    <a:p>
                      <a:pPr algn="ctr">
                        <a:buNone/>
                      </a:pPr>
                      <a:r>
                        <a:rPr lang="en-CA" altLang="zh-CN"/>
                        <a:t>0</a:t>
                      </a:r>
                      <a:endParaRPr lang="en-CA" altLang="zh-CN"/>
                    </a:p>
                  </a:txBody>
                  <a:tcPr anchor="ctr" anchorCtr="0"/>
                </a:tc>
              </a:tr>
            </a:tbl>
          </a:graphicData>
        </a:graphic>
      </p:graphicFrame>
      <p:cxnSp>
        <p:nvCxnSpPr>
          <p:cNvPr id="27" name="直接连接符 26"/>
          <p:cNvCxnSpPr>
            <a:stCxn id="5" idx="3"/>
            <a:endCxn id="26" idx="7"/>
          </p:cNvCxnSpPr>
          <p:nvPr>
            <p:custDataLst>
              <p:tags r:id="rId7"/>
            </p:custDataLst>
          </p:nvPr>
        </p:nvCxnSpPr>
        <p:spPr>
          <a:xfrm flipH="1">
            <a:off x="2345055" y="5353050"/>
            <a:ext cx="539750" cy="43180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sp>
        <p:nvSpPr>
          <p:cNvPr id="6" name="椭圆 5"/>
          <p:cNvSpPr>
            <a:spLocks noChangeAspect="1"/>
          </p:cNvSpPr>
          <p:nvPr>
            <p:custDataLst>
              <p:tags r:id="rId8"/>
            </p:custDataLst>
          </p:nvPr>
        </p:nvSpPr>
        <p:spPr>
          <a:xfrm>
            <a:off x="1889125" y="5706745"/>
            <a:ext cx="534035" cy="53403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5</a:t>
            </a:r>
            <a:endParaRPr lang="en-CA" altLang="zh-CN">
              <a:solidFill>
                <a:schemeClr val="tx1"/>
              </a:solidFill>
            </a:endParaRPr>
          </a:p>
        </p:txBody>
      </p:sp>
      <p:sp>
        <p:nvSpPr>
          <p:cNvPr id="12" name="文本框 11"/>
          <p:cNvSpPr txBox="1"/>
          <p:nvPr>
            <p:custDataLst>
              <p:tags r:id="rId9"/>
            </p:custDataLst>
          </p:nvPr>
        </p:nvSpPr>
        <p:spPr>
          <a:xfrm>
            <a:off x="2414270" y="5784850"/>
            <a:ext cx="650875" cy="36830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13" name="文本框 12"/>
          <p:cNvSpPr txBox="1"/>
          <p:nvPr>
            <p:custDataLst>
              <p:tags r:id="rId10"/>
            </p:custDataLst>
          </p:nvPr>
        </p:nvSpPr>
        <p:spPr>
          <a:xfrm>
            <a:off x="2884805" y="5784850"/>
            <a:ext cx="102933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9</a:t>
            </a:r>
            <a:endParaRPr lang="zh-CN" altLang="en-US"/>
          </a:p>
        </p:txBody>
      </p:sp>
      <p:grpSp>
        <p:nvGrpSpPr>
          <p:cNvPr id="35" name="组合 34"/>
          <p:cNvGrpSpPr/>
          <p:nvPr/>
        </p:nvGrpSpPr>
        <p:grpSpPr>
          <a:xfrm>
            <a:off x="3262630" y="5353050"/>
            <a:ext cx="2411730" cy="887095"/>
            <a:chOff x="5138" y="8430"/>
            <a:chExt cx="3798" cy="1397"/>
          </a:xfrm>
        </p:grpSpPr>
        <p:sp>
          <p:nvSpPr>
            <p:cNvPr id="15" name="椭圆 14"/>
            <p:cNvSpPr>
              <a:spLocks noChangeAspect="1"/>
            </p:cNvSpPr>
            <p:nvPr>
              <p:custDataLst>
                <p:tags r:id="rId11"/>
              </p:custDataLst>
            </p:nvPr>
          </p:nvSpPr>
          <p:spPr>
            <a:xfrm>
              <a:off x="5748" y="8987"/>
              <a:ext cx="841" cy="841"/>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lIns="36195" tIns="36195" rIns="36195" bIns="36195" rtlCol="0" anchor="ctr"/>
            <a:p>
              <a:pPr algn="ctr"/>
              <a:r>
                <a:rPr lang="en-CA" altLang="zh-CN">
                  <a:solidFill>
                    <a:schemeClr val="tx1"/>
                  </a:solidFill>
                </a:rPr>
                <a:t>11</a:t>
              </a:r>
              <a:endParaRPr lang="en-CA" altLang="zh-CN">
                <a:solidFill>
                  <a:schemeClr val="tx1"/>
                </a:solidFill>
              </a:endParaRPr>
            </a:p>
          </p:txBody>
        </p:sp>
        <p:sp>
          <p:nvSpPr>
            <p:cNvPr id="23" name="文本框 22"/>
            <p:cNvSpPr txBox="1"/>
            <p:nvPr>
              <p:custDataLst>
                <p:tags r:id="rId12"/>
              </p:custDataLst>
            </p:nvPr>
          </p:nvSpPr>
          <p:spPr>
            <a:xfrm>
              <a:off x="6575" y="9110"/>
              <a:ext cx="1025" cy="58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26" name="文本框 25"/>
            <p:cNvSpPr txBox="1"/>
            <p:nvPr>
              <p:custDataLst>
                <p:tags r:id="rId13"/>
              </p:custDataLst>
            </p:nvPr>
          </p:nvSpPr>
          <p:spPr>
            <a:xfrm>
              <a:off x="7316" y="9110"/>
              <a:ext cx="1621" cy="58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7</a:t>
              </a:r>
              <a:endParaRPr lang="zh-CN" altLang="en-US"/>
            </a:p>
          </p:txBody>
        </p:sp>
        <p:cxnSp>
          <p:nvCxnSpPr>
            <p:cNvPr id="30" name="直接连接符 29"/>
            <p:cNvCxnSpPr>
              <a:stCxn id="5" idx="5"/>
              <a:endCxn id="15" idx="1"/>
            </p:cNvCxnSpPr>
            <p:nvPr>
              <p:custDataLst>
                <p:tags r:id="rId14"/>
              </p:custDataLst>
            </p:nvPr>
          </p:nvCxnSpPr>
          <p:spPr>
            <a:xfrm>
              <a:off x="5138" y="8430"/>
              <a:ext cx="733" cy="68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grpSp>
      <p:graphicFrame>
        <p:nvGraphicFramePr>
          <p:cNvPr id="33" name="表格 32"/>
          <p:cNvGraphicFramePr/>
          <p:nvPr>
            <p:custDataLst>
              <p:tags r:id="rId15"/>
            </p:custDataLst>
          </p:nvPr>
        </p:nvGraphicFramePr>
        <p:xfrm>
          <a:off x="9720580" y="4897120"/>
          <a:ext cx="284480" cy="731520"/>
        </p:xfrm>
        <a:graphic>
          <a:graphicData uri="http://schemas.openxmlformats.org/drawingml/2006/table">
            <a:tbl>
              <a:tblPr firstRow="1" bandRow="1">
                <a:tableStyleId>{5C22544A-7EE6-4342-B048-85BDC9FD1C3A}</a:tableStyleId>
              </a:tblPr>
              <a:tblGrid>
                <a:gridCol w="284480"/>
              </a:tblGrid>
              <a:tr h="365760">
                <a:tc>
                  <a:txBody>
                    <a:bodyPr/>
                    <a:p>
                      <a:pPr algn="ctr">
                        <a:buNone/>
                      </a:pPr>
                      <a:r>
                        <a:rPr lang="en-CA" altLang="zh-CN"/>
                        <a:t>5</a:t>
                      </a:r>
                      <a:endParaRPr lang="en-CA" altLang="zh-CN"/>
                    </a:p>
                  </a:txBody>
                  <a:tcPr anchor="ctr" anchorCtr="0"/>
                </a:tc>
              </a:tr>
              <a:tr h="365760">
                <a:tc>
                  <a:txBody>
                    <a:bodyPr/>
                    <a:p>
                      <a:pPr algn="ctr">
                        <a:buNone/>
                      </a:pPr>
                      <a:r>
                        <a:rPr lang="en-CA" altLang="zh-CN"/>
                        <a:t>1</a:t>
                      </a:r>
                      <a:endParaRPr lang="en-CA" altLang="zh-CN"/>
                    </a:p>
                  </a:txBody>
                  <a:tcPr anchor="ctr" anchorCtr="0"/>
                </a:tc>
              </a:tr>
            </a:tbl>
          </a:graphicData>
        </a:graphic>
      </p:graphicFrame>
      <p:graphicFrame>
        <p:nvGraphicFramePr>
          <p:cNvPr id="34" name="表格 33"/>
          <p:cNvGraphicFramePr/>
          <p:nvPr>
            <p:custDataLst>
              <p:tags r:id="rId16"/>
            </p:custDataLst>
          </p:nvPr>
        </p:nvGraphicFramePr>
        <p:xfrm>
          <a:off x="10015220" y="4897120"/>
          <a:ext cx="419735" cy="731520"/>
        </p:xfrm>
        <a:graphic>
          <a:graphicData uri="http://schemas.openxmlformats.org/drawingml/2006/table">
            <a:tbl>
              <a:tblPr firstRow="1" bandRow="1">
                <a:tableStyleId>{5C22544A-7EE6-4342-B048-85BDC9FD1C3A}</a:tableStyleId>
              </a:tblPr>
              <a:tblGrid>
                <a:gridCol w="419735"/>
              </a:tblGrid>
              <a:tr h="365760">
                <a:tc>
                  <a:txBody>
                    <a:bodyPr/>
                    <a:p>
                      <a:pPr algn="ctr">
                        <a:buNone/>
                      </a:pPr>
                      <a:r>
                        <a:rPr lang="en-CA" altLang="zh-CN"/>
                        <a:t>11</a:t>
                      </a:r>
                      <a:endParaRPr lang="en-CA" altLang="zh-CN"/>
                    </a:p>
                  </a:txBody>
                  <a:tcPr anchor="ctr" anchorCtr="0"/>
                </a:tc>
              </a:tr>
              <a:tr h="365760">
                <a:tc>
                  <a:txBody>
                    <a:bodyPr/>
                    <a:p>
                      <a:pPr algn="ctr">
                        <a:buNone/>
                      </a:pPr>
                      <a:r>
                        <a:rPr lang="en-CA" altLang="zh-CN"/>
                        <a:t>2</a:t>
                      </a:r>
                      <a:endParaRPr lang="en-CA" altLang="zh-CN"/>
                    </a:p>
                  </a:txBody>
                  <a:tcPr anchor="ctr" anchorCtr="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xit" presetSubtype="8" fill="hold" grpId="2" nodeType="withEffect">
                                  <p:stCondLst>
                                    <p:cond delay="0"/>
                                  </p:stCondLst>
                                  <p:childTnLst>
                                    <p:animEffect transition="out" filter="wipe(left)">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p:tgtEl>
                                          <p:spTgt spid="24"/>
                                        </p:tgtEl>
                                        <p:attrNameLst>
                                          <p:attrName>ppt_y</p:attrName>
                                        </p:attrNameLst>
                                      </p:cBhvr>
                                      <p:tavLst>
                                        <p:tav tm="0">
                                          <p:val>
                                            <p:strVal val="#ppt_y-#ppt_h*1.125000"/>
                                          </p:val>
                                        </p:tav>
                                        <p:tav tm="100000">
                                          <p:val>
                                            <p:strVal val="#ppt_y"/>
                                          </p:val>
                                        </p:tav>
                                      </p:tavLst>
                                    </p:anim>
                                    <p:animEffect transition="in" filter="wipe(down)">
                                      <p:cBhvr>
                                        <p:cTn id="16" dur="500"/>
                                        <p:tgtEl>
                                          <p:spTgt spid="24"/>
                                        </p:tgtEl>
                                      </p:cBhvr>
                                    </p:animEffect>
                                  </p:childTnLst>
                                </p:cTn>
                              </p:par>
                              <p:par>
                                <p:cTn id="17" presetID="12" presetClass="entr" presetSubtype="1"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p:tgtEl>
                                          <p:spTgt spid="21"/>
                                        </p:tgtEl>
                                        <p:attrNameLst>
                                          <p:attrName>ppt_y</p:attrName>
                                        </p:attrNameLst>
                                      </p:cBhvr>
                                      <p:tavLst>
                                        <p:tav tm="0">
                                          <p:val>
                                            <p:strVal val="#ppt_y-#ppt_h*1.125000"/>
                                          </p:val>
                                        </p:tav>
                                        <p:tav tm="100000">
                                          <p:val>
                                            <p:strVal val="#ppt_y"/>
                                          </p:val>
                                        </p:tav>
                                      </p:tavLst>
                                    </p:anim>
                                    <p:animEffect transition="in" filter="wipe(down)">
                                      <p:cBhvr>
                                        <p:cTn id="20" dur="500"/>
                                        <p:tgtEl>
                                          <p:spTgt spid="21"/>
                                        </p:tgtEl>
                                      </p:cBhvr>
                                    </p:animEffect>
                                  </p:childTnLst>
                                </p:cTn>
                              </p:par>
                              <p:par>
                                <p:cTn id="21" presetID="12" presetClass="entr" presetSubtype="1"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p:tgtEl>
                                          <p:spTgt spid="18"/>
                                        </p:tgtEl>
                                        <p:attrNameLst>
                                          <p:attrName>ppt_y</p:attrName>
                                        </p:attrNameLst>
                                      </p:cBhvr>
                                      <p:tavLst>
                                        <p:tav tm="0">
                                          <p:val>
                                            <p:strVal val="#ppt_y-#ppt_h*1.125000"/>
                                          </p:val>
                                        </p:tav>
                                        <p:tav tm="100000">
                                          <p:val>
                                            <p:strVal val="#ppt_y"/>
                                          </p:val>
                                        </p:tav>
                                      </p:tavLst>
                                    </p:anim>
                                    <p:animEffect transition="in" filter="wipe(down)">
                                      <p:cBhvr>
                                        <p:cTn id="24" dur="500"/>
                                        <p:tgtEl>
                                          <p:spTgt spid="18"/>
                                        </p:tgtEl>
                                      </p:cBhvr>
                                    </p:animEffect>
                                  </p:childTnLst>
                                </p:cTn>
                              </p:par>
                              <p:par>
                                <p:cTn id="25" presetID="22" presetClass="entr" presetSubtype="1" fill="hold" nodeType="with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par>
                                <p:cTn id="28" presetID="22" presetClass="entr" presetSubtype="8" fill="hold"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wipe(left)">
                                      <p:cBhvr>
                                        <p:cTn id="30"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 grpId="2"/>
      <p:bldP spid="24" grpId="0" bldLvl="0" animBg="1"/>
      <p:bldP spid="21" grpId="0" bldLvl="0" animBg="1"/>
      <p:bldP spid="18" grpId="0" bldLvl="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838200" y="5805805"/>
            <a:ext cx="10402570" cy="1047115"/>
          </a:xfrm>
          <a:prstGeom prst="rect">
            <a:avLst/>
          </a:prstGeom>
          <a:noFill/>
        </p:spPr>
        <p:txBody>
          <a:bodyPr wrap="square" rtlCol="0" anchor="ctr" anchorCtr="0">
            <a:noAutofit/>
          </a:bodyPr>
          <a:p>
            <a:pPr algn="ctr"/>
            <a:r>
              <a:rPr lang="en-CA" altLang="zh-CN" sz="2800"/>
              <a:t>Heapify the open list</a:t>
            </a:r>
            <a:endParaRPr lang="en-CA" altLang="zh-CN" sz="2800"/>
          </a:p>
        </p:txBody>
      </p:sp>
      <p:sp>
        <p:nvSpPr>
          <p:cNvPr id="19" name="文本框 18"/>
          <p:cNvSpPr txBox="1"/>
          <p:nvPr/>
        </p:nvSpPr>
        <p:spPr>
          <a:xfrm>
            <a:off x="838200" y="5784850"/>
            <a:ext cx="10403205" cy="1052195"/>
          </a:xfrm>
          <a:prstGeom prst="rect">
            <a:avLst/>
          </a:prstGeom>
          <a:noFill/>
        </p:spPr>
        <p:txBody>
          <a:bodyPr wrap="square" rtlCol="0" anchor="ctr" anchorCtr="0">
            <a:noAutofit/>
          </a:bodyPr>
          <a:p>
            <a:pPr algn="ctr"/>
            <a:r>
              <a:rPr lang="en-CA" altLang="zh-CN" sz="2800"/>
              <a:t>Visit bottom adjacent cell</a:t>
            </a:r>
            <a:endParaRPr lang="en-CA" altLang="zh-CN" sz="2800"/>
          </a:p>
        </p:txBody>
      </p:sp>
      <p:sp>
        <p:nvSpPr>
          <p:cNvPr id="2" name="标题 1"/>
          <p:cNvSpPr>
            <a:spLocks noGrp="1"/>
          </p:cNvSpPr>
          <p:nvPr>
            <p:ph type="title"/>
          </p:nvPr>
        </p:nvSpPr>
        <p:spPr/>
        <p:txBody>
          <a:bodyPr/>
          <a:p>
            <a:r>
              <a:rPr lang="en-CA" altLang="zh-CN">
                <a:sym typeface="+mn-ea"/>
              </a:rPr>
              <a:t>Visit cell 11</a:t>
            </a:r>
            <a:endParaRPr lang="en-CA" altLang="zh-CN"/>
          </a:p>
        </p:txBody>
      </p:sp>
      <p:graphicFrame>
        <p:nvGraphicFramePr>
          <p:cNvPr id="7" name="表格 6"/>
          <p:cNvGraphicFramePr/>
          <p:nvPr/>
        </p:nvGraphicFramePr>
        <p:xfrm>
          <a:off x="284480" y="1689100"/>
          <a:ext cx="5578475" cy="2661920"/>
        </p:xfrm>
        <a:graphic>
          <a:graphicData uri="http://schemas.openxmlformats.org/drawingml/2006/table">
            <a:tbl>
              <a:tblPr/>
              <a:tblGrid>
                <a:gridCol w="1115695"/>
                <a:gridCol w="1115695"/>
                <a:gridCol w="1115695"/>
                <a:gridCol w="1115695"/>
                <a:gridCol w="1115695"/>
              </a:tblGrid>
              <a:tr h="532130">
                <a:tc>
                  <a:txBody>
                    <a:bodyPr>
                      <a:spAutoFit/>
                    </a:bodyPr>
                    <a:p>
                      <a:pPr indent="0" algn="ctr">
                        <a:buNone/>
                      </a:pPr>
                      <a:r>
                        <a:rPr lang="en-US" sz="1800" b="0" strike="noStrike" spc="-1">
                          <a:solidFill>
                            <a:srgbClr val="000000"/>
                          </a:solidFill>
                          <a:latin typeface="Arial" panose="020B0604020202020204"/>
                        </a:rPr>
                        <a:t>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CA" altLang="en-US" sz="1800" b="0" strike="noStrike" spc="-1">
                          <a:solidFill>
                            <a:schemeClr val="bg1"/>
                          </a:solidFill>
                          <a:latin typeface="Arial" panose="020B0604020202020204"/>
                        </a:rPr>
                        <a:t>1</a:t>
                      </a:r>
                      <a:endParaRPr lang="en-CA" alt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chemeClr val="tx1">
                        <a:lumMod val="50000"/>
                        <a:lumOff val="50000"/>
                      </a:schemeClr>
                    </a:solidFill>
                  </a:tcPr>
                </a:tc>
                <a:tc>
                  <a:txBody>
                    <a:bodyPr>
                      <a:spAutoFit/>
                    </a:bodyPr>
                    <a:p>
                      <a:pPr indent="0" algn="ctr">
                        <a:buNone/>
                      </a:pPr>
                      <a:r>
                        <a:rPr lang="en-US" sz="1800" b="0" strike="noStrike" spc="-1">
                          <a:solidFill>
                            <a:srgbClr val="000000"/>
                          </a:solidFill>
                          <a:latin typeface="Arial" panose="020B0604020202020204"/>
                        </a:rPr>
                        <a:t>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2765">
                <a:tc>
                  <a:txBody>
                    <a:bodyPr>
                      <a:spAutoFit/>
                    </a:bodyPr>
                    <a:p>
                      <a:pPr indent="0" algn="ctr">
                        <a:buNone/>
                      </a:pP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noFill/>
                  </a:tcPr>
                </a:tc>
                <a:tc>
                  <a:txBody>
                    <a:bodyPr>
                      <a:spAutoFit/>
                    </a:bodyPr>
                    <a:p>
                      <a:pPr indent="0" algn="ctr">
                        <a:buNone/>
                      </a:pPr>
                      <a:r>
                        <a:rPr lang="en-CA" altLang="en-US" sz="1800" b="0" strike="noStrike" spc="-1">
                          <a:solidFill>
                            <a:schemeClr val="bg1"/>
                          </a:solidFill>
                          <a:latin typeface="Arial" panose="020B0604020202020204"/>
                        </a:rPr>
                        <a:t>6</a:t>
                      </a:r>
                      <a:endParaRPr lang="en-CA" altLang="en-US" sz="1800" b="0" strike="noStrike" spc="-1">
                        <a:solidFill>
                          <a:schemeClr val="bg1"/>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808080"/>
                    </a:solidFill>
                  </a:tcPr>
                </a:tc>
                <a:tc>
                  <a:txBody>
                    <a:bodyPr>
                      <a:spAutoFit/>
                    </a:bodyPr>
                    <a:p>
                      <a:pPr indent="0" algn="ctr">
                        <a:buNone/>
                      </a:pPr>
                      <a:r>
                        <a:rPr lang="en-US" sz="1800" b="0" strike="noStrike" spc="-1">
                          <a:solidFill>
                            <a:srgbClr val="000000"/>
                          </a:solidFill>
                          <a:latin typeface="Arial" panose="020B0604020202020204"/>
                        </a:rPr>
                        <a:t>7</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8</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9</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spAutoFit/>
                    </a:bodyPr>
                    <a:p>
                      <a:pPr indent="0" algn="ctr">
                        <a:buNone/>
                      </a:pPr>
                      <a:r>
                        <a:rPr lang="en-US" sz="1800" b="0" strike="noStrike" spc="-1">
                          <a:solidFill>
                            <a:srgbClr val="000000"/>
                          </a:solidFill>
                          <a:latin typeface="Arial" panose="020B0604020202020204"/>
                        </a:rPr>
                        <a:t>10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00B0F0"/>
                    </a:solidFill>
                  </a:tcPr>
                </a:tc>
                <a:tc>
                  <a:txBody>
                    <a:bodyPr>
                      <a:spAutoFit/>
                    </a:bodyPr>
                    <a:p>
                      <a:pPr indent="0" algn="ctr">
                        <a:buNone/>
                      </a:pPr>
                      <a:r>
                        <a:rPr lang="en-US" sz="1800" b="0" strike="noStrike" spc="-1">
                          <a:solidFill>
                            <a:srgbClr val="000000"/>
                          </a:solidFill>
                          <a:latin typeface="Arial" panose="020B0604020202020204"/>
                        </a:rPr>
                        <a:t>13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14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1495">
                <a:tc>
                  <a:txBody>
                    <a:bodyPr/>
                    <a:p>
                      <a:pPr indent="0" algn="ctr">
                        <a:buNone/>
                      </a:pPr>
                      <a:r>
                        <a:rPr lang="en-US" altLang="en-US" sz="1800" b="0" strike="noStrike" spc="-1">
                          <a:solidFill>
                            <a:srgbClr val="000000"/>
                          </a:solidFill>
                          <a:latin typeface="Arial" panose="020B0604020202020204"/>
                        </a:rPr>
                        <a:t>15</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16</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17</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18</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p>
                      <a:pPr indent="0" algn="ctr">
                        <a:buNone/>
                      </a:pPr>
                      <a:r>
                        <a:rPr lang="en-US" altLang="en-US" sz="1800" b="0" strike="noStrike" spc="-1">
                          <a:solidFill>
                            <a:srgbClr val="000000"/>
                          </a:solidFill>
                          <a:latin typeface="Arial" panose="020B0604020202020204"/>
                        </a:rPr>
                        <a:t>19</a:t>
                      </a:r>
                      <a:endParaRPr lang="en-US" alt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r>
              <a:tr h="534035">
                <a:tc>
                  <a:txBody>
                    <a:bodyPr>
                      <a:spAutoFit/>
                    </a:bodyPr>
                    <a:p>
                      <a:pPr indent="0" algn="ctr">
                        <a:buNone/>
                      </a:pPr>
                      <a:r>
                        <a:rPr lang="en-US" sz="1800" b="0" strike="noStrike" spc="-1">
                          <a:solidFill>
                            <a:srgbClr val="000000"/>
                          </a:solidFill>
                          <a:latin typeface="Arial" panose="020B0604020202020204"/>
                        </a:rPr>
                        <a:t>20</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21</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22</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23</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61F400"/>
                    </a:solidFill>
                  </a:tcPr>
                </a:tc>
                <a:tc>
                  <a:txBody>
                    <a:bodyPr>
                      <a:spAutoFit/>
                    </a:bodyPr>
                    <a:p>
                      <a:pPr indent="0" algn="ctr">
                        <a:buNone/>
                      </a:pPr>
                      <a:r>
                        <a:rPr lang="en-US" sz="1800" b="0" strike="noStrike" spc="-1">
                          <a:solidFill>
                            <a:srgbClr val="000000"/>
                          </a:solidFill>
                          <a:latin typeface="Arial" panose="020B0604020202020204"/>
                        </a:rPr>
                        <a:t>24</a:t>
                      </a:r>
                      <a:endParaRPr lang="en-US" sz="1800" b="0" strike="noStrike" spc="-1">
                        <a:solidFill>
                          <a:srgbClr val="000000"/>
                        </a:solidFill>
                        <a:latin typeface="Arial" panose="020B0604020202020204"/>
                      </a:endParaRPr>
                    </a:p>
                  </a:txBody>
                  <a:tcPr marL="90000" marR="90000" marT="46800" marB="46800" anchor="ctr">
                    <a:lnL w="19050">
                      <a:solidFill>
                        <a:schemeClr val="bg1"/>
                      </a:solidFill>
                      <a:prstDash val="solid"/>
                    </a:lnL>
                    <a:lnR w="19050">
                      <a:solidFill>
                        <a:schemeClr val="bg1"/>
                      </a:solidFill>
                      <a:prstDash val="solid"/>
                    </a:lnR>
                    <a:lnT w="19050">
                      <a:solidFill>
                        <a:schemeClr val="bg1"/>
                      </a:solidFill>
                      <a:prstDash val="solid"/>
                    </a:lnT>
                    <a:lnB w="19050">
                      <a:solidFill>
                        <a:schemeClr val="bg1"/>
                      </a:solidFill>
                      <a:prstDash val="solid"/>
                    </a:lnB>
                    <a:solidFill>
                      <a:srgbClr val="FFFF00"/>
                    </a:solidFill>
                  </a:tcPr>
                </a:tc>
              </a:tr>
            </a:tbl>
          </a:graphicData>
        </a:graphic>
      </p:graphicFrame>
      <p:sp>
        <p:nvSpPr>
          <p:cNvPr id="17" name="文本框 16"/>
          <p:cNvSpPr txBox="1"/>
          <p:nvPr/>
        </p:nvSpPr>
        <p:spPr>
          <a:xfrm>
            <a:off x="283845" y="1322705"/>
            <a:ext cx="5579110" cy="368300"/>
          </a:xfrm>
          <a:prstGeom prst="rect">
            <a:avLst/>
          </a:prstGeom>
          <a:noFill/>
        </p:spPr>
        <p:txBody>
          <a:bodyPr wrap="square" rtlCol="0">
            <a:spAutoFit/>
          </a:bodyPr>
          <a:p>
            <a:pPr algn="ctr"/>
            <a:r>
              <a:rPr lang="en-CA" altLang="zh-CN"/>
              <a:t>Map</a:t>
            </a:r>
            <a:endParaRPr lang="en-CA" altLang="zh-CN"/>
          </a:p>
        </p:txBody>
      </p:sp>
      <p:graphicFrame>
        <p:nvGraphicFramePr>
          <p:cNvPr id="8" name="表格 7"/>
          <p:cNvGraphicFramePr/>
          <p:nvPr>
            <p:custDataLst>
              <p:tags r:id="rId1"/>
            </p:custDataLst>
          </p:nvPr>
        </p:nvGraphicFramePr>
        <p:xfrm>
          <a:off x="6419850" y="1689100"/>
          <a:ext cx="5581650" cy="2663825"/>
        </p:xfrm>
        <a:graphic>
          <a:graphicData uri="http://schemas.openxmlformats.org/drawingml/2006/table">
            <a:tbl>
              <a:tblPr firstRow="1" bandRow="1">
                <a:tableStyleId>{5C22544A-7EE6-4342-B048-85BDC9FD1C3A}</a:tableStyleId>
              </a:tblPr>
              <a:tblGrid>
                <a:gridCol w="372110"/>
                <a:gridCol w="372110"/>
                <a:gridCol w="372110"/>
                <a:gridCol w="372110"/>
                <a:gridCol w="372110"/>
                <a:gridCol w="372110"/>
                <a:gridCol w="372110"/>
                <a:gridCol w="372110"/>
                <a:gridCol w="372110"/>
                <a:gridCol w="372110"/>
                <a:gridCol w="372110"/>
                <a:gridCol w="372110"/>
                <a:gridCol w="372110"/>
                <a:gridCol w="372110"/>
                <a:gridCol w="372110"/>
              </a:tblGrid>
              <a:tr h="532765">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8</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bg1"/>
                          </a:solidFill>
                        </a:rPr>
                        <a:t>1</a:t>
                      </a:r>
                      <a:endParaRPr lang="en-CA" altLang="zh-CN" b="0">
                        <a:solidFill>
                          <a:schemeClr val="bg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0</a:t>
                      </a:r>
                      <a:endParaRPr lang="en-CA" altLang="zh-CN" b="0">
                        <a:solidFill>
                          <a:schemeClr val="bg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bg1"/>
                          </a:solidFill>
                        </a:rPr>
                        <a:t>7</a:t>
                      </a:r>
                      <a:endParaRPr lang="en-CA" altLang="zh-CN" b="0">
                        <a:solidFill>
                          <a:schemeClr val="bg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chemeClr val="tx1">
                        <a:lumMod val="50000"/>
                        <a:lumOff val="50000"/>
                      </a:schemeClr>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00B0F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28575">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-1</a:t>
                      </a:r>
                      <a:endParaRPr lang="en-CA" altLang="zh-CN" b="0">
                        <a:solidFill>
                          <a:schemeClr val="tx1"/>
                        </a:solidFill>
                      </a:endParaRPr>
                    </a:p>
                  </a:txBody>
                  <a:tcPr anchor="ctr" anchorCtr="0">
                    <a:lnL w="28575">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c>
                  <a:txBody>
                    <a:bodyPr/>
                    <a:p>
                      <a:pPr algn="ctr">
                        <a:buNone/>
                      </a:pPr>
                      <a:r>
                        <a:rPr lang="en-CA" altLang="zh-CN" b="0">
                          <a:solidFill>
                            <a:schemeClr val="tx1"/>
                          </a:solidFill>
                        </a:rPr>
                        <a:t>0</a:t>
                      </a:r>
                      <a:endParaRPr lang="en-CA" altLang="zh-CN" b="0">
                        <a:solidFill>
                          <a:schemeClr val="tx1"/>
                        </a:solidFill>
                      </a:endParaRPr>
                    </a:p>
                  </a:txBody>
                  <a:tcPr anchor="ctr" anchorCtr="0">
                    <a:lnL w="12700">
                      <a:solidFill>
                        <a:schemeClr val="bg1"/>
                      </a:solidFill>
                      <a:prstDash val="solid"/>
                    </a:lnL>
                    <a:lnR w="12700">
                      <a:solidFill>
                        <a:schemeClr val="bg1"/>
                      </a:solidFill>
                      <a:prstDash val="solid"/>
                    </a:lnR>
                    <a:lnT w="12700">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6</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2</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7</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bg1"/>
                          </a:solidFill>
                        </a:rPr>
                        <a:t>1</a:t>
                      </a:r>
                      <a:endParaRPr lang="en-CA" altLang="zh-CN">
                        <a:solidFill>
                          <a:schemeClr val="bg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bg1"/>
                          </a:solidFill>
                        </a:rPr>
                        <a:t>1</a:t>
                      </a:r>
                      <a:endParaRPr lang="en-CA" altLang="zh-CN">
                        <a:solidFill>
                          <a:schemeClr val="bg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bg1"/>
                          </a:solidFill>
                        </a:rPr>
                        <a:t>6</a:t>
                      </a:r>
                      <a:endParaRPr lang="en-CA" altLang="zh-CN">
                        <a:solidFill>
                          <a:schemeClr val="bg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80808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6</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2</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5</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00B0F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lnTlToBr>
                      <a:noFill/>
                    </a:lnTlToBr>
                    <a:lnBlToTr>
                      <a:noFill/>
                    </a:lnBlToTr>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28575">
                      <a:solidFill>
                        <a:schemeClr val="bg1"/>
                      </a:solidFill>
                      <a:prstDash val="solid"/>
                    </a:lnB>
                    <a:solidFill>
                      <a:srgbClr val="61F400"/>
                    </a:solidFill>
                  </a:tcPr>
                </a:tc>
              </a:tr>
              <a:tr h="532765">
                <a:tc>
                  <a:txBody>
                    <a:bodyPr/>
                    <a:p>
                      <a:pPr algn="ctr">
                        <a:buNone/>
                      </a:pPr>
                      <a:r>
                        <a:rPr lang="en-CA" altLang="zh-CN">
                          <a:solidFill>
                            <a:schemeClr val="tx1"/>
                          </a:solidFill>
                        </a:rPr>
                        <a:t>-1</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28575">
                      <a:solidFill>
                        <a:schemeClr val="bg1"/>
                      </a:solidFill>
                      <a:prstDash val="solid"/>
                    </a:lnR>
                    <a:lnT w="28575">
                      <a:solidFill>
                        <a:schemeClr val="bg1"/>
                      </a:solidFill>
                      <a:prstDash val="solid"/>
                    </a:lnT>
                    <a:lnB w="12700">
                      <a:solidFill>
                        <a:schemeClr val="bg1"/>
                      </a:solidFill>
                      <a:prstDash val="solid"/>
                    </a:lnB>
                    <a:solidFill>
                      <a:srgbClr val="61F400"/>
                    </a:solidFill>
                  </a:tcPr>
                </a:tc>
                <a:tc>
                  <a:txBody>
                    <a:bodyPr/>
                    <a:p>
                      <a:pPr algn="ctr">
                        <a:buNone/>
                      </a:pPr>
                      <a:r>
                        <a:rPr lang="en-CA" altLang="zh-CN">
                          <a:solidFill>
                            <a:schemeClr val="tx1"/>
                          </a:solidFill>
                        </a:rPr>
                        <a:t>-1</a:t>
                      </a:r>
                      <a:endParaRPr lang="en-CA" altLang="zh-CN">
                        <a:solidFill>
                          <a:schemeClr val="tx1"/>
                        </a:solidFill>
                      </a:endParaRPr>
                    </a:p>
                  </a:txBody>
                  <a:tcPr anchor="ctr" anchorCtr="0">
                    <a:lnL w="28575">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c>
                  <a:txBody>
                    <a:bodyPr/>
                    <a:p>
                      <a:pPr algn="ctr">
                        <a:buNone/>
                      </a:pPr>
                      <a:r>
                        <a:rPr lang="en-CA" altLang="zh-CN">
                          <a:solidFill>
                            <a:schemeClr val="tx1"/>
                          </a:solidFill>
                        </a:rPr>
                        <a:t>0</a:t>
                      </a:r>
                      <a:endParaRPr lang="en-CA" altLang="zh-CN">
                        <a:solidFill>
                          <a:schemeClr val="tx1"/>
                        </a:solidFill>
                      </a:endParaRPr>
                    </a:p>
                  </a:txBody>
                  <a:tcPr anchor="ctr" anchorCtr="0">
                    <a:lnL w="12700">
                      <a:solidFill>
                        <a:schemeClr val="bg1"/>
                      </a:solidFill>
                      <a:prstDash val="solid"/>
                    </a:lnL>
                    <a:lnR w="12700">
                      <a:solidFill>
                        <a:schemeClr val="bg1"/>
                      </a:solidFill>
                      <a:prstDash val="solid"/>
                    </a:lnR>
                    <a:lnT w="28575">
                      <a:solidFill>
                        <a:schemeClr val="bg1"/>
                      </a:solidFill>
                      <a:prstDash val="solid"/>
                    </a:lnT>
                    <a:lnB w="12700">
                      <a:solidFill>
                        <a:schemeClr val="bg1"/>
                      </a:solidFill>
                      <a:prstDash val="solid"/>
                    </a:lnB>
                    <a:solidFill>
                      <a:srgbClr val="FFFF00"/>
                    </a:solidFill>
                  </a:tcPr>
                </a:tc>
              </a:tr>
            </a:tbl>
          </a:graphicData>
        </a:graphic>
      </p:graphicFrame>
      <p:sp>
        <p:nvSpPr>
          <p:cNvPr id="16" name="文本框 15"/>
          <p:cNvSpPr txBox="1"/>
          <p:nvPr/>
        </p:nvSpPr>
        <p:spPr>
          <a:xfrm>
            <a:off x="6419850" y="1322705"/>
            <a:ext cx="5579110" cy="368300"/>
          </a:xfrm>
          <a:prstGeom prst="rect">
            <a:avLst/>
          </a:prstGeom>
          <a:noFill/>
        </p:spPr>
        <p:txBody>
          <a:bodyPr wrap="square" rtlCol="0">
            <a:spAutoFit/>
          </a:bodyPr>
          <a:p>
            <a:pPr algn="ctr"/>
            <a:r>
              <a:rPr lang="en-CA" altLang="zh-CN"/>
              <a:t>Closed List</a:t>
            </a:r>
            <a:endParaRPr lang="en-CA" altLang="zh-CN"/>
          </a:p>
        </p:txBody>
      </p:sp>
      <p:sp>
        <p:nvSpPr>
          <p:cNvPr id="9" name="文本框 8"/>
          <p:cNvSpPr txBox="1"/>
          <p:nvPr/>
        </p:nvSpPr>
        <p:spPr>
          <a:xfrm>
            <a:off x="1042035" y="4528820"/>
            <a:ext cx="4064000" cy="368300"/>
          </a:xfrm>
          <a:prstGeom prst="rect">
            <a:avLst/>
          </a:prstGeom>
          <a:noFill/>
        </p:spPr>
        <p:txBody>
          <a:bodyPr wrap="square" rtlCol="0">
            <a:spAutoFit/>
          </a:bodyPr>
          <a:p>
            <a:pPr algn="ctr"/>
            <a:r>
              <a:rPr lang="en-CA" altLang="zh-CN"/>
              <a:t>Open List - tree</a:t>
            </a:r>
            <a:endParaRPr lang="en-CA" altLang="zh-CN"/>
          </a:p>
        </p:txBody>
      </p:sp>
      <p:sp>
        <p:nvSpPr>
          <p:cNvPr id="10" name="文本框 9"/>
          <p:cNvSpPr txBox="1"/>
          <p:nvPr/>
        </p:nvSpPr>
        <p:spPr>
          <a:xfrm>
            <a:off x="7177405" y="4528820"/>
            <a:ext cx="4064000" cy="368300"/>
          </a:xfrm>
          <a:prstGeom prst="rect">
            <a:avLst/>
          </a:prstGeom>
          <a:noFill/>
        </p:spPr>
        <p:txBody>
          <a:bodyPr wrap="square" rtlCol="0">
            <a:spAutoFit/>
          </a:bodyPr>
          <a:p>
            <a:pPr algn="ctr"/>
            <a:r>
              <a:rPr lang="en-CA" altLang="zh-CN"/>
              <a:t>Open List - array</a:t>
            </a:r>
            <a:endParaRPr lang="en-CA" altLang="zh-CN"/>
          </a:p>
        </p:txBody>
      </p:sp>
      <p:graphicFrame>
        <p:nvGraphicFramePr>
          <p:cNvPr id="11" name="表格 10"/>
          <p:cNvGraphicFramePr/>
          <p:nvPr>
            <p:custDataLst>
              <p:tags r:id="rId2"/>
            </p:custDataLst>
          </p:nvPr>
        </p:nvGraphicFramePr>
        <p:xfrm>
          <a:off x="8560435" y="4895850"/>
          <a:ext cx="1464945" cy="732790"/>
        </p:xfrm>
        <a:graphic>
          <a:graphicData uri="http://schemas.openxmlformats.org/drawingml/2006/table">
            <a:tbl>
              <a:tblPr firstRow="1" bandRow="1">
                <a:tableStyleId>{5C22544A-7EE6-4342-B048-85BDC9FD1C3A}</a:tableStyleId>
              </a:tblPr>
              <a:tblGrid>
                <a:gridCol w="855345"/>
              </a:tblGrid>
              <a:tr h="366395">
                <a:tc>
                  <a:txBody>
                    <a:bodyPr/>
                    <a:p>
                      <a:pPr algn="r">
                        <a:buNone/>
                      </a:pPr>
                      <a:r>
                        <a:rPr lang="en-CA" altLang="zh-CN"/>
                        <a:t>Value</a:t>
                      </a:r>
                      <a:endParaRPr lang="en-CA" altLang="zh-CN"/>
                    </a:p>
                  </a:txBody>
                  <a:tcPr/>
                </a:tc>
              </a:tr>
              <a:tr h="366395">
                <a:tc>
                  <a:txBody>
                    <a:bodyPr/>
                    <a:p>
                      <a:pPr algn="r">
                        <a:buNone/>
                      </a:pPr>
                      <a:r>
                        <a:rPr lang="en-CA" altLang="zh-CN"/>
                        <a:t>Index</a:t>
                      </a:r>
                      <a:endParaRPr lang="en-CA" altLang="zh-CN"/>
                    </a:p>
                  </a:txBody>
                  <a:tcPr/>
                </a:tc>
              </a:tr>
            </a:tbl>
          </a:graphicData>
        </a:graphic>
      </p:graphicFrame>
      <p:grpSp>
        <p:nvGrpSpPr>
          <p:cNvPr id="29" name="组合 28"/>
          <p:cNvGrpSpPr/>
          <p:nvPr/>
        </p:nvGrpSpPr>
        <p:grpSpPr>
          <a:xfrm>
            <a:off x="2806700" y="4897120"/>
            <a:ext cx="2054860" cy="533400"/>
            <a:chOff x="4420" y="7712"/>
            <a:chExt cx="3236" cy="840"/>
          </a:xfrm>
        </p:grpSpPr>
        <p:sp>
          <p:nvSpPr>
            <p:cNvPr id="5" name="椭圆 4"/>
            <p:cNvSpPr>
              <a:spLocks noChangeAspect="1"/>
            </p:cNvSpPr>
            <p:nvPr>
              <p:custDataLst>
                <p:tags r:id="rId3"/>
              </p:custDataLst>
            </p:nvPr>
          </p:nvSpPr>
          <p:spPr>
            <a:xfrm>
              <a:off x="4420" y="7712"/>
              <a:ext cx="841" cy="841"/>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0</a:t>
              </a:r>
              <a:endParaRPr lang="en-CA" altLang="zh-CN">
                <a:solidFill>
                  <a:schemeClr val="tx1"/>
                </a:solidFill>
              </a:endParaRPr>
            </a:p>
          </p:txBody>
        </p:sp>
        <p:sp>
          <p:nvSpPr>
            <p:cNvPr id="22" name="文本框 21"/>
            <p:cNvSpPr txBox="1"/>
            <p:nvPr>
              <p:custDataLst>
                <p:tags r:id="rId4"/>
              </p:custDataLst>
            </p:nvPr>
          </p:nvSpPr>
          <p:spPr>
            <a:xfrm>
              <a:off x="5261" y="7850"/>
              <a:ext cx="903" cy="58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3" name="文本框 2"/>
            <p:cNvSpPr txBox="1"/>
            <p:nvPr>
              <p:custDataLst>
                <p:tags r:id="rId5"/>
              </p:custDataLst>
            </p:nvPr>
          </p:nvSpPr>
          <p:spPr>
            <a:xfrm>
              <a:off x="5998" y="7850"/>
              <a:ext cx="1659" cy="58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9</a:t>
              </a:r>
              <a:endParaRPr lang="zh-CN" altLang="en-US"/>
            </a:p>
          </p:txBody>
        </p:sp>
      </p:grpSp>
      <p:sp>
        <p:nvSpPr>
          <p:cNvPr id="20" name="文本框 19"/>
          <p:cNvSpPr txBox="1"/>
          <p:nvPr/>
        </p:nvSpPr>
        <p:spPr>
          <a:xfrm>
            <a:off x="294640" y="2237105"/>
            <a:ext cx="1092200" cy="509270"/>
          </a:xfrm>
          <a:prstGeom prst="rect">
            <a:avLst/>
          </a:prstGeom>
          <a:solidFill>
            <a:srgbClr val="61F400"/>
          </a:solidFill>
        </p:spPr>
        <p:txBody>
          <a:bodyPr wrap="square" rtlCol="0" anchor="ctr" anchorCtr="0">
            <a:noAutofit/>
          </a:bodyPr>
          <a:p>
            <a:pPr algn="ctr"/>
            <a:r>
              <a:rPr lang="en-CA" altLang="zh-CN">
                <a:solidFill>
                  <a:schemeClr val="tx1"/>
                </a:solidFill>
                <a:latin typeface="Arial" panose="020B0604020202020204" pitchFamily="34" charset="0"/>
                <a:cs typeface="Arial" panose="020B0604020202020204" pitchFamily="34" charset="0"/>
              </a:rPr>
              <a:t>5</a:t>
            </a:r>
            <a:endParaRPr lang="en-CA" altLang="zh-CN">
              <a:solidFill>
                <a:schemeClr val="tx1"/>
              </a:solidFill>
              <a:latin typeface="Arial" panose="020B0604020202020204" pitchFamily="34" charset="0"/>
              <a:cs typeface="Arial" panose="020B0604020202020204" pitchFamily="34" charset="0"/>
            </a:endParaRPr>
          </a:p>
        </p:txBody>
      </p:sp>
      <p:graphicFrame>
        <p:nvGraphicFramePr>
          <p:cNvPr id="31" name="表格 30"/>
          <p:cNvGraphicFramePr/>
          <p:nvPr>
            <p:custDataLst>
              <p:tags r:id="rId6"/>
            </p:custDataLst>
          </p:nvPr>
        </p:nvGraphicFramePr>
        <p:xfrm>
          <a:off x="9425940" y="4897120"/>
          <a:ext cx="284480" cy="731520"/>
        </p:xfrm>
        <a:graphic>
          <a:graphicData uri="http://schemas.openxmlformats.org/drawingml/2006/table">
            <a:tbl>
              <a:tblPr firstRow="1" bandRow="1">
                <a:tableStyleId>{5C22544A-7EE6-4342-B048-85BDC9FD1C3A}</a:tableStyleId>
              </a:tblPr>
              <a:tblGrid>
                <a:gridCol w="284480"/>
              </a:tblGrid>
              <a:tr h="365760">
                <a:tc>
                  <a:txBody>
                    <a:bodyPr/>
                    <a:p>
                      <a:pPr algn="ctr">
                        <a:buNone/>
                      </a:pPr>
                      <a:endParaRPr lang="en-CA" altLang="zh-CN"/>
                    </a:p>
                  </a:txBody>
                  <a:tcPr anchor="ctr" anchorCtr="0"/>
                </a:tc>
              </a:tr>
              <a:tr h="365760">
                <a:tc>
                  <a:txBody>
                    <a:bodyPr/>
                    <a:p>
                      <a:pPr algn="ctr">
                        <a:buNone/>
                      </a:pPr>
                      <a:r>
                        <a:rPr lang="en-CA" altLang="zh-CN"/>
                        <a:t>0</a:t>
                      </a:r>
                      <a:endParaRPr lang="en-CA" altLang="zh-CN"/>
                    </a:p>
                  </a:txBody>
                  <a:tcPr anchor="ctr" anchorCtr="0"/>
                </a:tc>
              </a:tr>
            </a:tbl>
          </a:graphicData>
        </a:graphic>
      </p:graphicFrame>
      <p:cxnSp>
        <p:nvCxnSpPr>
          <p:cNvPr id="27" name="直接连接符 26"/>
          <p:cNvCxnSpPr>
            <a:stCxn id="5" idx="3"/>
            <a:endCxn id="26" idx="7"/>
          </p:cNvCxnSpPr>
          <p:nvPr>
            <p:custDataLst>
              <p:tags r:id="rId7"/>
            </p:custDataLst>
          </p:nvPr>
        </p:nvCxnSpPr>
        <p:spPr>
          <a:xfrm flipH="1">
            <a:off x="2345055" y="5353050"/>
            <a:ext cx="539750" cy="43180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sp>
        <p:nvSpPr>
          <p:cNvPr id="6" name="椭圆 5"/>
          <p:cNvSpPr>
            <a:spLocks noChangeAspect="1"/>
          </p:cNvSpPr>
          <p:nvPr>
            <p:custDataLst>
              <p:tags r:id="rId8"/>
            </p:custDataLst>
          </p:nvPr>
        </p:nvSpPr>
        <p:spPr>
          <a:xfrm>
            <a:off x="1889125" y="5706745"/>
            <a:ext cx="534035" cy="534035"/>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en-CA" altLang="zh-CN">
                <a:solidFill>
                  <a:schemeClr val="tx1"/>
                </a:solidFill>
              </a:rPr>
              <a:t>5</a:t>
            </a:r>
            <a:endParaRPr lang="en-CA" altLang="zh-CN">
              <a:solidFill>
                <a:schemeClr val="tx1"/>
              </a:solidFill>
            </a:endParaRPr>
          </a:p>
        </p:txBody>
      </p:sp>
      <p:sp>
        <p:nvSpPr>
          <p:cNvPr id="12" name="文本框 11"/>
          <p:cNvSpPr txBox="1"/>
          <p:nvPr>
            <p:custDataLst>
              <p:tags r:id="rId9"/>
            </p:custDataLst>
          </p:nvPr>
        </p:nvSpPr>
        <p:spPr>
          <a:xfrm>
            <a:off x="2414270" y="5784850"/>
            <a:ext cx="650875" cy="36830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13" name="文本框 12"/>
          <p:cNvSpPr txBox="1"/>
          <p:nvPr>
            <p:custDataLst>
              <p:tags r:id="rId10"/>
            </p:custDataLst>
          </p:nvPr>
        </p:nvSpPr>
        <p:spPr>
          <a:xfrm>
            <a:off x="2884805" y="5784850"/>
            <a:ext cx="1029335" cy="36830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9</a:t>
            </a:r>
            <a:endParaRPr lang="zh-CN" altLang="en-US"/>
          </a:p>
        </p:txBody>
      </p:sp>
      <p:grpSp>
        <p:nvGrpSpPr>
          <p:cNvPr id="32" name="组合 31"/>
          <p:cNvGrpSpPr/>
          <p:nvPr/>
        </p:nvGrpSpPr>
        <p:grpSpPr>
          <a:xfrm>
            <a:off x="3649980" y="5706745"/>
            <a:ext cx="2024380" cy="533400"/>
            <a:chOff x="5748" y="8987"/>
            <a:chExt cx="3188" cy="840"/>
          </a:xfrm>
        </p:grpSpPr>
        <p:sp>
          <p:nvSpPr>
            <p:cNvPr id="15" name="椭圆 14"/>
            <p:cNvSpPr>
              <a:spLocks noChangeAspect="1"/>
            </p:cNvSpPr>
            <p:nvPr>
              <p:custDataLst>
                <p:tags r:id="rId11"/>
              </p:custDataLst>
            </p:nvPr>
          </p:nvSpPr>
          <p:spPr>
            <a:xfrm>
              <a:off x="5748" y="8987"/>
              <a:ext cx="841" cy="841"/>
            </a:xfrm>
            <a:prstGeom prst="ellipse">
              <a:avLst/>
            </a:prstGeom>
            <a:noFill/>
            <a:ln>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lIns="36195" tIns="36195" rIns="36195" bIns="36195" rtlCol="0" anchor="ctr"/>
            <a:p>
              <a:pPr algn="ctr"/>
              <a:r>
                <a:rPr lang="en-CA" altLang="zh-CN">
                  <a:solidFill>
                    <a:schemeClr val="tx1"/>
                  </a:solidFill>
                </a:rPr>
                <a:t>11</a:t>
              </a:r>
              <a:endParaRPr lang="en-CA" altLang="zh-CN">
                <a:solidFill>
                  <a:schemeClr val="tx1"/>
                </a:solidFill>
              </a:endParaRPr>
            </a:p>
          </p:txBody>
        </p:sp>
        <p:sp>
          <p:nvSpPr>
            <p:cNvPr id="23" name="文本框 22"/>
            <p:cNvSpPr txBox="1"/>
            <p:nvPr>
              <p:custDataLst>
                <p:tags r:id="rId12"/>
              </p:custDataLst>
            </p:nvPr>
          </p:nvSpPr>
          <p:spPr>
            <a:xfrm>
              <a:off x="6575" y="9110"/>
              <a:ext cx="1025" cy="580"/>
            </a:xfrm>
            <a:prstGeom prst="rect">
              <a:avLst/>
            </a:prstGeom>
            <a:noFill/>
          </p:spPr>
          <p:txBody>
            <a:bodyPr wrap="square" rtlCol="0">
              <a:spAutoFit/>
            </a:bodyPr>
            <a:p>
              <a:r>
                <a:rPr lang="en-CA" altLang="zh-CN">
                  <a:latin typeface="Consolas" panose="020B0609020204030204" charset="0"/>
                  <a:cs typeface="Consolas" panose="020B0609020204030204" charset="0"/>
                </a:rPr>
                <a:t>f =</a:t>
              </a:r>
              <a:endParaRPr lang="en-CA" altLang="zh-CN">
                <a:latin typeface="Consolas" panose="020B0609020204030204" charset="0"/>
                <a:cs typeface="Consolas" panose="020B0609020204030204" charset="0"/>
              </a:endParaRPr>
            </a:p>
          </p:txBody>
        </p:sp>
        <p:sp>
          <p:nvSpPr>
            <p:cNvPr id="26" name="文本框 25"/>
            <p:cNvSpPr txBox="1"/>
            <p:nvPr>
              <p:custDataLst>
                <p:tags r:id="rId13"/>
              </p:custDataLst>
            </p:nvPr>
          </p:nvSpPr>
          <p:spPr>
            <a:xfrm>
              <a:off x="7316" y="9110"/>
              <a:ext cx="1621" cy="580"/>
            </a:xfrm>
            <a:prstGeom prst="rect">
              <a:avLst/>
            </a:prstGeom>
            <a:noFill/>
          </p:spPr>
          <p:txBody>
            <a:bodyPr wrap="square" rtlCol="0">
              <a:spAutoFit/>
            </a:bodyPr>
            <a:p>
              <a:r>
                <a:rPr lang="en-CA" altLang="zh-CN">
                  <a:latin typeface="Consolas" panose="020B0609020204030204" charset="0"/>
                  <a:cs typeface="Consolas" panose="020B0609020204030204" charset="0"/>
                  <a:sym typeface="+mn-ea"/>
                </a:rPr>
                <a:t>7</a:t>
              </a:r>
              <a:endParaRPr lang="zh-CN" altLang="en-US"/>
            </a:p>
          </p:txBody>
        </p:sp>
      </p:grpSp>
      <p:cxnSp>
        <p:nvCxnSpPr>
          <p:cNvPr id="30" name="直接连接符 29"/>
          <p:cNvCxnSpPr>
            <a:stCxn id="5" idx="5"/>
            <a:endCxn id="15" idx="1"/>
          </p:cNvCxnSpPr>
          <p:nvPr>
            <p:custDataLst>
              <p:tags r:id="rId14"/>
            </p:custDataLst>
          </p:nvPr>
        </p:nvCxnSpPr>
        <p:spPr>
          <a:xfrm>
            <a:off x="3262630" y="5353050"/>
            <a:ext cx="465455" cy="431800"/>
          </a:xfrm>
          <a:prstGeom prst="line">
            <a:avLst/>
          </a:prstGeom>
          <a:ln w="25400">
            <a:solidFill>
              <a:schemeClr val="tx1"/>
            </a:solidFill>
          </a:ln>
        </p:spPr>
        <p:style>
          <a:lnRef idx="2">
            <a:schemeClr val="accent1"/>
          </a:lnRef>
          <a:fillRef idx="0">
            <a:srgbClr val="FFFFFF"/>
          </a:fillRef>
          <a:effectRef idx="0">
            <a:srgbClr val="FFFFFF"/>
          </a:effectRef>
          <a:fontRef idx="minor">
            <a:schemeClr val="tx1"/>
          </a:fontRef>
        </p:style>
      </p:cxnSp>
      <p:graphicFrame>
        <p:nvGraphicFramePr>
          <p:cNvPr id="33" name="表格 32"/>
          <p:cNvGraphicFramePr/>
          <p:nvPr>
            <p:custDataLst>
              <p:tags r:id="rId15"/>
            </p:custDataLst>
          </p:nvPr>
        </p:nvGraphicFramePr>
        <p:xfrm>
          <a:off x="9720580" y="4897120"/>
          <a:ext cx="284480" cy="731520"/>
        </p:xfrm>
        <a:graphic>
          <a:graphicData uri="http://schemas.openxmlformats.org/drawingml/2006/table">
            <a:tbl>
              <a:tblPr firstRow="1" bandRow="1">
                <a:tableStyleId>{5C22544A-7EE6-4342-B048-85BDC9FD1C3A}</a:tableStyleId>
              </a:tblPr>
              <a:tblGrid>
                <a:gridCol w="284480"/>
              </a:tblGrid>
              <a:tr h="365760">
                <a:tc>
                  <a:txBody>
                    <a:bodyPr/>
                    <a:p>
                      <a:pPr algn="ctr">
                        <a:buNone/>
                      </a:pPr>
                      <a:r>
                        <a:rPr lang="en-CA" altLang="zh-CN"/>
                        <a:t>5</a:t>
                      </a:r>
                      <a:endParaRPr lang="en-CA" altLang="zh-CN"/>
                    </a:p>
                  </a:txBody>
                  <a:tcPr anchor="ctr" anchorCtr="0"/>
                </a:tc>
              </a:tr>
              <a:tr h="365760">
                <a:tc>
                  <a:txBody>
                    <a:bodyPr/>
                    <a:p>
                      <a:pPr algn="ctr">
                        <a:buNone/>
                      </a:pPr>
                      <a:r>
                        <a:rPr lang="en-CA" altLang="zh-CN"/>
                        <a:t>1</a:t>
                      </a:r>
                      <a:endParaRPr lang="en-CA" altLang="zh-CN"/>
                    </a:p>
                  </a:txBody>
                  <a:tcPr anchor="ctr" anchorCtr="0"/>
                </a:tc>
              </a:tr>
            </a:tbl>
          </a:graphicData>
        </a:graphic>
      </p:graphicFrame>
      <p:graphicFrame>
        <p:nvGraphicFramePr>
          <p:cNvPr id="34" name="表格 33"/>
          <p:cNvGraphicFramePr/>
          <p:nvPr>
            <p:custDataLst>
              <p:tags r:id="rId16"/>
            </p:custDataLst>
          </p:nvPr>
        </p:nvGraphicFramePr>
        <p:xfrm>
          <a:off x="10015220" y="4897120"/>
          <a:ext cx="419735" cy="731520"/>
        </p:xfrm>
        <a:graphic>
          <a:graphicData uri="http://schemas.openxmlformats.org/drawingml/2006/table">
            <a:tbl>
              <a:tblPr firstRow="1" bandRow="1">
                <a:tableStyleId>{5C22544A-7EE6-4342-B048-85BDC9FD1C3A}</a:tableStyleId>
              </a:tblPr>
              <a:tblGrid>
                <a:gridCol w="419735"/>
              </a:tblGrid>
              <a:tr h="365760">
                <a:tc>
                  <a:txBody>
                    <a:bodyPr/>
                    <a:p>
                      <a:pPr algn="ctr">
                        <a:buNone/>
                      </a:pPr>
                      <a:endParaRPr lang="en-CA" altLang="zh-CN"/>
                    </a:p>
                  </a:txBody>
                  <a:tcPr anchor="ctr" anchorCtr="0"/>
                </a:tc>
              </a:tr>
              <a:tr h="365760">
                <a:tc>
                  <a:txBody>
                    <a:bodyPr/>
                    <a:p>
                      <a:pPr algn="ctr">
                        <a:buNone/>
                      </a:pPr>
                      <a:r>
                        <a:rPr lang="en-CA" altLang="zh-CN"/>
                        <a:t>2</a:t>
                      </a:r>
                      <a:endParaRPr lang="en-CA" altLang="zh-CN"/>
                    </a:p>
                  </a:txBody>
                  <a:tcPr anchor="ctr" anchorCtr="0"/>
                </a:tc>
              </a:tr>
            </a:tbl>
          </a:graphicData>
        </a:graphic>
      </p:graphicFrame>
      <p:sp>
        <p:nvSpPr>
          <p:cNvPr id="25" name="文本框 24"/>
          <p:cNvSpPr txBox="1"/>
          <p:nvPr/>
        </p:nvSpPr>
        <p:spPr>
          <a:xfrm>
            <a:off x="9425940" y="4884420"/>
            <a:ext cx="284480" cy="368300"/>
          </a:xfrm>
          <a:prstGeom prst="rect">
            <a:avLst/>
          </a:prstGeom>
          <a:noFill/>
        </p:spPr>
        <p:txBody>
          <a:bodyPr wrap="square" rtlCol="0" anchor="ctr" anchorCtr="0">
            <a:spAutoFit/>
          </a:bodyPr>
          <a:p>
            <a:pPr algn="ctr"/>
            <a:r>
              <a:rPr lang="en-CA" altLang="zh-CN" b="1">
                <a:solidFill>
                  <a:schemeClr val="bg1"/>
                </a:solidFill>
              </a:rPr>
              <a:t>0</a:t>
            </a:r>
            <a:endParaRPr lang="en-CA" altLang="zh-CN" b="1">
              <a:solidFill>
                <a:schemeClr val="bg1"/>
              </a:solidFill>
            </a:endParaRPr>
          </a:p>
        </p:txBody>
      </p:sp>
      <p:sp>
        <p:nvSpPr>
          <p:cNvPr id="28" name="文本框 27"/>
          <p:cNvSpPr txBox="1"/>
          <p:nvPr/>
        </p:nvSpPr>
        <p:spPr>
          <a:xfrm>
            <a:off x="10015220" y="4895215"/>
            <a:ext cx="419735" cy="368300"/>
          </a:xfrm>
          <a:prstGeom prst="rect">
            <a:avLst/>
          </a:prstGeom>
          <a:noFill/>
        </p:spPr>
        <p:txBody>
          <a:bodyPr wrap="square" rtlCol="0" anchor="ctr" anchorCtr="0">
            <a:spAutoFit/>
          </a:bodyPr>
          <a:p>
            <a:pPr algn="ctr"/>
            <a:r>
              <a:rPr lang="en-CA" altLang="zh-CN" b="1">
                <a:solidFill>
                  <a:schemeClr val="bg1"/>
                </a:solidFill>
              </a:rPr>
              <a:t>11</a:t>
            </a:r>
            <a:endParaRPr lang="en-CA" altLang="zh-CN"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grpId="0" nodeType="withEffect">
                                  <p:stCondLst>
                                    <p:cond delay="0"/>
                                  </p:stCondLst>
                                  <p:childTnLst>
                                    <p:animEffect transition="out" filter="wipe(left)">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par>
                                <p:cTn id="8" presetID="22" presetClass="entr" presetSubtype="8" fill="hold" grpId="2"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 0 L -0.0540625 0 " pathEditMode="relative" ptsTypes="">
                                      <p:cBhvr>
                                        <p:cTn id="14" dur="500" fill="hold"/>
                                        <p:tgtEl>
                                          <p:spTgt spid="28"/>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0532292 0.00138889 " pathEditMode="relative" ptsTypes="">
                                      <p:cBhvr>
                                        <p:cTn id="16" dur="500" fill="hold"/>
                                        <p:tgtEl>
                                          <p:spTgt spid="25"/>
                                        </p:tgtEl>
                                        <p:attrNameLst>
                                          <p:attrName>ppt_x</p:attrName>
                                          <p:attrName>ppt_y</p:attrName>
                                        </p:attrNameLst>
                                      </p:cBhvr>
                                    </p:animMotion>
                                  </p:childTnLst>
                                </p:cTn>
                              </p:par>
                              <p:par>
                                <p:cTn id="17" presetID="0" presetClass="path" presetSubtype="0" accel="50000" decel="50000" fill="hold" nodeType="withEffect">
                                  <p:stCondLst>
                                    <p:cond delay="0"/>
                                  </p:stCondLst>
                                  <p:childTnLst>
                                    <p:animMotion origin="layout" path="M 0 0 L -0.0691667 -0.118704 " pathEditMode="relative" ptsTypes="">
                                      <p:cBhvr>
                                        <p:cTn id="18" dur="500" fill="hold"/>
                                        <p:tgtEl>
                                          <p:spTgt spid="32"/>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0 0 L 0.0691667 0.118704 " pathEditMode="relative" ptsTypes="">
                                      <p:cBhvr>
                                        <p:cTn id="20" dur="500" fill="hold"/>
                                        <p:tgtEl>
                                          <p:spTgt spid="2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 grpId="2"/>
      <p:bldP spid="28" grpId="0"/>
      <p:bldP spid="25"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CA" altLang="zh-CN"/>
              <a:t>Exercise</a:t>
            </a:r>
            <a:endParaRPr lang="en-CA" altLang="zh-CN"/>
          </a:p>
        </p:txBody>
      </p:sp>
      <p:sp>
        <p:nvSpPr>
          <p:cNvPr id="4" name="内容占位符 3"/>
          <p:cNvSpPr>
            <a:spLocks noGrp="1"/>
          </p:cNvSpPr>
          <p:nvPr>
            <p:ph idx="1"/>
          </p:nvPr>
        </p:nvSpPr>
        <p:spPr/>
        <p:txBody>
          <a:bodyPr/>
          <a:p>
            <a:r>
              <a:rPr lang="en-CA" altLang="zh-CN">
                <a:solidFill>
                  <a:schemeClr val="tx1"/>
                </a:solidFill>
              </a:rPr>
              <a:t>Try tracing the A* pseudocodes with the previous example</a:t>
            </a:r>
            <a:endParaRPr lang="en-CA" altLang="zh-CN">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415680" y="593280"/>
            <a:ext cx="11360160" cy="763200"/>
          </a:xfrm>
          <a:prstGeom prst="rect">
            <a:avLst/>
          </a:prstGeom>
          <a:noFill/>
          <a:ln w="0">
            <a:noFill/>
          </a:ln>
        </p:spPr>
        <p:txBody>
          <a:bodyPr tIns="121920" bIns="121920" anchor="t">
            <a:noAutofit/>
          </a:bodyPr>
          <a:p>
            <a:pPr indent="0">
              <a:lnSpc>
                <a:spcPct val="100000"/>
              </a:lnSpc>
              <a:buNone/>
              <a:tabLst>
                <a:tab pos="0" algn="l"/>
              </a:tabLst>
            </a:pPr>
            <a:r>
              <a:rPr lang="en-GB" sz="4300" b="0" strike="noStrike" spc="-1">
                <a:solidFill>
                  <a:schemeClr val="dk1"/>
                </a:solidFill>
                <a:ea typeface="+mj-lt"/>
              </a:rPr>
              <a:t>GLIR: Color</a:t>
            </a:r>
            <a:endParaRPr lang="en-GB" sz="4300" b="0" strike="noStrike" spc="-1">
              <a:solidFill>
                <a:schemeClr val="dk1"/>
              </a:solidFill>
              <a:ea typeface="+mj-lt"/>
            </a:endParaRPr>
          </a:p>
        </p:txBody>
      </p:sp>
      <p:sp>
        <p:nvSpPr>
          <p:cNvPr id="138" name="PlaceHolder 2"/>
          <p:cNvSpPr>
            <a:spLocks noGrp="1"/>
          </p:cNvSpPr>
          <p:nvPr>
            <p:ph/>
          </p:nvPr>
        </p:nvSpPr>
        <p:spPr>
          <a:xfrm>
            <a:off x="415680" y="1536480"/>
            <a:ext cx="11360160" cy="4554720"/>
          </a:xfrm>
          <a:prstGeom prst="rect">
            <a:avLst/>
          </a:prstGeom>
          <a:noFill/>
          <a:ln w="0">
            <a:noFill/>
          </a:ln>
        </p:spPr>
        <p:txBody>
          <a:bodyPr tIns="121920" bIns="121920" anchor="t">
            <a:normAutofit/>
          </a:bodyPr>
          <a:p>
            <a:pPr marL="457200" indent="-342900">
              <a:lnSpc>
                <a:spcPct val="115000"/>
              </a:lnSpc>
              <a:buClr>
                <a:srgbClr val="000000"/>
              </a:buClr>
              <a:buFont typeface="Consolas" panose="020B0609020204030204" charset="0"/>
              <a:buChar char="●"/>
            </a:pPr>
            <a:r>
              <a:rPr lang="en-GB" sz="2400" b="0" strike="noStrike" spc="-1">
                <a:solidFill>
                  <a:schemeClr val="tx1"/>
                </a:solidFill>
                <a:ea typeface="+mn-lt"/>
              </a:rPr>
              <a:t>GLIR supports 256-color terminals.</a:t>
            </a:r>
            <a:endParaRPr lang="en-US" sz="2400" b="0" strike="noStrike" spc="-1">
              <a:solidFill>
                <a:schemeClr val="tx1"/>
              </a:solidFill>
              <a:ea typeface="+mn-lt"/>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ea typeface="+mn-lt"/>
              </a:rPr>
              <a:t>It changes colors using ANSI escape codes.</a:t>
            </a:r>
            <a:endParaRPr lang="en-US" sz="2400" b="0" strike="noStrike" spc="-1">
              <a:solidFill>
                <a:schemeClr val="tx1"/>
              </a:solidFill>
              <a:ea typeface="+mn-lt"/>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ea typeface="+mn-lt"/>
              </a:rPr>
              <a:t>ANSI escape codes are a set of codes that can be used to change terminal options such as cursor location, font styling, and colors.</a:t>
            </a:r>
            <a:endParaRPr lang="en-US" sz="2400" b="0" strike="noStrike" spc="-1">
              <a:solidFill>
                <a:schemeClr val="tx1"/>
              </a:solidFill>
              <a:ea typeface="+mn-lt"/>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ea typeface="+mn-lt"/>
              </a:rPr>
              <a:t>GLIR abstracts away these ANSI escape codes to allow the user to simply pass it the desired color code from the Xterm 256 colors.</a:t>
            </a:r>
            <a:endParaRPr lang="en-US" sz="2400" b="0" strike="noStrike" spc="-1">
              <a:solidFill>
                <a:schemeClr val="tx1"/>
              </a:solidFill>
              <a:ea typeface="+mn-lt"/>
            </a:endParaRPr>
          </a:p>
          <a:p>
            <a:pPr marL="457200" indent="-342900">
              <a:lnSpc>
                <a:spcPct val="115000"/>
              </a:lnSpc>
              <a:buClr>
                <a:srgbClr val="000000"/>
              </a:buClr>
              <a:buFont typeface="Consolas" panose="020B0609020204030204" charset="0"/>
              <a:buChar char="●"/>
            </a:pPr>
            <a:r>
              <a:rPr lang="en-GB" sz="2400" b="0" strike="noStrike" spc="-1">
                <a:solidFill>
                  <a:schemeClr val="tx1"/>
                </a:solidFill>
                <a:ea typeface="+mn-lt"/>
              </a:rPr>
              <a:t>The list of Xterm 256 colors can be found here:</a:t>
            </a:r>
            <a:r>
              <a:rPr lang="en-GB" sz="2400" b="0" strike="noStrike" spc="-1">
                <a:solidFill>
                  <a:schemeClr val="dk2"/>
                </a:solidFill>
                <a:ea typeface="+mn-lt"/>
              </a:rPr>
              <a:t> </a:t>
            </a:r>
            <a:r>
              <a:rPr lang="en-GB" sz="2400" b="0" u="sng" strike="noStrike" spc="-1">
                <a:solidFill>
                  <a:schemeClr val="hlink"/>
                </a:solidFill>
                <a:uFillTx/>
                <a:ea typeface="+mn-lt"/>
                <a:hlinkClick r:id="rId1"/>
              </a:rPr>
              <a:t>https://www.ditig.com/256-colors-cheat-sheet</a:t>
            </a:r>
            <a:r>
              <a:rPr lang="en-GB" sz="2400" b="0" strike="noStrike" spc="-1">
                <a:solidFill>
                  <a:schemeClr val="dk2"/>
                </a:solidFill>
                <a:ea typeface="+mn-lt"/>
              </a:rPr>
              <a:t> </a:t>
            </a:r>
            <a:endParaRPr lang="en-US" sz="2400" b="0" strike="noStrike" spc="-1">
              <a:solidFill>
                <a:srgbClr val="000000"/>
              </a:solidFill>
              <a:ea typeface="+mn-lt"/>
            </a:endParaRPr>
          </a:p>
        </p:txBody>
      </p:sp>
      <p:sp>
        <p:nvSpPr>
          <p:cNvPr id="139" name="PlaceHolder 3"/>
          <p:cNvSpPr>
            <a:spLocks noGrp="1"/>
          </p:cNvSpPr>
          <p:nvPr>
            <p:ph type="sldNum" idx="12"/>
          </p:nvPr>
        </p:nvSpPr>
        <p:spPr>
          <a:xfrm>
            <a:off x="11296800" y="6217440"/>
            <a:ext cx="731040" cy="524160"/>
          </a:xfrm>
          <a:prstGeom prst="rect">
            <a:avLst/>
          </a:prstGeom>
          <a:noFill/>
          <a:ln w="0">
            <a:noFill/>
          </a:ln>
        </p:spPr>
        <p:txBody>
          <a:bodyPr tIns="121920" bIns="121920" anchor="ctr">
            <a:normAutofit/>
          </a:bodyPr>
          <a:lstStyle>
            <a:lvl1pPr indent="0" algn="r">
              <a:lnSpc>
                <a:spcPct val="100000"/>
              </a:lnSpc>
              <a:buNone/>
              <a:tabLst>
                <a:tab pos="0" algn="l"/>
              </a:tabLst>
              <a:defRPr lang="en-GB" sz="1000" b="0" strike="noStrike" spc="-1">
                <a:solidFill>
                  <a:schemeClr val="dk2"/>
                </a:solidFill>
                <a:latin typeface="Arial" panose="020B0604020202020204"/>
                <a:ea typeface="Arial" panose="020B0604020202020204"/>
              </a:defRPr>
            </a:lvl1pPr>
          </a:lstStyle>
          <a:p>
            <a:pPr indent="0" algn="r">
              <a:lnSpc>
                <a:spcPct val="100000"/>
              </a:lnSpc>
              <a:buNone/>
              <a:tabLst>
                <a:tab pos="0" algn="l"/>
              </a:tabLst>
            </a:pPr>
            <a:fld id="{77178DCD-2B0D-4902-AAB8-C2BA8132A3FE}" type="slidenum">
              <a:rPr lang="en-GB" sz="1335" b="0" strike="noStrike" spc="-1">
                <a:solidFill>
                  <a:schemeClr val="dk2"/>
                </a:solidFill>
                <a:latin typeface="Arial" panose="020B0604020202020204"/>
                <a:ea typeface="Arial" panose="020B0604020202020204"/>
              </a:rPr>
            </a:fld>
            <a:endParaRPr lang="en-US" sz="1335" b="0" strike="noStrike" spc="-1">
              <a:solidFill>
                <a:srgbClr val="000000"/>
              </a:solidFill>
              <a:latin typeface="Times New Roman" panose="0202060305040502030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8">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415680" y="593280"/>
            <a:ext cx="11360160" cy="763200"/>
          </a:xfrm>
          <a:prstGeom prst="rect">
            <a:avLst/>
          </a:prstGeom>
          <a:noFill/>
          <a:ln w="0">
            <a:noFill/>
          </a:ln>
        </p:spPr>
        <p:txBody>
          <a:bodyPr tIns="121920" bIns="121920" anchor="t">
            <a:normAutofit fontScale="91000"/>
          </a:bodyPr>
          <a:p>
            <a:pPr indent="0">
              <a:lnSpc>
                <a:spcPct val="100000"/>
              </a:lnSpc>
              <a:buNone/>
              <a:tabLst>
                <a:tab pos="0" algn="l"/>
              </a:tabLst>
            </a:pPr>
            <a:r>
              <a:rPr lang="en-GB" sz="3735" b="0" strike="noStrike" spc="-1">
                <a:solidFill>
                  <a:schemeClr val="dk1"/>
                </a:solidFill>
                <a:latin typeface="Arial" panose="020B0604020202020204"/>
                <a:ea typeface="Arial" panose="020B0604020202020204"/>
              </a:rPr>
              <a:t>GLIR: Color Table</a:t>
            </a:r>
            <a:endParaRPr lang="en-US" sz="3735" b="0" strike="noStrike" spc="-1">
              <a:solidFill>
                <a:srgbClr val="000000"/>
              </a:solidFill>
              <a:latin typeface="Arial" panose="020B0604020202020204"/>
            </a:endParaRPr>
          </a:p>
        </p:txBody>
      </p:sp>
      <p:sp>
        <p:nvSpPr>
          <p:cNvPr id="142" name="PlaceHolder 3"/>
          <p:cNvSpPr>
            <a:spLocks noGrp="1"/>
          </p:cNvSpPr>
          <p:nvPr>
            <p:ph type="sldNum" idx="13"/>
          </p:nvPr>
        </p:nvSpPr>
        <p:spPr>
          <a:xfrm>
            <a:off x="11296800" y="6217440"/>
            <a:ext cx="731040" cy="524160"/>
          </a:xfrm>
          <a:prstGeom prst="rect">
            <a:avLst/>
          </a:prstGeom>
          <a:noFill/>
          <a:ln w="0">
            <a:noFill/>
          </a:ln>
        </p:spPr>
        <p:txBody>
          <a:bodyPr tIns="121920" bIns="121920" anchor="ctr">
            <a:normAutofit/>
          </a:bodyPr>
          <a:lstStyle>
            <a:lvl1pPr indent="0" algn="r">
              <a:lnSpc>
                <a:spcPct val="100000"/>
              </a:lnSpc>
              <a:buNone/>
              <a:tabLst>
                <a:tab pos="0" algn="l"/>
              </a:tabLst>
              <a:defRPr lang="en-GB" sz="1000" b="0" strike="noStrike" spc="-1">
                <a:solidFill>
                  <a:schemeClr val="dk2"/>
                </a:solidFill>
                <a:latin typeface="Arial" panose="020B0604020202020204"/>
                <a:ea typeface="Arial" panose="020B0604020202020204"/>
              </a:defRPr>
            </a:lvl1pPr>
          </a:lstStyle>
          <a:p>
            <a:pPr indent="0" algn="r">
              <a:lnSpc>
                <a:spcPct val="100000"/>
              </a:lnSpc>
              <a:buNone/>
              <a:tabLst>
                <a:tab pos="0" algn="l"/>
              </a:tabLst>
            </a:pPr>
            <a:fld id="{EFF5E516-2119-44D4-B6A3-F12CE21985EA}" type="slidenum">
              <a:rPr lang="en-GB" sz="1335" b="0" strike="noStrike" spc="-1">
                <a:solidFill>
                  <a:schemeClr val="dk2"/>
                </a:solidFill>
                <a:latin typeface="Arial" panose="020B0604020202020204"/>
                <a:ea typeface="Arial" panose="020B0604020202020204"/>
              </a:rPr>
            </a:fld>
            <a:endParaRPr lang="en-US" sz="1335" b="0" strike="noStrike" spc="-1">
              <a:solidFill>
                <a:srgbClr val="000000"/>
              </a:solidFill>
              <a:latin typeface="Times New Roman" panose="02020603050405020304"/>
            </a:endParaRPr>
          </a:p>
        </p:txBody>
      </p:sp>
      <p:pic>
        <p:nvPicPr>
          <p:cNvPr id="143" name="Google Shape;153;p24"/>
          <p:cNvPicPr/>
          <p:nvPr/>
        </p:nvPicPr>
        <p:blipFill>
          <a:blip r:embed="rId1"/>
          <a:stretch>
            <a:fillRect/>
          </a:stretch>
        </p:blipFill>
        <p:spPr>
          <a:xfrm>
            <a:off x="3828000" y="1536480"/>
            <a:ext cx="4536000" cy="4554720"/>
          </a:xfrm>
          <a:prstGeom prst="rect">
            <a:avLst/>
          </a:prstGeom>
          <a:ln w="0">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Environment</a:t>
            </a:r>
            <a:endParaRPr lang="en-US" altLang="zh-CN"/>
          </a:p>
        </p:txBody>
      </p:sp>
      <p:sp>
        <p:nvSpPr>
          <p:cNvPr id="3" name="内容占位符 2"/>
          <p:cNvSpPr>
            <a:spLocks noGrp="1"/>
          </p:cNvSpPr>
          <p:nvPr>
            <p:ph idx="1"/>
          </p:nvPr>
        </p:nvSpPr>
        <p:spPr>
          <a:xfrm>
            <a:off x="838200" y="1690370"/>
            <a:ext cx="10516235" cy="4721860"/>
          </a:xfrm>
        </p:spPr>
        <p:txBody>
          <a:bodyPr wrap="square" anchor="t" anchorCtr="0">
            <a:noAutofit/>
          </a:bodyPr>
          <a:p>
            <a:pPr fontAlgn="ctr">
              <a:lnSpc>
                <a:spcPct val="110000"/>
              </a:lnSpc>
              <a:buSzPct val="60000"/>
              <a:buFont typeface="Consolas" panose="020B0609020204030204" charset="0"/>
              <a:buChar char="●"/>
            </a:pPr>
            <a:r>
              <a:rPr lang="en-US" altLang="zh-CN" sz="2200">
                <a:latin typeface="Consolas" panose="020B0609020204030204" charset="0"/>
                <a:cs typeface="Consolas" panose="020B0609020204030204" charset="0"/>
              </a:rPr>
              <a:t>m × n</a:t>
            </a:r>
            <a:r>
              <a:rPr lang="en-US" altLang="zh-CN" sz="2200">
                <a:ea typeface="+mn-lt"/>
                <a:cs typeface="Consolas" panose="020B0609020204030204" charset="0"/>
              </a:rPr>
              <a:t> eqaully sized </a:t>
            </a:r>
            <a:r>
              <a:rPr lang="en-CA" altLang="en-US" sz="2200">
                <a:ea typeface="+mn-lt"/>
                <a:cs typeface="Consolas" panose="020B0609020204030204" charset="0"/>
              </a:rPr>
              <a:t>cells</a:t>
            </a:r>
            <a:endParaRPr lang="en-US" altLang="zh-CN" sz="2200">
              <a:ea typeface="+mn-lt"/>
              <a:cs typeface="Consolas" panose="020B0609020204030204" charset="0"/>
            </a:endParaRPr>
          </a:p>
          <a:p>
            <a:pPr fontAlgn="ctr">
              <a:lnSpc>
                <a:spcPct val="110000"/>
              </a:lnSpc>
              <a:buSzPct val="60000"/>
              <a:buFont typeface="Consolas" panose="020B0609020204030204" charset="0"/>
              <a:buChar char="●"/>
            </a:pPr>
            <a:r>
              <a:rPr lang="en-US" altLang="zh-CN" sz="2200">
                <a:ea typeface="+mn-lt"/>
                <a:cs typeface="Consolas" panose="020B0609020204030204" charset="0"/>
              </a:rPr>
              <a:t>From any </a:t>
            </a:r>
            <a:r>
              <a:rPr lang="en-CA" altLang="en-US" sz="2200">
                <a:ea typeface="+mn-lt"/>
                <a:cs typeface="Consolas" panose="020B0609020204030204" charset="0"/>
              </a:rPr>
              <a:t>cell</a:t>
            </a:r>
            <a:r>
              <a:rPr lang="en-US" altLang="zh-CN" sz="2200">
                <a:ea typeface="+mn-lt"/>
                <a:cs typeface="Consolas" panose="020B0609020204030204" charset="0"/>
              </a:rPr>
              <a:t>:</a:t>
            </a:r>
            <a:endParaRPr lang="en-US" altLang="zh-CN" sz="2200">
              <a:ea typeface="+mn-lt"/>
              <a:cs typeface="Consolas" panose="020B0609020204030204" charset="0"/>
            </a:endParaRPr>
          </a:p>
          <a:p>
            <a:pPr lvl="1" fontAlgn="ctr">
              <a:lnSpc>
                <a:spcPct val="110000"/>
              </a:lnSpc>
              <a:buSzPct val="100000"/>
              <a:buFont typeface="Consolas" panose="020B0609020204030204" charset="0"/>
              <a:buChar char="◦"/>
            </a:pPr>
            <a:r>
              <a:rPr lang="en-US" altLang="zh-CN" sz="2200">
                <a:ea typeface="+mn-lt"/>
                <a:cs typeface="Consolas" panose="020B0609020204030204" charset="0"/>
              </a:rPr>
              <a:t>cannot move off the map</a:t>
            </a:r>
            <a:endParaRPr lang="en-US" altLang="zh-CN" sz="2200">
              <a:ea typeface="+mn-lt"/>
              <a:cs typeface="Consolas" panose="020B0609020204030204" charset="0"/>
            </a:endParaRPr>
          </a:p>
          <a:p>
            <a:pPr lvl="1" fontAlgn="ctr">
              <a:lnSpc>
                <a:spcPct val="110000"/>
              </a:lnSpc>
              <a:buSzPct val="100000"/>
              <a:buFont typeface="Consolas" panose="020B0609020204030204" charset="0"/>
              <a:buChar char="◦"/>
            </a:pPr>
            <a:r>
              <a:rPr lang="en-US" altLang="zh-CN" sz="2200">
                <a:ea typeface="+mn-lt"/>
                <a:cs typeface="Consolas" panose="020B0609020204030204" charset="0"/>
              </a:rPr>
              <a:t>cannot move into a water cell</a:t>
            </a:r>
            <a:endParaRPr lang="en-US" altLang="zh-CN" sz="2200">
              <a:ea typeface="+mn-lt"/>
              <a:cs typeface="Consolas" panose="020B0609020204030204" charset="0"/>
            </a:endParaRPr>
          </a:p>
          <a:p>
            <a:pPr lvl="1" fontAlgn="ctr">
              <a:lnSpc>
                <a:spcPct val="110000"/>
              </a:lnSpc>
              <a:buSzPct val="100000"/>
              <a:buFont typeface="Consolas" panose="020B0609020204030204" charset="0"/>
              <a:buChar char="◦"/>
            </a:pPr>
            <a:r>
              <a:rPr lang="en-US" altLang="zh-CN" sz="2200">
                <a:ea typeface="+mn-lt"/>
                <a:cs typeface="Consolas" panose="020B0609020204030204" charset="0"/>
              </a:rPr>
              <a:t>can only move into </a:t>
            </a:r>
            <a:r>
              <a:rPr lang="en-CA" altLang="en-US" sz="2200">
                <a:ea typeface="+mn-lt"/>
                <a:cs typeface="Consolas" panose="020B0609020204030204" charset="0"/>
              </a:rPr>
              <a:t>adjacent cells (cells </a:t>
            </a:r>
            <a:r>
              <a:rPr lang="en-US" altLang="zh-CN" sz="2200">
                <a:ea typeface="+mn-lt"/>
                <a:cs typeface="Consolas" panose="020B0609020204030204" charset="0"/>
              </a:rPr>
              <a:t>immediately on the left, right, top, and bottom</a:t>
            </a:r>
            <a:r>
              <a:rPr lang="en-CA" altLang="en-US" sz="2200">
                <a:ea typeface="+mn-lt"/>
                <a:cs typeface="Consolas" panose="020B0609020204030204" charset="0"/>
              </a:rPr>
              <a:t>)</a:t>
            </a:r>
            <a:endParaRPr lang="en-US" altLang="zh-CN" sz="2200">
              <a:ea typeface="+mn-lt"/>
              <a:cs typeface="Consolas" panose="020B0609020204030204" charset="0"/>
            </a:endParaRPr>
          </a:p>
          <a:p>
            <a:pPr lvl="0" fontAlgn="ctr">
              <a:lnSpc>
                <a:spcPct val="110000"/>
              </a:lnSpc>
              <a:buSzPct val="100000"/>
              <a:buFont typeface="Arial" panose="020B0604020202020204" pitchFamily="34" charset="0"/>
              <a:buChar char="•"/>
            </a:pPr>
            <a:r>
              <a:rPr lang="en-CA" altLang="en-US" sz="2200">
                <a:ea typeface="+mn-lt"/>
                <a:cs typeface="Consolas" panose="020B0609020204030204" charset="0"/>
              </a:rPr>
              <a:t>Number e</a:t>
            </a:r>
            <a:r>
              <a:rPr lang="en-US" altLang="zh-CN" sz="2200">
                <a:ea typeface="+mn-lt"/>
                <a:cs typeface="Consolas" panose="020B0609020204030204" charset="0"/>
              </a:rPr>
              <a:t>ach cell with a unique non-negative integer</a:t>
            </a:r>
            <a:endParaRPr lang="en-US" altLang="zh-CN" sz="2200">
              <a:ea typeface="+mn-lt"/>
              <a:cs typeface="Consolas" panose="020B0609020204030204" charset="0"/>
            </a:endParaRPr>
          </a:p>
          <a:p>
            <a:pPr lvl="1" fontAlgn="ctr">
              <a:lnSpc>
                <a:spcPct val="110000"/>
              </a:lnSpc>
              <a:buSzPct val="100000"/>
              <a:buFont typeface="Consolas" panose="020B0609020204030204" charset="0"/>
              <a:buChar char="◦"/>
            </a:pPr>
            <a:r>
              <a:rPr lang="en-US" altLang="zh-CN" sz="2200">
                <a:ea typeface="+mn-lt"/>
                <a:cs typeface="Consolas" panose="020B0609020204030204" charset="0"/>
              </a:rPr>
              <a:t>The most upper left cell is numbered 0</a:t>
            </a:r>
            <a:endParaRPr lang="en-US" altLang="zh-CN" sz="2200">
              <a:ea typeface="+mn-lt"/>
              <a:cs typeface="Consolas" panose="020B0609020204030204" charset="0"/>
            </a:endParaRPr>
          </a:p>
          <a:p>
            <a:pPr lvl="1" fontAlgn="ctr">
              <a:lnSpc>
                <a:spcPct val="110000"/>
              </a:lnSpc>
              <a:buSzPct val="100000"/>
              <a:buFont typeface="Consolas" panose="020B0609020204030204" charset="0"/>
              <a:buChar char="◦"/>
            </a:pPr>
            <a:r>
              <a:rPr lang="en-CA" altLang="en-US" sz="2200">
                <a:ea typeface="+mn-lt"/>
                <a:cs typeface="Consolas" panose="020B0609020204030204" charset="0"/>
              </a:rPr>
              <a:t>I</a:t>
            </a:r>
            <a:r>
              <a:rPr lang="en-US" altLang="zh-CN" sz="2200">
                <a:ea typeface="+mn-lt"/>
                <a:cs typeface="Consolas" panose="020B0609020204030204" charset="0"/>
              </a:rPr>
              <a:t>ncrement by one each time we move one cell to the right. </a:t>
            </a:r>
            <a:endParaRPr lang="en-US" altLang="zh-CN" sz="2200">
              <a:ea typeface="+mn-lt"/>
              <a:cs typeface="Consolas" panose="020B0609020204030204" charset="0"/>
            </a:endParaRPr>
          </a:p>
          <a:p>
            <a:pPr lvl="1" fontAlgn="ctr">
              <a:lnSpc>
                <a:spcPct val="110000"/>
              </a:lnSpc>
              <a:buSzPct val="100000"/>
              <a:buFont typeface="Consolas" panose="020B0609020204030204" charset="0"/>
              <a:buChar char="◦"/>
            </a:pPr>
            <a:r>
              <a:rPr lang="en-US" altLang="zh-CN" sz="2200">
                <a:ea typeface="+mn-lt"/>
                <a:cs typeface="Consolas" panose="020B0609020204030204" charset="0"/>
              </a:rPr>
              <a:t>If we reach the end of the row, we wrap to the left most cell one row below, and continue</a:t>
            </a:r>
            <a:endParaRPr lang="en-CA" altLang="en-US" sz="2200">
              <a:ea typeface="+mn-lt"/>
              <a:cs typeface="Consolas" panose="020B0609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TABLE_ENDDRAG_ORIGIN_RECT" val="377*261"/>
  <p:tag name="TABLE_ENDDRAG_RECT" val="66*133*377*261"/>
</p:tagLst>
</file>

<file path=ppt/tags/tag10.xml><?xml version="1.0" encoding="utf-8"?>
<p:tagLst xmlns:p="http://schemas.openxmlformats.org/presentationml/2006/main">
  <p:tag name="TABLE_ENDDRAG_ORIGIN_RECT" val="298*60"/>
  <p:tag name="TABLE_ENDDRAG_RECT" val="21*338*298*60"/>
</p:tagLst>
</file>

<file path=ppt/tags/tag100.xml><?xml version="1.0" encoding="utf-8"?>
<p:tagLst xmlns:p="http://schemas.openxmlformats.org/presentationml/2006/main">
  <p:tag name="TABLE_ENDDRAG_ORIGIN_RECT" val="22*57"/>
  <p:tag name="TABLE_ENDDRAG_RECT" val="765*385*22*57"/>
</p:tagLst>
</file>

<file path=ppt/tags/tag101.xml><?xml version="1.0" encoding="utf-8"?>
<p:tagLst xmlns:p="http://schemas.openxmlformats.org/presentationml/2006/main">
  <p:tag name="TABLE_ENDDRAG_ORIGIN_RECT" val="33*79"/>
  <p:tag name="TABLE_ENDDRAG_RECT" val="788*385*33*79"/>
</p:tagLst>
</file>

<file path=ppt/tags/tag102.xml><?xml version="1.0" encoding="utf-8"?>
<p:tagLst xmlns:p="http://schemas.openxmlformats.org/presentationml/2006/main">
  <p:tag name="commondata" val="eyJoZGlkIjoiNzU3NDlkYWRmMmMwMDVjMDQxODllOTQ0MTBlNTlhMGIifQ=="/>
</p:tagLst>
</file>

<file path=ppt/tags/tag11.xml><?xml version="1.0" encoding="utf-8"?>
<p:tagLst xmlns:p="http://schemas.openxmlformats.org/presentationml/2006/main">
  <p:tag name="TABLE_ENDDRAG_ORIGIN_RECT" val="363*59"/>
  <p:tag name="TABLE_ENDDRAG_RECT" val="63*449*364*59"/>
</p:tagLst>
</file>

<file path=ppt/tags/tag12.xml><?xml version="1.0" encoding="utf-8"?>
<p:tagLst xmlns:p="http://schemas.openxmlformats.org/presentationml/2006/main">
  <p:tag name="TABLE_ENDDRAG_ORIGIN_RECT" val="363*60"/>
  <p:tag name="TABLE_ENDDRAG_RECT" val="478*449*364*60"/>
</p:tagLst>
</file>

<file path=ppt/tags/tag13.xml><?xml version="1.0" encoding="utf-8"?>
<p:tagLst xmlns:p="http://schemas.openxmlformats.org/presentationml/2006/main">
  <p:tag name="KSO_WM_DIAGRAM_VIRTUALLY_FRAME" val="{&quot;height&quot;:375.75,&quot;left&quot;:110.35,&quot;top&quot;:133.15,&quot;width&quot;:734.15}"/>
</p:tagLst>
</file>

<file path=ppt/tags/tag14.xml><?xml version="1.0" encoding="utf-8"?>
<p:tagLst xmlns:p="http://schemas.openxmlformats.org/presentationml/2006/main">
  <p:tag name="KSO_WM_DIAGRAM_VIRTUALLY_FRAME" val="{&quot;height&quot;:375.75,&quot;left&quot;:110.35,&quot;top&quot;:133.15,&quot;width&quot;:734.15}"/>
</p:tagLst>
</file>

<file path=ppt/tags/tag15.xml><?xml version="1.0" encoding="utf-8"?>
<p:tagLst xmlns:p="http://schemas.openxmlformats.org/presentationml/2006/main">
  <p:tag name="KSO_WM_DIAGRAM_VIRTUALLY_FRAME" val="{&quot;height&quot;:375.75,&quot;left&quot;:110.35,&quot;top&quot;:133.15,&quot;width&quot;:734.15}"/>
</p:tagLst>
</file>

<file path=ppt/tags/tag16.xml><?xml version="1.0" encoding="utf-8"?>
<p:tagLst xmlns:p="http://schemas.openxmlformats.org/presentationml/2006/main">
  <p:tag name="KSO_WM_DIAGRAM_VIRTUALLY_FRAME" val="{&quot;height&quot;:375.75,&quot;left&quot;:110.35,&quot;top&quot;:133.15,&quot;width&quot;:734.15}"/>
</p:tagLst>
</file>

<file path=ppt/tags/tag17.xml><?xml version="1.0" encoding="utf-8"?>
<p:tagLst xmlns:p="http://schemas.openxmlformats.org/presentationml/2006/main">
  <p:tag name="TABLE_ENDDRAG_ORIGIN_RECT" val="901*85"/>
  <p:tag name="TABLE_ENDDRAG_RECT" val="30*406*901*85"/>
</p:tagLst>
</file>

<file path=ppt/tags/tag18.xml><?xml version="1.0" encoding="utf-8"?>
<p:tagLst xmlns:p="http://schemas.openxmlformats.org/presentationml/2006/main">
  <p:tag name="TABLE_ENDDRAG_ORIGIN_RECT" val="439*209"/>
  <p:tag name="TABLE_ENDDRAG_RECT" val="66*133*439*209"/>
</p:tagLst>
</file>

<file path=ppt/tags/tag19.xml><?xml version="1.0" encoding="utf-8"?>
<p:tagLst xmlns:p="http://schemas.openxmlformats.org/presentationml/2006/main">
  <p:tag name="TABLE_ENDDRAG_ORIGIN_RECT" val="439*209"/>
  <p:tag name="TABLE_ENDDRAG_RECT" val="66*133*439*209"/>
</p:tagLst>
</file>

<file path=ppt/tags/tag2.xml><?xml version="1.0" encoding="utf-8"?>
<p:tagLst xmlns:p="http://schemas.openxmlformats.org/presentationml/2006/main">
  <p:tag name="TABLE_ENDDRAG_ORIGIN_RECT" val="377*261"/>
  <p:tag name="TABLE_ENDDRAG_RECT" val="66*133*377*261"/>
</p:tagLst>
</file>

<file path=ppt/tags/tag20.xml><?xml version="1.0" encoding="utf-8"?>
<p:tagLst xmlns:p="http://schemas.openxmlformats.org/presentationml/2006/main">
  <p:tag name="TABLE_ENDDRAG_ORIGIN_RECT" val="102*42"/>
  <p:tag name="TABLE_ENDDRAG_RECT" val="505*420*102*42"/>
</p:tagLst>
</file>

<file path=ppt/tags/tag21.xml><?xml version="1.0" encoding="utf-8"?>
<p:tagLst xmlns:p="http://schemas.openxmlformats.org/presentationml/2006/main">
  <p:tag name="TABLE_ENDDRAG_ORIGIN_RECT" val="439*209"/>
  <p:tag name="TABLE_ENDDRAG_RECT" val="66*133*439*209"/>
</p:tagLst>
</file>

<file path=ppt/tags/tag22.xml><?xml version="1.0" encoding="utf-8"?>
<p:tagLst xmlns:p="http://schemas.openxmlformats.org/presentationml/2006/main">
  <p:tag name="TABLE_ENDDRAG_ORIGIN_RECT" val="102*42"/>
  <p:tag name="TABLE_ENDDRAG_RECT" val="505*420*102*42"/>
</p:tagLst>
</file>

<file path=ppt/tags/tag23.xml><?xml version="1.0" encoding="utf-8"?>
<p:tagLst xmlns:p="http://schemas.openxmlformats.org/presentationml/2006/main">
  <p:tag name="TABLE_ENDDRAG_ORIGIN_RECT" val="439*209"/>
  <p:tag name="TABLE_ENDDRAG_RECT" val="66*133*439*209"/>
</p:tagLst>
</file>

<file path=ppt/tags/tag24.xml><?xml version="1.0" encoding="utf-8"?>
<p:tagLst xmlns:p="http://schemas.openxmlformats.org/presentationml/2006/main">
  <p:tag name="TABLE_ENDDRAG_ORIGIN_RECT" val="102*42"/>
  <p:tag name="TABLE_ENDDRAG_RECT" val="505*420*102*42"/>
</p:tagLst>
</file>

<file path=ppt/tags/tag25.xml><?xml version="1.0" encoding="utf-8"?>
<p:tagLst xmlns:p="http://schemas.openxmlformats.org/presentationml/2006/main">
  <p:tag name="TABLE_ENDDRAG_ORIGIN_RECT" val="439*209"/>
  <p:tag name="TABLE_ENDDRAG_RECT" val="66*133*439*209"/>
</p:tagLst>
</file>

<file path=ppt/tags/tag26.xml><?xml version="1.0" encoding="utf-8"?>
<p:tagLst xmlns:p="http://schemas.openxmlformats.org/presentationml/2006/main">
  <p:tag name="TABLE_ENDDRAG_ORIGIN_RECT" val="102*42"/>
  <p:tag name="TABLE_ENDDRAG_RECT" val="505*420*102*42"/>
</p:tagLst>
</file>

<file path=ppt/tags/tag27.xml><?xml version="1.0" encoding="utf-8"?>
<p:tagLst xmlns:p="http://schemas.openxmlformats.org/presentationml/2006/main">
  <p:tag name="TABLE_ENDDRAG_ORIGIN_RECT" val="24*57"/>
  <p:tag name="TABLE_ENDDRAG_RECT" val="776*385*24*57"/>
</p:tagLst>
</file>

<file path=ppt/tags/tag28.xml><?xml version="1.0" encoding="utf-8"?>
<p:tagLst xmlns:p="http://schemas.openxmlformats.org/presentationml/2006/main">
  <p:tag name="TABLE_ENDDRAG_ORIGIN_RECT" val="439*209"/>
  <p:tag name="TABLE_ENDDRAG_RECT" val="66*133*439*209"/>
</p:tagLst>
</file>

<file path=ppt/tags/tag29.xml><?xml version="1.0" encoding="utf-8"?>
<p:tagLst xmlns:p="http://schemas.openxmlformats.org/presentationml/2006/main">
  <p:tag name="TABLE_ENDDRAG_ORIGIN_RECT" val="102*42"/>
  <p:tag name="TABLE_ENDDRAG_RECT" val="505*420*102*42"/>
</p:tagLst>
</file>

<file path=ppt/tags/tag3.xml><?xml version="1.0" encoding="utf-8"?>
<p:tagLst xmlns:p="http://schemas.openxmlformats.org/presentationml/2006/main">
  <p:tag name="TABLE_ENDDRAG_ORIGIN_RECT" val="377*261"/>
  <p:tag name="TABLE_ENDDRAG_RECT" val="66*133*377*261"/>
</p:tagLst>
</file>

<file path=ppt/tags/tag30.xml><?xml version="1.0" encoding="utf-8"?>
<p:tagLst xmlns:p="http://schemas.openxmlformats.org/presentationml/2006/main">
  <p:tag name="TABLE_ENDDRAG_ORIGIN_RECT" val="24*57"/>
  <p:tag name="TABLE_ENDDRAG_RECT" val="776*385*24*57"/>
</p:tagLst>
</file>

<file path=ppt/tags/tag31.xml><?xml version="1.0" encoding="utf-8"?>
<p:tagLst xmlns:p="http://schemas.openxmlformats.org/presentationml/2006/main">
  <p:tag name="TABLE_ENDDRAG_ORIGIN_RECT" val="134*124"/>
  <p:tag name="TABLE_ENDDRAG_RECT" val="659*315*134*124"/>
</p:tagLst>
</file>

<file path=ppt/tags/tag32.xml><?xml version="1.0" encoding="utf-8"?>
<p:tagLst xmlns:p="http://schemas.openxmlformats.org/presentationml/2006/main">
  <p:tag name="KSO_WM_DIAGRAM_VIRTUALLY_FRAME" val="{&quot;height&quot;:323,&quot;left&quot;:66,&quot;top&quot;:168.3,&quot;width&quot;:522.5}"/>
</p:tagLst>
</file>

<file path=ppt/tags/tag33.xml><?xml version="1.0" encoding="utf-8"?>
<p:tagLst xmlns:p="http://schemas.openxmlformats.org/presentationml/2006/main">
  <p:tag name="KSO_WM_DIAGRAM_VIRTUALLY_FRAME" val="{&quot;height&quot;:323,&quot;left&quot;:66,&quot;top&quot;:168.3,&quot;width&quot;:522.5}"/>
</p:tagLst>
</file>

<file path=ppt/tags/tag34.xml><?xml version="1.0" encoding="utf-8"?>
<p:tagLst xmlns:p="http://schemas.openxmlformats.org/presentationml/2006/main">
  <p:tag name="KSO_WM_DIAGRAM_VIRTUALLY_FRAME" val="{&quot;height&quot;:323,&quot;left&quot;:66,&quot;top&quot;:168.3,&quot;width&quot;:522.5}"/>
</p:tagLst>
</file>

<file path=ppt/tags/tag35.xml><?xml version="1.0" encoding="utf-8"?>
<p:tagLst xmlns:p="http://schemas.openxmlformats.org/presentationml/2006/main">
  <p:tag name="KSO_WM_DIAGRAM_VIRTUALLY_FRAME" val="{&quot;height&quot;:323,&quot;left&quot;:66,&quot;top&quot;:168.3,&quot;width&quot;:522.5}"/>
</p:tagLst>
</file>

<file path=ppt/tags/tag36.xml><?xml version="1.0" encoding="utf-8"?>
<p:tagLst xmlns:p="http://schemas.openxmlformats.org/presentationml/2006/main">
  <p:tag name="KSO_WM_DIAGRAM_VIRTUALLY_FRAME" val="{&quot;height&quot;:323,&quot;left&quot;:66,&quot;top&quot;:168.3,&quot;width&quot;:522.5}"/>
</p:tagLst>
</file>

<file path=ppt/tags/tag37.xml><?xml version="1.0" encoding="utf-8"?>
<p:tagLst xmlns:p="http://schemas.openxmlformats.org/presentationml/2006/main">
  <p:tag name="TABLE_ENDDRAG_ORIGIN_RECT" val="439*209"/>
  <p:tag name="TABLE_ENDDRAG_RECT" val="66*133*439*209"/>
</p:tagLst>
</file>

<file path=ppt/tags/tag38.xml><?xml version="1.0" encoding="utf-8"?>
<p:tagLst xmlns:p="http://schemas.openxmlformats.org/presentationml/2006/main">
  <p:tag name="TABLE_ENDDRAG_ORIGIN_RECT" val="115*57"/>
  <p:tag name="TABLE_ENDDRAG_RECT" val="674*385*115*57"/>
</p:tagLst>
</file>

<file path=ppt/tags/tag39.xml><?xml version="1.0" encoding="utf-8"?>
<p:tagLst xmlns:p="http://schemas.openxmlformats.org/presentationml/2006/main">
  <p:tag name="KSO_WM_DIAGRAM_VIRTUALLY_FRAME" val="{&quot;height&quot;:105.75,&quot;left&quot;:148.75,&quot;top&quot;:385.6,&quot;width&quot;:234.1}"/>
</p:tagLst>
</file>

<file path=ppt/tags/tag4.xml><?xml version="1.0" encoding="utf-8"?>
<p:tagLst xmlns:p="http://schemas.openxmlformats.org/presentationml/2006/main">
  <p:tag name="TABLE_ENDDRAG_ORIGIN_RECT" val="377*261"/>
  <p:tag name="TABLE_ENDDRAG_RECT" val="66*133*377*261"/>
</p:tagLst>
</file>

<file path=ppt/tags/tag40.xml><?xml version="1.0" encoding="utf-8"?>
<p:tagLst xmlns:p="http://schemas.openxmlformats.org/presentationml/2006/main">
  <p:tag name="KSO_WM_DIAGRAM_VIRTUALLY_FRAME" val="{&quot;height&quot;:105.75,&quot;left&quot;:148.75,&quot;top&quot;:385.6,&quot;width&quot;:234.1}"/>
</p:tagLst>
</file>

<file path=ppt/tags/tag41.xml><?xml version="1.0" encoding="utf-8"?>
<p:tagLst xmlns:p="http://schemas.openxmlformats.org/presentationml/2006/main">
  <p:tag name="KSO_WM_DIAGRAM_VIRTUALLY_FRAME" val="{&quot;height&quot;:105.75,&quot;left&quot;:148.75,&quot;top&quot;:385.6,&quot;width&quot;:234.1}"/>
</p:tagLst>
</file>

<file path=ppt/tags/tag42.xml><?xml version="1.0" encoding="utf-8"?>
<p:tagLst xmlns:p="http://schemas.openxmlformats.org/presentationml/2006/main">
  <p:tag name="KSO_WM_DIAGRAM_VIRTUALLY_FRAME" val="{&quot;height&quot;:105.75,&quot;left&quot;:148.75,&quot;top&quot;:385.6,&quot;width&quot;:234.1}"/>
</p:tagLst>
</file>

<file path=ppt/tags/tag43.xml><?xml version="1.0" encoding="utf-8"?>
<p:tagLst xmlns:p="http://schemas.openxmlformats.org/presentationml/2006/main">
  <p:tag name="KSO_WM_DIAGRAM_VIRTUALLY_FRAME" val="{&quot;height&quot;:105.75,&quot;left&quot;:148.75,&quot;top&quot;:385.6,&quot;width&quot;:234.1}"/>
</p:tagLst>
</file>

<file path=ppt/tags/tag44.xml><?xml version="1.0" encoding="utf-8"?>
<p:tagLst xmlns:p="http://schemas.openxmlformats.org/presentationml/2006/main">
  <p:tag name="KSO_WM_DIAGRAM_VIRTUALLY_FRAME" val="{&quot;height&quot;:105.75,&quot;left&quot;:148.75,&quot;top&quot;:385.6,&quot;width&quot;:234.1}"/>
</p:tagLst>
</file>

<file path=ppt/tags/tag45.xml><?xml version="1.0" encoding="utf-8"?>
<p:tagLst xmlns:p="http://schemas.openxmlformats.org/presentationml/2006/main">
  <p:tag name="KSO_WM_DIAGRAM_VIRTUALLY_FRAME" val="{&quot;height&quot;:105.75,&quot;left&quot;:148.75,&quot;top&quot;:385.6,&quot;width&quot;:234.1}"/>
</p:tagLst>
</file>

<file path=ppt/tags/tag46.xml><?xml version="1.0" encoding="utf-8"?>
<p:tagLst xmlns:p="http://schemas.openxmlformats.org/presentationml/2006/main">
  <p:tag name="TABLE_ENDDRAG_ORIGIN_RECT" val="22*57"/>
  <p:tag name="TABLE_ENDDRAG_RECT" val="765*385*22*57"/>
</p:tagLst>
</file>

<file path=ppt/tags/tag47.xml><?xml version="1.0" encoding="utf-8"?>
<p:tagLst xmlns:p="http://schemas.openxmlformats.org/presentationml/2006/main">
  <p:tag name="TABLE_ENDDRAG_ORIGIN_RECT" val="22*57"/>
  <p:tag name="TABLE_ENDDRAG_RECT" val="765*385*22*57"/>
</p:tagLst>
</file>

<file path=ppt/tags/tag48.xml><?xml version="1.0" encoding="utf-8"?>
<p:tagLst xmlns:p="http://schemas.openxmlformats.org/presentationml/2006/main">
  <p:tag name="TABLE_ENDDRAG_ORIGIN_RECT" val="439*209"/>
  <p:tag name="TABLE_ENDDRAG_RECT" val="66*133*439*209"/>
</p:tagLst>
</file>

<file path=ppt/tags/tag49.xml><?xml version="1.0" encoding="utf-8"?>
<p:tagLst xmlns:p="http://schemas.openxmlformats.org/presentationml/2006/main">
  <p:tag name="TABLE_ENDDRAG_ORIGIN_RECT" val="115*57"/>
  <p:tag name="TABLE_ENDDRAG_RECT" val="674*385*115*57"/>
</p:tagLst>
</file>

<file path=ppt/tags/tag5.xml><?xml version="1.0" encoding="utf-8"?>
<p:tagLst xmlns:p="http://schemas.openxmlformats.org/presentationml/2006/main">
  <p:tag name="TABLE_ENDDRAG_ORIGIN_RECT" val="377*261"/>
  <p:tag name="TABLE_ENDDRAG_RECT" val="66*133*377*261"/>
</p:tagLst>
</file>

<file path=ppt/tags/tag50.xml><?xml version="1.0" encoding="utf-8"?>
<p:tagLst xmlns:p="http://schemas.openxmlformats.org/presentationml/2006/main">
  <p:tag name="KSO_WM_DIAGRAM_VIRTUALLY_FRAME" val="{&quot;height&quot;:105.75,&quot;left&quot;:148.75,&quot;top&quot;:385.6,&quot;width&quot;:234.1}"/>
</p:tagLst>
</file>

<file path=ppt/tags/tag51.xml><?xml version="1.0" encoding="utf-8"?>
<p:tagLst xmlns:p="http://schemas.openxmlformats.org/presentationml/2006/main">
  <p:tag name="KSO_WM_DIAGRAM_VIRTUALLY_FRAME" val="{&quot;height&quot;:105.75,&quot;left&quot;:148.75,&quot;top&quot;:385.6,&quot;width&quot;:234.1}"/>
</p:tagLst>
</file>

<file path=ppt/tags/tag52.xml><?xml version="1.0" encoding="utf-8"?>
<p:tagLst xmlns:p="http://schemas.openxmlformats.org/presentationml/2006/main">
  <p:tag name="KSO_WM_DIAGRAM_VIRTUALLY_FRAME" val="{&quot;height&quot;:105.75,&quot;left&quot;:148.75,&quot;top&quot;:385.6,&quot;width&quot;:234.1}"/>
</p:tagLst>
</file>

<file path=ppt/tags/tag53.xml><?xml version="1.0" encoding="utf-8"?>
<p:tagLst xmlns:p="http://schemas.openxmlformats.org/presentationml/2006/main">
  <p:tag name="TABLE_ENDDRAG_ORIGIN_RECT" val="22*57"/>
  <p:tag name="TABLE_ENDDRAG_RECT" val="765*385*22*57"/>
</p:tagLst>
</file>

<file path=ppt/tags/tag54.xml><?xml version="1.0" encoding="utf-8"?>
<p:tagLst xmlns:p="http://schemas.openxmlformats.org/presentationml/2006/main">
  <p:tag name="TABLE_ENDDRAG_ORIGIN_RECT" val="22*57"/>
  <p:tag name="TABLE_ENDDRAG_RECT" val="765*385*22*57"/>
</p:tagLst>
</file>

<file path=ppt/tags/tag55.xml><?xml version="1.0" encoding="utf-8"?>
<p:tagLst xmlns:p="http://schemas.openxmlformats.org/presentationml/2006/main">
  <p:tag name="KSO_WM_DIAGRAM_VIRTUALLY_FRAME" val="{&quot;height&quot;:105.75,&quot;left&quot;:148.75,&quot;top&quot;:385.6,&quot;width&quot;:234.1}"/>
</p:tagLst>
</file>

<file path=ppt/tags/tag56.xml><?xml version="1.0" encoding="utf-8"?>
<p:tagLst xmlns:p="http://schemas.openxmlformats.org/presentationml/2006/main">
  <p:tag name="KSO_WM_DIAGRAM_VIRTUALLY_FRAME" val="{&quot;height&quot;:105.75,&quot;left&quot;:148.75,&quot;top&quot;:385.6,&quot;width&quot;:234.1}"/>
</p:tagLst>
</file>

<file path=ppt/tags/tag57.xml><?xml version="1.0" encoding="utf-8"?>
<p:tagLst xmlns:p="http://schemas.openxmlformats.org/presentationml/2006/main">
  <p:tag name="KSO_WM_DIAGRAM_VIRTUALLY_FRAME" val="{&quot;height&quot;:105.75,&quot;left&quot;:148.75,&quot;top&quot;:385.6,&quot;width&quot;:234.1}"/>
</p:tagLst>
</file>

<file path=ppt/tags/tag58.xml><?xml version="1.0" encoding="utf-8"?>
<p:tagLst xmlns:p="http://schemas.openxmlformats.org/presentationml/2006/main">
  <p:tag name="KSO_WM_DIAGRAM_VIRTUALLY_FRAME" val="{&quot;height&quot;:105.75,&quot;left&quot;:148.75,&quot;top&quot;:385.6,&quot;width&quot;:234.1}"/>
</p:tagLst>
</file>

<file path=ppt/tags/tag59.xml><?xml version="1.0" encoding="utf-8"?>
<p:tagLst xmlns:p="http://schemas.openxmlformats.org/presentationml/2006/main">
  <p:tag name="TABLE_ENDDRAG_ORIGIN_RECT" val="439*209"/>
  <p:tag name="TABLE_ENDDRAG_RECT" val="66*133*439*209"/>
</p:tagLst>
</file>

<file path=ppt/tags/tag6.xml><?xml version="1.0" encoding="utf-8"?>
<p:tagLst xmlns:p="http://schemas.openxmlformats.org/presentationml/2006/main">
  <p:tag name="TABLE_ENDDRAG_ORIGIN_RECT" val="377*261"/>
  <p:tag name="TABLE_ENDDRAG_RECT" val="66*133*377*261"/>
</p:tagLst>
</file>

<file path=ppt/tags/tag60.xml><?xml version="1.0" encoding="utf-8"?>
<p:tagLst xmlns:p="http://schemas.openxmlformats.org/presentationml/2006/main">
  <p:tag name="TABLE_ENDDRAG_ORIGIN_RECT" val="115*57"/>
  <p:tag name="TABLE_ENDDRAG_RECT" val="674*385*115*57"/>
</p:tagLst>
</file>

<file path=ppt/tags/tag61.xml><?xml version="1.0" encoding="utf-8"?>
<p:tagLst xmlns:p="http://schemas.openxmlformats.org/presentationml/2006/main">
  <p:tag name="KSO_WM_DIAGRAM_VIRTUALLY_FRAME" val="{&quot;height&quot;:105.75,&quot;left&quot;:148.75,&quot;top&quot;:385.6,&quot;width&quot;:234.1}"/>
</p:tagLst>
</file>

<file path=ppt/tags/tag62.xml><?xml version="1.0" encoding="utf-8"?>
<p:tagLst xmlns:p="http://schemas.openxmlformats.org/presentationml/2006/main">
  <p:tag name="KSO_WM_DIAGRAM_VIRTUALLY_FRAME" val="{&quot;height&quot;:105.75,&quot;left&quot;:148.75,&quot;top&quot;:385.6,&quot;width&quot;:234.1}"/>
</p:tagLst>
</file>

<file path=ppt/tags/tag63.xml><?xml version="1.0" encoding="utf-8"?>
<p:tagLst xmlns:p="http://schemas.openxmlformats.org/presentationml/2006/main">
  <p:tag name="KSO_WM_DIAGRAM_VIRTUALLY_FRAME" val="{&quot;height&quot;:105.75,&quot;left&quot;:148.75,&quot;top&quot;:385.6,&quot;width&quot;:234.1}"/>
</p:tagLst>
</file>

<file path=ppt/tags/tag64.xml><?xml version="1.0" encoding="utf-8"?>
<p:tagLst xmlns:p="http://schemas.openxmlformats.org/presentationml/2006/main">
  <p:tag name="TABLE_ENDDRAG_ORIGIN_RECT" val="22*57"/>
  <p:tag name="TABLE_ENDDRAG_RECT" val="765*385*22*57"/>
</p:tagLst>
</file>

<file path=ppt/tags/tag65.xml><?xml version="1.0" encoding="utf-8"?>
<p:tagLst xmlns:p="http://schemas.openxmlformats.org/presentationml/2006/main">
  <p:tag name="TABLE_ENDDRAG_ORIGIN_RECT" val="22*57"/>
  <p:tag name="TABLE_ENDDRAG_RECT" val="765*385*22*57"/>
</p:tagLst>
</file>

<file path=ppt/tags/tag66.xml><?xml version="1.0" encoding="utf-8"?>
<p:tagLst xmlns:p="http://schemas.openxmlformats.org/presentationml/2006/main">
  <p:tag name="KSO_WM_DIAGRAM_VIRTUALLY_FRAME" val="{&quot;height&quot;:105.75,&quot;left&quot;:148.75,&quot;top&quot;:385.6,&quot;width&quot;:234.1}"/>
</p:tagLst>
</file>

<file path=ppt/tags/tag67.xml><?xml version="1.0" encoding="utf-8"?>
<p:tagLst xmlns:p="http://schemas.openxmlformats.org/presentationml/2006/main">
  <p:tag name="KSO_WM_DIAGRAM_VIRTUALLY_FRAME" val="{&quot;height&quot;:105.75,&quot;left&quot;:148.75,&quot;top&quot;:385.6,&quot;width&quot;:234.1}"/>
</p:tagLst>
</file>

<file path=ppt/tags/tag68.xml><?xml version="1.0" encoding="utf-8"?>
<p:tagLst xmlns:p="http://schemas.openxmlformats.org/presentationml/2006/main">
  <p:tag name="KSO_WM_DIAGRAM_VIRTUALLY_FRAME" val="{&quot;height&quot;:105.75,&quot;left&quot;:148.75,&quot;top&quot;:385.6,&quot;width&quot;:234.1}"/>
</p:tagLst>
</file>

<file path=ppt/tags/tag69.xml><?xml version="1.0" encoding="utf-8"?>
<p:tagLst xmlns:p="http://schemas.openxmlformats.org/presentationml/2006/main">
  <p:tag name="KSO_WM_DIAGRAM_VIRTUALLY_FRAME" val="{&quot;height&quot;:105.75,&quot;left&quot;:148.75,&quot;top&quot;:385.6,&quot;width&quot;:234.1}"/>
</p:tagLst>
</file>

<file path=ppt/tags/tag7.xml><?xml version="1.0" encoding="utf-8"?>
<p:tagLst xmlns:p="http://schemas.openxmlformats.org/presentationml/2006/main">
  <p:tag name="TABLE_ENDDRAG_ORIGIN_RECT" val="368*61"/>
  <p:tag name="TABLE_ENDDRAG_RECT" val="527*141*368*61"/>
</p:tagLst>
</file>

<file path=ppt/tags/tag70.xml><?xml version="1.0" encoding="utf-8"?>
<p:tagLst xmlns:p="http://schemas.openxmlformats.org/presentationml/2006/main">
  <p:tag name="TABLE_ENDDRAG_ORIGIN_RECT" val="439*209"/>
  <p:tag name="TABLE_ENDDRAG_RECT" val="66*133*439*209"/>
</p:tagLst>
</file>

<file path=ppt/tags/tag71.xml><?xml version="1.0" encoding="utf-8"?>
<p:tagLst xmlns:p="http://schemas.openxmlformats.org/presentationml/2006/main">
  <p:tag name="TABLE_ENDDRAG_ORIGIN_RECT" val="115*57"/>
  <p:tag name="TABLE_ENDDRAG_RECT" val="674*385*115*57"/>
</p:tagLst>
</file>

<file path=ppt/tags/tag72.xml><?xml version="1.0" encoding="utf-8"?>
<p:tagLst xmlns:p="http://schemas.openxmlformats.org/presentationml/2006/main">
  <p:tag name="KSO_WM_DIAGRAM_VIRTUALLY_FRAME" val="{&quot;height&quot;:105.75,&quot;left&quot;:148.75,&quot;top&quot;:385.6,&quot;width&quot;:234.1}"/>
</p:tagLst>
</file>

<file path=ppt/tags/tag73.xml><?xml version="1.0" encoding="utf-8"?>
<p:tagLst xmlns:p="http://schemas.openxmlformats.org/presentationml/2006/main">
  <p:tag name="KSO_WM_DIAGRAM_VIRTUALLY_FRAME" val="{&quot;height&quot;:105.75,&quot;left&quot;:148.75,&quot;top&quot;:385.6,&quot;width&quot;:234.1}"/>
</p:tagLst>
</file>

<file path=ppt/tags/tag74.xml><?xml version="1.0" encoding="utf-8"?>
<p:tagLst xmlns:p="http://schemas.openxmlformats.org/presentationml/2006/main">
  <p:tag name="KSO_WM_DIAGRAM_VIRTUALLY_FRAME" val="{&quot;height&quot;:105.75,&quot;left&quot;:148.75,&quot;top&quot;:385.6,&quot;width&quot;:234.1}"/>
</p:tagLst>
</file>

<file path=ppt/tags/tag75.xml><?xml version="1.0" encoding="utf-8"?>
<p:tagLst xmlns:p="http://schemas.openxmlformats.org/presentationml/2006/main">
  <p:tag name="TABLE_ENDDRAG_ORIGIN_RECT" val="22*57"/>
  <p:tag name="TABLE_ENDDRAG_RECT" val="765*385*22*57"/>
</p:tagLst>
</file>

<file path=ppt/tags/tag76.xml><?xml version="1.0" encoding="utf-8"?>
<p:tagLst xmlns:p="http://schemas.openxmlformats.org/presentationml/2006/main">
  <p:tag name="KSO_WM_DIAGRAM_VIRTUALLY_FRAME" val="{&quot;height&quot;:105.75,&quot;left&quot;:148.75,&quot;top&quot;:385.6,&quot;width&quot;:234.1}"/>
</p:tagLst>
</file>

<file path=ppt/tags/tag77.xml><?xml version="1.0" encoding="utf-8"?>
<p:tagLst xmlns:p="http://schemas.openxmlformats.org/presentationml/2006/main">
  <p:tag name="KSO_WM_DIAGRAM_VIRTUALLY_FRAME" val="{&quot;height&quot;:105.75,&quot;left&quot;:148.75,&quot;top&quot;:385.6,&quot;width&quot;:234.1}"/>
</p:tagLst>
</file>

<file path=ppt/tags/tag78.xml><?xml version="1.0" encoding="utf-8"?>
<p:tagLst xmlns:p="http://schemas.openxmlformats.org/presentationml/2006/main">
  <p:tag name="KSO_WM_DIAGRAM_VIRTUALLY_FRAME" val="{&quot;height&quot;:105.75,&quot;left&quot;:148.75,&quot;top&quot;:385.6,&quot;width&quot;:234.1}"/>
</p:tagLst>
</file>

<file path=ppt/tags/tag79.xml><?xml version="1.0" encoding="utf-8"?>
<p:tagLst xmlns:p="http://schemas.openxmlformats.org/presentationml/2006/main">
  <p:tag name="KSO_WM_DIAGRAM_VIRTUALLY_FRAME" val="{&quot;height&quot;:105.75,&quot;left&quot;:148.75,&quot;top&quot;:385.6,&quot;width&quot;:234.1}"/>
</p:tagLst>
</file>

<file path=ppt/tags/tag8.xml><?xml version="1.0" encoding="utf-8"?>
<p:tagLst xmlns:p="http://schemas.openxmlformats.org/presentationml/2006/main">
  <p:tag name="TABLE_ENDDRAG_ORIGIN_RECT" val="901*85"/>
  <p:tag name="TABLE_ENDDRAG_RECT" val="30*406*901*85"/>
</p:tagLst>
</file>

<file path=ppt/tags/tag80.xml><?xml version="1.0" encoding="utf-8"?>
<p:tagLst xmlns:p="http://schemas.openxmlformats.org/presentationml/2006/main">
  <p:tag name="KSO_WM_DIAGRAM_VIRTUALLY_FRAME" val="{&quot;height&quot;:105.75,&quot;left&quot;:148.75,&quot;top&quot;:385.6,&quot;width&quot;:234.1}"/>
</p:tagLst>
</file>

<file path=ppt/tags/tag81.xml><?xml version="1.0" encoding="utf-8"?>
<p:tagLst xmlns:p="http://schemas.openxmlformats.org/presentationml/2006/main">
  <p:tag name="KSO_WM_DIAGRAM_VIRTUALLY_FRAME" val="{&quot;height&quot;:105.75,&quot;left&quot;:148.75,&quot;top&quot;:385.6,&quot;width&quot;:234.1}"/>
</p:tagLst>
</file>

<file path=ppt/tags/tag82.xml><?xml version="1.0" encoding="utf-8"?>
<p:tagLst xmlns:p="http://schemas.openxmlformats.org/presentationml/2006/main">
  <p:tag name="KSO_WM_DIAGRAM_VIRTUALLY_FRAME" val="{&quot;height&quot;:105.75,&quot;left&quot;:148.75,&quot;top&quot;:385.6,&quot;width&quot;:234.1}"/>
</p:tagLst>
</file>

<file path=ppt/tags/tag83.xml><?xml version="1.0" encoding="utf-8"?>
<p:tagLst xmlns:p="http://schemas.openxmlformats.org/presentationml/2006/main">
  <p:tag name="KSO_WM_DIAGRAM_VIRTUALLY_FRAME" val="{&quot;height&quot;:105.75,&quot;left&quot;:148.75,&quot;top&quot;:385.6,&quot;width&quot;:234.1}"/>
</p:tagLst>
</file>

<file path=ppt/tags/tag84.xml><?xml version="1.0" encoding="utf-8"?>
<p:tagLst xmlns:p="http://schemas.openxmlformats.org/presentationml/2006/main">
  <p:tag name="TABLE_ENDDRAG_ORIGIN_RECT" val="22*57"/>
  <p:tag name="TABLE_ENDDRAG_RECT" val="765*385*22*57"/>
</p:tagLst>
</file>

<file path=ppt/tags/tag85.xml><?xml version="1.0" encoding="utf-8"?>
<p:tagLst xmlns:p="http://schemas.openxmlformats.org/presentationml/2006/main">
  <p:tag name="TABLE_ENDDRAG_ORIGIN_RECT" val="33*79"/>
  <p:tag name="TABLE_ENDDRAG_RECT" val="788*385*33*79"/>
</p:tagLst>
</file>

<file path=ppt/tags/tag86.xml><?xml version="1.0" encoding="utf-8"?>
<p:tagLst xmlns:p="http://schemas.openxmlformats.org/presentationml/2006/main">
  <p:tag name="TABLE_ENDDRAG_ORIGIN_RECT" val="439*209"/>
  <p:tag name="TABLE_ENDDRAG_RECT" val="66*133*439*209"/>
</p:tagLst>
</file>

<file path=ppt/tags/tag87.xml><?xml version="1.0" encoding="utf-8"?>
<p:tagLst xmlns:p="http://schemas.openxmlformats.org/presentationml/2006/main">
  <p:tag name="TABLE_ENDDRAG_ORIGIN_RECT" val="115*57"/>
  <p:tag name="TABLE_ENDDRAG_RECT" val="674*385*115*57"/>
</p:tagLst>
</file>

<file path=ppt/tags/tag88.xml><?xml version="1.0" encoding="utf-8"?>
<p:tagLst xmlns:p="http://schemas.openxmlformats.org/presentationml/2006/main">
  <p:tag name="KSO_WM_DIAGRAM_VIRTUALLY_FRAME" val="{&quot;height&quot;:105.75,&quot;left&quot;:148.75,&quot;top&quot;:385.6,&quot;width&quot;:234.1}"/>
</p:tagLst>
</file>

<file path=ppt/tags/tag89.xml><?xml version="1.0" encoding="utf-8"?>
<p:tagLst xmlns:p="http://schemas.openxmlformats.org/presentationml/2006/main">
  <p:tag name="KSO_WM_DIAGRAM_VIRTUALLY_FRAME" val="{&quot;height&quot;:105.75,&quot;left&quot;:148.75,&quot;top&quot;:385.6,&quot;width&quot;:234.1}"/>
</p:tagLst>
</file>

<file path=ppt/tags/tag9.xml><?xml version="1.0" encoding="utf-8"?>
<p:tagLst xmlns:p="http://schemas.openxmlformats.org/presentationml/2006/main">
  <p:tag name="TABLE_ENDDRAG_ORIGIN_RECT" val="901*85"/>
  <p:tag name="TABLE_ENDDRAG_RECT" val="30*406*901*85"/>
</p:tagLst>
</file>

<file path=ppt/tags/tag90.xml><?xml version="1.0" encoding="utf-8"?>
<p:tagLst xmlns:p="http://schemas.openxmlformats.org/presentationml/2006/main">
  <p:tag name="KSO_WM_DIAGRAM_VIRTUALLY_FRAME" val="{&quot;height&quot;:105.75,&quot;left&quot;:148.75,&quot;top&quot;:385.6,&quot;width&quot;:234.1}"/>
</p:tagLst>
</file>

<file path=ppt/tags/tag91.xml><?xml version="1.0" encoding="utf-8"?>
<p:tagLst xmlns:p="http://schemas.openxmlformats.org/presentationml/2006/main">
  <p:tag name="TABLE_ENDDRAG_ORIGIN_RECT" val="22*57"/>
  <p:tag name="TABLE_ENDDRAG_RECT" val="765*385*22*57"/>
</p:tagLst>
</file>

<file path=ppt/tags/tag92.xml><?xml version="1.0" encoding="utf-8"?>
<p:tagLst xmlns:p="http://schemas.openxmlformats.org/presentationml/2006/main">
  <p:tag name="KSO_WM_DIAGRAM_VIRTUALLY_FRAME" val="{&quot;height&quot;:105.75,&quot;left&quot;:148.75,&quot;top&quot;:385.6,&quot;width&quot;:234.1}"/>
</p:tagLst>
</file>

<file path=ppt/tags/tag93.xml><?xml version="1.0" encoding="utf-8"?>
<p:tagLst xmlns:p="http://schemas.openxmlformats.org/presentationml/2006/main">
  <p:tag name="KSO_WM_DIAGRAM_VIRTUALLY_FRAME" val="{&quot;height&quot;:105.75,&quot;left&quot;:148.75,&quot;top&quot;:385.6,&quot;width&quot;:234.1}"/>
</p:tagLst>
</file>

<file path=ppt/tags/tag94.xml><?xml version="1.0" encoding="utf-8"?>
<p:tagLst xmlns:p="http://schemas.openxmlformats.org/presentationml/2006/main">
  <p:tag name="KSO_WM_DIAGRAM_VIRTUALLY_FRAME" val="{&quot;height&quot;:105.75,&quot;left&quot;:148.75,&quot;top&quot;:385.6,&quot;width&quot;:234.1}"/>
</p:tagLst>
</file>

<file path=ppt/tags/tag95.xml><?xml version="1.0" encoding="utf-8"?>
<p:tagLst xmlns:p="http://schemas.openxmlformats.org/presentationml/2006/main">
  <p:tag name="KSO_WM_DIAGRAM_VIRTUALLY_FRAME" val="{&quot;height&quot;:105.75,&quot;left&quot;:148.75,&quot;top&quot;:385.6,&quot;width&quot;:234.1}"/>
</p:tagLst>
</file>

<file path=ppt/tags/tag96.xml><?xml version="1.0" encoding="utf-8"?>
<p:tagLst xmlns:p="http://schemas.openxmlformats.org/presentationml/2006/main">
  <p:tag name="KSO_WM_DIAGRAM_VIRTUALLY_FRAME" val="{&quot;height&quot;:105.75,&quot;left&quot;:148.75,&quot;top&quot;:385.6,&quot;width&quot;:234.1}"/>
</p:tagLst>
</file>

<file path=ppt/tags/tag97.xml><?xml version="1.0" encoding="utf-8"?>
<p:tagLst xmlns:p="http://schemas.openxmlformats.org/presentationml/2006/main">
  <p:tag name="KSO_WM_DIAGRAM_VIRTUALLY_FRAME" val="{&quot;height&quot;:105.75,&quot;left&quot;:148.75,&quot;top&quot;:385.6,&quot;width&quot;:234.1}"/>
</p:tagLst>
</file>

<file path=ppt/tags/tag98.xml><?xml version="1.0" encoding="utf-8"?>
<p:tagLst xmlns:p="http://schemas.openxmlformats.org/presentationml/2006/main">
  <p:tag name="KSO_WM_DIAGRAM_VIRTUALLY_FRAME" val="{&quot;height&quot;:105.75,&quot;left&quot;:148.75,&quot;top&quot;:385.6,&quot;width&quot;:234.1}"/>
</p:tagLst>
</file>

<file path=ppt/tags/tag99.xml><?xml version="1.0" encoding="utf-8"?>
<p:tagLst xmlns:p="http://schemas.openxmlformats.org/presentationml/2006/main">
  <p:tag name="KSO_WM_DIAGRAM_VIRTUALLY_FRAME" val="{&quot;height&quot;:105.75,&quot;left&quot;:148.75,&quot;top&quot;:385.6,&quot;width&quot;:234.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14887</Words>
  <Application>WPS 演示</Application>
  <PresentationFormat>宽屏</PresentationFormat>
  <Paragraphs>3786</Paragraphs>
  <Slides>63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63</vt:i4>
      </vt:variant>
    </vt:vector>
  </HeadingPairs>
  <TitlesOfParts>
    <vt:vector size="75" baseType="lpstr">
      <vt:lpstr>Arial</vt:lpstr>
      <vt:lpstr>宋体</vt:lpstr>
      <vt:lpstr>Wingdings</vt:lpstr>
      <vt:lpstr>Consolas</vt:lpstr>
      <vt:lpstr>Arial</vt:lpstr>
      <vt:lpstr>Times New Roman</vt:lpstr>
      <vt:lpstr>Consolas</vt:lpstr>
      <vt:lpstr>Calibri Light</vt:lpstr>
      <vt:lpstr>Calibri</vt:lpstr>
      <vt:lpstr>微软雅黑</vt:lpstr>
      <vt:lpstr>Arial Unicode MS</vt:lpstr>
      <vt:lpstr>Office 主题</vt:lpstr>
      <vt:lpstr>Path Finder</vt:lpstr>
      <vt:lpstr>Your task in the lab</vt:lpstr>
      <vt:lpstr>GLIR</vt:lpstr>
      <vt:lpstr>GLIR: Terminal</vt:lpstr>
      <vt:lpstr>GLIR: Terminal (cont’d)</vt:lpstr>
      <vt:lpstr>GLIR: Preparation and Cleanup</vt:lpstr>
      <vt:lpstr>GLIR: Color</vt:lpstr>
      <vt:lpstr>GLIR: Color Table</vt:lpstr>
      <vt:lpstr>Environment</vt:lpstr>
      <vt:lpstr>Example</vt:lpstr>
      <vt:lpstr>Paths</vt:lpstr>
      <vt:lpstr>Valid Path</vt:lpstr>
      <vt:lpstr>Invalid path</vt:lpstr>
      <vt:lpstr>Invalid path</vt:lpstr>
      <vt:lpstr>Invalid path</vt:lpstr>
      <vt:lpstr>Path Concepts - Representation</vt:lpstr>
      <vt:lpstr>Path Concepts - Distance</vt:lpstr>
      <vt:lpstr>Path Concepts - Distance</vt:lpstr>
      <vt:lpstr>A* - Introduction</vt:lpstr>
      <vt:lpstr>A* - Terminologies</vt:lpstr>
      <vt:lpstr>parent and g - An Example</vt:lpstr>
      <vt:lpstr>A* - Terminologies</vt:lpstr>
      <vt:lpstr>A* - Terminologies</vt:lpstr>
      <vt:lpstr>A* - Algorithm</vt:lpstr>
      <vt:lpstr>A* - Algorithm</vt:lpstr>
      <vt:lpstr>A* Pseudocode</vt:lpstr>
      <vt:lpstr>Pathfinder</vt:lpstr>
      <vt:lpstr>Pathfinder Implementation</vt:lpstr>
      <vt:lpstr>Map Buffer</vt:lpstr>
      <vt:lpstr>Water Array</vt:lpstr>
      <vt:lpstr>Closed List</vt:lpstr>
      <vt:lpstr>In-Memory Representation</vt:lpstr>
      <vt:lpstr>Open List</vt:lpstr>
      <vt:lpstr>(Min-)heap</vt:lpstr>
      <vt:lpstr>Heap Property of Min-Heap</vt:lpstr>
      <vt:lpstr>Heap Property - Example</vt:lpstr>
      <vt:lpstr>Heap Property - Example</vt:lpstr>
      <vt:lpstr>Heap Operations</vt:lpstr>
      <vt:lpstr>Heap - Notes</vt:lpstr>
      <vt:lpstr>Initialization</vt:lpstr>
      <vt:lpstr>Heuristic Function</vt:lpstr>
      <vt:lpstr>Manhattan Distance</vt:lpstr>
      <vt:lpstr>Manhattan Distance - Example</vt:lpstr>
      <vt:lpstr>Drawing the Map with GLIR</vt:lpstr>
      <vt:lpstr>Drawing the Map - Colors</vt:lpstr>
      <vt:lpstr>Drawing the Map - Updates</vt:lpstr>
      <vt:lpstr>Drawing the Map - Updates</vt:lpstr>
      <vt:lpstr>GLIR: GLIR_PrintRect</vt:lpstr>
      <vt:lpstr>Pathfinder Visualizer General Flow</vt:lpstr>
      <vt:lpstr>Demonstration</vt:lpstr>
      <vt:lpstr>Initialization</vt:lpstr>
      <vt:lpstr>Visit the Start Cell</vt:lpstr>
      <vt:lpstr>Expand cell 1</vt:lpstr>
      <vt:lpstr>Visit cell 0</vt:lpstr>
      <vt:lpstr>Visit cell 6</vt:lpstr>
      <vt:lpstr>Calculate f</vt:lpstr>
      <vt:lpstr>Heapify</vt:lpstr>
      <vt:lpstr>Expand cell 6</vt:lpstr>
      <vt:lpstr>Visit cell 5</vt:lpstr>
      <vt:lpstr>Visit cell 1</vt:lpstr>
      <vt:lpstr>Visit cell 11</vt:lpstr>
      <vt:lpstr>Visit cell 11</vt:lpstr>
      <vt:lpstr>Exercise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wps</dc:creator>
  <cp:lastModifiedBy>wotdr</cp:lastModifiedBy>
  <cp:revision>299</cp:revision>
  <dcterms:created xsi:type="dcterms:W3CDTF">2024-06-21T15:26:00Z</dcterms:created>
  <dcterms:modified xsi:type="dcterms:W3CDTF">2024-08-06T15:50:58Z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
  </property>
  <property fmtid="{D5CDD505-2E9C-101B-9397-08002B2CF9AE}" pid="3" name="KSOProductBuildVer">
    <vt:lpwstr>2052-12.1.0.17147</vt:lpwstr>
  </property>
</Properties>
</file>