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custom-properties+xml" PartName="/docProps/custom.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7" roundtripDataSignature="AMtx7mgEgN+eFnAdFVblTrf6EuQZyN2au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A5ED627-1B9A-4764-9E9C-39A3E428F342}">
  <a:tblStyle styleId="{0A5ED627-1B9A-4764-9E9C-39A3E428F342}" styleName="Table_0">
    <a:wholeTbl>
      <a:tcTxStyle b="off" i="off">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 styleId="{EE18C94E-E6A7-44DF-8BAA-D9B948E5455F}" styleName="Table_1">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8EBF6"/>
          </a:solidFill>
        </a:fill>
      </a:tcStyle>
    </a:wholeTbl>
    <a:band1H>
      <a:tcTxStyle b="off" i="off"/>
      <a:tcStyle>
        <a:fill>
          <a:solidFill>
            <a:srgbClr val="CED5EC"/>
          </a:solidFill>
        </a:fill>
      </a:tcStyle>
    </a:band1H>
    <a:band2H>
      <a:tcTxStyle b="off" i="off"/>
    </a:band2H>
    <a:band1V>
      <a:tcTxStyle b="off" i="off"/>
      <a:tcStyle>
        <a:fill>
          <a:solidFill>
            <a:srgbClr val="CED5EC"/>
          </a:solidFill>
        </a:fill>
      </a:tcStyle>
    </a:band1V>
    <a:band2V>
      <a:tcTxStyle b="off" i="off"/>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customschemas.google.com/relationships/presentationmetadata" Target="metadata"/><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CA"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4" name="Shape 84"/>
        <p:cNvGrpSpPr/>
        <p:nvPr/>
      </p:nvGrpSpPr>
      <p:grpSpPr>
        <a:xfrm>
          <a:off x="0" y="0"/>
          <a:ext cx="0" cy="0"/>
          <a:chOff x="0" y="0"/>
          <a:chExt cx="0" cy="0"/>
        </a:xfrm>
      </p:grpSpPr>
      <p:sp>
        <p:nvSpPr>
          <p:cNvPr id="85" name="Google Shape;85;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6" name="Google Shape;86;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2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5" name="Google Shape;165;p2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355c9beb723_0_4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1" name="Google Shape;171;g355c9beb723_0_43: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2" name="Google Shape;172;g355c9beb723_0_43: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CA"/>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2" name="Google Shape;92;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355c9beb723_0_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13" name="Google Shape;113;g355c9beb723_0_2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6" name="Google Shape;126;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32" name="Google Shape;132;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8" name="Google Shape;138;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8" name="Google Shape;148;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p2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幻灯片" type="title">
  <p:cSld name="TITLE">
    <p:spTree>
      <p:nvGrpSpPr>
        <p:cNvPr id="15" name="Shape 15"/>
        <p:cNvGrpSpPr/>
        <p:nvPr/>
      </p:nvGrpSpPr>
      <p:grpSpPr>
        <a:xfrm>
          <a:off x="0" y="0"/>
          <a:ext cx="0" cy="0"/>
          <a:chOff x="0" y="0"/>
          <a:chExt cx="0" cy="0"/>
        </a:xfrm>
      </p:grpSpPr>
      <p:sp>
        <p:nvSpPr>
          <p:cNvPr id="16" name="Google Shape;16;p35"/>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35"/>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3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3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3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竖排文字" type="vertTx">
  <p:cSld name="VERTICAL_TEXT">
    <p:spTree>
      <p:nvGrpSpPr>
        <p:cNvPr id="72" name="Shape 72"/>
        <p:cNvGrpSpPr/>
        <p:nvPr/>
      </p:nvGrpSpPr>
      <p:grpSpPr>
        <a:xfrm>
          <a:off x="0" y="0"/>
          <a:ext cx="0" cy="0"/>
          <a:chOff x="0" y="0"/>
          <a:chExt cx="0" cy="0"/>
        </a:xfrm>
      </p:grpSpPr>
      <p:sp>
        <p:nvSpPr>
          <p:cNvPr id="73" name="Google Shape;73;p4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44"/>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5" name="Google Shape;75;p4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4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4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垂直排列标题与&#10;文本" type="vertTitleAndTx">
  <p:cSld name="VERTICAL_TITLE_AND_VERTICAL_TEXT">
    <p:spTree>
      <p:nvGrpSpPr>
        <p:cNvPr id="78" name="Shape 78"/>
        <p:cNvGrpSpPr/>
        <p:nvPr/>
      </p:nvGrpSpPr>
      <p:grpSpPr>
        <a:xfrm>
          <a:off x="0" y="0"/>
          <a:ext cx="0" cy="0"/>
          <a:chOff x="0" y="0"/>
          <a:chExt cx="0" cy="0"/>
        </a:xfrm>
      </p:grpSpPr>
      <p:sp>
        <p:nvSpPr>
          <p:cNvPr id="79" name="Google Shape;79;p45"/>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45"/>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81" name="Google Shape;81;p4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2" name="Google Shape;82;p4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4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标题和内容" type="obj">
  <p:cSld name="OBJECT">
    <p:spTree>
      <p:nvGrpSpPr>
        <p:cNvPr id="21" name="Shape 21"/>
        <p:cNvGrpSpPr/>
        <p:nvPr/>
      </p:nvGrpSpPr>
      <p:grpSpPr>
        <a:xfrm>
          <a:off x="0" y="0"/>
          <a:ext cx="0" cy="0"/>
          <a:chOff x="0" y="0"/>
          <a:chExt cx="0" cy="0"/>
        </a:xfrm>
      </p:grpSpPr>
      <p:sp>
        <p:nvSpPr>
          <p:cNvPr id="22" name="Google Shape;22;p3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3" name="Google Shape;23;p36"/>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4" name="Google Shape;24;p3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 name="Google Shape;25;p3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节标题" type="secHead">
  <p:cSld name="SECTION_HEADER">
    <p:spTree>
      <p:nvGrpSpPr>
        <p:cNvPr id="27" name="Shape 27"/>
        <p:cNvGrpSpPr/>
        <p:nvPr/>
      </p:nvGrpSpPr>
      <p:grpSpPr>
        <a:xfrm>
          <a:off x="0" y="0"/>
          <a:ext cx="0" cy="0"/>
          <a:chOff x="0" y="0"/>
          <a:chExt cx="0" cy="0"/>
        </a:xfrm>
      </p:grpSpPr>
      <p:sp>
        <p:nvSpPr>
          <p:cNvPr id="28" name="Google Shape;28;p37"/>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37"/>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30" name="Google Shape;30;p3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3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2" name="Google Shape;32;p3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两栏内容" type="twoObj">
  <p:cSld name="TWO_OBJECTS">
    <p:spTree>
      <p:nvGrpSpPr>
        <p:cNvPr id="33" name="Shape 33"/>
        <p:cNvGrpSpPr/>
        <p:nvPr/>
      </p:nvGrpSpPr>
      <p:grpSpPr>
        <a:xfrm>
          <a:off x="0" y="0"/>
          <a:ext cx="0" cy="0"/>
          <a:chOff x="0" y="0"/>
          <a:chExt cx="0" cy="0"/>
        </a:xfrm>
      </p:grpSpPr>
      <p:sp>
        <p:nvSpPr>
          <p:cNvPr id="34" name="Google Shape;34;p3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5" name="Google Shape;35;p38"/>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6" name="Google Shape;36;p38"/>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7" name="Google Shape;37;p3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 name="Google Shape;38;p3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9" name="Google Shape;39;p3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比较" type="twoTxTwoObj">
  <p:cSld name="TWO_OBJECTS_WITH_TEXT">
    <p:spTree>
      <p:nvGrpSpPr>
        <p:cNvPr id="40" name="Shape 40"/>
        <p:cNvGrpSpPr/>
        <p:nvPr/>
      </p:nvGrpSpPr>
      <p:grpSpPr>
        <a:xfrm>
          <a:off x="0" y="0"/>
          <a:ext cx="0" cy="0"/>
          <a:chOff x="0" y="0"/>
          <a:chExt cx="0" cy="0"/>
        </a:xfrm>
      </p:grpSpPr>
      <p:sp>
        <p:nvSpPr>
          <p:cNvPr id="41" name="Google Shape;41;p39"/>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9"/>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39"/>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39"/>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39"/>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3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7" name="Google Shape;47;p3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8" name="Google Shape;48;p3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仅标题" type="titleOnly">
  <p:cSld name="TITLE_ONLY">
    <p:spTree>
      <p:nvGrpSpPr>
        <p:cNvPr id="49" name="Shape 49"/>
        <p:cNvGrpSpPr/>
        <p:nvPr/>
      </p:nvGrpSpPr>
      <p:grpSpPr>
        <a:xfrm>
          <a:off x="0" y="0"/>
          <a:ext cx="0" cy="0"/>
          <a:chOff x="0" y="0"/>
          <a:chExt cx="0" cy="0"/>
        </a:xfrm>
      </p:grpSpPr>
      <p:sp>
        <p:nvSpPr>
          <p:cNvPr id="50" name="Google Shape;50;p4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4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4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4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空白" type="blank">
  <p:cSld name="BLANK">
    <p:spTree>
      <p:nvGrpSpPr>
        <p:cNvPr id="54" name="Shape 54"/>
        <p:cNvGrpSpPr/>
        <p:nvPr/>
      </p:nvGrpSpPr>
      <p:grpSpPr>
        <a:xfrm>
          <a:off x="0" y="0"/>
          <a:ext cx="0" cy="0"/>
          <a:chOff x="0" y="0"/>
          <a:chExt cx="0" cy="0"/>
        </a:xfrm>
      </p:grpSpPr>
      <p:sp>
        <p:nvSpPr>
          <p:cNvPr id="55" name="Google Shape;55;p4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6" name="Google Shape;56;p4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7" name="Google Shape;57;p4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内容与标题" type="objTx">
  <p:cSld name="OBJECT_WITH_CAPTION_TEXT">
    <p:spTree>
      <p:nvGrpSpPr>
        <p:cNvPr id="58" name="Shape 58"/>
        <p:cNvGrpSpPr/>
        <p:nvPr/>
      </p:nvGrpSpPr>
      <p:grpSpPr>
        <a:xfrm>
          <a:off x="0" y="0"/>
          <a:ext cx="0" cy="0"/>
          <a:chOff x="0" y="0"/>
          <a:chExt cx="0" cy="0"/>
        </a:xfrm>
      </p:grpSpPr>
      <p:sp>
        <p:nvSpPr>
          <p:cNvPr id="59" name="Google Shape;59;p42"/>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0" name="Google Shape;60;p42"/>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61" name="Google Shape;61;p42"/>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2" name="Google Shape;62;p4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3" name="Google Shape;63;p4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4" name="Google Shape;64;p4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图片与标题" type="picTx">
  <p:cSld name="PICTURE_WITH_CAPTION_TEXT">
    <p:spTree>
      <p:nvGrpSpPr>
        <p:cNvPr id="65" name="Shape 65"/>
        <p:cNvGrpSpPr/>
        <p:nvPr/>
      </p:nvGrpSpPr>
      <p:grpSpPr>
        <a:xfrm>
          <a:off x="0" y="0"/>
          <a:ext cx="0" cy="0"/>
          <a:chOff x="0" y="0"/>
          <a:chExt cx="0" cy="0"/>
        </a:xfrm>
      </p:grpSpPr>
      <p:sp>
        <p:nvSpPr>
          <p:cNvPr id="66" name="Google Shape;66;p43"/>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43"/>
          <p:cNvSpPr/>
          <p:nvPr>
            <p:ph idx="2" type="pic"/>
          </p:nvPr>
        </p:nvSpPr>
        <p:spPr>
          <a:xfrm>
            <a:off x="5183188" y="987425"/>
            <a:ext cx="6172200" cy="4873625"/>
          </a:xfrm>
          <a:prstGeom prst="rect">
            <a:avLst/>
          </a:prstGeom>
          <a:noFill/>
          <a:ln>
            <a:noFill/>
          </a:ln>
        </p:spPr>
      </p:sp>
      <p:sp>
        <p:nvSpPr>
          <p:cNvPr id="68" name="Google Shape;68;p43"/>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9" name="Google Shape;69;p4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0" name="Google Shape;70;p4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4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3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3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12" name="Google Shape;12;p3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3" name="Google Shape;13;p3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888888"/>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14" name="Google Shape;14;p3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CA"/>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7" name="Shape 87"/>
        <p:cNvGrpSpPr/>
        <p:nvPr/>
      </p:nvGrpSpPr>
      <p:grpSpPr>
        <a:xfrm>
          <a:off x="0" y="0"/>
          <a:ext cx="0" cy="0"/>
          <a:chOff x="0" y="0"/>
          <a:chExt cx="0" cy="0"/>
        </a:xfrm>
      </p:grpSpPr>
      <p:sp>
        <p:nvSpPr>
          <p:cNvPr id="88" name="Google Shape;88;p1"/>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chemeClr val="dk1"/>
              </a:buClr>
              <a:buSzPts val="6000"/>
              <a:buFont typeface="Calibri"/>
              <a:buNone/>
            </a:pPr>
            <a:r>
              <a:rPr lang="en-CA"/>
              <a:t>Branch Counting</a:t>
            </a:r>
            <a:endParaRPr/>
          </a:p>
        </p:txBody>
      </p:sp>
      <p:sp>
        <p:nvSpPr>
          <p:cNvPr id="89" name="Google Shape;89;p1"/>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dk1"/>
              </a:buClr>
              <a:buSzPts val="2400"/>
              <a:buNone/>
            </a:pPr>
            <a:r>
              <a:rPr lang="en-CA"/>
              <a:t>CMPUT 229</a:t>
            </a:r>
            <a:endParaRPr/>
          </a:p>
          <a:p>
            <a:pPr indent="0" lvl="0" marL="0" rtl="0" algn="ctr">
              <a:lnSpc>
                <a:spcPct val="90000"/>
              </a:lnSpc>
              <a:spcBef>
                <a:spcPts val="1000"/>
              </a:spcBef>
              <a:spcAft>
                <a:spcPts val="0"/>
              </a:spcAft>
              <a:buClr>
                <a:schemeClr val="dk1"/>
              </a:buClr>
              <a:buSzPts val="2400"/>
              <a:buNone/>
            </a:pPr>
            <a:r>
              <a:rPr lang="en-CA"/>
              <a:t>University of Alberta</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CA"/>
              <a:t>Input Guarantees</a:t>
            </a:r>
            <a:endParaRPr/>
          </a:p>
        </p:txBody>
      </p:sp>
      <p:sp>
        <p:nvSpPr>
          <p:cNvPr id="168" name="Google Shape;168;p27"/>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CA"/>
              <a:t>The instructions array is terminated by the sentinel value 0xFFFFFFFF.</a:t>
            </a:r>
            <a:endParaRPr/>
          </a:p>
          <a:p>
            <a:pPr indent="-228600" lvl="0" marL="228600" rtl="0" algn="l">
              <a:lnSpc>
                <a:spcPct val="90000"/>
              </a:lnSpc>
              <a:spcBef>
                <a:spcPts val="0"/>
              </a:spcBef>
              <a:spcAft>
                <a:spcPts val="0"/>
              </a:spcAft>
              <a:buClr>
                <a:schemeClr val="dk1"/>
              </a:buClr>
              <a:buSzPts val="2800"/>
              <a:buChar char="•"/>
            </a:pPr>
            <a:r>
              <a:rPr lang="en-CA"/>
              <a:t>All instructions in the input file are valid RISC-V instructions.</a:t>
            </a:r>
            <a:endParaRPr/>
          </a:p>
          <a:p>
            <a:pPr indent="-228600" lvl="0" marL="228600" rtl="0" algn="l">
              <a:lnSpc>
                <a:spcPct val="90000"/>
              </a:lnSpc>
              <a:spcBef>
                <a:spcPts val="0"/>
              </a:spcBef>
              <a:spcAft>
                <a:spcPts val="0"/>
              </a:spcAft>
              <a:buClr>
                <a:schemeClr val="dk1"/>
              </a:buClr>
              <a:buSzPts val="2800"/>
              <a:buChar char="•"/>
            </a:pPr>
            <a:r>
              <a:rPr lang="en-CA"/>
              <a:t>No branches will have an offset of zero.</a:t>
            </a:r>
            <a:endParaRPr/>
          </a:p>
          <a:p>
            <a:pPr indent="-228600" lvl="0" marL="228600" rtl="0" algn="l">
              <a:lnSpc>
                <a:spcPct val="90000"/>
              </a:lnSpc>
              <a:spcBef>
                <a:spcPts val="0"/>
              </a:spcBef>
              <a:spcAft>
                <a:spcPts val="0"/>
              </a:spcAft>
              <a:buClr>
                <a:schemeClr val="dk1"/>
              </a:buClr>
              <a:buSzPts val="2800"/>
              <a:buChar char="•"/>
            </a:pPr>
            <a:r>
              <a:rPr lang="en-CA"/>
              <a:t>There are at most 100 instructions in the input file.</a:t>
            </a:r>
            <a:endParaRPr/>
          </a:p>
          <a:p>
            <a:pPr indent="0" lvl="0" marL="228600" rtl="0" algn="l">
              <a:lnSpc>
                <a:spcPct val="90000"/>
              </a:lnSpc>
              <a:spcBef>
                <a:spcPts val="1000"/>
              </a:spcBef>
              <a:spcAft>
                <a:spcPts val="0"/>
              </a:spcAft>
              <a:buSzPts val="1800"/>
              <a:buNone/>
            </a:pPr>
            <a:r>
              <a:t/>
            </a:r>
            <a:endParaRPr/>
          </a:p>
          <a:p>
            <a:pPr indent="0" lvl="0" marL="0" rtl="0" algn="l">
              <a:lnSpc>
                <a:spcPct val="90000"/>
              </a:lnSpc>
              <a:spcBef>
                <a:spcPts val="1000"/>
              </a:spcBef>
              <a:spcAft>
                <a:spcPts val="0"/>
              </a:spcAft>
              <a:buSzPts val="1800"/>
              <a:buNone/>
            </a:pPr>
            <a:r>
              <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8">
                                            <p:txEl>
                                              <p:pRg end="5" st="5"/>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g355c9beb723_0_43"/>
          <p:cNvSpPr txBox="1"/>
          <p:nvPr>
            <p:ph type="title"/>
          </p:nvPr>
        </p:nvSpPr>
        <p:spPr>
          <a:xfrm>
            <a:off x="838200" y="365125"/>
            <a:ext cx="10515600" cy="13257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SzPts val="1800"/>
              <a:buNone/>
            </a:pPr>
            <a:r>
              <a:rPr lang="en-CA"/>
              <a:t>Testing Workflow</a:t>
            </a:r>
            <a:endParaRPr/>
          </a:p>
        </p:txBody>
      </p:sp>
      <p:sp>
        <p:nvSpPr>
          <p:cNvPr id="175" name="Google Shape;175;g355c9beb723_0_43"/>
          <p:cNvSpPr txBox="1"/>
          <p:nvPr/>
        </p:nvSpPr>
        <p:spPr>
          <a:xfrm>
            <a:off x="838200" y="1607250"/>
            <a:ext cx="10256100" cy="4063500"/>
          </a:xfrm>
          <a:prstGeom prst="rect">
            <a:avLst/>
          </a:prstGeom>
          <a:noFill/>
          <a:ln>
            <a:noFill/>
          </a:ln>
        </p:spPr>
        <p:txBody>
          <a:bodyPr anchorCtr="0" anchor="t" bIns="91425" lIns="91425" spcFirstLastPara="1" rIns="91425" wrap="square" tIns="91425">
            <a:spAutoFit/>
          </a:bodyPr>
          <a:lstStyle/>
          <a:p>
            <a:pPr indent="0" lvl="0" marL="0" marR="0" rtl="0" algn="l">
              <a:lnSpc>
                <a:spcPct val="100000"/>
              </a:lnSpc>
              <a:spcBef>
                <a:spcPts val="0"/>
              </a:spcBef>
              <a:spcAft>
                <a:spcPts val="0"/>
              </a:spcAft>
              <a:buClr>
                <a:srgbClr val="000000"/>
              </a:buClr>
              <a:buSzPts val="2800"/>
              <a:buFont typeface="Arial"/>
              <a:buNone/>
            </a:pPr>
            <a:r>
              <a:rPr b="0" i="0" lang="en-CA" sz="2800" u="none" cap="none" strike="noStrike">
                <a:solidFill>
                  <a:schemeClr val="dk1"/>
                </a:solidFill>
                <a:latin typeface="Calibri"/>
                <a:ea typeface="Calibri"/>
                <a:cs typeface="Calibri"/>
                <a:sym typeface="Calibri"/>
              </a:rPr>
              <a:t>You can generate input files from any RISCV .s file satisfying input guarantees. To generate the binary file, test.bin, for the test program, test.s, you can run the following command:</a:t>
            </a:r>
            <a:endParaRPr b="0" i="0" sz="2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Calibri"/>
              <a:ea typeface="Calibri"/>
              <a:cs typeface="Calibri"/>
              <a:sym typeface="Calibri"/>
            </a:endParaRPr>
          </a:p>
          <a:p>
            <a:pPr indent="0" lvl="0" marL="0" marR="0" rtl="0" algn="l">
              <a:lnSpc>
                <a:spcPct val="100000"/>
              </a:lnSpc>
              <a:spcBef>
                <a:spcPts val="0"/>
              </a:spcBef>
              <a:spcAft>
                <a:spcPts val="0"/>
              </a:spcAft>
              <a:buClr>
                <a:srgbClr val="000000"/>
              </a:buClr>
              <a:buSzPts val="2800"/>
              <a:buFont typeface="Arial"/>
              <a:buNone/>
            </a:pPr>
            <a:r>
              <a:rPr b="0" i="0" lang="en-CA" sz="2800" u="none" cap="none" strike="noStrike">
                <a:solidFill>
                  <a:schemeClr val="dk1"/>
                </a:solidFill>
                <a:latin typeface="Consolas"/>
                <a:ea typeface="Consolas"/>
                <a:cs typeface="Consolas"/>
                <a:sym typeface="Consolas"/>
              </a:rPr>
              <a:t>rars a dump .text Binary test.bin test.s</a:t>
            </a:r>
            <a:endParaRPr b="0" i="0" sz="2800" u="none" cap="none" strike="noStrike">
              <a:solidFill>
                <a:schemeClr val="dk1"/>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2800"/>
              <a:buFont typeface="Arial"/>
              <a:buNone/>
            </a:pPr>
            <a:r>
              <a:rPr b="0" i="0" lang="en-CA" sz="2800" u="none" cap="none" strike="noStrike">
                <a:solidFill>
                  <a:schemeClr val="dk1"/>
                </a:solidFill>
                <a:latin typeface="Consolas"/>
                <a:ea typeface="Consolas"/>
                <a:cs typeface="Consolas"/>
                <a:sym typeface="Consolas"/>
              </a:rPr>
              <a:t>Run your solution on the input file with</a:t>
            </a:r>
            <a:endParaRPr b="0" i="0" sz="2800" u="none" cap="none" strike="noStrike">
              <a:solidFill>
                <a:schemeClr val="dk1"/>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2800"/>
              <a:buFont typeface="Arial"/>
              <a:buNone/>
            </a:pPr>
            <a:r>
              <a:t/>
            </a:r>
            <a:endParaRPr b="0" i="0" sz="2800" u="none" cap="none" strike="noStrike">
              <a:solidFill>
                <a:schemeClr val="dk1"/>
              </a:solidFill>
              <a:latin typeface="Consolas"/>
              <a:ea typeface="Consolas"/>
              <a:cs typeface="Consolas"/>
              <a:sym typeface="Consolas"/>
            </a:endParaRPr>
          </a:p>
          <a:p>
            <a:pPr indent="0" lvl="0" marL="0" marR="0" rtl="0" algn="l">
              <a:lnSpc>
                <a:spcPct val="100000"/>
              </a:lnSpc>
              <a:spcBef>
                <a:spcPts val="0"/>
              </a:spcBef>
              <a:spcAft>
                <a:spcPts val="0"/>
              </a:spcAft>
              <a:buClr>
                <a:srgbClr val="000000"/>
              </a:buClr>
              <a:buSzPts val="2800"/>
              <a:buFont typeface="Arial"/>
              <a:buNone/>
            </a:pPr>
            <a:r>
              <a:rPr b="0" i="0" lang="en-CA" sz="2800" u="none" cap="none" strike="noStrike">
                <a:solidFill>
                  <a:srgbClr val="333333"/>
                </a:solidFill>
                <a:highlight>
                  <a:schemeClr val="lt1"/>
                </a:highlight>
                <a:latin typeface="Consolas"/>
                <a:ea typeface="Consolas"/>
                <a:cs typeface="Consolas"/>
                <a:sym typeface="Consolas"/>
              </a:rPr>
              <a:t>rars branchCounting.s pa test.bin nc &gt; lab.out</a:t>
            </a:r>
            <a:endParaRPr b="0" i="0" sz="2800" u="none" cap="none" strike="noStrike">
              <a:solidFill>
                <a:schemeClr val="dk1"/>
              </a:solidFill>
              <a:highlight>
                <a:schemeClr val="lt1"/>
              </a:highlight>
              <a:latin typeface="Consolas"/>
              <a:ea typeface="Consolas"/>
              <a:cs typeface="Consolas"/>
              <a:sym typeface="Consola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5">
                                            <p:txEl>
                                              <p:pRg end="6" st="6"/>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 name="Shape 93"/>
        <p:cNvGrpSpPr/>
        <p:nvPr/>
      </p:nvGrpSpPr>
      <p:grpSpPr>
        <a:xfrm>
          <a:off x="0" y="0"/>
          <a:ext cx="0" cy="0"/>
          <a:chOff x="0" y="0"/>
          <a:chExt cx="0" cy="0"/>
        </a:xfrm>
      </p:grpSpPr>
      <p:grpSp>
        <p:nvGrpSpPr>
          <p:cNvPr id="94" name="Google Shape;94;p2"/>
          <p:cNvGrpSpPr/>
          <p:nvPr/>
        </p:nvGrpSpPr>
        <p:grpSpPr>
          <a:xfrm>
            <a:off x="1268925" y="2507925"/>
            <a:ext cx="2661425" cy="1474050"/>
            <a:chOff x="1268925" y="2507925"/>
            <a:chExt cx="2661425" cy="1474050"/>
          </a:xfrm>
        </p:grpSpPr>
        <p:sp>
          <p:nvSpPr>
            <p:cNvPr id="95" name="Google Shape;95;p2"/>
            <p:cNvSpPr/>
            <p:nvPr/>
          </p:nvSpPr>
          <p:spPr>
            <a:xfrm>
              <a:off x="3098750" y="2507925"/>
              <a:ext cx="831600" cy="250800"/>
            </a:xfrm>
            <a:prstGeom prst="rect">
              <a:avLst/>
            </a:pr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96" name="Google Shape;96;p2"/>
            <p:cNvSpPr/>
            <p:nvPr/>
          </p:nvSpPr>
          <p:spPr>
            <a:xfrm>
              <a:off x="1268925" y="3731175"/>
              <a:ext cx="831600" cy="250800"/>
            </a:xfrm>
            <a:prstGeom prst="rect">
              <a:avLst/>
            </a:prstGeom>
            <a:solidFill>
              <a:schemeClr val="accent3"/>
            </a:solidFill>
            <a:ln cap="flat" cmpd="sng" w="9525">
              <a:solidFill>
                <a:schemeClr val="accent3"/>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grpSp>
      <p:grpSp>
        <p:nvGrpSpPr>
          <p:cNvPr id="97" name="Google Shape;97;p2"/>
          <p:cNvGrpSpPr/>
          <p:nvPr/>
        </p:nvGrpSpPr>
        <p:grpSpPr>
          <a:xfrm>
            <a:off x="1268925" y="2102125"/>
            <a:ext cx="2221600" cy="3524600"/>
            <a:chOff x="1268925" y="2102125"/>
            <a:chExt cx="2221600" cy="3524600"/>
          </a:xfrm>
        </p:grpSpPr>
        <p:sp>
          <p:nvSpPr>
            <p:cNvPr id="98" name="Google Shape;98;p2"/>
            <p:cNvSpPr/>
            <p:nvPr/>
          </p:nvSpPr>
          <p:spPr>
            <a:xfrm>
              <a:off x="1268925" y="2102125"/>
              <a:ext cx="508500" cy="250800"/>
            </a:xfrm>
            <a:prstGeom prst="rect">
              <a:avLst/>
            </a:prstGeom>
            <a:solidFill>
              <a:schemeClr val="accent4"/>
            </a:solidFill>
            <a:ln cap="flat" cmpd="sng" w="9525">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sp>
          <p:nvSpPr>
            <p:cNvPr id="99" name="Google Shape;99;p2"/>
            <p:cNvSpPr/>
            <p:nvPr/>
          </p:nvSpPr>
          <p:spPr>
            <a:xfrm>
              <a:off x="2982025" y="5375925"/>
              <a:ext cx="508500" cy="250800"/>
            </a:xfrm>
            <a:prstGeom prst="rect">
              <a:avLst/>
            </a:prstGeom>
            <a:solidFill>
              <a:schemeClr val="accent4"/>
            </a:solidFill>
            <a:ln cap="flat" cmpd="sng" w="9525">
              <a:solidFill>
                <a:schemeClr val="accent4"/>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Calibri"/>
                <a:ea typeface="Calibri"/>
                <a:cs typeface="Calibri"/>
                <a:sym typeface="Calibri"/>
              </a:endParaRPr>
            </a:p>
          </p:txBody>
        </p:sp>
      </p:grpSp>
      <p:grpSp>
        <p:nvGrpSpPr>
          <p:cNvPr id="100" name="Google Shape;100;p2"/>
          <p:cNvGrpSpPr/>
          <p:nvPr/>
        </p:nvGrpSpPr>
        <p:grpSpPr>
          <a:xfrm>
            <a:off x="838200" y="1609725"/>
            <a:ext cx="4000500" cy="4173588"/>
            <a:chOff x="1320" y="2535"/>
            <a:chExt cx="6300" cy="5980"/>
          </a:xfrm>
        </p:grpSpPr>
        <p:sp>
          <p:nvSpPr>
            <p:cNvPr id="101" name="Google Shape;101;p2"/>
            <p:cNvSpPr txBox="1"/>
            <p:nvPr/>
          </p:nvSpPr>
          <p:spPr>
            <a:xfrm>
              <a:off x="1320" y="3115"/>
              <a:ext cx="600" cy="54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rgbClr val="7F7F7F"/>
                </a:buClr>
                <a:buSzPts val="1800"/>
                <a:buFont typeface="Consolas"/>
                <a:buNone/>
              </a:pPr>
              <a:r>
                <a:rPr b="0" i="0" lang="en-CA" sz="1800" u="none" cap="none" strike="noStrike">
                  <a:solidFill>
                    <a:srgbClr val="7F7F7F"/>
                  </a:solidFill>
                  <a:latin typeface="Consolas"/>
                  <a:ea typeface="Consolas"/>
                  <a:cs typeface="Consolas"/>
                  <a:sym typeface="Consolas"/>
                </a:rPr>
                <a:t>1</a:t>
              </a:r>
              <a:endParaRPr b="0" i="0" sz="1800" u="none" cap="none" strike="noStrike">
                <a:solidFill>
                  <a:srgbClr val="7F7F7F"/>
                </a:solidFill>
                <a:latin typeface="Consolas"/>
                <a:ea typeface="Consolas"/>
                <a:cs typeface="Consolas"/>
                <a:sym typeface="Consolas"/>
              </a:endParaRPr>
            </a:p>
            <a:p>
              <a:pPr indent="0" lvl="0" marL="0" marR="0" rtl="0" algn="l">
                <a:lnSpc>
                  <a:spcPct val="150000"/>
                </a:lnSpc>
                <a:spcBef>
                  <a:spcPts val="0"/>
                </a:spcBef>
                <a:spcAft>
                  <a:spcPts val="0"/>
                </a:spcAft>
                <a:buClr>
                  <a:srgbClr val="7F7F7F"/>
                </a:buClr>
                <a:buSzPts val="1800"/>
                <a:buFont typeface="Consolas"/>
                <a:buNone/>
              </a:pPr>
              <a:r>
                <a:rPr b="0" i="0" lang="en-CA" sz="1800" u="none" cap="none" strike="noStrike">
                  <a:solidFill>
                    <a:srgbClr val="7F7F7F"/>
                  </a:solidFill>
                  <a:latin typeface="Consolas"/>
                  <a:ea typeface="Consolas"/>
                  <a:cs typeface="Consolas"/>
                  <a:sym typeface="Consolas"/>
                </a:rPr>
                <a:t>2</a:t>
              </a:r>
              <a:endParaRPr b="0" i="0" sz="1800" u="none" cap="none" strike="noStrike">
                <a:solidFill>
                  <a:srgbClr val="7F7F7F"/>
                </a:solidFill>
                <a:latin typeface="Consolas"/>
                <a:ea typeface="Consolas"/>
                <a:cs typeface="Consolas"/>
                <a:sym typeface="Consolas"/>
              </a:endParaRPr>
            </a:p>
            <a:p>
              <a:pPr indent="0" lvl="0" marL="0" marR="0" rtl="0" algn="l">
                <a:lnSpc>
                  <a:spcPct val="150000"/>
                </a:lnSpc>
                <a:spcBef>
                  <a:spcPts val="0"/>
                </a:spcBef>
                <a:spcAft>
                  <a:spcPts val="0"/>
                </a:spcAft>
                <a:buClr>
                  <a:srgbClr val="7F7F7F"/>
                </a:buClr>
                <a:buSzPts val="1800"/>
                <a:buFont typeface="Consolas"/>
                <a:buNone/>
              </a:pPr>
              <a:r>
                <a:rPr b="0" i="0" lang="en-CA" sz="1800" u="none" cap="none" strike="noStrike">
                  <a:solidFill>
                    <a:srgbClr val="7F7F7F"/>
                  </a:solidFill>
                  <a:latin typeface="Consolas"/>
                  <a:ea typeface="Consolas"/>
                  <a:cs typeface="Consolas"/>
                  <a:sym typeface="Consolas"/>
                </a:rPr>
                <a:t>3</a:t>
              </a:r>
              <a:endParaRPr b="0" i="0" sz="1800" u="none" cap="none" strike="noStrike">
                <a:solidFill>
                  <a:srgbClr val="7F7F7F"/>
                </a:solidFill>
                <a:latin typeface="Consolas"/>
                <a:ea typeface="Consolas"/>
                <a:cs typeface="Consolas"/>
                <a:sym typeface="Consolas"/>
              </a:endParaRPr>
            </a:p>
            <a:p>
              <a:pPr indent="0" lvl="0" marL="0" marR="0" rtl="0" algn="l">
                <a:lnSpc>
                  <a:spcPct val="150000"/>
                </a:lnSpc>
                <a:spcBef>
                  <a:spcPts val="0"/>
                </a:spcBef>
                <a:spcAft>
                  <a:spcPts val="0"/>
                </a:spcAft>
                <a:buClr>
                  <a:srgbClr val="7F7F7F"/>
                </a:buClr>
                <a:buSzPts val="1800"/>
                <a:buFont typeface="Consolas"/>
                <a:buNone/>
              </a:pPr>
              <a:r>
                <a:rPr b="0" i="0" lang="en-CA" sz="1800" u="none" cap="none" strike="noStrike">
                  <a:solidFill>
                    <a:srgbClr val="7F7F7F"/>
                  </a:solidFill>
                  <a:latin typeface="Consolas"/>
                  <a:ea typeface="Consolas"/>
                  <a:cs typeface="Consolas"/>
                  <a:sym typeface="Consolas"/>
                </a:rPr>
                <a:t>4</a:t>
              </a:r>
              <a:endParaRPr b="0" i="0" sz="1800" u="none" cap="none" strike="noStrike">
                <a:solidFill>
                  <a:srgbClr val="7F7F7F"/>
                </a:solidFill>
                <a:latin typeface="Consolas"/>
                <a:ea typeface="Consolas"/>
                <a:cs typeface="Consolas"/>
                <a:sym typeface="Consolas"/>
              </a:endParaRPr>
            </a:p>
            <a:p>
              <a:pPr indent="0" lvl="0" marL="0" marR="0" rtl="0" algn="l">
                <a:lnSpc>
                  <a:spcPct val="150000"/>
                </a:lnSpc>
                <a:spcBef>
                  <a:spcPts val="0"/>
                </a:spcBef>
                <a:spcAft>
                  <a:spcPts val="0"/>
                </a:spcAft>
                <a:buClr>
                  <a:srgbClr val="7F7F7F"/>
                </a:buClr>
                <a:buSzPts val="1800"/>
                <a:buFont typeface="Consolas"/>
                <a:buNone/>
              </a:pPr>
              <a:r>
                <a:rPr b="0" i="0" lang="en-CA" sz="1800" u="none" cap="none" strike="noStrike">
                  <a:solidFill>
                    <a:srgbClr val="7F7F7F"/>
                  </a:solidFill>
                  <a:latin typeface="Consolas"/>
                  <a:ea typeface="Consolas"/>
                  <a:cs typeface="Consolas"/>
                  <a:sym typeface="Consolas"/>
                </a:rPr>
                <a:t>5</a:t>
              </a:r>
              <a:endParaRPr b="0" i="0" sz="1800" u="none" cap="none" strike="noStrike">
                <a:solidFill>
                  <a:srgbClr val="7F7F7F"/>
                </a:solidFill>
                <a:latin typeface="Consolas"/>
                <a:ea typeface="Consolas"/>
                <a:cs typeface="Consolas"/>
                <a:sym typeface="Consolas"/>
              </a:endParaRPr>
            </a:p>
            <a:p>
              <a:pPr indent="0" lvl="0" marL="0" marR="0" rtl="0" algn="l">
                <a:lnSpc>
                  <a:spcPct val="150000"/>
                </a:lnSpc>
                <a:spcBef>
                  <a:spcPts val="0"/>
                </a:spcBef>
                <a:spcAft>
                  <a:spcPts val="0"/>
                </a:spcAft>
                <a:buClr>
                  <a:srgbClr val="7F7F7F"/>
                </a:buClr>
                <a:buSzPts val="1800"/>
                <a:buFont typeface="Consolas"/>
                <a:buNone/>
              </a:pPr>
              <a:r>
                <a:rPr b="0" i="0" lang="en-CA" sz="1800" u="none" cap="none" strike="noStrike">
                  <a:solidFill>
                    <a:srgbClr val="7F7F7F"/>
                  </a:solidFill>
                  <a:latin typeface="Consolas"/>
                  <a:ea typeface="Consolas"/>
                  <a:cs typeface="Consolas"/>
                  <a:sym typeface="Consolas"/>
                </a:rPr>
                <a:t>6</a:t>
              </a:r>
              <a:endParaRPr b="0" i="0" sz="1800" u="none" cap="none" strike="noStrike">
                <a:solidFill>
                  <a:srgbClr val="7F7F7F"/>
                </a:solidFill>
                <a:latin typeface="Consolas"/>
                <a:ea typeface="Consolas"/>
                <a:cs typeface="Consolas"/>
                <a:sym typeface="Consolas"/>
              </a:endParaRPr>
            </a:p>
            <a:p>
              <a:pPr indent="0" lvl="0" marL="0" marR="0" rtl="0" algn="l">
                <a:lnSpc>
                  <a:spcPct val="150000"/>
                </a:lnSpc>
                <a:spcBef>
                  <a:spcPts val="0"/>
                </a:spcBef>
                <a:spcAft>
                  <a:spcPts val="0"/>
                </a:spcAft>
                <a:buClr>
                  <a:srgbClr val="7F7F7F"/>
                </a:buClr>
                <a:buSzPts val="1800"/>
                <a:buFont typeface="Consolas"/>
                <a:buNone/>
              </a:pPr>
              <a:r>
                <a:rPr b="0" i="0" lang="en-CA" sz="1800" u="none" cap="none" strike="noStrike">
                  <a:solidFill>
                    <a:srgbClr val="7F7F7F"/>
                  </a:solidFill>
                  <a:latin typeface="Consolas"/>
                  <a:ea typeface="Consolas"/>
                  <a:cs typeface="Consolas"/>
                  <a:sym typeface="Consolas"/>
                </a:rPr>
                <a:t>7</a:t>
              </a:r>
              <a:endParaRPr b="0" i="0" sz="1800" u="none" cap="none" strike="noStrike">
                <a:solidFill>
                  <a:srgbClr val="7F7F7F"/>
                </a:solidFill>
                <a:latin typeface="Consolas"/>
                <a:ea typeface="Consolas"/>
                <a:cs typeface="Consolas"/>
                <a:sym typeface="Consolas"/>
              </a:endParaRPr>
            </a:p>
            <a:p>
              <a:pPr indent="0" lvl="0" marL="0" marR="0" rtl="0" algn="l">
                <a:lnSpc>
                  <a:spcPct val="150000"/>
                </a:lnSpc>
                <a:spcBef>
                  <a:spcPts val="0"/>
                </a:spcBef>
                <a:spcAft>
                  <a:spcPts val="0"/>
                </a:spcAft>
                <a:buClr>
                  <a:srgbClr val="7F7F7F"/>
                </a:buClr>
                <a:buSzPts val="1800"/>
                <a:buFont typeface="Consolas"/>
                <a:buNone/>
              </a:pPr>
              <a:r>
                <a:rPr b="0" i="0" lang="en-CA" sz="1800" u="none" cap="none" strike="noStrike">
                  <a:solidFill>
                    <a:srgbClr val="7F7F7F"/>
                  </a:solidFill>
                  <a:latin typeface="Consolas"/>
                  <a:ea typeface="Consolas"/>
                  <a:cs typeface="Consolas"/>
                  <a:sym typeface="Consolas"/>
                </a:rPr>
                <a:t>8</a:t>
              </a:r>
              <a:endParaRPr b="0" i="0" sz="1800" u="none" cap="none" strike="noStrike">
                <a:solidFill>
                  <a:srgbClr val="7F7F7F"/>
                </a:solidFill>
                <a:latin typeface="Consolas"/>
                <a:ea typeface="Consolas"/>
                <a:cs typeface="Consolas"/>
                <a:sym typeface="Consolas"/>
              </a:endParaRPr>
            </a:p>
            <a:p>
              <a:pPr indent="0" lvl="0" marL="0" marR="0" rtl="0" algn="l">
                <a:lnSpc>
                  <a:spcPct val="150000"/>
                </a:lnSpc>
                <a:spcBef>
                  <a:spcPts val="0"/>
                </a:spcBef>
                <a:spcAft>
                  <a:spcPts val="0"/>
                </a:spcAft>
                <a:buClr>
                  <a:srgbClr val="7F7F7F"/>
                </a:buClr>
                <a:buSzPts val="1800"/>
                <a:buFont typeface="Consolas"/>
                <a:buNone/>
              </a:pPr>
              <a:r>
                <a:rPr b="0" i="0" lang="en-CA" sz="1800" u="none" cap="none" strike="noStrike">
                  <a:solidFill>
                    <a:srgbClr val="7F7F7F"/>
                  </a:solidFill>
                  <a:latin typeface="Consolas"/>
                  <a:ea typeface="Consolas"/>
                  <a:cs typeface="Consolas"/>
                  <a:sym typeface="Consolas"/>
                </a:rPr>
                <a:t>9</a:t>
              </a:r>
              <a:endParaRPr b="0" i="0" sz="1800" u="none" cap="none" strike="noStrike">
                <a:solidFill>
                  <a:srgbClr val="7F7F7F"/>
                </a:solidFill>
                <a:latin typeface="Consolas"/>
                <a:ea typeface="Consolas"/>
                <a:cs typeface="Consolas"/>
                <a:sym typeface="Consolas"/>
              </a:endParaRPr>
            </a:p>
          </p:txBody>
        </p:sp>
        <p:sp>
          <p:nvSpPr>
            <p:cNvPr id="102" name="Google Shape;102;p2"/>
            <p:cNvSpPr txBox="1"/>
            <p:nvPr/>
          </p:nvSpPr>
          <p:spPr>
            <a:xfrm>
              <a:off x="1842" y="3115"/>
              <a:ext cx="5400" cy="5400"/>
            </a:xfrm>
            <a:prstGeom prst="rect">
              <a:avLst/>
            </a:prstGeom>
            <a:noFill/>
            <a:ln>
              <a:noFill/>
            </a:ln>
          </p:spPr>
          <p:txBody>
            <a:bodyPr anchorCtr="0" anchor="t" bIns="45700" lIns="91425" spcFirstLastPara="1" rIns="91425" wrap="square" tIns="45700">
              <a:noAutofit/>
            </a:bodyPr>
            <a:lstStyle/>
            <a:p>
              <a:pPr indent="0" lvl="0" marL="0" marR="0" rtl="0" algn="l">
                <a:lnSpc>
                  <a:spcPct val="150000"/>
                </a:lnSpc>
                <a:spcBef>
                  <a:spcPts val="0"/>
                </a:spcBef>
                <a:spcAft>
                  <a:spcPts val="0"/>
                </a:spcAft>
                <a:buClr>
                  <a:schemeClr val="dk1"/>
                </a:buClr>
                <a:buSzPts val="1800"/>
                <a:buFont typeface="Consolas"/>
                <a:buNone/>
              </a:pPr>
              <a:r>
                <a:rPr b="0" i="0" lang="en-CA" sz="1800" u="none" cap="none" strike="noStrike">
                  <a:solidFill>
                    <a:schemeClr val="dk1"/>
                  </a:solidFill>
                  <a:latin typeface="Consolas"/>
                  <a:ea typeface="Consolas"/>
                  <a:cs typeface="Consolas"/>
                  <a:sym typeface="Consolas"/>
                </a:rPr>
                <a:t>foo:</a:t>
              </a:r>
              <a:endParaRPr b="0" i="0" sz="1800" u="none" cap="none" strike="noStrike">
                <a:solidFill>
                  <a:schemeClr val="dk1"/>
                </a:solidFill>
                <a:latin typeface="Consolas"/>
                <a:ea typeface="Consolas"/>
                <a:cs typeface="Consolas"/>
                <a:sym typeface="Consolas"/>
              </a:endParaRPr>
            </a:p>
            <a:p>
              <a:pPr indent="0" lvl="0" marL="0" marR="0" rtl="0" algn="l">
                <a:lnSpc>
                  <a:spcPct val="150000"/>
                </a:lnSpc>
                <a:spcBef>
                  <a:spcPts val="0"/>
                </a:spcBef>
                <a:spcAft>
                  <a:spcPts val="0"/>
                </a:spcAft>
                <a:buClr>
                  <a:schemeClr val="dk1"/>
                </a:buClr>
                <a:buSzPts val="1800"/>
                <a:buFont typeface="Consolas"/>
                <a:buNone/>
              </a:pPr>
              <a:r>
                <a:rPr b="0" i="0" lang="en-CA" sz="1800" u="none" cap="none" strike="noStrike">
                  <a:solidFill>
                    <a:schemeClr val="dk1"/>
                  </a:solidFill>
                  <a:latin typeface="Consolas"/>
                  <a:ea typeface="Consolas"/>
                  <a:cs typeface="Consolas"/>
                  <a:sym typeface="Consolas"/>
                </a:rPr>
                <a:t>    bge  t0 t1 target</a:t>
              </a:r>
              <a:endParaRPr b="0" i="0" sz="1800" u="none" cap="none" strike="noStrike">
                <a:solidFill>
                  <a:schemeClr val="dk1"/>
                </a:solidFill>
                <a:latin typeface="Consolas"/>
                <a:ea typeface="Consolas"/>
                <a:cs typeface="Consolas"/>
                <a:sym typeface="Consolas"/>
              </a:endParaRPr>
            </a:p>
            <a:p>
              <a:pPr indent="0" lvl="0" marL="0" marR="0" rtl="0" algn="l">
                <a:lnSpc>
                  <a:spcPct val="150000"/>
                </a:lnSpc>
                <a:spcBef>
                  <a:spcPts val="0"/>
                </a:spcBef>
                <a:spcAft>
                  <a:spcPts val="0"/>
                </a:spcAft>
                <a:buClr>
                  <a:schemeClr val="dk1"/>
                </a:buClr>
                <a:buSzPts val="1800"/>
                <a:buFont typeface="Consolas"/>
                <a:buNone/>
              </a:pPr>
              <a:r>
                <a:rPr b="0" i="0" lang="en-CA" sz="1800" u="none" cap="none" strike="noStrike">
                  <a:solidFill>
                    <a:schemeClr val="dk1"/>
                  </a:solidFill>
                  <a:latin typeface="Consolas"/>
                  <a:ea typeface="Consolas"/>
                  <a:cs typeface="Consolas"/>
                  <a:sym typeface="Consolas"/>
                </a:rPr>
                <a:t>    addi t0 t0 1</a:t>
              </a:r>
              <a:endParaRPr b="0" i="0" sz="1800" u="none" cap="none" strike="noStrike">
                <a:solidFill>
                  <a:schemeClr val="dk1"/>
                </a:solidFill>
                <a:latin typeface="Consolas"/>
                <a:ea typeface="Consolas"/>
                <a:cs typeface="Consolas"/>
                <a:sym typeface="Consolas"/>
              </a:endParaRPr>
            </a:p>
            <a:p>
              <a:pPr indent="0" lvl="0" marL="0" marR="0" rtl="0" algn="l">
                <a:lnSpc>
                  <a:spcPct val="150000"/>
                </a:lnSpc>
                <a:spcBef>
                  <a:spcPts val="0"/>
                </a:spcBef>
                <a:spcAft>
                  <a:spcPts val="0"/>
                </a:spcAft>
                <a:buClr>
                  <a:schemeClr val="dk1"/>
                </a:buClr>
                <a:buSzPts val="1800"/>
                <a:buFont typeface="Consolas"/>
                <a:buNone/>
              </a:pPr>
              <a:r>
                <a:rPr b="0" i="0" lang="en-CA" sz="1800" u="none" cap="none" strike="noStrike">
                  <a:solidFill>
                    <a:schemeClr val="dk1"/>
                  </a:solidFill>
                  <a:latin typeface="Consolas"/>
                  <a:ea typeface="Consolas"/>
                  <a:cs typeface="Consolas"/>
                  <a:sym typeface="Consolas"/>
                </a:rPr>
                <a:t>    j foo</a:t>
              </a:r>
              <a:endParaRPr b="0" i="0" sz="1800" u="none" cap="none" strike="noStrike">
                <a:solidFill>
                  <a:schemeClr val="dk1"/>
                </a:solidFill>
                <a:latin typeface="Consolas"/>
                <a:ea typeface="Consolas"/>
                <a:cs typeface="Consolas"/>
                <a:sym typeface="Consolas"/>
              </a:endParaRPr>
            </a:p>
            <a:p>
              <a:pPr indent="0" lvl="0" marL="0" marR="0" rtl="0" algn="l">
                <a:lnSpc>
                  <a:spcPct val="150000"/>
                </a:lnSpc>
                <a:spcBef>
                  <a:spcPts val="0"/>
                </a:spcBef>
                <a:spcAft>
                  <a:spcPts val="0"/>
                </a:spcAft>
                <a:buClr>
                  <a:schemeClr val="dk1"/>
                </a:buClr>
                <a:buSzPts val="1800"/>
                <a:buFont typeface="Consolas"/>
                <a:buNone/>
              </a:pPr>
              <a:r>
                <a:rPr b="0" i="0" lang="en-CA" sz="1800" u="none" cap="none" strike="noStrike">
                  <a:solidFill>
                    <a:schemeClr val="dk1"/>
                  </a:solidFill>
                  <a:latin typeface="Consolas"/>
                  <a:ea typeface="Consolas"/>
                  <a:cs typeface="Consolas"/>
                  <a:sym typeface="Consolas"/>
                </a:rPr>
                <a:t>target:</a:t>
              </a:r>
              <a:endParaRPr b="0" i="0" sz="1800" u="none" cap="none" strike="noStrike">
                <a:solidFill>
                  <a:schemeClr val="dk1"/>
                </a:solidFill>
                <a:latin typeface="Consolas"/>
                <a:ea typeface="Consolas"/>
                <a:cs typeface="Consolas"/>
                <a:sym typeface="Consolas"/>
              </a:endParaRPr>
            </a:p>
            <a:p>
              <a:pPr indent="0" lvl="0" marL="0" marR="0" rtl="0" algn="l">
                <a:lnSpc>
                  <a:spcPct val="150000"/>
                </a:lnSpc>
                <a:spcBef>
                  <a:spcPts val="0"/>
                </a:spcBef>
                <a:spcAft>
                  <a:spcPts val="0"/>
                </a:spcAft>
                <a:buClr>
                  <a:schemeClr val="dk1"/>
                </a:buClr>
                <a:buSzPts val="1800"/>
                <a:buFont typeface="Consolas"/>
                <a:buNone/>
              </a:pPr>
              <a:r>
                <a:rPr b="0" i="0" lang="en-CA" sz="1800" u="none" cap="none" strike="noStrike">
                  <a:solidFill>
                    <a:schemeClr val="dk1"/>
                  </a:solidFill>
                  <a:latin typeface="Consolas"/>
                  <a:ea typeface="Consolas"/>
                  <a:cs typeface="Consolas"/>
                  <a:sym typeface="Consolas"/>
                </a:rPr>
                <a:t>    addi t1 t1 1</a:t>
              </a:r>
              <a:endParaRPr b="0" i="0" sz="1800" u="none" cap="none" strike="noStrike">
                <a:solidFill>
                  <a:schemeClr val="dk1"/>
                </a:solidFill>
                <a:latin typeface="Consolas"/>
                <a:ea typeface="Consolas"/>
                <a:cs typeface="Consolas"/>
                <a:sym typeface="Consolas"/>
              </a:endParaRPr>
            </a:p>
            <a:p>
              <a:pPr indent="0" lvl="0" marL="0" marR="0" rtl="0" algn="l">
                <a:lnSpc>
                  <a:spcPct val="150000"/>
                </a:lnSpc>
                <a:spcBef>
                  <a:spcPts val="0"/>
                </a:spcBef>
                <a:spcAft>
                  <a:spcPts val="0"/>
                </a:spcAft>
                <a:buClr>
                  <a:schemeClr val="dk1"/>
                </a:buClr>
                <a:buSzPts val="1800"/>
                <a:buFont typeface="Consolas"/>
                <a:buNone/>
              </a:pPr>
              <a:r>
                <a:rPr b="0" i="0" lang="en-CA" sz="1800" u="none" cap="none" strike="noStrike">
                  <a:solidFill>
                    <a:schemeClr val="dk1"/>
                  </a:solidFill>
                  <a:latin typeface="Consolas"/>
                  <a:ea typeface="Consolas"/>
                  <a:cs typeface="Consolas"/>
                  <a:sym typeface="Consolas"/>
                </a:rPr>
                <a:t>    li t0 0</a:t>
              </a:r>
              <a:endParaRPr b="0" i="0" sz="1800" u="none" cap="none" strike="noStrike">
                <a:solidFill>
                  <a:schemeClr val="dk1"/>
                </a:solidFill>
                <a:latin typeface="Consolas"/>
                <a:ea typeface="Consolas"/>
                <a:cs typeface="Consolas"/>
                <a:sym typeface="Consolas"/>
              </a:endParaRPr>
            </a:p>
            <a:p>
              <a:pPr indent="0" lvl="0" marL="0" marR="0" rtl="0" algn="l">
                <a:lnSpc>
                  <a:spcPct val="150000"/>
                </a:lnSpc>
                <a:spcBef>
                  <a:spcPts val="0"/>
                </a:spcBef>
                <a:spcAft>
                  <a:spcPts val="0"/>
                </a:spcAft>
                <a:buClr>
                  <a:schemeClr val="dk1"/>
                </a:buClr>
                <a:buSzPts val="1800"/>
                <a:buFont typeface="Consolas"/>
                <a:buNone/>
              </a:pPr>
              <a:r>
                <a:rPr b="0" i="0" lang="en-CA" sz="1800" u="none" cap="none" strike="noStrike">
                  <a:solidFill>
                    <a:schemeClr val="dk1"/>
                  </a:solidFill>
                  <a:latin typeface="Consolas"/>
                  <a:ea typeface="Consolas"/>
                  <a:cs typeface="Consolas"/>
                  <a:sym typeface="Consolas"/>
                </a:rPr>
                <a:t>    li t2 10</a:t>
              </a:r>
              <a:endParaRPr b="0" i="0" sz="1800" u="none" cap="none" strike="noStrike">
                <a:solidFill>
                  <a:schemeClr val="dk1"/>
                </a:solidFill>
                <a:latin typeface="Consolas"/>
                <a:ea typeface="Consolas"/>
                <a:cs typeface="Consolas"/>
                <a:sym typeface="Consolas"/>
              </a:endParaRPr>
            </a:p>
            <a:p>
              <a:pPr indent="0" lvl="0" marL="0" marR="0" rtl="0" algn="l">
                <a:lnSpc>
                  <a:spcPct val="150000"/>
                </a:lnSpc>
                <a:spcBef>
                  <a:spcPts val="0"/>
                </a:spcBef>
                <a:spcAft>
                  <a:spcPts val="0"/>
                </a:spcAft>
                <a:buClr>
                  <a:schemeClr val="dk1"/>
                </a:buClr>
                <a:buSzPts val="1800"/>
                <a:buFont typeface="Consolas"/>
                <a:buNone/>
              </a:pPr>
              <a:r>
                <a:rPr b="0" i="0" lang="en-CA" sz="1800" u="none" cap="none" strike="noStrike">
                  <a:solidFill>
                    <a:schemeClr val="dk1"/>
                  </a:solidFill>
                  <a:latin typeface="Consolas"/>
                  <a:ea typeface="Consolas"/>
                  <a:cs typeface="Consolas"/>
                  <a:sym typeface="Consolas"/>
                </a:rPr>
                <a:t>    blt t1 t2 foo</a:t>
              </a:r>
              <a:endParaRPr b="0" i="0" sz="1800" u="none" cap="none" strike="noStrike">
                <a:solidFill>
                  <a:schemeClr val="dk1"/>
                </a:solidFill>
                <a:latin typeface="Consolas"/>
                <a:ea typeface="Consolas"/>
                <a:cs typeface="Consolas"/>
                <a:sym typeface="Consolas"/>
              </a:endParaRPr>
            </a:p>
          </p:txBody>
        </p:sp>
        <p:sp>
          <p:nvSpPr>
            <p:cNvPr id="103" name="Google Shape;103;p2"/>
            <p:cNvSpPr txBox="1"/>
            <p:nvPr/>
          </p:nvSpPr>
          <p:spPr>
            <a:xfrm>
              <a:off x="1320" y="2535"/>
              <a:ext cx="6300" cy="6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0" i="0" lang="en-CA" sz="2400" u="none" cap="none" strike="noStrike">
                  <a:solidFill>
                    <a:schemeClr val="dk1"/>
                  </a:solidFill>
                  <a:latin typeface="Calibri"/>
                  <a:ea typeface="Calibri"/>
                  <a:cs typeface="Calibri"/>
                  <a:sym typeface="Calibri"/>
                </a:rPr>
                <a:t>RISC-V Assembly</a:t>
              </a:r>
              <a:endParaRPr b="0" i="0" sz="2400" u="none" cap="none" strike="noStrike">
                <a:solidFill>
                  <a:schemeClr val="dk1"/>
                </a:solidFill>
                <a:latin typeface="Calibri"/>
                <a:ea typeface="Calibri"/>
                <a:cs typeface="Calibri"/>
                <a:sym typeface="Calibri"/>
              </a:endParaRPr>
            </a:p>
          </p:txBody>
        </p:sp>
      </p:grpSp>
      <p:sp>
        <p:nvSpPr>
          <p:cNvPr id="104" name="Google Shape;104;p2"/>
          <p:cNvSpPr txBox="1"/>
          <p:nvPr>
            <p:ph idx="1" type="body"/>
          </p:nvPr>
        </p:nvSpPr>
        <p:spPr>
          <a:xfrm>
            <a:off x="838200" y="365125"/>
            <a:ext cx="10515600" cy="58864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CA"/>
              <a:t>Consider the program below</a:t>
            </a:r>
            <a:endParaRPr/>
          </a:p>
        </p:txBody>
      </p:sp>
      <p:grpSp>
        <p:nvGrpSpPr>
          <p:cNvPr id="105" name="Google Shape;105;p2"/>
          <p:cNvGrpSpPr/>
          <p:nvPr/>
        </p:nvGrpSpPr>
        <p:grpSpPr>
          <a:xfrm>
            <a:off x="4036375" y="1308491"/>
            <a:ext cx="3619500" cy="1333500"/>
            <a:chOff x="11254" y="2025"/>
            <a:chExt cx="5700" cy="2100"/>
          </a:xfrm>
        </p:grpSpPr>
        <p:cxnSp>
          <p:nvCxnSpPr>
            <p:cNvPr id="106" name="Google Shape;106;p2"/>
            <p:cNvCxnSpPr>
              <a:stCxn id="107" idx="2"/>
            </p:cNvCxnSpPr>
            <p:nvPr/>
          </p:nvCxnSpPr>
          <p:spPr>
            <a:xfrm rot="5400000">
              <a:off x="12004" y="2025"/>
              <a:ext cx="1500" cy="2700"/>
            </a:xfrm>
            <a:prstGeom prst="curvedConnector2">
              <a:avLst/>
            </a:prstGeom>
            <a:noFill/>
            <a:ln cap="flat" cmpd="sng" w="25400">
              <a:solidFill>
                <a:srgbClr val="FF0000"/>
              </a:solidFill>
              <a:prstDash val="solid"/>
              <a:miter lim="800000"/>
              <a:headEnd len="sm" w="sm" type="none"/>
              <a:tailEnd len="med" w="med" type="stealth"/>
            </a:ln>
          </p:spPr>
        </p:cxnSp>
        <p:sp>
          <p:nvSpPr>
            <p:cNvPr id="107" name="Google Shape;107;p2"/>
            <p:cNvSpPr txBox="1"/>
            <p:nvPr/>
          </p:nvSpPr>
          <p:spPr>
            <a:xfrm>
              <a:off x="11254" y="2025"/>
              <a:ext cx="5700" cy="6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CA" sz="2000" u="none" cap="none" strike="noStrike">
                  <a:solidFill>
                    <a:srgbClr val="FF0000"/>
                  </a:solidFill>
                  <a:latin typeface="Calibri"/>
                  <a:ea typeface="Calibri"/>
                  <a:cs typeface="Calibri"/>
                  <a:sym typeface="Calibri"/>
                </a:rPr>
                <a:t>Forward Branch</a:t>
              </a:r>
              <a:endParaRPr b="0" i="0" sz="2000" u="none" cap="none" strike="noStrike">
                <a:solidFill>
                  <a:srgbClr val="FF0000"/>
                </a:solidFill>
                <a:latin typeface="Calibri"/>
                <a:ea typeface="Calibri"/>
                <a:cs typeface="Calibri"/>
                <a:sym typeface="Calibri"/>
              </a:endParaRPr>
            </a:p>
          </p:txBody>
        </p:sp>
      </p:grpSp>
      <p:grpSp>
        <p:nvGrpSpPr>
          <p:cNvPr id="108" name="Google Shape;108;p2"/>
          <p:cNvGrpSpPr/>
          <p:nvPr/>
        </p:nvGrpSpPr>
        <p:grpSpPr>
          <a:xfrm>
            <a:off x="3930350" y="4103866"/>
            <a:ext cx="3619500" cy="1333500"/>
            <a:chOff x="11254" y="2025"/>
            <a:chExt cx="5700" cy="2100"/>
          </a:xfrm>
        </p:grpSpPr>
        <p:cxnSp>
          <p:nvCxnSpPr>
            <p:cNvPr id="109" name="Google Shape;109;p2"/>
            <p:cNvCxnSpPr>
              <a:stCxn id="110" idx="2"/>
            </p:cNvCxnSpPr>
            <p:nvPr/>
          </p:nvCxnSpPr>
          <p:spPr>
            <a:xfrm rot="5400000">
              <a:off x="12004" y="2025"/>
              <a:ext cx="1500" cy="2700"/>
            </a:xfrm>
            <a:prstGeom prst="curvedConnector2">
              <a:avLst/>
            </a:prstGeom>
            <a:noFill/>
            <a:ln cap="flat" cmpd="sng" w="25400">
              <a:solidFill>
                <a:srgbClr val="FF0000"/>
              </a:solidFill>
              <a:prstDash val="solid"/>
              <a:miter lim="800000"/>
              <a:headEnd len="sm" w="sm" type="none"/>
              <a:tailEnd len="med" w="med" type="stealth"/>
            </a:ln>
          </p:spPr>
        </p:cxnSp>
        <p:sp>
          <p:nvSpPr>
            <p:cNvPr id="110" name="Google Shape;110;p2"/>
            <p:cNvSpPr txBox="1"/>
            <p:nvPr/>
          </p:nvSpPr>
          <p:spPr>
            <a:xfrm>
              <a:off x="11254" y="2025"/>
              <a:ext cx="5700" cy="6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CA" sz="2000" u="none" cap="none" strike="noStrike">
                  <a:solidFill>
                    <a:srgbClr val="FF0000"/>
                  </a:solidFill>
                  <a:latin typeface="Calibri"/>
                  <a:ea typeface="Calibri"/>
                  <a:cs typeface="Calibri"/>
                  <a:sym typeface="Calibri"/>
                </a:rPr>
                <a:t>Backward Branch</a:t>
              </a:r>
              <a:endParaRPr b="0" i="0" sz="2000" u="none" cap="none" strike="noStrike">
                <a:solidFill>
                  <a:srgbClr val="FF0000"/>
                </a:solidFill>
                <a:latin typeface="Calibri"/>
                <a:ea typeface="Calibri"/>
                <a:cs typeface="Calibri"/>
                <a:sym typeface="Calibri"/>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9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g355c9beb723_0_22"/>
          <p:cNvSpPr txBox="1"/>
          <p:nvPr/>
        </p:nvSpPr>
        <p:spPr>
          <a:xfrm>
            <a:off x="776025" y="1194775"/>
            <a:ext cx="4000500" cy="4617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400"/>
              <a:buFont typeface="Arial"/>
              <a:buNone/>
            </a:pPr>
            <a:r>
              <a:rPr b="0" i="0" lang="en-CA" sz="2400" u="none" cap="none" strike="noStrike">
                <a:solidFill>
                  <a:schemeClr val="dk1"/>
                </a:solidFill>
                <a:latin typeface="Calibri"/>
                <a:ea typeface="Calibri"/>
                <a:cs typeface="Calibri"/>
                <a:sym typeface="Calibri"/>
              </a:rPr>
              <a:t>RARS</a:t>
            </a:r>
            <a:endParaRPr b="0" i="0" sz="2400" u="none" cap="none" strike="noStrike">
              <a:solidFill>
                <a:schemeClr val="dk1"/>
              </a:solidFill>
              <a:latin typeface="Calibri"/>
              <a:ea typeface="Calibri"/>
              <a:cs typeface="Calibri"/>
              <a:sym typeface="Calibri"/>
            </a:endParaRPr>
          </a:p>
        </p:txBody>
      </p:sp>
      <p:sp>
        <p:nvSpPr>
          <p:cNvPr id="116" name="Google Shape;116;g355c9beb723_0_22"/>
          <p:cNvSpPr txBox="1"/>
          <p:nvPr>
            <p:ph idx="1" type="body"/>
          </p:nvPr>
        </p:nvSpPr>
        <p:spPr>
          <a:xfrm>
            <a:off x="776025" y="144475"/>
            <a:ext cx="7304400" cy="105030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CA"/>
              <a:t>Now consider how branch targets are stored in assembly</a:t>
            </a:r>
            <a:endParaRPr/>
          </a:p>
        </p:txBody>
      </p:sp>
      <p:grpSp>
        <p:nvGrpSpPr>
          <p:cNvPr id="117" name="Google Shape;117;g355c9beb723_0_22"/>
          <p:cNvGrpSpPr/>
          <p:nvPr/>
        </p:nvGrpSpPr>
        <p:grpSpPr>
          <a:xfrm>
            <a:off x="7748025" y="490325"/>
            <a:ext cx="3619500" cy="1905000"/>
            <a:chOff x="11645" y="4180"/>
            <a:chExt cx="5700" cy="3000"/>
          </a:xfrm>
        </p:grpSpPr>
        <p:cxnSp>
          <p:nvCxnSpPr>
            <p:cNvPr id="118" name="Google Shape;118;g355c9beb723_0_22"/>
            <p:cNvCxnSpPr>
              <a:stCxn id="119" idx="2"/>
            </p:cNvCxnSpPr>
            <p:nvPr/>
          </p:nvCxnSpPr>
          <p:spPr>
            <a:xfrm rot="5400000">
              <a:off x="12395" y="5080"/>
              <a:ext cx="1500" cy="2700"/>
            </a:xfrm>
            <a:prstGeom prst="curvedConnector2">
              <a:avLst/>
            </a:prstGeom>
            <a:noFill/>
            <a:ln cap="flat" cmpd="sng" w="25400">
              <a:solidFill>
                <a:srgbClr val="FF0000"/>
              </a:solidFill>
              <a:prstDash val="solid"/>
              <a:miter lim="800000"/>
              <a:headEnd len="sm" w="sm" type="none"/>
              <a:tailEnd len="med" w="med" type="stealth"/>
            </a:ln>
          </p:spPr>
        </p:cxnSp>
        <p:sp>
          <p:nvSpPr>
            <p:cNvPr id="119" name="Google Shape;119;g355c9beb723_0_22"/>
            <p:cNvSpPr txBox="1"/>
            <p:nvPr/>
          </p:nvSpPr>
          <p:spPr>
            <a:xfrm>
              <a:off x="11645" y="4180"/>
              <a:ext cx="5700" cy="1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CA" sz="2000" u="none" cap="none" strike="noStrike">
                  <a:solidFill>
                    <a:srgbClr val="FF0000"/>
                  </a:solidFill>
                  <a:latin typeface="Calibri"/>
                  <a:ea typeface="Calibri"/>
                  <a:cs typeface="Calibri"/>
                  <a:sym typeface="Calibri"/>
                </a:rPr>
                <a:t>Positive Offset</a:t>
              </a:r>
              <a:endParaRPr b="0" i="0" sz="20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000"/>
                <a:buFont typeface="Arial"/>
                <a:buNone/>
              </a:pPr>
              <a:r>
                <a:rPr b="0" i="0" lang="en-CA" sz="2000" u="none" cap="none" strike="noStrike">
                  <a:solidFill>
                    <a:srgbClr val="FF0000"/>
                  </a:solidFill>
                  <a:latin typeface="Calibri"/>
                  <a:ea typeface="Calibri"/>
                  <a:cs typeface="Calibri"/>
                  <a:sym typeface="Calibri"/>
                </a:rPr>
                <a:t>0x00400000+0x0000000c</a:t>
              </a:r>
              <a:endParaRPr b="0" i="0" sz="20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000"/>
                <a:buFont typeface="Arial"/>
                <a:buNone/>
              </a:pPr>
              <a:r>
                <a:rPr b="0" i="0" lang="en-CA" sz="2000" u="none" cap="none" strike="noStrike">
                  <a:solidFill>
                    <a:srgbClr val="FF0000"/>
                  </a:solidFill>
                  <a:latin typeface="Calibri"/>
                  <a:ea typeface="Calibri"/>
                  <a:cs typeface="Calibri"/>
                  <a:sym typeface="Calibri"/>
                </a:rPr>
                <a:t>=0x0040000c</a:t>
              </a:r>
              <a:endParaRPr b="0" i="0" sz="2000" u="none" cap="none" strike="noStrike">
                <a:solidFill>
                  <a:srgbClr val="FF0000"/>
                </a:solidFill>
                <a:latin typeface="Calibri"/>
                <a:ea typeface="Calibri"/>
                <a:cs typeface="Calibri"/>
                <a:sym typeface="Calibri"/>
              </a:endParaRPr>
            </a:p>
          </p:txBody>
        </p:sp>
      </p:grpSp>
      <p:grpSp>
        <p:nvGrpSpPr>
          <p:cNvPr id="120" name="Google Shape;120;g355c9beb723_0_22"/>
          <p:cNvGrpSpPr/>
          <p:nvPr/>
        </p:nvGrpSpPr>
        <p:grpSpPr>
          <a:xfrm>
            <a:off x="7796475" y="3150767"/>
            <a:ext cx="3619500" cy="1905000"/>
            <a:chOff x="11877" y="1339"/>
            <a:chExt cx="5700" cy="3000"/>
          </a:xfrm>
        </p:grpSpPr>
        <p:cxnSp>
          <p:nvCxnSpPr>
            <p:cNvPr id="121" name="Google Shape;121;g355c9beb723_0_22"/>
            <p:cNvCxnSpPr>
              <a:stCxn id="122" idx="2"/>
            </p:cNvCxnSpPr>
            <p:nvPr/>
          </p:nvCxnSpPr>
          <p:spPr>
            <a:xfrm rot="5400000">
              <a:off x="12627" y="2239"/>
              <a:ext cx="1500" cy="2700"/>
            </a:xfrm>
            <a:prstGeom prst="curvedConnector2">
              <a:avLst/>
            </a:prstGeom>
            <a:noFill/>
            <a:ln cap="flat" cmpd="sng" w="25400">
              <a:solidFill>
                <a:srgbClr val="FF0000"/>
              </a:solidFill>
              <a:prstDash val="solid"/>
              <a:miter lim="800000"/>
              <a:headEnd len="sm" w="sm" type="none"/>
              <a:tailEnd len="med" w="med" type="stealth"/>
            </a:ln>
          </p:spPr>
        </p:cxnSp>
        <p:sp>
          <p:nvSpPr>
            <p:cNvPr id="122" name="Google Shape;122;g355c9beb723_0_22"/>
            <p:cNvSpPr txBox="1"/>
            <p:nvPr/>
          </p:nvSpPr>
          <p:spPr>
            <a:xfrm>
              <a:off x="11877" y="1339"/>
              <a:ext cx="5700" cy="15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2000"/>
                <a:buFont typeface="Arial"/>
                <a:buNone/>
              </a:pPr>
              <a:r>
                <a:rPr b="0" i="0" lang="en-CA" sz="2000" u="none" cap="none" strike="noStrike">
                  <a:solidFill>
                    <a:srgbClr val="FF0000"/>
                  </a:solidFill>
                  <a:latin typeface="Calibri"/>
                  <a:ea typeface="Calibri"/>
                  <a:cs typeface="Calibri"/>
                  <a:sym typeface="Calibri"/>
                </a:rPr>
                <a:t>Negative Offset</a:t>
              </a:r>
              <a:endParaRPr b="0" i="0" sz="20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000"/>
                <a:buFont typeface="Arial"/>
                <a:buNone/>
              </a:pPr>
              <a:r>
                <a:rPr b="0" i="0" lang="en-CA" sz="2000" u="none" cap="none" strike="noStrike">
                  <a:solidFill>
                    <a:srgbClr val="FF0000"/>
                  </a:solidFill>
                  <a:latin typeface="Calibri"/>
                  <a:ea typeface="Calibri"/>
                  <a:cs typeface="Calibri"/>
                  <a:sym typeface="Calibri"/>
                </a:rPr>
                <a:t>0x00400018+0xffffffe8</a:t>
              </a:r>
              <a:endParaRPr b="0" i="0" sz="2000" u="none" cap="none" strike="noStrike">
                <a:solidFill>
                  <a:srgbClr val="FF0000"/>
                </a:solidFill>
                <a:latin typeface="Calibri"/>
                <a:ea typeface="Calibri"/>
                <a:cs typeface="Calibri"/>
                <a:sym typeface="Calibri"/>
              </a:endParaRPr>
            </a:p>
            <a:p>
              <a:pPr indent="0" lvl="0" marL="0" marR="0" rtl="0" algn="ctr">
                <a:lnSpc>
                  <a:spcPct val="100000"/>
                </a:lnSpc>
                <a:spcBef>
                  <a:spcPts val="0"/>
                </a:spcBef>
                <a:spcAft>
                  <a:spcPts val="0"/>
                </a:spcAft>
                <a:buClr>
                  <a:srgbClr val="000000"/>
                </a:buClr>
                <a:buSzPts val="2000"/>
                <a:buFont typeface="Arial"/>
                <a:buNone/>
              </a:pPr>
              <a:r>
                <a:rPr b="0" i="0" lang="en-CA" sz="2000" u="none" cap="none" strike="noStrike">
                  <a:solidFill>
                    <a:srgbClr val="FF0000"/>
                  </a:solidFill>
                  <a:latin typeface="Calibri"/>
                  <a:ea typeface="Calibri"/>
                  <a:cs typeface="Calibri"/>
                  <a:sym typeface="Calibri"/>
                </a:rPr>
                <a:t>=0x00400000</a:t>
              </a:r>
              <a:endParaRPr b="0" i="0" sz="2000" u="none" cap="none" strike="noStrike">
                <a:solidFill>
                  <a:srgbClr val="FF0000"/>
                </a:solidFill>
                <a:latin typeface="Calibri"/>
                <a:ea typeface="Calibri"/>
                <a:cs typeface="Calibri"/>
                <a:sym typeface="Calibri"/>
              </a:endParaRPr>
            </a:p>
          </p:txBody>
        </p:sp>
      </p:grpSp>
      <p:graphicFrame>
        <p:nvGraphicFramePr>
          <p:cNvPr id="123" name="Google Shape;123;g355c9beb723_0_22"/>
          <p:cNvGraphicFramePr/>
          <p:nvPr/>
        </p:nvGraphicFramePr>
        <p:xfrm>
          <a:off x="776025" y="1656475"/>
          <a:ext cx="3000000" cy="3000000"/>
        </p:xfrm>
        <a:graphic>
          <a:graphicData uri="http://schemas.openxmlformats.org/drawingml/2006/table">
            <a:tbl>
              <a:tblPr>
                <a:noFill/>
                <a:tableStyleId>{0A5ED627-1B9A-4764-9E9C-39A3E428F342}</a:tableStyleId>
              </a:tblPr>
              <a:tblGrid>
                <a:gridCol w="1671350"/>
                <a:gridCol w="1671350"/>
                <a:gridCol w="3629300"/>
              </a:tblGrid>
              <a:tr h="381000">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Address</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chemeClr val="dk1"/>
                        </a:buClr>
                        <a:buSzPts val="1100"/>
                        <a:buFont typeface="Arial"/>
                        <a:buNone/>
                      </a:pPr>
                      <a:r>
                        <a:rPr lang="en-CA" sz="1800" u="none" cap="none" strike="noStrike">
                          <a:solidFill>
                            <a:schemeClr val="dk1"/>
                          </a:solidFill>
                          <a:latin typeface="Consolas"/>
                          <a:ea typeface="Consolas"/>
                          <a:cs typeface="Consolas"/>
                          <a:sym typeface="Consolas"/>
                        </a:rPr>
                        <a:t>Code</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Basic</a:t>
                      </a:r>
                      <a:endParaRPr sz="1800" u="none" cap="none" strike="noStrike">
                        <a:latin typeface="Consolas"/>
                        <a:ea typeface="Consolas"/>
                        <a:cs typeface="Consolas"/>
                        <a:sym typeface="Consolas"/>
                      </a:endParaRPr>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0x00400000</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0x0062d663</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bge x5 x6 0x0000000c</a:t>
                      </a:r>
                      <a:endParaRPr sz="1800" u="none" cap="none" strike="noStrike">
                        <a:latin typeface="Consolas"/>
                        <a:ea typeface="Consolas"/>
                        <a:cs typeface="Consolas"/>
                        <a:sym typeface="Consolas"/>
                      </a:endParaRPr>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solidFill>
                            <a:schemeClr val="dk1"/>
                          </a:solidFill>
                          <a:latin typeface="Consolas"/>
                          <a:ea typeface="Consolas"/>
                          <a:cs typeface="Consolas"/>
                          <a:sym typeface="Consolas"/>
                        </a:rPr>
                        <a:t>0x00400004</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0x00128293</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addi x5 x5 1</a:t>
                      </a:r>
                      <a:endParaRPr sz="1800" u="none" cap="none" strike="noStrike">
                        <a:latin typeface="Consolas"/>
                        <a:ea typeface="Consolas"/>
                        <a:cs typeface="Consolas"/>
                        <a:sym typeface="Consolas"/>
                      </a:endParaRPr>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solidFill>
                            <a:schemeClr val="dk1"/>
                          </a:solidFill>
                          <a:latin typeface="Consolas"/>
                          <a:ea typeface="Consolas"/>
                          <a:cs typeface="Consolas"/>
                          <a:sym typeface="Consolas"/>
                        </a:rPr>
                        <a:t>0x00400008</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0xff9ff06f</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jal x0 0xfffffff8</a:t>
                      </a:r>
                      <a:endParaRPr sz="1800" u="none" cap="none" strike="noStrike">
                        <a:latin typeface="Consolas"/>
                        <a:ea typeface="Consolas"/>
                        <a:cs typeface="Consolas"/>
                        <a:sym typeface="Consolas"/>
                      </a:endParaRPr>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solidFill>
                            <a:schemeClr val="dk1"/>
                          </a:solidFill>
                          <a:latin typeface="Consolas"/>
                          <a:ea typeface="Consolas"/>
                          <a:cs typeface="Consolas"/>
                          <a:sym typeface="Consolas"/>
                        </a:rPr>
                        <a:t>0x0040000c</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0x00130313</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addi x6 x6 1</a:t>
                      </a:r>
                      <a:endParaRPr sz="1800" u="none" cap="none" strike="noStrike">
                        <a:latin typeface="Consolas"/>
                        <a:ea typeface="Consolas"/>
                        <a:cs typeface="Consolas"/>
                        <a:sym typeface="Consolas"/>
                      </a:endParaRPr>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solidFill>
                            <a:schemeClr val="dk1"/>
                          </a:solidFill>
                          <a:latin typeface="Consolas"/>
                          <a:ea typeface="Consolas"/>
                          <a:cs typeface="Consolas"/>
                          <a:sym typeface="Consolas"/>
                        </a:rPr>
                        <a:t>0x00400010</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0x00000293</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addi x5 x0 0</a:t>
                      </a:r>
                      <a:endParaRPr sz="1800" u="none" cap="none" strike="noStrike">
                        <a:latin typeface="Consolas"/>
                        <a:ea typeface="Consolas"/>
                        <a:cs typeface="Consolas"/>
                        <a:sym typeface="Consolas"/>
                      </a:endParaRPr>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solidFill>
                            <a:schemeClr val="dk1"/>
                          </a:solidFill>
                          <a:latin typeface="Consolas"/>
                          <a:ea typeface="Consolas"/>
                          <a:cs typeface="Consolas"/>
                          <a:sym typeface="Consolas"/>
                        </a:rPr>
                        <a:t>0x00400014</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0x00a00393</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addi x7 x0 10</a:t>
                      </a:r>
                      <a:endParaRPr sz="1800" u="none" cap="none" strike="noStrike">
                        <a:latin typeface="Consolas"/>
                        <a:ea typeface="Consolas"/>
                        <a:cs typeface="Consolas"/>
                        <a:sym typeface="Consolas"/>
                      </a:endParaRPr>
                    </a:p>
                  </a:txBody>
                  <a:tcPr marT="91425" marB="91425" marR="91425" marL="91425"/>
                </a:tc>
              </a:tr>
              <a:tr h="381000">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solidFill>
                            <a:schemeClr val="dk1"/>
                          </a:solidFill>
                          <a:latin typeface="Consolas"/>
                          <a:ea typeface="Consolas"/>
                          <a:cs typeface="Consolas"/>
                          <a:sym typeface="Consolas"/>
                        </a:rPr>
                        <a:t>0x00400018</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0xfe7344e3</a:t>
                      </a:r>
                      <a:endParaRPr sz="1800" u="none" cap="none" strike="noStrike">
                        <a:latin typeface="Consolas"/>
                        <a:ea typeface="Consolas"/>
                        <a:cs typeface="Consolas"/>
                        <a:sym typeface="Consolas"/>
                      </a:endParaRPr>
                    </a:p>
                  </a:txBody>
                  <a:tcPr marT="91425" marB="91425" marR="91425" marL="91425"/>
                </a:tc>
                <a:tc>
                  <a:txBody>
                    <a:bodyPr/>
                    <a:lstStyle/>
                    <a:p>
                      <a:pPr indent="0" lvl="0" marL="0" marR="0" rtl="0" algn="l">
                        <a:lnSpc>
                          <a:spcPct val="100000"/>
                        </a:lnSpc>
                        <a:spcBef>
                          <a:spcPts val="0"/>
                        </a:spcBef>
                        <a:spcAft>
                          <a:spcPts val="0"/>
                        </a:spcAft>
                        <a:buClr>
                          <a:srgbClr val="000000"/>
                        </a:buClr>
                        <a:buSzPts val="1800"/>
                        <a:buFont typeface="Arial"/>
                        <a:buNone/>
                      </a:pPr>
                      <a:r>
                        <a:rPr lang="en-CA" sz="1800" u="none" cap="none" strike="noStrike">
                          <a:latin typeface="Consolas"/>
                          <a:ea typeface="Consolas"/>
                          <a:cs typeface="Consolas"/>
                          <a:sym typeface="Consolas"/>
                        </a:rPr>
                        <a:t>blt x6 x7 0xffffffe8</a:t>
                      </a:r>
                      <a:endParaRPr sz="1800" u="none" cap="none" strike="noStrike">
                        <a:latin typeface="Consolas"/>
                        <a:ea typeface="Consolas"/>
                        <a:cs typeface="Consolas"/>
                        <a:sym typeface="Consolas"/>
                      </a:endParaRPr>
                    </a:p>
                  </a:txBody>
                  <a:tcPr marT="91425" marB="91425" marR="91425" marL="91425"/>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1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2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CA"/>
              <a:t>Task</a:t>
            </a:r>
            <a:endParaRPr/>
          </a:p>
        </p:txBody>
      </p:sp>
      <p:sp>
        <p:nvSpPr>
          <p:cNvPr id="129" name="Google Shape;129;p4"/>
          <p:cNvSpPr/>
          <p:nvPr/>
        </p:nvSpPr>
        <p:spPr>
          <a:xfrm>
            <a:off x="838200" y="1825625"/>
            <a:ext cx="10515600" cy="997585"/>
          </a:xfrm>
          <a:prstGeom prst="rect">
            <a:avLst/>
          </a:prstGeom>
          <a:noFill/>
          <a:ln>
            <a:noFill/>
          </a:ln>
        </p:spPr>
        <p:txBody>
          <a:bodyPr anchorCtr="0" anchor="t" bIns="45700" lIns="91425" spcFirstLastPara="1" rIns="91425" wrap="square" tIns="45700">
            <a:normAutofit/>
          </a:bodyPr>
          <a:lstStyle/>
          <a:p>
            <a:pPr indent="0" lvl="0" marL="0" marR="0" rtl="0" algn="l">
              <a:lnSpc>
                <a:spcPct val="90000"/>
              </a:lnSpc>
              <a:spcBef>
                <a:spcPts val="0"/>
              </a:spcBef>
              <a:spcAft>
                <a:spcPts val="0"/>
              </a:spcAft>
              <a:buClr>
                <a:schemeClr val="dk1"/>
              </a:buClr>
              <a:buSzPts val="2800"/>
              <a:buFont typeface="Arial"/>
              <a:buNone/>
            </a:pPr>
            <a:r>
              <a:rPr b="0" i="0" lang="en-CA" sz="2800" u="none" cap="none" strike="noStrike">
                <a:solidFill>
                  <a:schemeClr val="dk1"/>
                </a:solidFill>
                <a:latin typeface="Calibri"/>
                <a:ea typeface="Calibri"/>
                <a:cs typeface="Calibri"/>
                <a:sym typeface="Calibri"/>
              </a:rPr>
              <a:t>Identify branches by their opcode, and use the offset to determine if the branch goes forwards or backwards.</a:t>
            </a:r>
            <a:endParaRPr b="0" i="0" sz="2800" u="none" cap="none" strike="noStrike">
              <a:solidFill>
                <a:schemeClr val="dk1"/>
              </a:solidFill>
              <a:latin typeface="Calibri"/>
              <a:ea typeface="Calibri"/>
              <a:cs typeface="Calibri"/>
              <a:sym typeface="Calibri"/>
            </a:endParaRPr>
          </a:p>
          <a:p>
            <a:pPr indent="0" lvl="0" marL="0" marR="0" rtl="0" algn="l">
              <a:lnSpc>
                <a:spcPct val="90000"/>
              </a:lnSpc>
              <a:spcBef>
                <a:spcPts val="1000"/>
              </a:spcBef>
              <a:spcAft>
                <a:spcPts val="0"/>
              </a:spcAft>
              <a:buClr>
                <a:schemeClr val="dk1"/>
              </a:buClr>
              <a:buSzPts val="2800"/>
              <a:buFont typeface="Arial"/>
              <a:buNone/>
            </a:pPr>
            <a:r>
              <a:t/>
            </a:r>
            <a:endParaRPr b="0" i="0" sz="2800" u="none" cap="none" strike="noStrike">
              <a:solidFill>
                <a:schemeClr val="dk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 presetSubtype="0">
                                  <p:stCondLst>
                                    <p:cond delay="0"/>
                                  </p:stCondLst>
                                  <p:childTnLst>
                                    <p:set>
                                      <p:cBhvr>
                                        <p:cTn dur="1" fill="hold">
                                          <p:stCondLst>
                                            <p:cond delay="0"/>
                                          </p:stCondLst>
                                        </p:cTn>
                                        <p:tgtEl>
                                          <p:spTgt spid="129">
                                            <p:txEl>
                                              <p:pRg end="0" st="0"/>
                                            </p:txEl>
                                          </p:spTgt>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29">
                                            <p:txEl>
                                              <p:pRg end="1" st="1"/>
                                            </p:txEl>
                                          </p:spTgt>
                                        </p:tgtEl>
                                        <p:attrNameLst>
                                          <p:attrName>style.visibility</p:attrName>
                                        </p:attrNameLst>
                                      </p:cBhvr>
                                      <p:to>
                                        <p:strVal val="visible"/>
                                      </p:to>
                                    </p:set>
                                  </p:childTnLst>
                                </p:cTn>
                              </p:par>
                            </p:childTnLst>
                          </p:cTn>
                        </p:par>
                        <p:par>
                          <p:cTn fill="hold">
                            <p:stCondLst>
                              <p:cond delay="1"/>
                            </p:stCondLst>
                            <p:childTnLst>
                              <p:par>
                                <p:cTn fill="hold" nodeType="afterEffect" presetClass="entr" presetID="1" presetSubtype="0">
                                  <p:stCondLst>
                                    <p:cond delay="0"/>
                                  </p:stCondLst>
                                  <p:childTnLst>
                                    <p:set>
                                      <p:cBhvr>
                                        <p:cTn dur="1" fill="hold">
                                          <p:stCondLst>
                                            <p:cond delay="0"/>
                                          </p:stCondLst>
                                        </p:cTn>
                                        <p:tgtEl>
                                          <p:spTgt spid="12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CA"/>
              <a:t>RISC-V Branch Instructions</a:t>
            </a:r>
            <a:endParaRPr/>
          </a:p>
        </p:txBody>
      </p:sp>
      <p:graphicFrame>
        <p:nvGraphicFramePr>
          <p:cNvPr id="135" name="Google Shape;135;p5"/>
          <p:cNvGraphicFramePr/>
          <p:nvPr/>
        </p:nvGraphicFramePr>
        <p:xfrm>
          <a:off x="838200" y="1691005"/>
          <a:ext cx="3000000" cy="3000000"/>
        </p:xfrm>
        <a:graphic>
          <a:graphicData uri="http://schemas.openxmlformats.org/drawingml/2006/table">
            <a:tbl>
              <a:tblPr bandRow="1" firstRow="1">
                <a:noFill/>
                <a:tableStyleId>{EE18C94E-E6A7-44DF-8BAA-D9B948E5455F}</a:tableStyleId>
              </a:tblPr>
              <a:tblGrid>
                <a:gridCol w="1637025"/>
                <a:gridCol w="5874375"/>
              </a:tblGrid>
              <a:tr h="381625">
                <a:tc>
                  <a:txBody>
                    <a:bodyPr/>
                    <a:lstStyle/>
                    <a:p>
                      <a:pPr indent="0" lvl="0" marL="0" marR="0" rtl="0" algn="l">
                        <a:lnSpc>
                          <a:spcPct val="100000"/>
                        </a:lnSpc>
                        <a:spcBef>
                          <a:spcPts val="0"/>
                        </a:spcBef>
                        <a:spcAft>
                          <a:spcPts val="0"/>
                        </a:spcAft>
                        <a:buClr>
                          <a:schemeClr val="dk1"/>
                        </a:buClr>
                        <a:buSzPts val="1800"/>
                        <a:buFont typeface="Consolas"/>
                        <a:buNone/>
                      </a:pPr>
                      <a:r>
                        <a:rPr b="0" lang="en-CA" sz="1800" u="none" cap="none" strike="noStrike">
                          <a:solidFill>
                            <a:schemeClr val="dk1"/>
                          </a:solidFill>
                          <a:latin typeface="Consolas"/>
                          <a:ea typeface="Consolas"/>
                          <a:cs typeface="Consolas"/>
                          <a:sym typeface="Consolas"/>
                        </a:rPr>
                        <a:t>beq</a:t>
                      </a:r>
                      <a:endParaRPr b="0" sz="1800" u="none" cap="none" strike="noStrike">
                        <a:solidFill>
                          <a:schemeClr val="dk1"/>
                        </a:solidFill>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b="0" lang="en-CA" sz="1800" u="none" cap="none" strike="noStrike">
                          <a:solidFill>
                            <a:schemeClr val="dk1"/>
                          </a:solidFill>
                          <a:latin typeface="Consolas"/>
                          <a:ea typeface="Consolas"/>
                          <a:cs typeface="Consolas"/>
                          <a:sym typeface="Consolas"/>
                        </a:rPr>
                        <a:t>Branch EQual</a:t>
                      </a:r>
                      <a:endParaRPr b="0" sz="1800" u="none" cap="none" strike="noStrike">
                        <a:solidFill>
                          <a:schemeClr val="dk1"/>
                        </a:solidFill>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81625">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bge</a:t>
                      </a:r>
                      <a:endParaRPr sz="1800" u="none" cap="none" strike="noStrike">
                        <a:solidFill>
                          <a:schemeClr val="dk1"/>
                        </a:solidFill>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Branch Greater than or Equal</a:t>
                      </a:r>
                      <a:endParaRPr sz="1800" u="none" cap="none" strike="noStrike">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81625">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bgeu</a:t>
                      </a:r>
                      <a:endParaRPr sz="1800" u="none" cap="none" strike="noStrike">
                        <a:solidFill>
                          <a:schemeClr val="dk1"/>
                        </a:solidFill>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Branch Greater than or Equal Unsigned</a:t>
                      </a:r>
                      <a:endParaRPr sz="1800" u="none" cap="none" strike="noStrike">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81625">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blt</a:t>
                      </a:r>
                      <a:endParaRPr sz="1800" u="none" cap="none" strike="noStrike">
                        <a:solidFill>
                          <a:schemeClr val="dk1"/>
                        </a:solidFill>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Branch Less Than</a:t>
                      </a:r>
                      <a:endParaRPr sz="1800" u="none" cap="none" strike="noStrike">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81625">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bltu</a:t>
                      </a:r>
                      <a:endParaRPr sz="1800" u="none" cap="none" strike="noStrike">
                        <a:solidFill>
                          <a:schemeClr val="dk1"/>
                        </a:solidFill>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Branch Less Than Unsigned</a:t>
                      </a:r>
                      <a:endParaRPr sz="1800" u="none" cap="none" strike="noStrike">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81625">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bne</a:t>
                      </a:r>
                      <a:endParaRPr sz="1800" u="none" cap="none" strike="noStrike">
                        <a:solidFill>
                          <a:schemeClr val="dk1"/>
                        </a:solidFill>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Branch Not Equal</a:t>
                      </a:r>
                      <a:endParaRPr sz="1800" u="none" cap="none" strike="noStrike">
                        <a:latin typeface="Consolas"/>
                        <a:ea typeface="Consolas"/>
                        <a:cs typeface="Consolas"/>
                        <a:sym typeface="Consolas"/>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3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CA"/>
              <a:t>SB Type Format</a:t>
            </a:r>
            <a:endParaRPr/>
          </a:p>
        </p:txBody>
      </p:sp>
      <p:sp>
        <p:nvSpPr>
          <p:cNvPr id="141" name="Google Shape;141;p6"/>
          <p:cNvSpPr txBox="1"/>
          <p:nvPr>
            <p:ph idx="1" type="body"/>
          </p:nvPr>
        </p:nvSpPr>
        <p:spPr>
          <a:xfrm>
            <a:off x="838200" y="1825625"/>
            <a:ext cx="10515600" cy="534670"/>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2800"/>
              <a:buNone/>
            </a:pPr>
            <a:r>
              <a:rPr lang="en-CA"/>
              <a:t>All branch instructions are encoded in the SB Instruction Type Format</a:t>
            </a:r>
            <a:endParaRPr/>
          </a:p>
        </p:txBody>
      </p:sp>
      <p:graphicFrame>
        <p:nvGraphicFramePr>
          <p:cNvPr id="142" name="Google Shape;142;p6"/>
          <p:cNvGraphicFramePr/>
          <p:nvPr/>
        </p:nvGraphicFramePr>
        <p:xfrm>
          <a:off x="838200" y="2360295"/>
          <a:ext cx="3000000" cy="3000000"/>
        </p:xfrm>
        <a:graphic>
          <a:graphicData uri="http://schemas.openxmlformats.org/drawingml/2006/table">
            <a:tbl>
              <a:tblPr bandRow="1" firstRow="1">
                <a:noFill/>
                <a:tableStyleId>{EE18C94E-E6A7-44DF-8BAA-D9B948E5455F}</a:tableStyleId>
              </a:tblPr>
              <a:tblGrid>
                <a:gridCol w="876300"/>
                <a:gridCol w="1267450"/>
                <a:gridCol w="745925"/>
                <a:gridCol w="745925"/>
                <a:gridCol w="745925"/>
                <a:gridCol w="640075"/>
                <a:gridCol w="1112525"/>
                <a:gridCol w="485150"/>
                <a:gridCol w="1267450"/>
                <a:gridCol w="876300"/>
                <a:gridCol w="876300"/>
                <a:gridCol w="876300"/>
              </a:tblGrid>
              <a:tr h="401325">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31</a:t>
                      </a:r>
                      <a:endParaRPr sz="1800" u="none" cap="none" strike="noStrike">
                        <a:solidFill>
                          <a:schemeClr val="dk1"/>
                        </a:solidFill>
                        <a:latin typeface="Consolas"/>
                        <a:ea typeface="Consolas"/>
                        <a:cs typeface="Consolas"/>
                        <a:sym typeface="Consolas"/>
                      </a:endParaRPr>
                    </a:p>
                  </a:txBody>
                  <a:tcPr marT="45725" marB="45725" marR="91450" marL="91450" anchor="ctr">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r">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25</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24</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r">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20</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19</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r">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15</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14</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r">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12</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11</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r">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7</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6</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B cap="flat" cmpd="sng" w="12700">
                      <a:solidFill>
                        <a:schemeClr val="dk1"/>
                      </a:solidFill>
                      <a:prstDash val="solid"/>
                      <a:round/>
                      <a:headEnd len="sm" w="sm" type="none"/>
                      <a:tailEnd len="sm" w="sm" type="none"/>
                    </a:lnB>
                  </a:tcPr>
                </a:tc>
                <a:tc>
                  <a:txBody>
                    <a:bodyPr/>
                    <a:lstStyle/>
                    <a:p>
                      <a:pPr indent="0" lvl="0" marL="0" marR="0" rtl="0" algn="r">
                        <a:lnSpc>
                          <a:spcPct val="100000"/>
                        </a:lnSpc>
                        <a:spcBef>
                          <a:spcPts val="0"/>
                        </a:spcBef>
                        <a:spcAft>
                          <a:spcPts val="0"/>
                        </a:spcAft>
                        <a:buClr>
                          <a:schemeClr val="dk1"/>
                        </a:buClr>
                        <a:buSzPts val="1800"/>
                        <a:buFont typeface="Consolas"/>
                        <a:buNone/>
                      </a:pPr>
                      <a:r>
                        <a:rPr lang="en-CA" sz="1800" u="none" cap="none" strike="noStrike">
                          <a:solidFill>
                            <a:schemeClr val="dk1"/>
                          </a:solidFill>
                          <a:latin typeface="Consolas"/>
                          <a:ea typeface="Consolas"/>
                          <a:cs typeface="Consolas"/>
                          <a:sym typeface="Consolas"/>
                        </a:rPr>
                        <a:t>0</a:t>
                      </a:r>
                      <a:endParaRPr sz="1800" u="none" cap="none" strike="noStrike">
                        <a:solidFill>
                          <a:schemeClr val="dk1"/>
                        </a:solidFill>
                        <a:latin typeface="Consolas"/>
                        <a:ea typeface="Consolas"/>
                        <a:cs typeface="Consolas"/>
                        <a:sym typeface="Consolas"/>
                      </a:endParaRPr>
                    </a:p>
                  </a:txBody>
                  <a:tcPr marT="45725" marB="45725" marR="91450" marL="91450" anchor="ctr">
                    <a:lnL cap="flat" cmpd="sng" w="9525">
                      <a:solidFill>
                        <a:srgbClr val="000000">
                          <a:alpha val="0"/>
                        </a:srgbClr>
                      </a:solidFill>
                      <a:prstDash val="solid"/>
                      <a:round/>
                      <a:headEnd len="sm" w="sm" type="none"/>
                      <a:tailEnd len="sm" w="sm" type="none"/>
                    </a:lnL>
                    <a:lnB cap="flat" cmpd="sng" w="12700">
                      <a:solidFill>
                        <a:schemeClr val="dk1"/>
                      </a:solidFill>
                      <a:prstDash val="solid"/>
                      <a:round/>
                      <a:headEnd len="sm" w="sm" type="none"/>
                      <a:tailEnd len="sm" w="sm" type="none"/>
                    </a:lnB>
                  </a:tcPr>
                </a:tc>
              </a:tr>
              <a:tr h="401325">
                <a:tc gridSpan="2">
                  <a:txBody>
                    <a:bodyPr/>
                    <a:lstStyle/>
                    <a:p>
                      <a:pPr indent="0" lvl="0" marL="0" marR="0" rtl="0" algn="ctr">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imm[12|10:5]</a:t>
                      </a:r>
                      <a:endParaRPr sz="1800" u="none" cap="none" strike="noStrike">
                        <a:latin typeface="Consolas"/>
                        <a:ea typeface="Consolas"/>
                        <a:cs typeface="Consolas"/>
                        <a:sym typeface="Consolas"/>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hMerge="1"/>
                <a:tc gridSpan="2">
                  <a:txBody>
                    <a:bodyPr/>
                    <a:lstStyle/>
                    <a:p>
                      <a:pPr indent="0" lvl="0" marL="0" marR="0" rtl="0" algn="ctr">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rs2</a:t>
                      </a:r>
                      <a:endParaRPr sz="1800" u="none" cap="none" strike="noStrike">
                        <a:latin typeface="Consolas"/>
                        <a:ea typeface="Consolas"/>
                        <a:cs typeface="Consolas"/>
                        <a:sym typeface="Consolas"/>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hMerge="1"/>
                <a:tc gridSpan="2">
                  <a:txBody>
                    <a:bodyPr/>
                    <a:lstStyle/>
                    <a:p>
                      <a:pPr indent="0" lvl="0" marL="0" marR="0" rtl="0" algn="ctr">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rs1</a:t>
                      </a:r>
                      <a:endParaRPr sz="1800" u="none" cap="none" strike="noStrike">
                        <a:latin typeface="Consolas"/>
                        <a:ea typeface="Consolas"/>
                        <a:cs typeface="Consolas"/>
                        <a:sym typeface="Consolas"/>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hMerge="1"/>
                <a:tc gridSpan="2">
                  <a:txBody>
                    <a:bodyPr/>
                    <a:lstStyle/>
                    <a:p>
                      <a:pPr indent="0" lvl="0" marL="0" marR="0" rtl="0" algn="ctr">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funct3</a:t>
                      </a:r>
                      <a:endParaRPr sz="1800" u="none" cap="none" strike="noStrike">
                        <a:latin typeface="Consolas"/>
                        <a:ea typeface="Consolas"/>
                        <a:cs typeface="Consolas"/>
                        <a:sym typeface="Consolas"/>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hMerge="1"/>
                <a:tc gridSpan="2">
                  <a:txBody>
                    <a:bodyPr/>
                    <a:lstStyle/>
                    <a:p>
                      <a:pPr indent="0" lvl="0" marL="0" marR="0" rtl="0" algn="ctr">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imm[4:1|11]</a:t>
                      </a:r>
                      <a:endParaRPr sz="1800" u="none" cap="none" strike="noStrike">
                        <a:latin typeface="Consolas"/>
                        <a:ea typeface="Consolas"/>
                        <a:cs typeface="Consolas"/>
                        <a:sym typeface="Consolas"/>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hMerge="1"/>
                <a:tc gridSpan="2">
                  <a:txBody>
                    <a:bodyPr/>
                    <a:lstStyle/>
                    <a:p>
                      <a:pPr indent="0" lvl="0" marL="0" marR="0" rtl="0" algn="ctr">
                        <a:lnSpc>
                          <a:spcPct val="100000"/>
                        </a:lnSpc>
                        <a:spcBef>
                          <a:spcPts val="0"/>
                        </a:spcBef>
                        <a:spcAft>
                          <a:spcPts val="0"/>
                        </a:spcAft>
                        <a:buClr>
                          <a:schemeClr val="dk1"/>
                        </a:buClr>
                        <a:buSzPts val="1800"/>
                        <a:buFont typeface="Consolas"/>
                        <a:buNone/>
                      </a:pPr>
                      <a:r>
                        <a:rPr lang="en-CA" sz="1800" u="none" cap="none" strike="noStrike">
                          <a:latin typeface="Consolas"/>
                          <a:ea typeface="Consolas"/>
                          <a:cs typeface="Consolas"/>
                          <a:sym typeface="Consolas"/>
                        </a:rPr>
                        <a:t>opcode</a:t>
                      </a:r>
                      <a:endParaRPr sz="1800" u="none" cap="none" strike="noStrike">
                        <a:latin typeface="Consolas"/>
                        <a:ea typeface="Consolas"/>
                        <a:cs typeface="Consolas"/>
                        <a:sym typeface="Consolas"/>
                      </a:endParaRPr>
                    </a:p>
                  </a:txBody>
                  <a:tcPr marT="45725" marB="45725" marR="91450" marL="91450" anchor="ctr">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hMerge="1"/>
              </a:tr>
            </a:tbl>
          </a:graphicData>
        </a:graphic>
      </p:graphicFrame>
      <p:sp>
        <p:nvSpPr>
          <p:cNvPr id="143" name="Google Shape;143;p6"/>
          <p:cNvSpPr txBox="1"/>
          <p:nvPr/>
        </p:nvSpPr>
        <p:spPr>
          <a:xfrm>
            <a:off x="838200" y="3766820"/>
            <a:ext cx="10514965" cy="52197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0" i="0" lang="en-CA" sz="2800" u="none" cap="none" strike="noStrike">
                <a:solidFill>
                  <a:schemeClr val="dk1"/>
                </a:solidFill>
                <a:latin typeface="Calibri"/>
                <a:ea typeface="Calibri"/>
                <a:cs typeface="Calibri"/>
                <a:sym typeface="Calibri"/>
              </a:rPr>
              <a:t>The relative offset is encoded in bits 7-11 &amp; 25-31 of the instruction</a:t>
            </a:r>
            <a:endParaRPr b="0" i="0" sz="2800" u="none" cap="none" strike="noStrike">
              <a:solidFill>
                <a:schemeClr val="dk1"/>
              </a:solidFill>
              <a:latin typeface="Calibri"/>
              <a:ea typeface="Calibri"/>
              <a:cs typeface="Calibri"/>
              <a:sym typeface="Calibri"/>
            </a:endParaRPr>
          </a:p>
        </p:txBody>
      </p:sp>
      <p:sp>
        <p:nvSpPr>
          <p:cNvPr id="144" name="Google Shape;144;p6"/>
          <p:cNvSpPr/>
          <p:nvPr/>
        </p:nvSpPr>
        <p:spPr>
          <a:xfrm>
            <a:off x="1594485" y="3253105"/>
            <a:ext cx="215900" cy="555625"/>
          </a:xfrm>
          <a:prstGeom prst="upArrow">
            <a:avLst>
              <a:gd fmla="val 50000" name="adj1"/>
              <a:gd fmla="val 50000" name="adj2"/>
            </a:avLst>
          </a:prstGeom>
          <a:solidFill>
            <a:schemeClr val="accent1"/>
          </a:solidFill>
          <a:ln cap="flat" cmpd="sng" w="12700">
            <a:solidFill>
              <a:srgbClr val="2D54A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
        <p:nvSpPr>
          <p:cNvPr id="145" name="Google Shape;145;p6"/>
          <p:cNvSpPr/>
          <p:nvPr/>
        </p:nvSpPr>
        <p:spPr>
          <a:xfrm>
            <a:off x="8491220" y="3253105"/>
            <a:ext cx="215900" cy="555625"/>
          </a:xfrm>
          <a:prstGeom prst="upArrow">
            <a:avLst>
              <a:gd fmla="val 50000" name="adj1"/>
              <a:gd fmla="val 50000" name="adj2"/>
            </a:avLst>
          </a:prstGeom>
          <a:solidFill>
            <a:schemeClr val="accent1"/>
          </a:solidFill>
          <a:ln cap="flat" cmpd="sng" w="12700">
            <a:solidFill>
              <a:srgbClr val="2D54A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Calibri"/>
              <a:ea typeface="Calibri"/>
              <a:cs typeface="Calibri"/>
              <a:sym typeface="Calibri"/>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1">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43"/>
                                        </p:tgtEl>
                                        <p:attrNameLst>
                                          <p:attrName>style.visibility</p:attrName>
                                        </p:attrNameLst>
                                      </p:cBhvr>
                                      <p:to>
                                        <p:strVal val="visible"/>
                                      </p:to>
                                    </p:set>
                                  </p:childTnLst>
                                </p:cTn>
                              </p:par>
                              <p:par>
                                <p:cTn fill="hold" nodeType="withEffect" presetClass="entr" presetID="10" presetSubtype="0">
                                  <p:stCondLst>
                                    <p:cond delay="0"/>
                                  </p:stCondLst>
                                  <p:childTnLst>
                                    <p:set>
                                      <p:cBhvr>
                                        <p:cTn dur="1" fill="hold">
                                          <p:stCondLst>
                                            <p:cond delay="0"/>
                                          </p:stCondLst>
                                        </p:cTn>
                                        <p:tgtEl>
                                          <p:spTgt spid="144"/>
                                        </p:tgtEl>
                                        <p:attrNameLst>
                                          <p:attrName>style.visibility</p:attrName>
                                        </p:attrNameLst>
                                      </p:cBhvr>
                                      <p:to>
                                        <p:strVal val="visible"/>
                                      </p:to>
                                    </p:set>
                                    <p:animEffect filter="fade" transition="in">
                                      <p:cBhvr>
                                        <p:cTn dur="500"/>
                                        <p:tgtEl>
                                          <p:spTgt spid="144"/>
                                        </p:tgtEl>
                                      </p:cBhvr>
                                    </p:animEffect>
                                  </p:childTnLst>
                                </p:cTn>
                              </p:par>
                              <p:par>
                                <p:cTn fill="hold" nodeType="withEffect" presetClass="entr" presetID="10" presetSubtype="0">
                                  <p:stCondLst>
                                    <p:cond delay="0"/>
                                  </p:stCondLst>
                                  <p:childTnLst>
                                    <p:set>
                                      <p:cBhvr>
                                        <p:cTn dur="1" fill="hold">
                                          <p:stCondLst>
                                            <p:cond delay="0"/>
                                          </p:stCondLst>
                                        </p:cTn>
                                        <p:tgtEl>
                                          <p:spTgt spid="145"/>
                                        </p:tgtEl>
                                        <p:attrNameLst>
                                          <p:attrName>style.visibility</p:attrName>
                                        </p:attrNameLst>
                                      </p:cBhvr>
                                      <p:to>
                                        <p:strVal val="visible"/>
                                      </p:to>
                                    </p:set>
                                    <p:animEffect filter="fade" transition="in">
                                      <p:cBhvr>
                                        <p:cTn dur="500"/>
                                        <p:tgtEl>
                                          <p:spTgt spid="145"/>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0"/>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dk1"/>
              </a:buClr>
              <a:buSzPts val="6000"/>
              <a:buFont typeface="Calibri"/>
              <a:buNone/>
            </a:pPr>
            <a:r>
              <a:rPr lang="en-CA"/>
              <a:t>Assignment</a:t>
            </a:r>
            <a:endParaRPr/>
          </a:p>
        </p:txBody>
      </p:sp>
      <p:sp>
        <p:nvSpPr>
          <p:cNvPr id="151" name="Google Shape;151;p20"/>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888888"/>
              </a:buClr>
              <a:buSzPts val="2400"/>
              <a:buNone/>
            </a:pPr>
            <a:r>
              <a:rPr lang="en-CA"/>
              <a:t>Students must implement the branchCounting function</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1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4400"/>
              <a:buFont typeface="Calibri"/>
              <a:buNone/>
            </a:pPr>
            <a:r>
              <a:rPr lang="en-CA"/>
              <a:t>Instructions Array</a:t>
            </a:r>
            <a:endParaRPr/>
          </a:p>
        </p:txBody>
      </p:sp>
      <p:sp>
        <p:nvSpPr>
          <p:cNvPr id="157" name="Google Shape;157;p1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dk1"/>
              </a:buClr>
              <a:buSzPts val="2800"/>
              <a:buChar char="•"/>
            </a:pPr>
            <a:r>
              <a:rPr lang="en-CA"/>
              <a:t>The </a:t>
            </a:r>
            <a:r>
              <a:rPr b="1" lang="en-CA"/>
              <a:t>instructions array</a:t>
            </a:r>
            <a:r>
              <a:rPr lang="en-CA"/>
              <a:t> of a program is an array of RISC-V instructions in binary representation</a:t>
            </a:r>
            <a:endParaRPr/>
          </a:p>
          <a:p>
            <a:pPr indent="-228600" lvl="0" marL="228600" rtl="0" algn="l">
              <a:lnSpc>
                <a:spcPct val="90000"/>
              </a:lnSpc>
              <a:spcBef>
                <a:spcPts val="1000"/>
              </a:spcBef>
              <a:spcAft>
                <a:spcPts val="0"/>
              </a:spcAft>
              <a:buClr>
                <a:schemeClr val="dk1"/>
              </a:buClr>
              <a:buSzPts val="2800"/>
              <a:buChar char="•"/>
            </a:pPr>
            <a:r>
              <a:rPr lang="en-CA"/>
              <a:t>The instructions in the array are the instructions in the input program</a:t>
            </a:r>
            <a:endParaRPr/>
          </a:p>
          <a:p>
            <a:pPr indent="-228600" lvl="0" marL="228600" rtl="0" algn="l">
              <a:lnSpc>
                <a:spcPct val="90000"/>
              </a:lnSpc>
              <a:spcBef>
                <a:spcPts val="1000"/>
              </a:spcBef>
              <a:spcAft>
                <a:spcPts val="0"/>
              </a:spcAft>
              <a:buSzPts val="2800"/>
              <a:buChar char="•"/>
            </a:pPr>
            <a:r>
              <a:rPr lang="en-CA"/>
              <a:t>The array is terminated by the sentinel value 0xFFFFFFFF</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7">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7">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57">
                                            <p:txEl>
                                              <p:pRg end="2" st="2"/>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21"/>
          <p:cNvSpPr txBox="1"/>
          <p:nvPr>
            <p:ph idx="1" type="body"/>
          </p:nvPr>
        </p:nvSpPr>
        <p:spPr>
          <a:xfrm>
            <a:off x="838200" y="365125"/>
            <a:ext cx="10515600" cy="5812155"/>
          </a:xfrm>
          <a:prstGeom prst="rect">
            <a:avLst/>
          </a:prstGeom>
          <a:solidFill>
            <a:schemeClr val="lt2"/>
          </a:solid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1"/>
              </a:buClr>
              <a:buSzPts val="2400"/>
              <a:buNone/>
            </a:pPr>
            <a:r>
              <a:rPr lang="en-CA" sz="2400">
                <a:latin typeface="Consolas"/>
                <a:ea typeface="Consolas"/>
                <a:cs typeface="Consolas"/>
                <a:sym typeface="Consolas"/>
              </a:rPr>
              <a:t>branchCounting</a:t>
            </a:r>
            <a:endParaRPr sz="2400">
              <a:latin typeface="Consolas"/>
              <a:ea typeface="Consolas"/>
              <a:cs typeface="Consolas"/>
              <a:sym typeface="Consolas"/>
            </a:endParaRPr>
          </a:p>
          <a:p>
            <a:pPr indent="0" lvl="1" marL="457200" rtl="0" algn="l">
              <a:lnSpc>
                <a:spcPct val="90000"/>
              </a:lnSpc>
              <a:spcBef>
                <a:spcPts val="500"/>
              </a:spcBef>
              <a:spcAft>
                <a:spcPts val="0"/>
              </a:spcAft>
              <a:buClr>
                <a:schemeClr val="dk1"/>
              </a:buClr>
              <a:buSzPts val="1600"/>
              <a:buNone/>
            </a:pPr>
            <a:r>
              <a:rPr lang="en-CA" sz="1600">
                <a:latin typeface="Consolas"/>
                <a:ea typeface="Consolas"/>
                <a:cs typeface="Consolas"/>
                <a:sym typeface="Consolas"/>
              </a:rPr>
              <a:t>This function is the entry point of student's solution to this lab. It counts forward and backward branches in the program pointed to by a0. Returns the number of forward branches in a0 and the number of backward branches in a1.</a:t>
            </a:r>
            <a:endParaRPr sz="1600">
              <a:latin typeface="Consolas"/>
              <a:ea typeface="Consolas"/>
              <a:cs typeface="Consolas"/>
              <a:sym typeface="Consolas"/>
            </a:endParaRPr>
          </a:p>
          <a:p>
            <a:pPr indent="0" lvl="1" marL="457200" rtl="0" algn="l">
              <a:lnSpc>
                <a:spcPct val="90000"/>
              </a:lnSpc>
              <a:spcBef>
                <a:spcPts val="500"/>
              </a:spcBef>
              <a:spcAft>
                <a:spcPts val="0"/>
              </a:spcAft>
              <a:buClr>
                <a:schemeClr val="dk1"/>
              </a:buClr>
              <a:buSzPts val="1600"/>
              <a:buNone/>
            </a:pPr>
            <a:r>
              <a:t/>
            </a:r>
            <a:endParaRPr sz="1600">
              <a:latin typeface="Consolas"/>
              <a:ea typeface="Consolas"/>
              <a:cs typeface="Consolas"/>
              <a:sym typeface="Consolas"/>
            </a:endParaRPr>
          </a:p>
          <a:p>
            <a:pPr indent="0" lvl="1" marL="457200" rtl="0" algn="l">
              <a:lnSpc>
                <a:spcPct val="90000"/>
              </a:lnSpc>
              <a:spcBef>
                <a:spcPts val="500"/>
              </a:spcBef>
              <a:spcAft>
                <a:spcPts val="0"/>
              </a:spcAft>
              <a:buClr>
                <a:schemeClr val="dk1"/>
              </a:buClr>
              <a:buSzPts val="2000"/>
              <a:buNone/>
            </a:pPr>
            <a:r>
              <a:rPr lang="en-CA" sz="2000">
                <a:latin typeface="Consolas"/>
                <a:ea typeface="Consolas"/>
                <a:cs typeface="Consolas"/>
                <a:sym typeface="Consolas"/>
              </a:rPr>
              <a:t>Arguments:</a:t>
            </a:r>
            <a:endParaRPr sz="2000">
              <a:latin typeface="Consolas"/>
              <a:ea typeface="Consolas"/>
              <a:cs typeface="Consolas"/>
              <a:sym typeface="Consolas"/>
            </a:endParaRPr>
          </a:p>
          <a:p>
            <a:pPr indent="0" lvl="2" marL="914400" rtl="0" algn="l">
              <a:lnSpc>
                <a:spcPct val="90000"/>
              </a:lnSpc>
              <a:spcBef>
                <a:spcPts val="500"/>
              </a:spcBef>
              <a:spcAft>
                <a:spcPts val="0"/>
              </a:spcAft>
              <a:buClr>
                <a:schemeClr val="dk1"/>
              </a:buClr>
              <a:buSzPts val="1600"/>
              <a:buNone/>
            </a:pPr>
            <a:r>
              <a:rPr lang="en-CA" sz="1600">
                <a:latin typeface="Consolas"/>
                <a:ea typeface="Consolas"/>
                <a:cs typeface="Consolas"/>
                <a:sym typeface="Consolas"/>
              </a:rPr>
              <a:t>a0: Pointer to the instructions array of the input program.</a:t>
            </a:r>
            <a:endParaRPr sz="1600">
              <a:latin typeface="Consolas"/>
              <a:ea typeface="Consolas"/>
              <a:cs typeface="Consolas"/>
              <a:sym typeface="Consolas"/>
            </a:endParaRPr>
          </a:p>
          <a:p>
            <a:pPr indent="0" lvl="1" marL="457200" rtl="0" algn="l">
              <a:lnSpc>
                <a:spcPct val="90000"/>
              </a:lnSpc>
              <a:spcBef>
                <a:spcPts val="500"/>
              </a:spcBef>
              <a:spcAft>
                <a:spcPts val="0"/>
              </a:spcAft>
              <a:buClr>
                <a:schemeClr val="dk1"/>
              </a:buClr>
              <a:buSzPts val="1600"/>
              <a:buNone/>
            </a:pPr>
            <a:r>
              <a:t/>
            </a:r>
            <a:endParaRPr sz="1600">
              <a:latin typeface="Consolas"/>
              <a:ea typeface="Consolas"/>
              <a:cs typeface="Consolas"/>
              <a:sym typeface="Consolas"/>
            </a:endParaRPr>
          </a:p>
          <a:p>
            <a:pPr indent="0" lvl="1" marL="457200" rtl="0" algn="l">
              <a:lnSpc>
                <a:spcPct val="90000"/>
              </a:lnSpc>
              <a:spcBef>
                <a:spcPts val="500"/>
              </a:spcBef>
              <a:spcAft>
                <a:spcPts val="0"/>
              </a:spcAft>
              <a:buClr>
                <a:schemeClr val="dk1"/>
              </a:buClr>
              <a:buSzPts val="2000"/>
              <a:buNone/>
            </a:pPr>
            <a:r>
              <a:rPr lang="en-CA" sz="2000">
                <a:latin typeface="Consolas"/>
                <a:ea typeface="Consolas"/>
                <a:cs typeface="Consolas"/>
                <a:sym typeface="Consolas"/>
              </a:rPr>
              <a:t>Returns:</a:t>
            </a:r>
            <a:endParaRPr sz="2000">
              <a:latin typeface="Consolas"/>
              <a:ea typeface="Consolas"/>
              <a:cs typeface="Consolas"/>
              <a:sym typeface="Consolas"/>
            </a:endParaRPr>
          </a:p>
          <a:p>
            <a:pPr indent="0" lvl="2" marL="914400" rtl="0" algn="l">
              <a:lnSpc>
                <a:spcPct val="90000"/>
              </a:lnSpc>
              <a:spcBef>
                <a:spcPts val="500"/>
              </a:spcBef>
              <a:spcAft>
                <a:spcPts val="0"/>
              </a:spcAft>
              <a:buClr>
                <a:schemeClr val="dk1"/>
              </a:buClr>
              <a:buSzPts val="1600"/>
              <a:buFont typeface="Arial"/>
              <a:buNone/>
            </a:pPr>
            <a:r>
              <a:rPr lang="en-CA" sz="1600">
                <a:latin typeface="Consolas"/>
                <a:ea typeface="Consolas"/>
                <a:cs typeface="Consolas"/>
                <a:sym typeface="Consolas"/>
              </a:rPr>
              <a:t>a0: Integer number of forward branches in input.</a:t>
            </a:r>
            <a:endParaRPr sz="1600">
              <a:latin typeface="Consolas"/>
              <a:ea typeface="Consolas"/>
              <a:cs typeface="Consolas"/>
              <a:sym typeface="Consolas"/>
            </a:endParaRPr>
          </a:p>
          <a:p>
            <a:pPr indent="0" lvl="2" marL="914400" rtl="0" algn="l">
              <a:lnSpc>
                <a:spcPct val="90000"/>
              </a:lnSpc>
              <a:spcBef>
                <a:spcPts val="500"/>
              </a:spcBef>
              <a:spcAft>
                <a:spcPts val="0"/>
              </a:spcAft>
              <a:buClr>
                <a:schemeClr val="dk1"/>
              </a:buClr>
              <a:buSzPts val="1600"/>
              <a:buFont typeface="Arial"/>
              <a:buNone/>
            </a:pPr>
            <a:r>
              <a:rPr lang="en-CA" sz="1600">
                <a:latin typeface="Consolas"/>
                <a:ea typeface="Consolas"/>
                <a:cs typeface="Consolas"/>
                <a:sym typeface="Consolas"/>
              </a:rPr>
              <a:t>a1: Integer number of backward branches in input.</a:t>
            </a:r>
            <a:endParaRPr sz="1600">
              <a:latin typeface="Consolas"/>
              <a:ea typeface="Consolas"/>
              <a:cs typeface="Consolas"/>
              <a:sym typeface="Consolas"/>
            </a:endParaRPr>
          </a:p>
          <a:p>
            <a:pPr indent="0" lvl="2" marL="0" rtl="0" algn="l">
              <a:lnSpc>
                <a:spcPct val="90000"/>
              </a:lnSpc>
              <a:spcBef>
                <a:spcPts val="500"/>
              </a:spcBef>
              <a:spcAft>
                <a:spcPts val="0"/>
              </a:spcAft>
              <a:buClr>
                <a:schemeClr val="dk1"/>
              </a:buClr>
              <a:buSzPts val="1330"/>
              <a:buNone/>
            </a:pPr>
            <a:r>
              <a:t/>
            </a:r>
            <a:endParaRPr>
              <a:latin typeface="Consolas"/>
              <a:ea typeface="Consolas"/>
              <a:cs typeface="Consolas"/>
              <a:sym typeface="Consolas"/>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0" st="0"/>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1" st="1"/>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2" st="2"/>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3" st="3"/>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4" st="4"/>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5" st="5"/>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6" st="6"/>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7" st="7"/>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8" st="8"/>
                                            </p:txEl>
                                          </p:spTgt>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62">
                                            <p:txEl>
                                              <p:pRg end="9" st="9"/>
                                            </p:txEl>
                                          </p:spTgt>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Office 主题">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WPS">
  <a:themeElements>
    <a:clrScheme name="WPS">
      <a:dk1>
        <a:srgbClr val="000000"/>
      </a:dk1>
      <a:lt1>
        <a:srgbClr val="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2023-08-09T12:44:00Z</dcterms:creat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3B0086CAF875411CACBDA13AB9801EF4_13</vt:lpwstr>
  </property>
  <property fmtid="{D5CDD505-2E9C-101B-9397-08002B2CF9AE}" pid="3" name="KSOProductBuildVer">
    <vt:lpwstr>2052-12.1.0.17827</vt:lpwstr>
  </property>
</Properties>
</file>