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8" r:id="rId3"/>
    <p:sldId id="259" r:id="rId4"/>
    <p:sldId id="276" r:id="rId5"/>
    <p:sldId id="277" r:id="rId6"/>
    <p:sldId id="275" r:id="rId7"/>
    <p:sldId id="265" r:id="rId8"/>
    <p:sldId id="274" r:id="rId9"/>
    <p:sldId id="278" r:id="rId10"/>
    <p:sldId id="279" r:id="rId11"/>
    <p:sldId id="260" r:id="rId12"/>
    <p:sldId id="280" r:id="rId13"/>
    <p:sldId id="271" r:id="rId14"/>
    <p:sldId id="272" r:id="rId15"/>
    <p:sldId id="270" r:id="rId16"/>
    <p:sldId id="264" r:id="rId17"/>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8" autoAdjust="0"/>
    <p:restoredTop sz="52960" autoAdjust="0"/>
  </p:normalViewPr>
  <p:slideViewPr>
    <p:cSldViewPr snapToGrid="0" snapToObjects="1">
      <p:cViewPr varScale="1">
        <p:scale>
          <a:sx n="67" d="100"/>
          <a:sy n="67" d="100"/>
        </p:scale>
        <p:origin x="2214" y="6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4BAFC84-E01D-8C4F-AE62-D69C58F11C96}" type="datetimeFigureOut">
              <a:rPr lang="en-US" smtClean="0"/>
              <a:t>6/14/2023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A566B8AB-C704-0B4C-B701-892BA661A42F}" type="slidenum">
              <a:rPr lang="en-US" smtClean="0"/>
              <a:t>‹#›</a:t>
            </a:fld>
            <a:endParaRPr lang="en-US"/>
          </a:p>
        </p:txBody>
      </p:sp>
    </p:spTree>
    <p:extLst>
      <p:ext uri="{BB962C8B-B14F-4D97-AF65-F5344CB8AC3E}">
        <p14:creationId xmlns:p14="http://schemas.microsoft.com/office/powerpoint/2010/main" val="2147637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this lab you will be implementing a Caesar Cipher. It is a way to encrypt strings by some private key that is only known by the sender and the intended receiver.</a:t>
            </a:r>
          </a:p>
        </p:txBody>
      </p:sp>
      <p:sp>
        <p:nvSpPr>
          <p:cNvPr id="4" name="Slide Number Placeholder 3"/>
          <p:cNvSpPr>
            <a:spLocks noGrp="1"/>
          </p:cNvSpPr>
          <p:nvPr>
            <p:ph type="sldNum" sz="quarter" idx="5"/>
          </p:nvPr>
        </p:nvSpPr>
        <p:spPr/>
        <p:txBody>
          <a:bodyPr/>
          <a:lstStyle/>
          <a:p>
            <a:fld id="{A566B8AB-C704-0B4C-B701-892BA661A42F}" type="slidenum">
              <a:rPr lang="en-US" smtClean="0"/>
              <a:t>1</a:t>
            </a:fld>
            <a:endParaRPr lang="en-US"/>
          </a:p>
        </p:txBody>
      </p:sp>
    </p:spTree>
    <p:extLst>
      <p:ext uri="{BB962C8B-B14F-4D97-AF65-F5344CB8AC3E}">
        <p14:creationId xmlns:p14="http://schemas.microsoft.com/office/powerpoint/2010/main" val="34351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slide shows an example of how to statically allocate memory. Below the data directive, you can reserve memory. To access this memory use load address and the label associated with that space.</a:t>
            </a:r>
          </a:p>
          <a:p>
            <a:endParaRPr lang="en-CA" dirty="0"/>
          </a:p>
          <a:p>
            <a:r>
              <a:rPr lang="en-CA" dirty="0"/>
              <a:t>Notice that we must hard-code 64 as the length of this section of memory. Since strings can vary in length, we cannot guarantee that a given string will fit in 64 bytes.</a:t>
            </a:r>
          </a:p>
          <a:p>
            <a:endParaRPr lang="en-CA" dirty="0"/>
          </a:p>
        </p:txBody>
      </p:sp>
      <p:sp>
        <p:nvSpPr>
          <p:cNvPr id="4" name="Slide Number Placeholder 3"/>
          <p:cNvSpPr>
            <a:spLocks noGrp="1"/>
          </p:cNvSpPr>
          <p:nvPr>
            <p:ph type="sldNum" sz="quarter" idx="5"/>
          </p:nvPr>
        </p:nvSpPr>
        <p:spPr/>
        <p:txBody>
          <a:bodyPr/>
          <a:lstStyle/>
          <a:p>
            <a:fld id="{A566B8AB-C704-0B4C-B701-892BA661A42F}" type="slidenum">
              <a:rPr lang="en-US" smtClean="0"/>
              <a:t>10</a:t>
            </a:fld>
            <a:endParaRPr lang="en-US"/>
          </a:p>
        </p:txBody>
      </p:sp>
    </p:spTree>
    <p:extLst>
      <p:ext uri="{BB962C8B-B14F-4D97-AF65-F5344CB8AC3E}">
        <p14:creationId xmlns:p14="http://schemas.microsoft.com/office/powerpoint/2010/main" val="3294683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 alternative to static allocation is dynamic allocation. This does not require the size of memory to be known at compile time. Instead, the size of memory can change depending on the execution of the program.</a:t>
            </a:r>
          </a:p>
          <a:p>
            <a:endParaRPr lang="en-CA" dirty="0"/>
          </a:p>
          <a:p>
            <a:r>
              <a:rPr lang="en-CA" dirty="0"/>
              <a:t>For this lab, you are required to allocate an area of memory the size of the input string.</a:t>
            </a:r>
          </a:p>
        </p:txBody>
      </p:sp>
      <p:sp>
        <p:nvSpPr>
          <p:cNvPr id="4" name="Slide Number Placeholder 3"/>
          <p:cNvSpPr>
            <a:spLocks noGrp="1"/>
          </p:cNvSpPr>
          <p:nvPr>
            <p:ph type="sldNum" sz="quarter" idx="5"/>
          </p:nvPr>
        </p:nvSpPr>
        <p:spPr/>
        <p:txBody>
          <a:bodyPr/>
          <a:lstStyle/>
          <a:p>
            <a:fld id="{A566B8AB-C704-0B4C-B701-892BA661A42F}" type="slidenum">
              <a:rPr lang="en-US" smtClean="0"/>
              <a:t>11</a:t>
            </a:fld>
            <a:endParaRPr lang="en-US"/>
          </a:p>
        </p:txBody>
      </p:sp>
    </p:spTree>
    <p:extLst>
      <p:ext uri="{BB962C8B-B14F-4D97-AF65-F5344CB8AC3E}">
        <p14:creationId xmlns:p14="http://schemas.microsoft.com/office/powerpoint/2010/main" val="21404981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slide shows an example of how to dynamically allocate memory in RARS. Dynamic allocation is done through the </a:t>
            </a:r>
            <a:r>
              <a:rPr lang="en-CA" dirty="0" err="1"/>
              <a:t>ecall</a:t>
            </a:r>
            <a:r>
              <a:rPr lang="en-CA" dirty="0"/>
              <a:t> instruction. The </a:t>
            </a:r>
            <a:r>
              <a:rPr lang="en-CA" dirty="0" err="1"/>
              <a:t>ecall</a:t>
            </a:r>
            <a:r>
              <a:rPr lang="en-CA" dirty="0"/>
              <a:t> instruction allows a user to make a system call. If you set a7 = 9, it will dynamically allocate a0 bytes of contiguous memory.</a:t>
            </a:r>
          </a:p>
          <a:p>
            <a:endParaRPr lang="en-CA" dirty="0"/>
          </a:p>
          <a:p>
            <a:endParaRPr lang="en-CA" dirty="0"/>
          </a:p>
        </p:txBody>
      </p:sp>
      <p:sp>
        <p:nvSpPr>
          <p:cNvPr id="4" name="Slide Number Placeholder 3"/>
          <p:cNvSpPr>
            <a:spLocks noGrp="1"/>
          </p:cNvSpPr>
          <p:nvPr>
            <p:ph type="sldNum" sz="quarter" idx="5"/>
          </p:nvPr>
        </p:nvSpPr>
        <p:spPr/>
        <p:txBody>
          <a:bodyPr/>
          <a:lstStyle/>
          <a:p>
            <a:fld id="{A566B8AB-C704-0B4C-B701-892BA661A42F}" type="slidenum">
              <a:rPr lang="en-US" smtClean="0"/>
              <a:t>12</a:t>
            </a:fld>
            <a:endParaRPr lang="en-US"/>
          </a:p>
        </p:txBody>
      </p:sp>
    </p:spTree>
    <p:extLst>
      <p:ext uri="{BB962C8B-B14F-4D97-AF65-F5344CB8AC3E}">
        <p14:creationId xmlns:p14="http://schemas.microsoft.com/office/powerpoint/2010/main" val="853344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566B8AB-C704-0B4C-B701-892BA661A42F}" type="slidenum">
              <a:rPr lang="en-US" smtClean="0"/>
              <a:t>13</a:t>
            </a:fld>
            <a:endParaRPr lang="en-US"/>
          </a:p>
        </p:txBody>
      </p:sp>
    </p:spTree>
    <p:extLst>
      <p:ext uri="{BB962C8B-B14F-4D97-AF65-F5344CB8AC3E}">
        <p14:creationId xmlns:p14="http://schemas.microsoft.com/office/powerpoint/2010/main" val="1191343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566B8AB-C704-0B4C-B701-892BA661A42F}" type="slidenum">
              <a:rPr lang="en-US" smtClean="0"/>
              <a:t>14</a:t>
            </a:fld>
            <a:endParaRPr lang="en-US"/>
          </a:p>
        </p:txBody>
      </p:sp>
    </p:spTree>
    <p:extLst>
      <p:ext uri="{BB962C8B-B14F-4D97-AF65-F5344CB8AC3E}">
        <p14:creationId xmlns:p14="http://schemas.microsoft.com/office/powerpoint/2010/main" val="1955160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 implement this lab, you will need to understand how characters are stored in memory. Characters are not actually stored as the characters themselves but in binary. Therefore, there must be some way of translating a character to its binary representation. This is where ASCII comes in. ASCII provides a way to represent a character in memory. Characters are stored in one byte as numbers.  For example, lowercase ‘b’ is stored as the decimal number 98 in one byte of memory.</a:t>
            </a:r>
          </a:p>
        </p:txBody>
      </p:sp>
      <p:sp>
        <p:nvSpPr>
          <p:cNvPr id="4" name="Slide Number Placeholder 3"/>
          <p:cNvSpPr>
            <a:spLocks noGrp="1"/>
          </p:cNvSpPr>
          <p:nvPr>
            <p:ph type="sldNum" sz="quarter" idx="5"/>
          </p:nvPr>
        </p:nvSpPr>
        <p:spPr/>
        <p:txBody>
          <a:bodyPr/>
          <a:lstStyle/>
          <a:p>
            <a:fld id="{A566B8AB-C704-0B4C-B701-892BA661A42F}" type="slidenum">
              <a:rPr lang="en-US" smtClean="0"/>
              <a:t>2</a:t>
            </a:fld>
            <a:endParaRPr lang="en-US"/>
          </a:p>
        </p:txBody>
      </p:sp>
    </p:spTree>
    <p:extLst>
      <p:ext uri="{BB962C8B-B14F-4D97-AF65-F5344CB8AC3E}">
        <p14:creationId xmlns:p14="http://schemas.microsoft.com/office/powerpoint/2010/main" val="1500039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Another important concept to understand is how strings are stored in memory. Strings are stored as a sequence of ASCII characters. However, strings can be of any length so how does the program know when one string ends and another string starts. The null terminator character indicates to the program the end of a particular string. Appended to the end of the array of characters in the string, the null terminator character is represented by 0. </a:t>
            </a:r>
          </a:p>
          <a:p>
            <a:endParaRPr lang="en-US" dirty="0"/>
          </a:p>
          <a:p>
            <a:r>
              <a:rPr lang="en-US" dirty="0"/>
              <a:t>When you are implementing your lab, you must ensure you append the null terminator character to the end of your encrypted string.</a:t>
            </a:r>
          </a:p>
        </p:txBody>
      </p:sp>
      <p:sp>
        <p:nvSpPr>
          <p:cNvPr id="4" name="Slide Number Placeholder 3"/>
          <p:cNvSpPr>
            <a:spLocks noGrp="1"/>
          </p:cNvSpPr>
          <p:nvPr>
            <p:ph type="sldNum" sz="quarter" idx="5"/>
          </p:nvPr>
        </p:nvSpPr>
        <p:spPr/>
        <p:txBody>
          <a:bodyPr/>
          <a:lstStyle/>
          <a:p>
            <a:fld id="{A566B8AB-C704-0B4C-B701-892BA661A42F}" type="slidenum">
              <a:rPr lang="en-US" smtClean="0"/>
              <a:t>3</a:t>
            </a:fld>
            <a:endParaRPr lang="en-US"/>
          </a:p>
        </p:txBody>
      </p:sp>
    </p:spTree>
    <p:extLst>
      <p:ext uri="{BB962C8B-B14F-4D97-AF65-F5344CB8AC3E}">
        <p14:creationId xmlns:p14="http://schemas.microsoft.com/office/powerpoint/2010/main" val="2352142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This slide (and the next one) are the same as the last slide except in a format more friendly for the PDF version of these slides. They can be ignored in the PowerPoint format.</a:t>
            </a:r>
          </a:p>
        </p:txBody>
      </p:sp>
      <p:sp>
        <p:nvSpPr>
          <p:cNvPr id="4" name="Slide Number Placeholder 3"/>
          <p:cNvSpPr>
            <a:spLocks noGrp="1"/>
          </p:cNvSpPr>
          <p:nvPr>
            <p:ph type="sldNum" sz="quarter" idx="5"/>
          </p:nvPr>
        </p:nvSpPr>
        <p:spPr/>
        <p:txBody>
          <a:bodyPr/>
          <a:lstStyle/>
          <a:p>
            <a:fld id="{A566B8AB-C704-0B4C-B701-892BA661A42F}" type="slidenum">
              <a:rPr lang="en-US" smtClean="0"/>
              <a:t>4</a:t>
            </a:fld>
            <a:endParaRPr lang="en-US"/>
          </a:p>
        </p:txBody>
      </p:sp>
    </p:spTree>
    <p:extLst>
      <p:ext uri="{BB962C8B-B14F-4D97-AF65-F5344CB8AC3E}">
        <p14:creationId xmlns:p14="http://schemas.microsoft.com/office/powerpoint/2010/main" val="2352142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66B8AB-C704-0B4C-B701-892BA661A42F}" type="slidenum">
              <a:rPr lang="en-US" smtClean="0"/>
              <a:t>5</a:t>
            </a:fld>
            <a:endParaRPr lang="en-US"/>
          </a:p>
        </p:txBody>
      </p:sp>
    </p:spTree>
    <p:extLst>
      <p:ext uri="{BB962C8B-B14F-4D97-AF65-F5344CB8AC3E}">
        <p14:creationId xmlns:p14="http://schemas.microsoft.com/office/powerpoint/2010/main" val="3179169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Strings are represented by a pointer to the memory location where the array of characters (and null terminator) exist. So, instructions are needed to access that memory. </a:t>
            </a:r>
          </a:p>
          <a:p>
            <a:r>
              <a:rPr lang="en-US" dirty="0"/>
              <a:t>It’s important to note the differences between load byte and load byte unsigned. If a character is represented by some number that starts with a 1, then load byte will sign extend that number in the remaining bits of the destination register. Likely this is not how you intended to work with the character.</a:t>
            </a:r>
          </a:p>
          <a:p>
            <a:endParaRPr lang="en-US" dirty="0"/>
          </a:p>
          <a:p>
            <a:endParaRPr lang="en-US" dirty="0"/>
          </a:p>
          <a:p>
            <a:r>
              <a:rPr lang="en-US" dirty="0"/>
              <a:t>Load byte (</a:t>
            </a:r>
            <a:r>
              <a:rPr lang="en-US" dirty="0" err="1"/>
              <a:t>lb</a:t>
            </a:r>
            <a:r>
              <a:rPr lang="en-US" dirty="0"/>
              <a:t>) is an instruction that accesses some memory location specified by rs1 and an offset. The byte in this memory location is sign extended and stored in the destination register.</a:t>
            </a:r>
          </a:p>
          <a:p>
            <a:endParaRPr lang="en-US" dirty="0"/>
          </a:p>
          <a:p>
            <a:pPr defTabSz="966612"/>
            <a:r>
              <a:rPr lang="en-US" dirty="0"/>
              <a:t>Load byte unsigned (</a:t>
            </a:r>
            <a:r>
              <a:rPr lang="en-US" dirty="0" err="1"/>
              <a:t>lbu</a:t>
            </a:r>
            <a:r>
              <a:rPr lang="en-US" dirty="0"/>
              <a:t>) is an instruction that accesses some memory location specified by rs1 and an offset. The byte in this memory location is zero extended and stored in the destination register.</a:t>
            </a:r>
          </a:p>
          <a:p>
            <a:pPr defTabSz="966612"/>
            <a:endParaRPr lang="en-US" dirty="0"/>
          </a:p>
          <a:p>
            <a:pPr defTabSz="966612"/>
            <a:r>
              <a:rPr lang="en-US" dirty="0"/>
              <a:t>Store byte (sb) is an instruction that stores the lower 8 bits of rs2 in some memory location specified by rs1 and an offset.</a:t>
            </a:r>
          </a:p>
          <a:p>
            <a:endParaRPr lang="en-US" dirty="0"/>
          </a:p>
        </p:txBody>
      </p:sp>
      <p:sp>
        <p:nvSpPr>
          <p:cNvPr id="4" name="Slide Number Placeholder 3"/>
          <p:cNvSpPr>
            <a:spLocks noGrp="1"/>
          </p:cNvSpPr>
          <p:nvPr>
            <p:ph type="sldNum" sz="quarter" idx="5"/>
          </p:nvPr>
        </p:nvSpPr>
        <p:spPr/>
        <p:txBody>
          <a:bodyPr/>
          <a:lstStyle/>
          <a:p>
            <a:fld id="{A566B8AB-C704-0B4C-B701-892BA661A42F}" type="slidenum">
              <a:rPr lang="en-US" smtClean="0"/>
              <a:t>6</a:t>
            </a:fld>
            <a:endParaRPr lang="en-US"/>
          </a:p>
        </p:txBody>
      </p:sp>
    </p:spTree>
    <p:extLst>
      <p:ext uri="{BB962C8B-B14F-4D97-AF65-F5344CB8AC3E}">
        <p14:creationId xmlns:p14="http://schemas.microsoft.com/office/powerpoint/2010/main" val="1384075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a:lnSpc>
                <a:spcPct val="100000"/>
              </a:lnSpc>
            </a:pPr>
            <a:endParaRPr lang="en-CA" sz="1300" spc="-1" dirty="0">
              <a:solidFill>
                <a:srgbClr val="000000"/>
              </a:solidFill>
              <a:latin typeface="Monaco"/>
            </a:endParaRPr>
          </a:p>
        </p:txBody>
      </p:sp>
      <p:sp>
        <p:nvSpPr>
          <p:cNvPr id="4" name="Slide Number Placeholder 3"/>
          <p:cNvSpPr>
            <a:spLocks noGrp="1"/>
          </p:cNvSpPr>
          <p:nvPr>
            <p:ph type="sldNum" sz="quarter" idx="5"/>
          </p:nvPr>
        </p:nvSpPr>
        <p:spPr/>
        <p:txBody>
          <a:bodyPr/>
          <a:lstStyle/>
          <a:p>
            <a:fld id="{A566B8AB-C704-0B4C-B701-892BA661A42F}" type="slidenum">
              <a:rPr lang="en-US" smtClean="0"/>
              <a:t>7</a:t>
            </a:fld>
            <a:endParaRPr lang="en-US"/>
          </a:p>
        </p:txBody>
      </p:sp>
    </p:spTree>
    <p:extLst>
      <p:ext uri="{BB962C8B-B14F-4D97-AF65-F5344CB8AC3E}">
        <p14:creationId xmlns:p14="http://schemas.microsoft.com/office/powerpoint/2010/main" val="1093636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Here is a video detailing the implementation of a Caesar Cipher on the string “I Love Assembly” with an uppercase key=19 and lowercase key=4.</a:t>
            </a:r>
          </a:p>
          <a:p>
            <a:endParaRPr lang="en-US" dirty="0"/>
          </a:p>
          <a:p>
            <a:r>
              <a:rPr lang="en-US" dirty="0"/>
              <a:t>Some things to notice in this video:</a:t>
            </a:r>
          </a:p>
          <a:p>
            <a:pPr marL="181240" indent="-181240">
              <a:buFontTx/>
              <a:buChar char="-"/>
            </a:pPr>
            <a:r>
              <a:rPr lang="en-US" dirty="0"/>
              <a:t>Letters are not represented by their ASCII values, but their position in the alphabet (0-25).</a:t>
            </a:r>
          </a:p>
          <a:p>
            <a:pPr marL="181240" indent="-181240">
              <a:buFontTx/>
              <a:buChar char="-"/>
            </a:pPr>
            <a:r>
              <a:rPr lang="en-US" dirty="0"/>
              <a:t>Uppercase letters are scaled by the uppercase key, lowercase by the lowercase key.</a:t>
            </a:r>
          </a:p>
          <a:p>
            <a:pPr marL="181240" indent="-181240">
              <a:buFontTx/>
              <a:buChar char="-"/>
            </a:pPr>
            <a:r>
              <a:rPr lang="en-US" dirty="0"/>
              <a:t>When the letter + key exceeds 26, it wraps around back to the start of the alphabet (by modulus)</a:t>
            </a:r>
          </a:p>
          <a:p>
            <a:pPr marL="181240" indent="-181240">
              <a:buFontTx/>
              <a:buChar char="-"/>
            </a:pPr>
            <a:endParaRPr lang="en-US" dirty="0"/>
          </a:p>
        </p:txBody>
      </p:sp>
      <p:sp>
        <p:nvSpPr>
          <p:cNvPr id="4" name="Slide Number Placeholder 3"/>
          <p:cNvSpPr>
            <a:spLocks noGrp="1"/>
          </p:cNvSpPr>
          <p:nvPr>
            <p:ph type="sldNum" sz="quarter" idx="5"/>
          </p:nvPr>
        </p:nvSpPr>
        <p:spPr/>
        <p:txBody>
          <a:bodyPr/>
          <a:lstStyle/>
          <a:p>
            <a:fld id="{A566B8AB-C704-0B4C-B701-892BA661A42F}" type="slidenum">
              <a:rPr lang="en-US" smtClean="0"/>
              <a:t>8</a:t>
            </a:fld>
            <a:endParaRPr lang="en-US"/>
          </a:p>
        </p:txBody>
      </p:sp>
    </p:spTree>
    <p:extLst>
      <p:ext uri="{BB962C8B-B14F-4D97-AF65-F5344CB8AC3E}">
        <p14:creationId xmlns:p14="http://schemas.microsoft.com/office/powerpoint/2010/main" val="1264515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A566B8AB-C704-0B4C-B701-892BA661A42F}" type="slidenum">
              <a:rPr lang="en-US" smtClean="0"/>
              <a:t>9</a:t>
            </a:fld>
            <a:endParaRPr lang="en-US"/>
          </a:p>
        </p:txBody>
      </p:sp>
    </p:spTree>
    <p:extLst>
      <p:ext uri="{BB962C8B-B14F-4D97-AF65-F5344CB8AC3E}">
        <p14:creationId xmlns:p14="http://schemas.microsoft.com/office/powerpoint/2010/main" val="163757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573CCAC0-0C44-6741-9CC0-0E19EBC1EDED}" type="datetimeFigureOut">
              <a:rPr lang="en-US" smtClean="0"/>
              <a:pPr/>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FD481-F844-7F47-BF93-6EE4CBFDE1B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573CCAC0-0C44-6741-9CC0-0E19EBC1EDED}" type="datetimeFigureOut">
              <a:rPr lang="en-US" smtClean="0"/>
              <a:pPr/>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FD481-F844-7F47-BF93-6EE4CBFDE1B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573CCAC0-0C44-6741-9CC0-0E19EBC1EDED}" type="datetimeFigureOut">
              <a:rPr lang="en-US" smtClean="0"/>
              <a:pPr/>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FD481-F844-7F47-BF93-6EE4CBFDE1B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573CCAC0-0C44-6741-9CC0-0E19EBC1EDED}" type="datetimeFigureOut">
              <a:rPr lang="en-US" smtClean="0"/>
              <a:pPr/>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FD481-F844-7F47-BF93-6EE4CBFDE1B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573CCAC0-0C44-6741-9CC0-0E19EBC1EDED}" type="datetimeFigureOut">
              <a:rPr lang="en-US" smtClean="0"/>
              <a:pPr/>
              <a:t>6/14/2023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FD481-F844-7F47-BF93-6EE4CBFDE1B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573CCAC0-0C44-6741-9CC0-0E19EBC1EDED}" type="datetimeFigureOut">
              <a:rPr lang="en-US" smtClean="0"/>
              <a:pPr/>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FD481-F844-7F47-BF93-6EE4CBFDE1B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573CCAC0-0C44-6741-9CC0-0E19EBC1EDED}" type="datetimeFigureOut">
              <a:rPr lang="en-US" smtClean="0"/>
              <a:pPr/>
              <a:t>6/14/2023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2FD481-F844-7F47-BF93-6EE4CBFDE1B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573CCAC0-0C44-6741-9CC0-0E19EBC1EDED}" type="datetimeFigureOut">
              <a:rPr lang="en-US" smtClean="0"/>
              <a:pPr/>
              <a:t>6/14/2023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2FD481-F844-7F47-BF93-6EE4CBFDE1B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3CCAC0-0C44-6741-9CC0-0E19EBC1EDED}" type="datetimeFigureOut">
              <a:rPr lang="en-US" smtClean="0"/>
              <a:pPr/>
              <a:t>6/14/2023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2FD481-F844-7F47-BF93-6EE4CBFDE1B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573CCAC0-0C44-6741-9CC0-0E19EBC1EDED}" type="datetimeFigureOut">
              <a:rPr lang="en-US" smtClean="0"/>
              <a:pPr/>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FD481-F844-7F47-BF93-6EE4CBFDE1B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573CCAC0-0C44-6741-9CC0-0E19EBC1EDED}" type="datetimeFigureOut">
              <a:rPr lang="en-US" smtClean="0"/>
              <a:pPr/>
              <a:t>6/14/2023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FD481-F844-7F47-BF93-6EE4CBFDE1B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3CCAC0-0C44-6741-9CC0-0E19EBC1EDED}" type="datetimeFigureOut">
              <a:rPr lang="en-US" smtClean="0"/>
              <a:pPr/>
              <a:t>6/14/2023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FD481-F844-7F47-BF93-6EE4CBFDE1B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Lab #2: Caesar Cipher</a:t>
            </a:r>
          </a:p>
        </p:txBody>
      </p:sp>
      <p:sp>
        <p:nvSpPr>
          <p:cNvPr id="3" name="Subtitle 2"/>
          <p:cNvSpPr>
            <a:spLocks noGrp="1"/>
          </p:cNvSpPr>
          <p:nvPr>
            <p:ph type="subTitle" idx="1"/>
          </p:nvPr>
        </p:nvSpPr>
        <p:spPr>
          <a:xfrm>
            <a:off x="4829755" y="1055537"/>
            <a:ext cx="2532490" cy="781216"/>
          </a:xfrm>
        </p:spPr>
        <p:txBody>
          <a:bodyPr/>
          <a:lstStyle/>
          <a:p>
            <a:r>
              <a:rPr lang="en-US" dirty="0"/>
              <a:t>CMPUT 229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Allocation in RARS: </a:t>
            </a:r>
          </a:p>
        </p:txBody>
      </p:sp>
      <p:sp>
        <p:nvSpPr>
          <p:cNvPr id="4" name="TextBox 3">
            <a:extLst>
              <a:ext uri="{FF2B5EF4-FFF2-40B4-BE49-F238E27FC236}">
                <a16:creationId xmlns:a16="http://schemas.microsoft.com/office/drawing/2014/main" id="{557EA310-A01C-D45B-A513-18B1294990DE}"/>
              </a:ext>
            </a:extLst>
          </p:cNvPr>
          <p:cNvSpPr txBox="1"/>
          <p:nvPr/>
        </p:nvSpPr>
        <p:spPr>
          <a:xfrm>
            <a:off x="6337560" y="2313515"/>
            <a:ext cx="4572000" cy="4585871"/>
          </a:xfrm>
          <a:prstGeom prst="rect">
            <a:avLst/>
          </a:prstGeom>
          <a:noFill/>
        </p:spPr>
        <p:txBody>
          <a:bodyPr wrap="square">
            <a:spAutoFit/>
          </a:bodyPr>
          <a:lstStyle/>
          <a:p>
            <a:r>
              <a:rPr lang="en-CA" sz="2800" b="1" dirty="0"/>
              <a:t>.data</a:t>
            </a:r>
          </a:p>
          <a:p>
            <a:r>
              <a:rPr lang="en-CA" sz="2800" b="1" dirty="0"/>
              <a:t>	</a:t>
            </a:r>
            <a:r>
              <a:rPr lang="en-CA" sz="2800" dirty="0"/>
              <a:t>buffer: .space 64</a:t>
            </a:r>
          </a:p>
          <a:p>
            <a:r>
              <a:rPr lang="en-CA" sz="2800" dirty="0"/>
              <a:t>	counter: .word 1</a:t>
            </a:r>
          </a:p>
          <a:p>
            <a:endParaRPr lang="en-CA" sz="2800" b="1" dirty="0"/>
          </a:p>
          <a:p>
            <a:r>
              <a:rPr lang="en-CA" sz="2800" b="1" dirty="0"/>
              <a:t>.include “</a:t>
            </a:r>
            <a:r>
              <a:rPr lang="en-CA" sz="2800" dirty="0" err="1"/>
              <a:t>common.s</a:t>
            </a:r>
            <a:r>
              <a:rPr lang="en-CA" sz="2800" dirty="0"/>
              <a:t>”</a:t>
            </a:r>
            <a:endParaRPr lang="en-CA" sz="2800" b="1" dirty="0"/>
          </a:p>
          <a:p>
            <a:endParaRPr lang="en-CA" sz="2800" dirty="0"/>
          </a:p>
          <a:p>
            <a:r>
              <a:rPr lang="en-CA" sz="2800" b="1" dirty="0"/>
              <a:t>.text</a:t>
            </a:r>
          </a:p>
          <a:p>
            <a:r>
              <a:rPr lang="en-CA" sz="2800" b="1" dirty="0"/>
              <a:t>	</a:t>
            </a:r>
            <a:r>
              <a:rPr lang="en-CA" sz="2800" dirty="0">
                <a:solidFill>
                  <a:srgbClr val="00B050"/>
                </a:solidFill>
              </a:rPr>
              <a:t># your instructions go here</a:t>
            </a:r>
          </a:p>
          <a:p>
            <a:r>
              <a:rPr lang="en-CA" sz="2800" b="1" dirty="0">
                <a:solidFill>
                  <a:srgbClr val="00B050"/>
                </a:solidFill>
              </a:rPr>
              <a:t>	</a:t>
            </a:r>
            <a:r>
              <a:rPr lang="en-CA" sz="2800" dirty="0">
                <a:solidFill>
                  <a:srgbClr val="00B050"/>
                </a:solidFill>
              </a:rPr>
              <a:t># …</a:t>
            </a:r>
            <a:endParaRPr lang="en-CA" sz="2800" b="1" dirty="0">
              <a:solidFill>
                <a:srgbClr val="00B050"/>
              </a:solidFill>
            </a:endParaRPr>
          </a:p>
          <a:p>
            <a:br>
              <a:rPr lang="en-CA" sz="2000" dirty="0"/>
            </a:br>
            <a:endParaRPr lang="en-CA" sz="2000" dirty="0"/>
          </a:p>
        </p:txBody>
      </p:sp>
      <p:sp>
        <p:nvSpPr>
          <p:cNvPr id="5" name="CustomShape 6">
            <a:extLst>
              <a:ext uri="{FF2B5EF4-FFF2-40B4-BE49-F238E27FC236}">
                <a16:creationId xmlns:a16="http://schemas.microsoft.com/office/drawing/2014/main" id="{811D827F-859F-5126-145F-7A370D76CBE3}"/>
              </a:ext>
            </a:extLst>
          </p:cNvPr>
          <p:cNvSpPr/>
          <p:nvPr/>
        </p:nvSpPr>
        <p:spPr>
          <a:xfrm>
            <a:off x="5553851" y="1615882"/>
            <a:ext cx="2281584" cy="52176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CA" sz="2800" spc="-1" dirty="0">
                <a:solidFill>
                  <a:srgbClr val="000000"/>
                </a:solidFill>
                <a:latin typeface="Monaco"/>
              </a:rPr>
              <a:t>Sample Code</a:t>
            </a:r>
          </a:p>
        </p:txBody>
      </p:sp>
      <p:sp>
        <p:nvSpPr>
          <p:cNvPr id="9" name="TextBox 8">
            <a:extLst>
              <a:ext uri="{FF2B5EF4-FFF2-40B4-BE49-F238E27FC236}">
                <a16:creationId xmlns:a16="http://schemas.microsoft.com/office/drawing/2014/main" id="{03571B13-FADD-5EAF-7381-627679A8DFE0}"/>
              </a:ext>
            </a:extLst>
          </p:cNvPr>
          <p:cNvSpPr txBox="1"/>
          <p:nvPr/>
        </p:nvSpPr>
        <p:spPr>
          <a:xfrm>
            <a:off x="1400175" y="2374297"/>
            <a:ext cx="4295775" cy="2246769"/>
          </a:xfrm>
          <a:prstGeom prst="rect">
            <a:avLst/>
          </a:prstGeom>
          <a:noFill/>
        </p:spPr>
        <p:txBody>
          <a:bodyPr wrap="square">
            <a:spAutoFit/>
          </a:bodyPr>
          <a:lstStyle/>
          <a:p>
            <a:r>
              <a:rPr lang="en-CA" sz="2800" spc="-1" dirty="0">
                <a:solidFill>
                  <a:srgbClr val="000000"/>
                </a:solidFill>
                <a:latin typeface="Monaco"/>
              </a:rPr>
              <a:t>To access your static memory use load address:</a:t>
            </a:r>
          </a:p>
          <a:p>
            <a:endParaRPr lang="en-CA" sz="2800" b="1" spc="-1" dirty="0">
              <a:solidFill>
                <a:srgbClr val="000000"/>
              </a:solidFill>
              <a:latin typeface="Monaco"/>
            </a:endParaRPr>
          </a:p>
          <a:p>
            <a:r>
              <a:rPr lang="en-CA" sz="2800" b="1" spc="-1" dirty="0">
                <a:solidFill>
                  <a:srgbClr val="000000"/>
                </a:solidFill>
                <a:latin typeface="Monaco"/>
              </a:rPr>
              <a:t>la t0, </a:t>
            </a:r>
            <a:r>
              <a:rPr lang="en-CA" sz="2800" b="1" spc="-1" dirty="0" err="1">
                <a:solidFill>
                  <a:srgbClr val="000000"/>
                </a:solidFill>
                <a:latin typeface="Monaco"/>
              </a:rPr>
              <a:t>static_space</a:t>
            </a:r>
            <a:endParaRPr lang="en-CA" sz="2800" b="1" spc="-1" dirty="0">
              <a:solidFill>
                <a:srgbClr val="000000"/>
              </a:solidFill>
              <a:latin typeface="Monaco"/>
            </a:endParaRPr>
          </a:p>
          <a:p>
            <a:r>
              <a:rPr lang="en-CA" sz="2800" b="1" spc="-1" dirty="0">
                <a:solidFill>
                  <a:srgbClr val="000000"/>
                </a:solidFill>
                <a:latin typeface="Monaco"/>
              </a:rPr>
              <a:t>la t1, counter</a:t>
            </a:r>
            <a:endParaRPr lang="en-CA" sz="2800" b="1" dirty="0"/>
          </a:p>
        </p:txBody>
      </p:sp>
    </p:spTree>
    <p:extLst>
      <p:ext uri="{BB962C8B-B14F-4D97-AF65-F5344CB8AC3E}">
        <p14:creationId xmlns:p14="http://schemas.microsoft.com/office/powerpoint/2010/main" val="334828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Allocating Memory</a:t>
            </a:r>
          </a:p>
        </p:txBody>
      </p:sp>
      <p:sp>
        <p:nvSpPr>
          <p:cNvPr id="7" name="CustomShape 6">
            <a:extLst>
              <a:ext uri="{FF2B5EF4-FFF2-40B4-BE49-F238E27FC236}">
                <a16:creationId xmlns:a16="http://schemas.microsoft.com/office/drawing/2014/main" id="{BFBB413B-3566-ECFF-3C39-44F738A2FDBB}"/>
              </a:ext>
            </a:extLst>
          </p:cNvPr>
          <p:cNvSpPr/>
          <p:nvPr/>
        </p:nvSpPr>
        <p:spPr>
          <a:xfrm>
            <a:off x="1000369" y="1583877"/>
            <a:ext cx="10309241" cy="82954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CA" sz="2400" spc="-1" dirty="0">
                <a:solidFill>
                  <a:srgbClr val="000000"/>
                </a:solidFill>
                <a:latin typeface="Monaco"/>
              </a:rPr>
              <a:t>In this lab, since the size of the input string is not known, static allocation is infeasible. Instead, a solution should use dynamic allocation.</a:t>
            </a:r>
          </a:p>
        </p:txBody>
      </p:sp>
      <p:sp>
        <p:nvSpPr>
          <p:cNvPr id="3" name="TextBox 2">
            <a:extLst>
              <a:ext uri="{FF2B5EF4-FFF2-40B4-BE49-F238E27FC236}">
                <a16:creationId xmlns:a16="http://schemas.microsoft.com/office/drawing/2014/main" id="{91ED161C-464C-EE4C-D1E8-2B6B84BB8BD1}"/>
              </a:ext>
            </a:extLst>
          </p:cNvPr>
          <p:cNvSpPr txBox="1"/>
          <p:nvPr/>
        </p:nvSpPr>
        <p:spPr>
          <a:xfrm>
            <a:off x="1000369" y="3171735"/>
            <a:ext cx="10309241" cy="1200329"/>
          </a:xfrm>
          <a:prstGeom prst="rect">
            <a:avLst/>
          </a:prstGeom>
          <a:noFill/>
        </p:spPr>
        <p:txBody>
          <a:bodyPr wrap="square" rtlCol="0">
            <a:spAutoFit/>
          </a:bodyPr>
          <a:lstStyle/>
          <a:p>
            <a:r>
              <a:rPr lang="en-CA" sz="2400" b="1" dirty="0">
                <a:latin typeface="Monaco"/>
              </a:rPr>
              <a:t>Dynamic Allocation</a:t>
            </a:r>
            <a:r>
              <a:rPr lang="en-CA" sz="2400" dirty="0">
                <a:latin typeface="Monaco"/>
              </a:rPr>
              <a:t>: Reserving an area of memory where the size does not have to be known. Depending on the execution of the program, you could have different memory sizes.</a:t>
            </a:r>
            <a:endParaRPr lang="en-CA" sz="2400" b="1" dirty="0">
              <a:latin typeface="Monac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Allocation in RARS: </a:t>
            </a:r>
          </a:p>
        </p:txBody>
      </p:sp>
      <p:sp>
        <p:nvSpPr>
          <p:cNvPr id="4" name="TextBox 3">
            <a:extLst>
              <a:ext uri="{FF2B5EF4-FFF2-40B4-BE49-F238E27FC236}">
                <a16:creationId xmlns:a16="http://schemas.microsoft.com/office/drawing/2014/main" id="{557EA310-A01C-D45B-A513-18B1294990DE}"/>
              </a:ext>
            </a:extLst>
          </p:cNvPr>
          <p:cNvSpPr txBox="1"/>
          <p:nvPr/>
        </p:nvSpPr>
        <p:spPr>
          <a:xfrm>
            <a:off x="1099473" y="3536374"/>
            <a:ext cx="9993053" cy="3046988"/>
          </a:xfrm>
          <a:prstGeom prst="rect">
            <a:avLst/>
          </a:prstGeom>
          <a:noFill/>
        </p:spPr>
        <p:txBody>
          <a:bodyPr wrap="square">
            <a:spAutoFit/>
          </a:bodyPr>
          <a:lstStyle/>
          <a:p>
            <a:r>
              <a:rPr lang="en-CA" sz="2400" dirty="0">
                <a:latin typeface="Monaco"/>
              </a:rPr>
              <a:t>li a7, 9 </a:t>
            </a:r>
            <a:r>
              <a:rPr lang="en-CA" sz="2400" dirty="0">
                <a:solidFill>
                  <a:srgbClr val="00B050"/>
                </a:solidFill>
                <a:latin typeface="Monaco"/>
              </a:rPr>
              <a:t># a7 &lt;- 9</a:t>
            </a:r>
          </a:p>
          <a:p>
            <a:r>
              <a:rPr lang="en-CA" sz="2400" dirty="0" err="1">
                <a:latin typeface="Monaco"/>
              </a:rPr>
              <a:t>addi</a:t>
            </a:r>
            <a:r>
              <a:rPr lang="en-CA" sz="2400" dirty="0">
                <a:latin typeface="Monaco"/>
              </a:rPr>
              <a:t> a0, x0, 64 </a:t>
            </a:r>
            <a:r>
              <a:rPr lang="en-CA" sz="2400" dirty="0">
                <a:solidFill>
                  <a:srgbClr val="00B050"/>
                </a:solidFill>
                <a:latin typeface="Monaco"/>
              </a:rPr>
              <a:t># a0 &lt;- 64</a:t>
            </a:r>
          </a:p>
          <a:p>
            <a:r>
              <a:rPr lang="en-CA" sz="2400" dirty="0" err="1">
                <a:latin typeface="Monaco"/>
              </a:rPr>
              <a:t>ecall</a:t>
            </a:r>
            <a:endParaRPr lang="en-CA" sz="2400" dirty="0">
              <a:latin typeface="Monaco"/>
            </a:endParaRPr>
          </a:p>
          <a:p>
            <a:r>
              <a:rPr lang="en-CA" sz="2400" dirty="0">
                <a:solidFill>
                  <a:srgbClr val="00B050"/>
                </a:solidFill>
                <a:latin typeface="Monaco"/>
              </a:rPr>
              <a:t># now a0 stores a pointer to 64 bytes of contiguous memory</a:t>
            </a:r>
          </a:p>
          <a:p>
            <a:endParaRPr lang="en-CA" sz="2400" dirty="0">
              <a:latin typeface="Monaco"/>
            </a:endParaRPr>
          </a:p>
          <a:p>
            <a:r>
              <a:rPr lang="en-CA" sz="2400" dirty="0">
                <a:solidFill>
                  <a:srgbClr val="00B050"/>
                </a:solidFill>
                <a:latin typeface="Monaco"/>
              </a:rPr>
              <a:t># … instructions that use memory</a:t>
            </a:r>
            <a:r>
              <a:rPr lang="en-CA" sz="2400" b="1" dirty="0">
                <a:latin typeface="Monaco"/>
              </a:rPr>
              <a:t>	</a:t>
            </a:r>
          </a:p>
          <a:p>
            <a:br>
              <a:rPr lang="en-CA" sz="2400" dirty="0">
                <a:latin typeface="Monaco"/>
              </a:rPr>
            </a:br>
            <a:endParaRPr lang="en-CA" sz="2400" dirty="0">
              <a:latin typeface="Monaco"/>
            </a:endParaRPr>
          </a:p>
        </p:txBody>
      </p:sp>
      <p:sp>
        <p:nvSpPr>
          <p:cNvPr id="5" name="CustomShape 6">
            <a:extLst>
              <a:ext uri="{FF2B5EF4-FFF2-40B4-BE49-F238E27FC236}">
                <a16:creationId xmlns:a16="http://schemas.microsoft.com/office/drawing/2014/main" id="{811D827F-859F-5126-145F-7A370D76CBE3}"/>
              </a:ext>
            </a:extLst>
          </p:cNvPr>
          <p:cNvSpPr/>
          <p:nvPr/>
        </p:nvSpPr>
        <p:spPr>
          <a:xfrm>
            <a:off x="867551" y="3000264"/>
            <a:ext cx="2281584" cy="46021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CA" sz="2400" spc="-1" dirty="0">
                <a:solidFill>
                  <a:srgbClr val="000000"/>
                </a:solidFill>
                <a:latin typeface="Monaco"/>
              </a:rPr>
              <a:t>Sample Code</a:t>
            </a:r>
          </a:p>
        </p:txBody>
      </p:sp>
      <p:sp>
        <p:nvSpPr>
          <p:cNvPr id="3" name="TextBox 2">
            <a:extLst>
              <a:ext uri="{FF2B5EF4-FFF2-40B4-BE49-F238E27FC236}">
                <a16:creationId xmlns:a16="http://schemas.microsoft.com/office/drawing/2014/main" id="{F76794BD-30FB-438D-F4DA-3A78E9734F8A}"/>
              </a:ext>
            </a:extLst>
          </p:cNvPr>
          <p:cNvSpPr txBox="1"/>
          <p:nvPr/>
        </p:nvSpPr>
        <p:spPr>
          <a:xfrm>
            <a:off x="867551" y="1405403"/>
            <a:ext cx="10309241" cy="1200329"/>
          </a:xfrm>
          <a:prstGeom prst="rect">
            <a:avLst/>
          </a:prstGeom>
          <a:noFill/>
        </p:spPr>
        <p:txBody>
          <a:bodyPr wrap="square" rtlCol="0">
            <a:spAutoFit/>
          </a:bodyPr>
          <a:lstStyle/>
          <a:p>
            <a:r>
              <a:rPr lang="en-CA" sz="2400" dirty="0">
                <a:latin typeface="Monaco"/>
              </a:rPr>
              <a:t>To dynamically allocate memory, set a7 to 9 and a0 to the number of bytes in memory. The </a:t>
            </a:r>
            <a:r>
              <a:rPr lang="en-CA" sz="2400" dirty="0" err="1">
                <a:latin typeface="Monaco"/>
              </a:rPr>
              <a:t>ecall</a:t>
            </a:r>
            <a:r>
              <a:rPr lang="en-CA" sz="2400" dirty="0">
                <a:latin typeface="Monaco"/>
              </a:rPr>
              <a:t> instruction allocates the requested space in memory. It will return a0 as a pointer to the allocated memory</a:t>
            </a:r>
          </a:p>
        </p:txBody>
      </p:sp>
    </p:spTree>
    <p:extLst>
      <p:ext uri="{BB962C8B-B14F-4D97-AF65-F5344CB8AC3E}">
        <p14:creationId xmlns:p14="http://schemas.microsoft.com/office/powerpoint/2010/main" val="343033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E8355-A307-54BF-FAAF-F5C4E4BB70DF}"/>
              </a:ext>
            </a:extLst>
          </p:cNvPr>
          <p:cNvSpPr>
            <a:spLocks noGrp="1"/>
          </p:cNvSpPr>
          <p:nvPr>
            <p:ph type="title"/>
          </p:nvPr>
        </p:nvSpPr>
        <p:spPr/>
        <p:txBody>
          <a:bodyPr/>
          <a:lstStyle/>
          <a:p>
            <a:r>
              <a:rPr lang="en-CA" dirty="0"/>
              <a:t>Modulo in RISC-V</a:t>
            </a:r>
          </a:p>
        </p:txBody>
      </p:sp>
      <p:sp>
        <p:nvSpPr>
          <p:cNvPr id="3" name="CustomShape 6">
            <a:extLst>
              <a:ext uri="{FF2B5EF4-FFF2-40B4-BE49-F238E27FC236}">
                <a16:creationId xmlns:a16="http://schemas.microsoft.com/office/drawing/2014/main" id="{0756AF29-6242-0D6C-E5DE-18C7007FCF95}"/>
              </a:ext>
            </a:extLst>
          </p:cNvPr>
          <p:cNvSpPr/>
          <p:nvPr/>
        </p:nvSpPr>
        <p:spPr>
          <a:xfrm>
            <a:off x="1050660" y="1524242"/>
            <a:ext cx="6939249" cy="1075764"/>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CA" sz="3200" spc="-1" dirty="0">
                <a:solidFill>
                  <a:srgbClr val="000000"/>
                </a:solidFill>
                <a:latin typeface="Monaco"/>
              </a:rPr>
              <a:t>rem </a:t>
            </a:r>
            <a:r>
              <a:rPr lang="en-CA" sz="3200" spc="-1" dirty="0" err="1">
                <a:solidFill>
                  <a:srgbClr val="000000"/>
                </a:solidFill>
                <a:latin typeface="Monaco"/>
              </a:rPr>
              <a:t>rd</a:t>
            </a:r>
            <a:r>
              <a:rPr lang="en-CA" sz="3200" spc="-1" dirty="0">
                <a:solidFill>
                  <a:srgbClr val="000000"/>
                </a:solidFill>
                <a:latin typeface="Monaco"/>
              </a:rPr>
              <a:t>, rs1, rs2</a:t>
            </a:r>
          </a:p>
          <a:p>
            <a:pPr marL="342900" indent="-342900">
              <a:buFont typeface="Arial" panose="020B0604020202020204" pitchFamily="34" charset="0"/>
              <a:buChar char="•"/>
            </a:pPr>
            <a:r>
              <a:rPr lang="en-CA" sz="3200" spc="-1" dirty="0">
                <a:solidFill>
                  <a:srgbClr val="000000"/>
                </a:solidFill>
                <a:latin typeface="Monaco"/>
              </a:rPr>
              <a:t>Stores the remainder of rs1/rs2 into </a:t>
            </a:r>
            <a:r>
              <a:rPr lang="en-CA" sz="3200" spc="-1" dirty="0" err="1">
                <a:solidFill>
                  <a:srgbClr val="000000"/>
                </a:solidFill>
                <a:latin typeface="Monaco"/>
              </a:rPr>
              <a:t>rd</a:t>
            </a:r>
            <a:endParaRPr lang="en-CA" sz="3200" spc="-1" dirty="0">
              <a:latin typeface="Arial"/>
            </a:endParaRPr>
          </a:p>
        </p:txBody>
      </p:sp>
      <p:graphicFrame>
        <p:nvGraphicFramePr>
          <p:cNvPr id="7" name="Table 9">
            <a:extLst>
              <a:ext uri="{FF2B5EF4-FFF2-40B4-BE49-F238E27FC236}">
                <a16:creationId xmlns:a16="http://schemas.microsoft.com/office/drawing/2014/main" id="{71B38CA7-C495-E4C7-566E-77CA76481D1A}"/>
              </a:ext>
            </a:extLst>
          </p:cNvPr>
          <p:cNvGraphicFramePr>
            <a:graphicFrameLocks noGrp="1"/>
          </p:cNvGraphicFramePr>
          <p:nvPr>
            <p:extLst>
              <p:ext uri="{D42A27DB-BD31-4B8C-83A1-F6EECF244321}">
                <p14:modId xmlns:p14="http://schemas.microsoft.com/office/powerpoint/2010/main" val="3708239977"/>
              </p:ext>
            </p:extLst>
          </p:nvPr>
        </p:nvGraphicFramePr>
        <p:xfrm>
          <a:off x="6950866" y="4597157"/>
          <a:ext cx="3025472" cy="1473200"/>
        </p:xfrm>
        <a:graphic>
          <a:graphicData uri="http://schemas.openxmlformats.org/drawingml/2006/table">
            <a:tbl>
              <a:tblPr bandRow="1">
                <a:tableStyleId>{5C22544A-7EE6-4342-B048-85BDC9FD1C3A}</a:tableStyleId>
              </a:tblPr>
              <a:tblGrid>
                <a:gridCol w="1512736">
                  <a:extLst>
                    <a:ext uri="{9D8B030D-6E8A-4147-A177-3AD203B41FA5}">
                      <a16:colId xmlns:a16="http://schemas.microsoft.com/office/drawing/2014/main" val="3246795596"/>
                    </a:ext>
                  </a:extLst>
                </a:gridCol>
                <a:gridCol w="1512736">
                  <a:extLst>
                    <a:ext uri="{9D8B030D-6E8A-4147-A177-3AD203B41FA5}">
                      <a16:colId xmlns:a16="http://schemas.microsoft.com/office/drawing/2014/main" val="524211836"/>
                    </a:ext>
                  </a:extLst>
                </a:gridCol>
              </a:tblGrid>
              <a:tr h="185420">
                <a:tc>
                  <a:txBody>
                    <a:bodyPr/>
                    <a:lstStyle/>
                    <a:p>
                      <a:r>
                        <a:rPr lang="en-CA" dirty="0"/>
                        <a:t>Registers</a:t>
                      </a:r>
                    </a:p>
                  </a:txBody>
                  <a:tcPr>
                    <a:lnB w="38100" cmpd="sng">
                      <a:noFill/>
                    </a:lnB>
                  </a:tcPr>
                </a:tc>
                <a:tc>
                  <a:txBody>
                    <a:bodyPr/>
                    <a:lstStyle/>
                    <a:p>
                      <a:r>
                        <a:rPr lang="en-CA" dirty="0"/>
                        <a:t>Values</a:t>
                      </a:r>
                    </a:p>
                  </a:txBody>
                  <a:tcPr>
                    <a:lnB w="38100" cmpd="sng">
                      <a:noFill/>
                    </a:lnB>
                  </a:tcPr>
                </a:tc>
                <a:extLst>
                  <a:ext uri="{0D108BD9-81ED-4DB2-BD59-A6C34878D82A}">
                    <a16:rowId xmlns:a16="http://schemas.microsoft.com/office/drawing/2014/main" val="1350819005"/>
                  </a:ext>
                </a:extLst>
              </a:tr>
              <a:tr h="185420">
                <a:tc>
                  <a:txBody>
                    <a:bodyPr/>
                    <a:lstStyle/>
                    <a:p>
                      <a:r>
                        <a:rPr lang="en-CA" b="0" dirty="0"/>
                        <a:t>t0</a:t>
                      </a:r>
                    </a:p>
                  </a:txBody>
                  <a:tcPr>
                    <a:lnT w="38100" cmpd="sng">
                      <a:noFill/>
                    </a:lnT>
                  </a:tcPr>
                </a:tc>
                <a:tc>
                  <a:txBody>
                    <a:bodyPr/>
                    <a:lstStyle/>
                    <a:p>
                      <a:endParaRPr lang="en-CA" dirty="0"/>
                    </a:p>
                  </a:txBody>
                  <a:tcPr>
                    <a:lnT w="38100" cmpd="sng">
                      <a:noFill/>
                    </a:lnT>
                  </a:tcPr>
                </a:tc>
                <a:extLst>
                  <a:ext uri="{0D108BD9-81ED-4DB2-BD59-A6C34878D82A}">
                    <a16:rowId xmlns:a16="http://schemas.microsoft.com/office/drawing/2014/main" val="1247179633"/>
                  </a:ext>
                </a:extLst>
              </a:tr>
              <a:tr h="370840">
                <a:tc>
                  <a:txBody>
                    <a:bodyPr/>
                    <a:lstStyle/>
                    <a:p>
                      <a:r>
                        <a:rPr lang="en-CA" dirty="0"/>
                        <a:t>t1</a:t>
                      </a:r>
                    </a:p>
                  </a:txBody>
                  <a:tcPr/>
                </a:tc>
                <a:tc>
                  <a:txBody>
                    <a:bodyPr/>
                    <a:lstStyle/>
                    <a:p>
                      <a:r>
                        <a:rPr lang="en-CA" dirty="0"/>
                        <a:t>9</a:t>
                      </a:r>
                    </a:p>
                  </a:txBody>
                  <a:tcPr/>
                </a:tc>
                <a:extLst>
                  <a:ext uri="{0D108BD9-81ED-4DB2-BD59-A6C34878D82A}">
                    <a16:rowId xmlns:a16="http://schemas.microsoft.com/office/drawing/2014/main" val="2768261250"/>
                  </a:ext>
                </a:extLst>
              </a:tr>
              <a:tr h="370840">
                <a:tc>
                  <a:txBody>
                    <a:bodyPr/>
                    <a:lstStyle/>
                    <a:p>
                      <a:r>
                        <a:rPr lang="en-CA" dirty="0"/>
                        <a:t>t2</a:t>
                      </a:r>
                    </a:p>
                  </a:txBody>
                  <a:tcPr/>
                </a:tc>
                <a:tc>
                  <a:txBody>
                    <a:bodyPr/>
                    <a:lstStyle/>
                    <a:p>
                      <a:r>
                        <a:rPr lang="en-CA" dirty="0"/>
                        <a:t>4</a:t>
                      </a:r>
                    </a:p>
                  </a:txBody>
                  <a:tcPr/>
                </a:tc>
                <a:extLst>
                  <a:ext uri="{0D108BD9-81ED-4DB2-BD59-A6C34878D82A}">
                    <a16:rowId xmlns:a16="http://schemas.microsoft.com/office/drawing/2014/main" val="2427948915"/>
                  </a:ext>
                </a:extLst>
              </a:tr>
            </a:tbl>
          </a:graphicData>
        </a:graphic>
      </p:graphicFrame>
      <p:sp>
        <p:nvSpPr>
          <p:cNvPr id="9" name="CustomShape 6">
            <a:extLst>
              <a:ext uri="{FF2B5EF4-FFF2-40B4-BE49-F238E27FC236}">
                <a16:creationId xmlns:a16="http://schemas.microsoft.com/office/drawing/2014/main" id="{A1C0BF0A-58AE-2156-0E14-A6FBF07376A0}"/>
              </a:ext>
            </a:extLst>
          </p:cNvPr>
          <p:cNvSpPr/>
          <p:nvPr/>
        </p:nvSpPr>
        <p:spPr>
          <a:xfrm>
            <a:off x="1050658" y="2706061"/>
            <a:ext cx="2435645" cy="1075764"/>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CA" sz="3200" spc="-1" dirty="0">
                <a:solidFill>
                  <a:srgbClr val="000000"/>
                </a:solidFill>
                <a:latin typeface="Monaco"/>
              </a:rPr>
              <a:t>rem t0, t1, t2</a:t>
            </a:r>
          </a:p>
          <a:p>
            <a:pPr marL="342900" indent="-342900">
              <a:buFont typeface="Arial" panose="020B0604020202020204" pitchFamily="34" charset="0"/>
              <a:buChar char="•"/>
            </a:pPr>
            <a:r>
              <a:rPr lang="en-CA" sz="3200" spc="-1" dirty="0">
                <a:solidFill>
                  <a:srgbClr val="000000"/>
                </a:solidFill>
                <a:latin typeface="Monaco"/>
              </a:rPr>
              <a:t>t0 = t1 % t2</a:t>
            </a:r>
          </a:p>
        </p:txBody>
      </p:sp>
      <p:sp>
        <p:nvSpPr>
          <p:cNvPr id="10" name="TextBox 9">
            <a:extLst>
              <a:ext uri="{FF2B5EF4-FFF2-40B4-BE49-F238E27FC236}">
                <a16:creationId xmlns:a16="http://schemas.microsoft.com/office/drawing/2014/main" id="{0D551F95-C911-4558-8F9D-3CA14AEBCBD9}"/>
              </a:ext>
            </a:extLst>
          </p:cNvPr>
          <p:cNvSpPr txBox="1"/>
          <p:nvPr/>
        </p:nvSpPr>
        <p:spPr>
          <a:xfrm>
            <a:off x="8463602" y="4964425"/>
            <a:ext cx="473642" cy="369332"/>
          </a:xfrm>
          <a:prstGeom prst="rect">
            <a:avLst/>
          </a:prstGeom>
          <a:noFill/>
        </p:spPr>
        <p:txBody>
          <a:bodyPr wrap="square" rtlCol="0">
            <a:spAutoFit/>
          </a:bodyPr>
          <a:lstStyle/>
          <a:p>
            <a:r>
              <a:rPr lang="en-CA" dirty="0"/>
              <a:t>1</a:t>
            </a:r>
          </a:p>
        </p:txBody>
      </p:sp>
      <p:sp>
        <p:nvSpPr>
          <p:cNvPr id="11" name="TextBox 10">
            <a:extLst>
              <a:ext uri="{FF2B5EF4-FFF2-40B4-BE49-F238E27FC236}">
                <a16:creationId xmlns:a16="http://schemas.microsoft.com/office/drawing/2014/main" id="{C5F3FA1B-6025-9EA2-9157-FA20F2A14D04}"/>
              </a:ext>
            </a:extLst>
          </p:cNvPr>
          <p:cNvSpPr txBox="1"/>
          <p:nvPr/>
        </p:nvSpPr>
        <p:spPr>
          <a:xfrm>
            <a:off x="2988770" y="4918259"/>
            <a:ext cx="1571062" cy="830997"/>
          </a:xfrm>
          <a:prstGeom prst="rect">
            <a:avLst/>
          </a:prstGeom>
          <a:noFill/>
        </p:spPr>
        <p:txBody>
          <a:bodyPr wrap="square" rtlCol="0">
            <a:spAutoFit/>
          </a:bodyPr>
          <a:lstStyle/>
          <a:p>
            <a:r>
              <a:rPr lang="en-CA" sz="2400" dirty="0"/>
              <a:t>t0 = 9 % 4</a:t>
            </a:r>
          </a:p>
          <a:p>
            <a:r>
              <a:rPr lang="en-CA" sz="2400" dirty="0"/>
              <a:t>t0 = 1</a:t>
            </a:r>
          </a:p>
        </p:txBody>
      </p:sp>
    </p:spTree>
    <p:extLst>
      <p:ext uri="{BB962C8B-B14F-4D97-AF65-F5344CB8AC3E}">
        <p14:creationId xmlns:p14="http://schemas.microsoft.com/office/powerpoint/2010/main" val="129553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E8355-A307-54BF-FAAF-F5C4E4BB70DF}"/>
              </a:ext>
            </a:extLst>
          </p:cNvPr>
          <p:cNvSpPr>
            <a:spLocks noGrp="1"/>
          </p:cNvSpPr>
          <p:nvPr>
            <p:ph type="title"/>
          </p:nvPr>
        </p:nvSpPr>
        <p:spPr/>
        <p:txBody>
          <a:bodyPr/>
          <a:lstStyle/>
          <a:p>
            <a:r>
              <a:rPr lang="en-CA" dirty="0"/>
              <a:t>Testing your Lab</a:t>
            </a:r>
          </a:p>
        </p:txBody>
      </p:sp>
      <p:sp>
        <p:nvSpPr>
          <p:cNvPr id="3" name="CustomShape 6">
            <a:extLst>
              <a:ext uri="{FF2B5EF4-FFF2-40B4-BE49-F238E27FC236}">
                <a16:creationId xmlns:a16="http://schemas.microsoft.com/office/drawing/2014/main" id="{708FFA1A-69B2-7462-ED35-3D1B0B5ED823}"/>
              </a:ext>
            </a:extLst>
          </p:cNvPr>
          <p:cNvSpPr/>
          <p:nvPr/>
        </p:nvSpPr>
        <p:spPr>
          <a:xfrm>
            <a:off x="1320800" y="1417639"/>
            <a:ext cx="9777046" cy="82954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CA" sz="2400" spc="-1" dirty="0">
                <a:solidFill>
                  <a:srgbClr val="000000"/>
                </a:solidFill>
                <a:latin typeface="Monaco"/>
              </a:rPr>
              <a:t>We have provided some test inputs and outputs for you to confirm that your lab is working.</a:t>
            </a:r>
          </a:p>
        </p:txBody>
      </p:sp>
      <p:pic>
        <p:nvPicPr>
          <p:cNvPr id="5" name="Picture 4">
            <a:extLst>
              <a:ext uri="{FF2B5EF4-FFF2-40B4-BE49-F238E27FC236}">
                <a16:creationId xmlns:a16="http://schemas.microsoft.com/office/drawing/2014/main" id="{43BDBF36-D473-AE5D-FF9A-B4088AA7B182}"/>
              </a:ext>
            </a:extLst>
          </p:cNvPr>
          <p:cNvPicPr>
            <a:picLocks noChangeAspect="1"/>
          </p:cNvPicPr>
          <p:nvPr/>
        </p:nvPicPr>
        <p:blipFill>
          <a:blip r:embed="rId3"/>
          <a:stretch>
            <a:fillRect/>
          </a:stretch>
        </p:blipFill>
        <p:spPr>
          <a:xfrm>
            <a:off x="4618846" y="5105263"/>
            <a:ext cx="6896975" cy="928213"/>
          </a:xfrm>
          <a:prstGeom prst="rect">
            <a:avLst/>
          </a:prstGeom>
        </p:spPr>
      </p:pic>
      <p:sp>
        <p:nvSpPr>
          <p:cNvPr id="7" name="CustomShape 6">
            <a:extLst>
              <a:ext uri="{FF2B5EF4-FFF2-40B4-BE49-F238E27FC236}">
                <a16:creationId xmlns:a16="http://schemas.microsoft.com/office/drawing/2014/main" id="{AEC6D157-12C2-B4BE-D490-AAF7F9506883}"/>
              </a:ext>
            </a:extLst>
          </p:cNvPr>
          <p:cNvSpPr/>
          <p:nvPr/>
        </p:nvSpPr>
        <p:spPr>
          <a:xfrm>
            <a:off x="1320800" y="2599457"/>
            <a:ext cx="9777046" cy="193753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CA" sz="2400" spc="-1" dirty="0">
                <a:solidFill>
                  <a:srgbClr val="000000"/>
                </a:solidFill>
                <a:latin typeface="Monaco"/>
              </a:rPr>
              <a:t>In the Program Arguments bar in the Execute tab, enter the complete path to the test file. If your path has any spaces in it, the filename will not be read correctly by RARS.</a:t>
            </a:r>
          </a:p>
          <a:p>
            <a:pPr>
              <a:lnSpc>
                <a:spcPct val="100000"/>
              </a:lnSpc>
            </a:pPr>
            <a:endParaRPr lang="en-CA" sz="2400" spc="-1" dirty="0">
              <a:solidFill>
                <a:srgbClr val="000000"/>
              </a:solidFill>
              <a:latin typeface="Monaco"/>
            </a:endParaRPr>
          </a:p>
          <a:p>
            <a:pPr>
              <a:lnSpc>
                <a:spcPct val="100000"/>
              </a:lnSpc>
            </a:pPr>
            <a:r>
              <a:rPr lang="en-CA" sz="2400" spc="-1" dirty="0">
                <a:solidFill>
                  <a:srgbClr val="000000"/>
                </a:solidFill>
                <a:latin typeface="Monaco"/>
              </a:rPr>
              <a:t>For example, </a:t>
            </a:r>
            <a:r>
              <a:rPr lang="en-US" sz="2400" dirty="0" err="1">
                <a:latin typeface="Monaco"/>
              </a:rPr>
              <a:t>UofAstudent</a:t>
            </a:r>
            <a:r>
              <a:rPr lang="en-US" sz="2400" dirty="0">
                <a:latin typeface="Monaco"/>
              </a:rPr>
              <a:t>/</a:t>
            </a:r>
            <a:r>
              <a:rPr lang="en-US" sz="2400" dirty="0" err="1">
                <a:latin typeface="Monaco"/>
              </a:rPr>
              <a:t>cmput</a:t>
            </a:r>
            <a:r>
              <a:rPr lang="en-US" sz="2400" dirty="0">
                <a:latin typeface="Monaco"/>
              </a:rPr>
              <a:t> 229/lab 2/test3.txt </a:t>
            </a:r>
            <a:r>
              <a:rPr lang="en-CA" sz="2400" spc="-1" dirty="0">
                <a:solidFill>
                  <a:srgbClr val="000000"/>
                </a:solidFill>
                <a:latin typeface="Monaco"/>
              </a:rPr>
              <a:t>is an invalid path.</a:t>
            </a:r>
          </a:p>
        </p:txBody>
      </p:sp>
    </p:spTree>
    <p:extLst>
      <p:ext uri="{BB962C8B-B14F-4D97-AF65-F5344CB8AC3E}">
        <p14:creationId xmlns:p14="http://schemas.microsoft.com/office/powerpoint/2010/main" val="79502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TextShape 1"/>
          <p:cNvSpPr txBox="1"/>
          <p:nvPr/>
        </p:nvSpPr>
        <p:spPr>
          <a:xfrm>
            <a:off x="1981200" y="274680"/>
            <a:ext cx="8229240" cy="1142640"/>
          </a:xfrm>
          <a:prstGeom prst="rect">
            <a:avLst/>
          </a:prstGeom>
          <a:noFill/>
          <a:ln>
            <a:noFill/>
          </a:ln>
        </p:spPr>
        <p:txBody>
          <a:bodyPr anchor="ctr">
            <a:noAutofit/>
          </a:bodyPr>
          <a:lstStyle/>
          <a:p>
            <a:pPr algn="ctr">
              <a:lnSpc>
                <a:spcPct val="100000"/>
              </a:lnSpc>
            </a:pPr>
            <a:r>
              <a:rPr lang="en-US" sz="4400" spc="-1" dirty="0" err="1">
                <a:solidFill>
                  <a:srgbClr val="000000"/>
                </a:solidFill>
                <a:latin typeface="Monaco"/>
              </a:rPr>
              <a:t>caesarEncrypt</a:t>
            </a:r>
            <a:endParaRPr lang="en-US" sz="4400" spc="-1" dirty="0">
              <a:solidFill>
                <a:srgbClr val="000000"/>
              </a:solidFill>
              <a:latin typeface="Calibri"/>
            </a:endParaRPr>
          </a:p>
        </p:txBody>
      </p:sp>
      <p:sp>
        <p:nvSpPr>
          <p:cNvPr id="395" name="CustomShape 2"/>
          <p:cNvSpPr/>
          <p:nvPr/>
        </p:nvSpPr>
        <p:spPr>
          <a:xfrm>
            <a:off x="1783541" y="1936441"/>
            <a:ext cx="5285782" cy="46021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CA" sz="2400" spc="-1" dirty="0">
                <a:solidFill>
                  <a:srgbClr val="000000"/>
                </a:solidFill>
                <a:latin typeface="Monaco"/>
              </a:rPr>
              <a:t>a0</a:t>
            </a:r>
            <a:r>
              <a:rPr lang="en-CA" sz="2400" spc="-1" dirty="0">
                <a:solidFill>
                  <a:srgbClr val="000000"/>
                </a:solidFill>
                <a:latin typeface="Calibri"/>
              </a:rPr>
              <a:t>: pointer to a string to encrypt</a:t>
            </a:r>
            <a:endParaRPr lang="en-CA" sz="2400" spc="-1" dirty="0">
              <a:latin typeface="Arial"/>
            </a:endParaRPr>
          </a:p>
        </p:txBody>
      </p:sp>
      <p:sp>
        <p:nvSpPr>
          <p:cNvPr id="396" name="CustomShape 3"/>
          <p:cNvSpPr/>
          <p:nvPr/>
        </p:nvSpPr>
        <p:spPr>
          <a:xfrm>
            <a:off x="1783541" y="3845511"/>
            <a:ext cx="9514009" cy="46021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CA" sz="2400" spc="-1" dirty="0">
                <a:solidFill>
                  <a:srgbClr val="000000"/>
                </a:solidFill>
                <a:latin typeface="Monaco"/>
              </a:rPr>
              <a:t>a0</a:t>
            </a:r>
            <a:r>
              <a:rPr lang="en-CA" sz="2400" spc="-1" dirty="0">
                <a:solidFill>
                  <a:srgbClr val="000000"/>
                </a:solidFill>
                <a:latin typeface="Calibri"/>
              </a:rPr>
              <a:t>: pointer to a newly allocated memory that contains the encrypted string. </a:t>
            </a:r>
            <a:endParaRPr lang="en-CA" sz="2400" spc="-1" dirty="0">
              <a:latin typeface="Arial"/>
            </a:endParaRPr>
          </a:p>
        </p:txBody>
      </p:sp>
      <p:sp>
        <p:nvSpPr>
          <p:cNvPr id="397" name="CustomShape 4"/>
          <p:cNvSpPr/>
          <p:nvPr/>
        </p:nvSpPr>
        <p:spPr>
          <a:xfrm>
            <a:off x="1547446" y="1458360"/>
            <a:ext cx="1990518" cy="456120"/>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CA" sz="2400" b="1" spc="-1" dirty="0">
                <a:solidFill>
                  <a:srgbClr val="000000"/>
                </a:solidFill>
                <a:latin typeface="Calibri"/>
              </a:rPr>
              <a:t>Parameter:</a:t>
            </a:r>
            <a:endParaRPr lang="en-CA" sz="2400" spc="-1" dirty="0">
              <a:latin typeface="Arial"/>
            </a:endParaRPr>
          </a:p>
        </p:txBody>
      </p:sp>
      <p:sp>
        <p:nvSpPr>
          <p:cNvPr id="398" name="CustomShape 5"/>
          <p:cNvSpPr/>
          <p:nvPr/>
        </p:nvSpPr>
        <p:spPr>
          <a:xfrm>
            <a:off x="1475644" y="3402164"/>
            <a:ext cx="2400284" cy="46021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CA" sz="2400" b="1" spc="-1" dirty="0">
                <a:solidFill>
                  <a:srgbClr val="000000"/>
                </a:solidFill>
                <a:latin typeface="Calibri"/>
              </a:rPr>
              <a:t>Return Value:</a:t>
            </a:r>
            <a:endParaRPr lang="en-CA" sz="2400" spc="-1" dirty="0">
              <a:latin typeface="Arial"/>
            </a:endParaRPr>
          </a:p>
        </p:txBody>
      </p:sp>
      <p:sp>
        <p:nvSpPr>
          <p:cNvPr id="399" name="CustomShape 6"/>
          <p:cNvSpPr/>
          <p:nvPr/>
        </p:nvSpPr>
        <p:spPr>
          <a:xfrm>
            <a:off x="1783541" y="2361270"/>
            <a:ext cx="3023831" cy="46021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CA" sz="2400" spc="-1" dirty="0">
                <a:solidFill>
                  <a:srgbClr val="000000"/>
                </a:solidFill>
                <a:latin typeface="Monaco"/>
              </a:rPr>
              <a:t>a1</a:t>
            </a:r>
            <a:r>
              <a:rPr lang="en-CA" sz="2400" spc="-1" dirty="0">
                <a:solidFill>
                  <a:srgbClr val="000000"/>
                </a:solidFill>
                <a:latin typeface="Calibri"/>
              </a:rPr>
              <a:t>: uppercase key</a:t>
            </a:r>
            <a:endParaRPr lang="en-CA" sz="2400" spc="-1" dirty="0">
              <a:latin typeface="Arial"/>
            </a:endParaRPr>
          </a:p>
        </p:txBody>
      </p:sp>
      <p:sp>
        <p:nvSpPr>
          <p:cNvPr id="2" name="CustomShape 6">
            <a:extLst>
              <a:ext uri="{FF2B5EF4-FFF2-40B4-BE49-F238E27FC236}">
                <a16:creationId xmlns:a16="http://schemas.microsoft.com/office/drawing/2014/main" id="{FB242198-7464-D9A7-2988-4B71369F96BA}"/>
              </a:ext>
            </a:extLst>
          </p:cNvPr>
          <p:cNvSpPr/>
          <p:nvPr/>
        </p:nvSpPr>
        <p:spPr>
          <a:xfrm>
            <a:off x="1807069" y="2821481"/>
            <a:ext cx="2976774" cy="46021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CA" sz="2400" spc="-1" dirty="0">
                <a:solidFill>
                  <a:srgbClr val="000000"/>
                </a:solidFill>
                <a:latin typeface="Monaco"/>
              </a:rPr>
              <a:t>a2</a:t>
            </a:r>
            <a:r>
              <a:rPr lang="en-CA" sz="2400" spc="-1" dirty="0">
                <a:solidFill>
                  <a:srgbClr val="000000"/>
                </a:solidFill>
                <a:latin typeface="Calibri"/>
              </a:rPr>
              <a:t>: lowercase key</a:t>
            </a:r>
            <a:endParaRPr lang="en-CA" sz="2400"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3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3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3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39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3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Submit?</a:t>
            </a:r>
          </a:p>
        </p:txBody>
      </p:sp>
      <p:sp>
        <p:nvSpPr>
          <p:cNvPr id="3" name="TextBox 2"/>
          <p:cNvSpPr txBox="1"/>
          <p:nvPr/>
        </p:nvSpPr>
        <p:spPr>
          <a:xfrm>
            <a:off x="1125415" y="1885577"/>
            <a:ext cx="9816123" cy="1569660"/>
          </a:xfrm>
          <a:prstGeom prst="rect">
            <a:avLst/>
          </a:prstGeom>
          <a:noFill/>
        </p:spPr>
        <p:txBody>
          <a:bodyPr wrap="square" rtlCol="0">
            <a:spAutoFit/>
          </a:bodyPr>
          <a:lstStyle/>
          <a:p>
            <a:r>
              <a:rPr lang="en-US" sz="3200" dirty="0"/>
              <a:t>A single file, called </a:t>
            </a:r>
            <a:r>
              <a:rPr lang="en-US" sz="3200" b="1" dirty="0" err="1"/>
              <a:t>caesarencrypt</a:t>
            </a:r>
            <a:r>
              <a:rPr lang="en-US" sz="3200" b="1" dirty="0" err="1">
                <a:cs typeface="Geneva"/>
              </a:rPr>
              <a:t>.s</a:t>
            </a:r>
            <a:r>
              <a:rPr lang="en-US" sz="3200" dirty="0"/>
              <a:t>.</a:t>
            </a:r>
          </a:p>
          <a:p>
            <a:endParaRPr lang="en-US" sz="3200" dirty="0"/>
          </a:p>
          <a:p>
            <a:r>
              <a:rPr lang="en-US" sz="3200" dirty="0"/>
              <a:t>Make sure the file </a:t>
            </a:r>
            <a:r>
              <a:rPr lang="en-US" sz="3200" b="1" dirty="0"/>
              <a:t>does</a:t>
            </a:r>
            <a:r>
              <a:rPr lang="en-US" sz="3200" dirty="0"/>
              <a:t> </a:t>
            </a:r>
            <a:r>
              <a:rPr lang="en-US" sz="3200" b="1" dirty="0"/>
              <a:t>not</a:t>
            </a:r>
            <a:r>
              <a:rPr lang="en-US" sz="3200" dirty="0"/>
              <a:t> contain a main procedure.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767"/>
            <a:ext cx="8229600" cy="1143000"/>
          </a:xfrm>
        </p:spPr>
        <p:txBody>
          <a:bodyPr>
            <a:normAutofit/>
          </a:bodyPr>
          <a:lstStyle/>
          <a:p>
            <a:r>
              <a:rPr lang="en-US" sz="2400" dirty="0"/>
              <a:t>American Standard Code for Information Interchange (ASCII)</a:t>
            </a:r>
          </a:p>
        </p:txBody>
      </p:sp>
      <p:pic>
        <p:nvPicPr>
          <p:cNvPr id="3" name="Picture 2" descr="ASCII.jpg"/>
          <p:cNvPicPr>
            <a:picLocks noChangeAspect="1"/>
          </p:cNvPicPr>
          <p:nvPr/>
        </p:nvPicPr>
        <p:blipFill>
          <a:blip r:embed="rId3"/>
          <a:stretch>
            <a:fillRect/>
          </a:stretch>
        </p:blipFill>
        <p:spPr>
          <a:xfrm>
            <a:off x="1573482" y="863600"/>
            <a:ext cx="9093200" cy="5994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Strings in Assembly</a:t>
            </a:r>
          </a:p>
        </p:txBody>
      </p:sp>
      <p:sp>
        <p:nvSpPr>
          <p:cNvPr id="14" name="CustomShape 6">
            <a:extLst>
              <a:ext uri="{FF2B5EF4-FFF2-40B4-BE49-F238E27FC236}">
                <a16:creationId xmlns:a16="http://schemas.microsoft.com/office/drawing/2014/main" id="{E9536A8F-17F7-557A-3FDF-324651151828}"/>
              </a:ext>
            </a:extLst>
          </p:cNvPr>
          <p:cNvSpPr/>
          <p:nvPr/>
        </p:nvSpPr>
        <p:spPr>
          <a:xfrm>
            <a:off x="1123478" y="1417639"/>
            <a:ext cx="10207022" cy="82954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CA" sz="2400" spc="-1" dirty="0">
                <a:solidFill>
                  <a:srgbClr val="000000"/>
                </a:solidFill>
                <a:latin typeface="Monaco"/>
              </a:rPr>
              <a:t>Strings are arrays of characters stored in 1 byte in memory. The end of a string is indicated by a null terminator character which has a value of 0. </a:t>
            </a:r>
            <a:endParaRPr lang="en-CA" sz="2400" spc="-1" dirty="0">
              <a:latin typeface="Arial"/>
            </a:endParaRPr>
          </a:p>
        </p:txBody>
      </p:sp>
      <p:sp>
        <p:nvSpPr>
          <p:cNvPr id="16" name="CustomShape 6">
            <a:extLst>
              <a:ext uri="{FF2B5EF4-FFF2-40B4-BE49-F238E27FC236}">
                <a16:creationId xmlns:a16="http://schemas.microsoft.com/office/drawing/2014/main" id="{B463D97B-16AB-6E5B-C04A-33327F52D610}"/>
              </a:ext>
            </a:extLst>
          </p:cNvPr>
          <p:cNvSpPr/>
          <p:nvPr/>
        </p:nvSpPr>
        <p:spPr>
          <a:xfrm>
            <a:off x="1123478" y="2768914"/>
            <a:ext cx="10207022" cy="46021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CA" sz="2400" spc="-1" dirty="0">
                <a:solidFill>
                  <a:srgbClr val="000000"/>
                </a:solidFill>
                <a:latin typeface="Monaco"/>
              </a:rPr>
              <a:t>The string “RISC V” is represented in assembly by a pointer to the first character.</a:t>
            </a:r>
            <a:endParaRPr lang="en-CA" sz="2400" spc="-1" dirty="0">
              <a:latin typeface="Arial"/>
            </a:endParaRPr>
          </a:p>
        </p:txBody>
      </p:sp>
      <p:graphicFrame>
        <p:nvGraphicFramePr>
          <p:cNvPr id="18" name="Table 9">
            <a:extLst>
              <a:ext uri="{FF2B5EF4-FFF2-40B4-BE49-F238E27FC236}">
                <a16:creationId xmlns:a16="http://schemas.microsoft.com/office/drawing/2014/main" id="{48889227-2407-E807-C272-DC01D1DBBB15}"/>
              </a:ext>
            </a:extLst>
          </p:cNvPr>
          <p:cNvGraphicFramePr>
            <a:graphicFrameLocks noGrp="1"/>
          </p:cNvGraphicFramePr>
          <p:nvPr>
            <p:extLst>
              <p:ext uri="{D42A27DB-BD31-4B8C-83A1-F6EECF244321}">
                <p14:modId xmlns:p14="http://schemas.microsoft.com/office/powerpoint/2010/main" val="2006332906"/>
              </p:ext>
            </p:extLst>
          </p:nvPr>
        </p:nvGraphicFramePr>
        <p:xfrm>
          <a:off x="1625600" y="3880084"/>
          <a:ext cx="2095500" cy="731520"/>
        </p:xfrm>
        <a:graphic>
          <a:graphicData uri="http://schemas.openxmlformats.org/drawingml/2006/table">
            <a:tbl>
              <a:tblPr bandRow="1">
                <a:tableStyleId>{5C22544A-7EE6-4342-B048-85BDC9FD1C3A}</a:tableStyleId>
              </a:tblPr>
              <a:tblGrid>
                <a:gridCol w="1047750">
                  <a:extLst>
                    <a:ext uri="{9D8B030D-6E8A-4147-A177-3AD203B41FA5}">
                      <a16:colId xmlns:a16="http://schemas.microsoft.com/office/drawing/2014/main" val="3246795596"/>
                    </a:ext>
                  </a:extLst>
                </a:gridCol>
                <a:gridCol w="1047750">
                  <a:extLst>
                    <a:ext uri="{9D8B030D-6E8A-4147-A177-3AD203B41FA5}">
                      <a16:colId xmlns:a16="http://schemas.microsoft.com/office/drawing/2014/main" val="524211836"/>
                    </a:ext>
                  </a:extLst>
                </a:gridCol>
              </a:tblGrid>
              <a:tr h="136981">
                <a:tc>
                  <a:txBody>
                    <a:bodyPr/>
                    <a:lstStyle/>
                    <a:p>
                      <a:r>
                        <a:rPr lang="en-CA" dirty="0"/>
                        <a:t>Registers</a:t>
                      </a:r>
                    </a:p>
                  </a:txBody>
                  <a:tcPr>
                    <a:lnB w="38100" cmpd="sng">
                      <a:noFill/>
                    </a:lnB>
                  </a:tcPr>
                </a:tc>
                <a:tc>
                  <a:txBody>
                    <a:bodyPr/>
                    <a:lstStyle/>
                    <a:p>
                      <a:r>
                        <a:rPr lang="en-CA" dirty="0"/>
                        <a:t>Values</a:t>
                      </a:r>
                    </a:p>
                  </a:txBody>
                  <a:tcPr>
                    <a:lnB w="38100" cmpd="sng">
                      <a:noFill/>
                    </a:lnB>
                  </a:tcPr>
                </a:tc>
                <a:extLst>
                  <a:ext uri="{0D108BD9-81ED-4DB2-BD59-A6C34878D82A}">
                    <a16:rowId xmlns:a16="http://schemas.microsoft.com/office/drawing/2014/main" val="1350819005"/>
                  </a:ext>
                </a:extLst>
              </a:tr>
              <a:tr h="185420">
                <a:tc>
                  <a:txBody>
                    <a:bodyPr/>
                    <a:lstStyle/>
                    <a:p>
                      <a:r>
                        <a:rPr lang="en-CA" b="0" dirty="0"/>
                        <a:t>t0</a:t>
                      </a:r>
                    </a:p>
                  </a:txBody>
                  <a:tcPr>
                    <a:lnT w="38100" cmpd="sng">
                      <a:noFill/>
                    </a:lnT>
                  </a:tcPr>
                </a:tc>
                <a:tc>
                  <a:txBody>
                    <a:bodyPr/>
                    <a:lstStyle/>
                    <a:p>
                      <a:r>
                        <a:rPr lang="en-CA" dirty="0"/>
                        <a:t>0x100</a:t>
                      </a:r>
                    </a:p>
                  </a:txBody>
                  <a:tcPr>
                    <a:lnT w="38100" cmpd="sng">
                      <a:noFill/>
                    </a:lnT>
                  </a:tcPr>
                </a:tc>
                <a:extLst>
                  <a:ext uri="{0D108BD9-81ED-4DB2-BD59-A6C34878D82A}">
                    <a16:rowId xmlns:a16="http://schemas.microsoft.com/office/drawing/2014/main" val="1247179633"/>
                  </a:ext>
                </a:extLst>
              </a:tr>
            </a:tbl>
          </a:graphicData>
        </a:graphic>
      </p:graphicFrame>
      <p:sp>
        <p:nvSpPr>
          <p:cNvPr id="19" name="Arrow: Right 18">
            <a:extLst>
              <a:ext uri="{FF2B5EF4-FFF2-40B4-BE49-F238E27FC236}">
                <a16:creationId xmlns:a16="http://schemas.microsoft.com/office/drawing/2014/main" id="{3856CA1D-1D0B-8189-1E3F-D81C863ECB32}"/>
              </a:ext>
            </a:extLst>
          </p:cNvPr>
          <p:cNvSpPr/>
          <p:nvPr/>
        </p:nvSpPr>
        <p:spPr>
          <a:xfrm rot="2782651">
            <a:off x="1938611" y="4863175"/>
            <a:ext cx="1025206" cy="2521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0" name="CustomShape 6">
            <a:extLst>
              <a:ext uri="{FF2B5EF4-FFF2-40B4-BE49-F238E27FC236}">
                <a16:creationId xmlns:a16="http://schemas.microsoft.com/office/drawing/2014/main" id="{02AE30D7-2656-722E-97B4-A575DC8A125A}"/>
              </a:ext>
            </a:extLst>
          </p:cNvPr>
          <p:cNvSpPr/>
          <p:nvPr/>
        </p:nvSpPr>
        <p:spPr>
          <a:xfrm>
            <a:off x="4721561" y="3851920"/>
            <a:ext cx="4075180" cy="46021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CA" sz="2400" spc="-1" dirty="0">
                <a:solidFill>
                  <a:srgbClr val="000000"/>
                </a:solidFill>
                <a:latin typeface="Monaco"/>
              </a:rPr>
              <a:t>t0 points to the string “RISC V” </a:t>
            </a:r>
            <a:endParaRPr lang="en-CA" sz="2400" spc="-1" dirty="0">
              <a:latin typeface="Arial"/>
            </a:endParaRPr>
          </a:p>
        </p:txBody>
      </p:sp>
      <p:graphicFrame>
        <p:nvGraphicFramePr>
          <p:cNvPr id="21" name="Table 9">
            <a:extLst>
              <a:ext uri="{FF2B5EF4-FFF2-40B4-BE49-F238E27FC236}">
                <a16:creationId xmlns:a16="http://schemas.microsoft.com/office/drawing/2014/main" id="{F22C4CED-DE83-FE26-550D-EC4512305530}"/>
              </a:ext>
            </a:extLst>
          </p:cNvPr>
          <p:cNvGraphicFramePr>
            <a:graphicFrameLocks noGrp="1"/>
          </p:cNvGraphicFramePr>
          <p:nvPr>
            <p:extLst>
              <p:ext uri="{D42A27DB-BD31-4B8C-83A1-F6EECF244321}">
                <p14:modId xmlns:p14="http://schemas.microsoft.com/office/powerpoint/2010/main" val="3155878120"/>
              </p:ext>
            </p:extLst>
          </p:nvPr>
        </p:nvGraphicFramePr>
        <p:xfrm>
          <a:off x="1625601" y="5395138"/>
          <a:ext cx="7023099" cy="731520"/>
        </p:xfrm>
        <a:graphic>
          <a:graphicData uri="http://schemas.openxmlformats.org/drawingml/2006/table">
            <a:tbl>
              <a:tblPr bandRow="1">
                <a:tableStyleId>{5C22544A-7EE6-4342-B048-85BDC9FD1C3A}</a:tableStyleId>
              </a:tblPr>
              <a:tblGrid>
                <a:gridCol w="1025458">
                  <a:extLst>
                    <a:ext uri="{9D8B030D-6E8A-4147-A177-3AD203B41FA5}">
                      <a16:colId xmlns:a16="http://schemas.microsoft.com/office/drawing/2014/main" val="2737385928"/>
                    </a:ext>
                  </a:extLst>
                </a:gridCol>
                <a:gridCol w="1025458">
                  <a:extLst>
                    <a:ext uri="{9D8B030D-6E8A-4147-A177-3AD203B41FA5}">
                      <a16:colId xmlns:a16="http://schemas.microsoft.com/office/drawing/2014/main" val="3246795596"/>
                    </a:ext>
                  </a:extLst>
                </a:gridCol>
                <a:gridCol w="1086484">
                  <a:extLst>
                    <a:ext uri="{9D8B030D-6E8A-4147-A177-3AD203B41FA5}">
                      <a16:colId xmlns:a16="http://schemas.microsoft.com/office/drawing/2014/main" val="436986594"/>
                    </a:ext>
                  </a:extLst>
                </a:gridCol>
                <a:gridCol w="907419">
                  <a:extLst>
                    <a:ext uri="{9D8B030D-6E8A-4147-A177-3AD203B41FA5}">
                      <a16:colId xmlns:a16="http://schemas.microsoft.com/office/drawing/2014/main" val="2594693593"/>
                    </a:ext>
                  </a:extLst>
                </a:gridCol>
                <a:gridCol w="739340">
                  <a:extLst>
                    <a:ext uri="{9D8B030D-6E8A-4147-A177-3AD203B41FA5}">
                      <a16:colId xmlns:a16="http://schemas.microsoft.com/office/drawing/2014/main" val="3152325892"/>
                    </a:ext>
                  </a:extLst>
                </a:gridCol>
                <a:gridCol w="939670">
                  <a:extLst>
                    <a:ext uri="{9D8B030D-6E8A-4147-A177-3AD203B41FA5}">
                      <a16:colId xmlns:a16="http://schemas.microsoft.com/office/drawing/2014/main" val="3276592327"/>
                    </a:ext>
                  </a:extLst>
                </a:gridCol>
                <a:gridCol w="669321">
                  <a:extLst>
                    <a:ext uri="{9D8B030D-6E8A-4147-A177-3AD203B41FA5}">
                      <a16:colId xmlns:a16="http://schemas.microsoft.com/office/drawing/2014/main" val="1273666983"/>
                    </a:ext>
                  </a:extLst>
                </a:gridCol>
                <a:gridCol w="629949">
                  <a:extLst>
                    <a:ext uri="{9D8B030D-6E8A-4147-A177-3AD203B41FA5}">
                      <a16:colId xmlns:a16="http://schemas.microsoft.com/office/drawing/2014/main" val="2581521064"/>
                    </a:ext>
                  </a:extLst>
                </a:gridCol>
              </a:tblGrid>
              <a:tr h="185420">
                <a:tc>
                  <a:txBody>
                    <a:bodyPr/>
                    <a:lstStyle/>
                    <a:p>
                      <a:r>
                        <a:rPr lang="en-CA" b="1" dirty="0"/>
                        <a:t>Address</a:t>
                      </a:r>
                    </a:p>
                  </a:txBody>
                  <a:tcPr>
                    <a:lnB w="38100" cmpd="sng">
                      <a:noFill/>
                    </a:lnB>
                  </a:tcPr>
                </a:tc>
                <a:tc>
                  <a:txBody>
                    <a:bodyPr/>
                    <a:lstStyle/>
                    <a:p>
                      <a:r>
                        <a:rPr lang="en-CA" dirty="0"/>
                        <a:t>0x100</a:t>
                      </a:r>
                    </a:p>
                  </a:txBody>
                  <a:tcPr>
                    <a:lnB w="38100" cmpd="sng">
                      <a:noFill/>
                    </a:lnB>
                  </a:tcPr>
                </a:tc>
                <a:tc>
                  <a:txBody>
                    <a:bodyPr/>
                    <a:lstStyle/>
                    <a:p>
                      <a:endParaRPr lang="en-CA" dirty="0"/>
                    </a:p>
                  </a:txBody>
                  <a:tcPr>
                    <a:lnB w="38100" cmpd="sng">
                      <a:noFill/>
                    </a:lnB>
                  </a:tcPr>
                </a:tc>
                <a:tc>
                  <a:txBody>
                    <a:bodyPr/>
                    <a:lstStyle/>
                    <a:p>
                      <a:endParaRPr lang="en-CA" dirty="0"/>
                    </a:p>
                  </a:txBody>
                  <a:tcPr>
                    <a:lnB w="38100" cmpd="sng">
                      <a:noFill/>
                    </a:lnB>
                  </a:tcPr>
                </a:tc>
                <a:tc>
                  <a:txBody>
                    <a:bodyPr/>
                    <a:lstStyle/>
                    <a:p>
                      <a:endParaRPr lang="en-CA" dirty="0"/>
                    </a:p>
                  </a:txBody>
                  <a:tcPr>
                    <a:lnB w="38100" cmpd="sng">
                      <a:noFill/>
                    </a:lnB>
                  </a:tcPr>
                </a:tc>
                <a:tc>
                  <a:txBody>
                    <a:bodyPr/>
                    <a:lstStyle/>
                    <a:p>
                      <a:r>
                        <a:rPr lang="en-CA" dirty="0"/>
                        <a:t>0x104</a:t>
                      </a:r>
                    </a:p>
                  </a:txBody>
                  <a:tcPr>
                    <a:lnB w="38100" cmpd="sng">
                      <a:noFill/>
                    </a:lnB>
                  </a:tcPr>
                </a:tc>
                <a:tc>
                  <a:txBody>
                    <a:bodyPr/>
                    <a:lstStyle/>
                    <a:p>
                      <a:endParaRPr lang="en-CA" dirty="0"/>
                    </a:p>
                  </a:txBody>
                  <a:tcPr>
                    <a:lnB w="38100" cmpd="sng">
                      <a:noFill/>
                    </a:lnB>
                  </a:tcPr>
                </a:tc>
                <a:tc>
                  <a:txBody>
                    <a:bodyPr/>
                    <a:lstStyle/>
                    <a:p>
                      <a:endParaRPr lang="en-CA" dirty="0"/>
                    </a:p>
                  </a:txBody>
                  <a:tcPr>
                    <a:lnB w="38100" cmpd="sng">
                      <a:noFill/>
                    </a:lnB>
                  </a:tcPr>
                </a:tc>
                <a:extLst>
                  <a:ext uri="{0D108BD9-81ED-4DB2-BD59-A6C34878D82A}">
                    <a16:rowId xmlns:a16="http://schemas.microsoft.com/office/drawing/2014/main" val="1350819005"/>
                  </a:ext>
                </a:extLst>
              </a:tr>
              <a:tr h="185420">
                <a:tc>
                  <a:txBody>
                    <a:bodyPr/>
                    <a:lstStyle/>
                    <a:p>
                      <a:r>
                        <a:rPr lang="en-CA" b="1" dirty="0"/>
                        <a:t>Value</a:t>
                      </a:r>
                    </a:p>
                  </a:txBody>
                  <a:tcPr>
                    <a:lnT w="38100" cmpd="sng">
                      <a:noFill/>
                    </a:lnT>
                  </a:tcPr>
                </a:tc>
                <a:tc>
                  <a:txBody>
                    <a:bodyPr/>
                    <a:lstStyle/>
                    <a:p>
                      <a:endParaRPr lang="en-CA" b="0" dirty="0"/>
                    </a:p>
                  </a:txBody>
                  <a:tcPr>
                    <a:lnT w="38100" cmpd="sng">
                      <a:noFill/>
                    </a:lnT>
                  </a:tcPr>
                </a:tc>
                <a:tc>
                  <a:txBody>
                    <a:bodyPr/>
                    <a:lstStyle/>
                    <a:p>
                      <a:endParaRPr lang="en-CA" b="0" dirty="0"/>
                    </a:p>
                  </a:txBody>
                  <a:tcPr>
                    <a:lnT w="38100" cmpd="sng">
                      <a:noFill/>
                    </a:lnT>
                  </a:tcPr>
                </a:tc>
                <a:tc>
                  <a:txBody>
                    <a:bodyPr/>
                    <a:lstStyle/>
                    <a:p>
                      <a:endParaRPr lang="en-CA" b="0" dirty="0"/>
                    </a:p>
                  </a:txBody>
                  <a:tcPr>
                    <a:lnT w="38100" cmpd="sng">
                      <a:noFill/>
                    </a:lnT>
                  </a:tcPr>
                </a:tc>
                <a:tc>
                  <a:txBody>
                    <a:bodyPr/>
                    <a:lstStyle/>
                    <a:p>
                      <a:endParaRPr lang="en-CA" b="0" dirty="0"/>
                    </a:p>
                  </a:txBody>
                  <a:tcPr>
                    <a:lnT w="38100" cmpd="sng">
                      <a:noFill/>
                    </a:lnT>
                  </a:tcPr>
                </a:tc>
                <a:tc>
                  <a:txBody>
                    <a:bodyPr/>
                    <a:lstStyle/>
                    <a:p>
                      <a:endParaRPr lang="en-CA" b="0" dirty="0"/>
                    </a:p>
                  </a:txBody>
                  <a:tcPr>
                    <a:lnT w="38100" cmpd="sng">
                      <a:noFill/>
                    </a:lnT>
                  </a:tcPr>
                </a:tc>
                <a:tc>
                  <a:txBody>
                    <a:bodyPr/>
                    <a:lstStyle/>
                    <a:p>
                      <a:endParaRPr lang="en-CA" b="0" dirty="0"/>
                    </a:p>
                  </a:txBody>
                  <a:tcPr>
                    <a:lnT w="38100" cmpd="sng">
                      <a:noFill/>
                    </a:lnT>
                  </a:tcPr>
                </a:tc>
                <a:tc>
                  <a:txBody>
                    <a:bodyPr/>
                    <a:lstStyle/>
                    <a:p>
                      <a:endParaRPr lang="en-CA" dirty="0"/>
                    </a:p>
                  </a:txBody>
                  <a:tcPr>
                    <a:lnT w="38100" cmpd="sng">
                      <a:noFill/>
                    </a:lnT>
                  </a:tcPr>
                </a:tc>
                <a:extLst>
                  <a:ext uri="{0D108BD9-81ED-4DB2-BD59-A6C34878D82A}">
                    <a16:rowId xmlns:a16="http://schemas.microsoft.com/office/drawing/2014/main" val="1247179633"/>
                  </a:ext>
                </a:extLst>
              </a:tr>
            </a:tbl>
          </a:graphicData>
        </a:graphic>
      </p:graphicFrame>
      <p:sp>
        <p:nvSpPr>
          <p:cNvPr id="5" name="CustomShape 6">
            <a:extLst>
              <a:ext uri="{FF2B5EF4-FFF2-40B4-BE49-F238E27FC236}">
                <a16:creationId xmlns:a16="http://schemas.microsoft.com/office/drawing/2014/main" id="{C5D104D5-21DC-7D20-3B2E-2762EBB808A5}"/>
              </a:ext>
            </a:extLst>
          </p:cNvPr>
          <p:cNvSpPr/>
          <p:nvPr/>
        </p:nvSpPr>
        <p:spPr>
          <a:xfrm>
            <a:off x="1625600" y="6287500"/>
            <a:ext cx="8018585" cy="46021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CA" sz="2400" spc="-1" dirty="0">
                <a:solidFill>
                  <a:srgbClr val="000000"/>
                </a:solidFill>
                <a:latin typeface="Monaco"/>
              </a:rPr>
              <a:t>But remember, characters are stored as ASCII integer values.</a:t>
            </a:r>
            <a:endParaRPr lang="en-CA" sz="2400" spc="-1" dirty="0">
              <a:latin typeface="Arial"/>
            </a:endParaRPr>
          </a:p>
        </p:txBody>
      </p:sp>
      <p:sp>
        <p:nvSpPr>
          <p:cNvPr id="6" name="TextBox 5">
            <a:extLst>
              <a:ext uri="{FF2B5EF4-FFF2-40B4-BE49-F238E27FC236}">
                <a16:creationId xmlns:a16="http://schemas.microsoft.com/office/drawing/2014/main" id="{0F2D2FD4-6FD5-7A65-5564-667E566387DD}"/>
              </a:ext>
            </a:extLst>
          </p:cNvPr>
          <p:cNvSpPr txBox="1"/>
          <p:nvPr/>
        </p:nvSpPr>
        <p:spPr>
          <a:xfrm>
            <a:off x="2649997" y="5743171"/>
            <a:ext cx="1005084" cy="370195"/>
          </a:xfrm>
          <a:prstGeom prst="rect">
            <a:avLst/>
          </a:prstGeom>
          <a:noFill/>
        </p:spPr>
        <p:txBody>
          <a:bodyPr wrap="square" rtlCol="0">
            <a:spAutoFit/>
          </a:bodyPr>
          <a:lstStyle/>
          <a:p>
            <a:r>
              <a:rPr lang="en-CA" dirty="0"/>
              <a:t>R</a:t>
            </a:r>
          </a:p>
        </p:txBody>
      </p:sp>
      <p:sp>
        <p:nvSpPr>
          <p:cNvPr id="7" name="TextBox 6">
            <a:extLst>
              <a:ext uri="{FF2B5EF4-FFF2-40B4-BE49-F238E27FC236}">
                <a16:creationId xmlns:a16="http://schemas.microsoft.com/office/drawing/2014/main" id="{6ACD0ED8-676F-96A1-E5BE-F5CB43536807}"/>
              </a:ext>
            </a:extLst>
          </p:cNvPr>
          <p:cNvSpPr txBox="1"/>
          <p:nvPr/>
        </p:nvSpPr>
        <p:spPr>
          <a:xfrm>
            <a:off x="2612505" y="5725293"/>
            <a:ext cx="1005084" cy="370195"/>
          </a:xfrm>
          <a:prstGeom prst="rect">
            <a:avLst/>
          </a:prstGeom>
          <a:noFill/>
        </p:spPr>
        <p:txBody>
          <a:bodyPr wrap="square" rtlCol="0">
            <a:spAutoFit/>
          </a:bodyPr>
          <a:lstStyle/>
          <a:p>
            <a:r>
              <a:rPr lang="en-CA" dirty="0"/>
              <a:t>0x52</a:t>
            </a:r>
          </a:p>
        </p:txBody>
      </p:sp>
      <p:sp>
        <p:nvSpPr>
          <p:cNvPr id="8" name="TextBox 7">
            <a:extLst>
              <a:ext uri="{FF2B5EF4-FFF2-40B4-BE49-F238E27FC236}">
                <a16:creationId xmlns:a16="http://schemas.microsoft.com/office/drawing/2014/main" id="{7F9B81B8-9FE5-A308-9DFC-DE5AE602821B}"/>
              </a:ext>
            </a:extLst>
          </p:cNvPr>
          <p:cNvSpPr txBox="1"/>
          <p:nvPr/>
        </p:nvSpPr>
        <p:spPr>
          <a:xfrm>
            <a:off x="3655081" y="5743170"/>
            <a:ext cx="1087530" cy="369332"/>
          </a:xfrm>
          <a:prstGeom prst="rect">
            <a:avLst/>
          </a:prstGeom>
          <a:noFill/>
        </p:spPr>
        <p:txBody>
          <a:bodyPr wrap="square" rtlCol="0">
            <a:spAutoFit/>
          </a:bodyPr>
          <a:lstStyle/>
          <a:p>
            <a:r>
              <a:rPr lang="en-CA" dirty="0"/>
              <a:t>I</a:t>
            </a:r>
          </a:p>
        </p:txBody>
      </p:sp>
      <p:sp>
        <p:nvSpPr>
          <p:cNvPr id="9" name="TextBox 8">
            <a:extLst>
              <a:ext uri="{FF2B5EF4-FFF2-40B4-BE49-F238E27FC236}">
                <a16:creationId xmlns:a16="http://schemas.microsoft.com/office/drawing/2014/main" id="{20D53D90-49F3-FA92-29C0-185532FBFDCC}"/>
              </a:ext>
            </a:extLst>
          </p:cNvPr>
          <p:cNvSpPr txBox="1"/>
          <p:nvPr/>
        </p:nvSpPr>
        <p:spPr>
          <a:xfrm>
            <a:off x="3663320" y="5725519"/>
            <a:ext cx="1005084" cy="370195"/>
          </a:xfrm>
          <a:prstGeom prst="rect">
            <a:avLst/>
          </a:prstGeom>
          <a:noFill/>
        </p:spPr>
        <p:txBody>
          <a:bodyPr wrap="square" rtlCol="0">
            <a:spAutoFit/>
          </a:bodyPr>
          <a:lstStyle/>
          <a:p>
            <a:r>
              <a:rPr lang="en-CA" dirty="0"/>
              <a:t>0x49</a:t>
            </a:r>
          </a:p>
        </p:txBody>
      </p:sp>
      <p:sp>
        <p:nvSpPr>
          <p:cNvPr id="11" name="TextBox 10">
            <a:extLst>
              <a:ext uri="{FF2B5EF4-FFF2-40B4-BE49-F238E27FC236}">
                <a16:creationId xmlns:a16="http://schemas.microsoft.com/office/drawing/2014/main" id="{8B6E66A0-D5F6-E10B-E9CA-8BE76F4E8B9A}"/>
              </a:ext>
            </a:extLst>
          </p:cNvPr>
          <p:cNvSpPr txBox="1"/>
          <p:nvPr/>
        </p:nvSpPr>
        <p:spPr>
          <a:xfrm>
            <a:off x="5665249" y="5748734"/>
            <a:ext cx="1005084" cy="370195"/>
          </a:xfrm>
          <a:prstGeom prst="rect">
            <a:avLst/>
          </a:prstGeom>
          <a:noFill/>
        </p:spPr>
        <p:txBody>
          <a:bodyPr wrap="square" rtlCol="0">
            <a:spAutoFit/>
          </a:bodyPr>
          <a:lstStyle/>
          <a:p>
            <a:r>
              <a:rPr lang="en-CA" dirty="0"/>
              <a:t>C</a:t>
            </a:r>
          </a:p>
        </p:txBody>
      </p:sp>
      <p:sp>
        <p:nvSpPr>
          <p:cNvPr id="12" name="TextBox 11">
            <a:extLst>
              <a:ext uri="{FF2B5EF4-FFF2-40B4-BE49-F238E27FC236}">
                <a16:creationId xmlns:a16="http://schemas.microsoft.com/office/drawing/2014/main" id="{4E921923-2746-EA8F-48A6-CAFDF56495C0}"/>
              </a:ext>
            </a:extLst>
          </p:cNvPr>
          <p:cNvSpPr txBox="1"/>
          <p:nvPr/>
        </p:nvSpPr>
        <p:spPr>
          <a:xfrm>
            <a:off x="4767328" y="5739994"/>
            <a:ext cx="1005084" cy="370195"/>
          </a:xfrm>
          <a:prstGeom prst="rect">
            <a:avLst/>
          </a:prstGeom>
          <a:noFill/>
        </p:spPr>
        <p:txBody>
          <a:bodyPr wrap="square" rtlCol="0">
            <a:spAutoFit/>
          </a:bodyPr>
          <a:lstStyle/>
          <a:p>
            <a:r>
              <a:rPr lang="en-CA" dirty="0"/>
              <a:t>0x53</a:t>
            </a:r>
          </a:p>
        </p:txBody>
      </p:sp>
      <p:sp>
        <p:nvSpPr>
          <p:cNvPr id="15" name="TextBox 14">
            <a:extLst>
              <a:ext uri="{FF2B5EF4-FFF2-40B4-BE49-F238E27FC236}">
                <a16:creationId xmlns:a16="http://schemas.microsoft.com/office/drawing/2014/main" id="{C9E21520-75C1-B3B5-8E8C-C255D102507D}"/>
              </a:ext>
            </a:extLst>
          </p:cNvPr>
          <p:cNvSpPr txBox="1"/>
          <p:nvPr/>
        </p:nvSpPr>
        <p:spPr>
          <a:xfrm>
            <a:off x="4759089" y="5749681"/>
            <a:ext cx="1005084" cy="370195"/>
          </a:xfrm>
          <a:prstGeom prst="rect">
            <a:avLst/>
          </a:prstGeom>
          <a:noFill/>
        </p:spPr>
        <p:txBody>
          <a:bodyPr wrap="square" rtlCol="0">
            <a:spAutoFit/>
          </a:bodyPr>
          <a:lstStyle/>
          <a:p>
            <a:r>
              <a:rPr lang="en-CA" dirty="0"/>
              <a:t>S</a:t>
            </a:r>
          </a:p>
        </p:txBody>
      </p:sp>
      <p:sp>
        <p:nvSpPr>
          <p:cNvPr id="17" name="TextBox 16">
            <a:extLst>
              <a:ext uri="{FF2B5EF4-FFF2-40B4-BE49-F238E27FC236}">
                <a16:creationId xmlns:a16="http://schemas.microsoft.com/office/drawing/2014/main" id="{4AAEEA6F-1FEC-E117-10C0-ABD65434067C}"/>
              </a:ext>
            </a:extLst>
          </p:cNvPr>
          <p:cNvSpPr txBox="1"/>
          <p:nvPr/>
        </p:nvSpPr>
        <p:spPr>
          <a:xfrm>
            <a:off x="5665249" y="5728011"/>
            <a:ext cx="1005084" cy="370195"/>
          </a:xfrm>
          <a:prstGeom prst="rect">
            <a:avLst/>
          </a:prstGeom>
          <a:noFill/>
        </p:spPr>
        <p:txBody>
          <a:bodyPr wrap="square" rtlCol="0">
            <a:spAutoFit/>
          </a:bodyPr>
          <a:lstStyle/>
          <a:p>
            <a:r>
              <a:rPr lang="en-CA" dirty="0"/>
              <a:t>0x43</a:t>
            </a:r>
          </a:p>
        </p:txBody>
      </p:sp>
      <p:sp>
        <p:nvSpPr>
          <p:cNvPr id="22" name="TextBox 21">
            <a:extLst>
              <a:ext uri="{FF2B5EF4-FFF2-40B4-BE49-F238E27FC236}">
                <a16:creationId xmlns:a16="http://schemas.microsoft.com/office/drawing/2014/main" id="{A0734561-D239-0A8D-3BE7-55C668BBD097}"/>
              </a:ext>
            </a:extLst>
          </p:cNvPr>
          <p:cNvSpPr txBox="1"/>
          <p:nvPr/>
        </p:nvSpPr>
        <p:spPr>
          <a:xfrm>
            <a:off x="6419432" y="5732982"/>
            <a:ext cx="1005084" cy="370195"/>
          </a:xfrm>
          <a:prstGeom prst="rect">
            <a:avLst/>
          </a:prstGeom>
          <a:noFill/>
        </p:spPr>
        <p:txBody>
          <a:bodyPr wrap="square" rtlCol="0">
            <a:spAutoFit/>
          </a:bodyPr>
          <a:lstStyle/>
          <a:p>
            <a:r>
              <a:rPr lang="en-CA" dirty="0"/>
              <a:t>0x20</a:t>
            </a:r>
          </a:p>
        </p:txBody>
      </p:sp>
      <p:sp>
        <p:nvSpPr>
          <p:cNvPr id="23" name="TextBox 22">
            <a:extLst>
              <a:ext uri="{FF2B5EF4-FFF2-40B4-BE49-F238E27FC236}">
                <a16:creationId xmlns:a16="http://schemas.microsoft.com/office/drawing/2014/main" id="{2E7E0ECA-34E9-4FE8-7E75-8502A66746A3}"/>
              </a:ext>
            </a:extLst>
          </p:cNvPr>
          <p:cNvSpPr txBox="1"/>
          <p:nvPr/>
        </p:nvSpPr>
        <p:spPr>
          <a:xfrm>
            <a:off x="7331833" y="5755149"/>
            <a:ext cx="1005084" cy="370195"/>
          </a:xfrm>
          <a:prstGeom prst="rect">
            <a:avLst/>
          </a:prstGeom>
          <a:noFill/>
        </p:spPr>
        <p:txBody>
          <a:bodyPr wrap="square" rtlCol="0">
            <a:spAutoFit/>
          </a:bodyPr>
          <a:lstStyle/>
          <a:p>
            <a:r>
              <a:rPr lang="en-CA" dirty="0"/>
              <a:t>V</a:t>
            </a:r>
          </a:p>
        </p:txBody>
      </p:sp>
      <p:sp>
        <p:nvSpPr>
          <p:cNvPr id="24" name="TextBox 23">
            <a:extLst>
              <a:ext uri="{FF2B5EF4-FFF2-40B4-BE49-F238E27FC236}">
                <a16:creationId xmlns:a16="http://schemas.microsoft.com/office/drawing/2014/main" id="{3918AB3C-8646-189D-63BE-DC283141BDD7}"/>
              </a:ext>
            </a:extLst>
          </p:cNvPr>
          <p:cNvSpPr txBox="1"/>
          <p:nvPr/>
        </p:nvSpPr>
        <p:spPr>
          <a:xfrm>
            <a:off x="7331833" y="5726867"/>
            <a:ext cx="1005084" cy="370195"/>
          </a:xfrm>
          <a:prstGeom prst="rect">
            <a:avLst/>
          </a:prstGeom>
          <a:noFill/>
        </p:spPr>
        <p:txBody>
          <a:bodyPr wrap="square" rtlCol="0">
            <a:spAutoFit/>
          </a:bodyPr>
          <a:lstStyle/>
          <a:p>
            <a:r>
              <a:rPr lang="en-CA" dirty="0"/>
              <a:t>0x56</a:t>
            </a:r>
          </a:p>
        </p:txBody>
      </p:sp>
      <p:sp>
        <p:nvSpPr>
          <p:cNvPr id="25" name="TextBox 24">
            <a:extLst>
              <a:ext uri="{FF2B5EF4-FFF2-40B4-BE49-F238E27FC236}">
                <a16:creationId xmlns:a16="http://schemas.microsoft.com/office/drawing/2014/main" id="{D6EE8C87-3FB4-7AFE-6826-ACC3F322DE64}"/>
              </a:ext>
            </a:extLst>
          </p:cNvPr>
          <p:cNvSpPr txBox="1"/>
          <p:nvPr/>
        </p:nvSpPr>
        <p:spPr>
          <a:xfrm>
            <a:off x="7971324" y="5742739"/>
            <a:ext cx="1005084" cy="370195"/>
          </a:xfrm>
          <a:prstGeom prst="rect">
            <a:avLst/>
          </a:prstGeom>
          <a:noFill/>
        </p:spPr>
        <p:txBody>
          <a:bodyPr wrap="square" rtlCol="0">
            <a:spAutoFit/>
          </a:bodyPr>
          <a:lstStyle/>
          <a:p>
            <a:r>
              <a:rPr lang="en-CA" dirty="0"/>
              <a:t>\0</a:t>
            </a:r>
          </a:p>
        </p:txBody>
      </p:sp>
      <p:sp>
        <p:nvSpPr>
          <p:cNvPr id="26" name="TextBox 25">
            <a:extLst>
              <a:ext uri="{FF2B5EF4-FFF2-40B4-BE49-F238E27FC236}">
                <a16:creationId xmlns:a16="http://schemas.microsoft.com/office/drawing/2014/main" id="{83E5C5A4-D624-572A-8B04-91A541084800}"/>
              </a:ext>
            </a:extLst>
          </p:cNvPr>
          <p:cNvSpPr txBox="1"/>
          <p:nvPr/>
        </p:nvSpPr>
        <p:spPr>
          <a:xfrm>
            <a:off x="7991758" y="5725520"/>
            <a:ext cx="1005084" cy="370195"/>
          </a:xfrm>
          <a:prstGeom prst="rect">
            <a:avLst/>
          </a:prstGeom>
          <a:noFill/>
        </p:spPr>
        <p:txBody>
          <a:bodyPr wrap="square" rtlCol="0">
            <a:spAutoFit/>
          </a:bodyPr>
          <a:lstStyle/>
          <a:p>
            <a:r>
              <a:rPr lang="en-CA" dirty="0"/>
              <a:t>0x00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6"/>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8"/>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1"/>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5"/>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23"/>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p:bldP spid="6" grpId="1"/>
      <p:bldP spid="7" grpId="0"/>
      <p:bldP spid="8" grpId="0"/>
      <p:bldP spid="8" grpId="1"/>
      <p:bldP spid="9" grpId="0"/>
      <p:bldP spid="11" grpId="0"/>
      <p:bldP spid="11" grpId="1"/>
      <p:bldP spid="12" grpId="0"/>
      <p:bldP spid="15" grpId="0"/>
      <p:bldP spid="15" grpId="1"/>
      <p:bldP spid="17" grpId="0"/>
      <p:bldP spid="22" grpId="0"/>
      <p:bldP spid="23" grpId="0"/>
      <p:bldP spid="23" grpId="1"/>
      <p:bldP spid="24" grpId="0"/>
      <p:bldP spid="25" grpId="0"/>
      <p:bldP spid="25" grpId="1"/>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Strings in Assembly</a:t>
            </a:r>
          </a:p>
        </p:txBody>
      </p:sp>
      <p:sp>
        <p:nvSpPr>
          <p:cNvPr id="14" name="CustomShape 6">
            <a:extLst>
              <a:ext uri="{FF2B5EF4-FFF2-40B4-BE49-F238E27FC236}">
                <a16:creationId xmlns:a16="http://schemas.microsoft.com/office/drawing/2014/main" id="{E9536A8F-17F7-557A-3FDF-324651151828}"/>
              </a:ext>
            </a:extLst>
          </p:cNvPr>
          <p:cNvSpPr/>
          <p:nvPr/>
        </p:nvSpPr>
        <p:spPr>
          <a:xfrm>
            <a:off x="2268480" y="1417639"/>
            <a:ext cx="7726420" cy="119887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CA" sz="2400" spc="-1" dirty="0">
                <a:solidFill>
                  <a:srgbClr val="000000"/>
                </a:solidFill>
                <a:latin typeface="Monaco"/>
              </a:rPr>
              <a:t>Strings are arrays of characters stored in 1 byte in memory. The end of a string is indicated by a null terminator character which has a value of 0. </a:t>
            </a:r>
            <a:endParaRPr lang="en-CA" sz="2400" spc="-1" dirty="0">
              <a:latin typeface="Arial"/>
            </a:endParaRPr>
          </a:p>
        </p:txBody>
      </p:sp>
      <p:sp>
        <p:nvSpPr>
          <p:cNvPr id="16" name="CustomShape 6">
            <a:extLst>
              <a:ext uri="{FF2B5EF4-FFF2-40B4-BE49-F238E27FC236}">
                <a16:creationId xmlns:a16="http://schemas.microsoft.com/office/drawing/2014/main" id="{B463D97B-16AB-6E5B-C04A-33327F52D610}"/>
              </a:ext>
            </a:extLst>
          </p:cNvPr>
          <p:cNvSpPr/>
          <p:nvPr/>
        </p:nvSpPr>
        <p:spPr>
          <a:xfrm>
            <a:off x="2268480" y="2768914"/>
            <a:ext cx="7726420" cy="82954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CA" sz="2400" spc="-1" dirty="0">
                <a:solidFill>
                  <a:srgbClr val="000000"/>
                </a:solidFill>
                <a:latin typeface="Monaco"/>
              </a:rPr>
              <a:t>The string “RISC V” is represented in assembly by a pointer to the first character.</a:t>
            </a:r>
            <a:endParaRPr lang="en-CA" sz="2400" spc="-1" dirty="0">
              <a:latin typeface="Arial"/>
            </a:endParaRPr>
          </a:p>
        </p:txBody>
      </p:sp>
      <p:graphicFrame>
        <p:nvGraphicFramePr>
          <p:cNvPr id="18" name="Table 9">
            <a:extLst>
              <a:ext uri="{FF2B5EF4-FFF2-40B4-BE49-F238E27FC236}">
                <a16:creationId xmlns:a16="http://schemas.microsoft.com/office/drawing/2014/main" id="{48889227-2407-E807-C272-DC01D1DBBB15}"/>
              </a:ext>
            </a:extLst>
          </p:cNvPr>
          <p:cNvGraphicFramePr>
            <a:graphicFrameLocks noGrp="1"/>
          </p:cNvGraphicFramePr>
          <p:nvPr/>
        </p:nvGraphicFramePr>
        <p:xfrm>
          <a:off x="1625600" y="3880084"/>
          <a:ext cx="2095500" cy="731520"/>
        </p:xfrm>
        <a:graphic>
          <a:graphicData uri="http://schemas.openxmlformats.org/drawingml/2006/table">
            <a:tbl>
              <a:tblPr bandRow="1">
                <a:tableStyleId>{5C22544A-7EE6-4342-B048-85BDC9FD1C3A}</a:tableStyleId>
              </a:tblPr>
              <a:tblGrid>
                <a:gridCol w="1047750">
                  <a:extLst>
                    <a:ext uri="{9D8B030D-6E8A-4147-A177-3AD203B41FA5}">
                      <a16:colId xmlns:a16="http://schemas.microsoft.com/office/drawing/2014/main" val="3246795596"/>
                    </a:ext>
                  </a:extLst>
                </a:gridCol>
                <a:gridCol w="1047750">
                  <a:extLst>
                    <a:ext uri="{9D8B030D-6E8A-4147-A177-3AD203B41FA5}">
                      <a16:colId xmlns:a16="http://schemas.microsoft.com/office/drawing/2014/main" val="524211836"/>
                    </a:ext>
                  </a:extLst>
                </a:gridCol>
              </a:tblGrid>
              <a:tr h="136981">
                <a:tc>
                  <a:txBody>
                    <a:bodyPr/>
                    <a:lstStyle/>
                    <a:p>
                      <a:r>
                        <a:rPr lang="en-CA" dirty="0"/>
                        <a:t>Registers</a:t>
                      </a:r>
                    </a:p>
                  </a:txBody>
                  <a:tcPr>
                    <a:lnB w="38100" cmpd="sng">
                      <a:noFill/>
                    </a:lnB>
                  </a:tcPr>
                </a:tc>
                <a:tc>
                  <a:txBody>
                    <a:bodyPr/>
                    <a:lstStyle/>
                    <a:p>
                      <a:r>
                        <a:rPr lang="en-CA" dirty="0"/>
                        <a:t>Values</a:t>
                      </a:r>
                    </a:p>
                  </a:txBody>
                  <a:tcPr>
                    <a:lnB w="38100" cmpd="sng">
                      <a:noFill/>
                    </a:lnB>
                  </a:tcPr>
                </a:tc>
                <a:extLst>
                  <a:ext uri="{0D108BD9-81ED-4DB2-BD59-A6C34878D82A}">
                    <a16:rowId xmlns:a16="http://schemas.microsoft.com/office/drawing/2014/main" val="1350819005"/>
                  </a:ext>
                </a:extLst>
              </a:tr>
              <a:tr h="185420">
                <a:tc>
                  <a:txBody>
                    <a:bodyPr/>
                    <a:lstStyle/>
                    <a:p>
                      <a:r>
                        <a:rPr lang="en-CA" b="0" dirty="0"/>
                        <a:t>t0</a:t>
                      </a:r>
                    </a:p>
                  </a:txBody>
                  <a:tcPr>
                    <a:lnT w="38100" cmpd="sng">
                      <a:noFill/>
                    </a:lnT>
                  </a:tcPr>
                </a:tc>
                <a:tc>
                  <a:txBody>
                    <a:bodyPr/>
                    <a:lstStyle/>
                    <a:p>
                      <a:r>
                        <a:rPr lang="en-CA" dirty="0"/>
                        <a:t>0x100</a:t>
                      </a:r>
                    </a:p>
                  </a:txBody>
                  <a:tcPr>
                    <a:lnT w="38100" cmpd="sng">
                      <a:noFill/>
                    </a:lnT>
                  </a:tcPr>
                </a:tc>
                <a:extLst>
                  <a:ext uri="{0D108BD9-81ED-4DB2-BD59-A6C34878D82A}">
                    <a16:rowId xmlns:a16="http://schemas.microsoft.com/office/drawing/2014/main" val="1247179633"/>
                  </a:ext>
                </a:extLst>
              </a:tr>
            </a:tbl>
          </a:graphicData>
        </a:graphic>
      </p:graphicFrame>
      <p:sp>
        <p:nvSpPr>
          <p:cNvPr id="19" name="Arrow: Right 18">
            <a:extLst>
              <a:ext uri="{FF2B5EF4-FFF2-40B4-BE49-F238E27FC236}">
                <a16:creationId xmlns:a16="http://schemas.microsoft.com/office/drawing/2014/main" id="{3856CA1D-1D0B-8189-1E3F-D81C863ECB32}"/>
              </a:ext>
            </a:extLst>
          </p:cNvPr>
          <p:cNvSpPr/>
          <p:nvPr/>
        </p:nvSpPr>
        <p:spPr>
          <a:xfrm rot="2782651">
            <a:off x="1938611" y="4863175"/>
            <a:ext cx="1025206" cy="2521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0" name="CustomShape 6">
            <a:extLst>
              <a:ext uri="{FF2B5EF4-FFF2-40B4-BE49-F238E27FC236}">
                <a16:creationId xmlns:a16="http://schemas.microsoft.com/office/drawing/2014/main" id="{02AE30D7-2656-722E-97B4-A575DC8A125A}"/>
              </a:ext>
            </a:extLst>
          </p:cNvPr>
          <p:cNvSpPr/>
          <p:nvPr/>
        </p:nvSpPr>
        <p:spPr>
          <a:xfrm>
            <a:off x="5558822" y="3779384"/>
            <a:ext cx="5257800" cy="46021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CA" sz="2400" spc="-1" dirty="0">
                <a:solidFill>
                  <a:srgbClr val="000000"/>
                </a:solidFill>
                <a:latin typeface="Monaco"/>
              </a:rPr>
              <a:t>t0 points to the string “RISC V” </a:t>
            </a:r>
            <a:endParaRPr lang="en-CA" sz="2400" spc="-1" dirty="0">
              <a:latin typeface="Arial"/>
            </a:endParaRPr>
          </a:p>
        </p:txBody>
      </p:sp>
      <p:graphicFrame>
        <p:nvGraphicFramePr>
          <p:cNvPr id="21" name="Table 9">
            <a:extLst>
              <a:ext uri="{FF2B5EF4-FFF2-40B4-BE49-F238E27FC236}">
                <a16:creationId xmlns:a16="http://schemas.microsoft.com/office/drawing/2014/main" id="{F22C4CED-DE83-FE26-550D-EC4512305530}"/>
              </a:ext>
            </a:extLst>
          </p:cNvPr>
          <p:cNvGraphicFramePr>
            <a:graphicFrameLocks noGrp="1"/>
          </p:cNvGraphicFramePr>
          <p:nvPr/>
        </p:nvGraphicFramePr>
        <p:xfrm>
          <a:off x="1625601" y="5395138"/>
          <a:ext cx="7023099" cy="731520"/>
        </p:xfrm>
        <a:graphic>
          <a:graphicData uri="http://schemas.openxmlformats.org/drawingml/2006/table">
            <a:tbl>
              <a:tblPr bandRow="1">
                <a:tableStyleId>{5C22544A-7EE6-4342-B048-85BDC9FD1C3A}</a:tableStyleId>
              </a:tblPr>
              <a:tblGrid>
                <a:gridCol w="1025458">
                  <a:extLst>
                    <a:ext uri="{9D8B030D-6E8A-4147-A177-3AD203B41FA5}">
                      <a16:colId xmlns:a16="http://schemas.microsoft.com/office/drawing/2014/main" val="2737385928"/>
                    </a:ext>
                  </a:extLst>
                </a:gridCol>
                <a:gridCol w="1025458">
                  <a:extLst>
                    <a:ext uri="{9D8B030D-6E8A-4147-A177-3AD203B41FA5}">
                      <a16:colId xmlns:a16="http://schemas.microsoft.com/office/drawing/2014/main" val="3246795596"/>
                    </a:ext>
                  </a:extLst>
                </a:gridCol>
                <a:gridCol w="1086484">
                  <a:extLst>
                    <a:ext uri="{9D8B030D-6E8A-4147-A177-3AD203B41FA5}">
                      <a16:colId xmlns:a16="http://schemas.microsoft.com/office/drawing/2014/main" val="436986594"/>
                    </a:ext>
                  </a:extLst>
                </a:gridCol>
                <a:gridCol w="907419">
                  <a:extLst>
                    <a:ext uri="{9D8B030D-6E8A-4147-A177-3AD203B41FA5}">
                      <a16:colId xmlns:a16="http://schemas.microsoft.com/office/drawing/2014/main" val="2594693593"/>
                    </a:ext>
                  </a:extLst>
                </a:gridCol>
                <a:gridCol w="739340">
                  <a:extLst>
                    <a:ext uri="{9D8B030D-6E8A-4147-A177-3AD203B41FA5}">
                      <a16:colId xmlns:a16="http://schemas.microsoft.com/office/drawing/2014/main" val="3152325892"/>
                    </a:ext>
                  </a:extLst>
                </a:gridCol>
                <a:gridCol w="939670">
                  <a:extLst>
                    <a:ext uri="{9D8B030D-6E8A-4147-A177-3AD203B41FA5}">
                      <a16:colId xmlns:a16="http://schemas.microsoft.com/office/drawing/2014/main" val="3276592327"/>
                    </a:ext>
                  </a:extLst>
                </a:gridCol>
                <a:gridCol w="669321">
                  <a:extLst>
                    <a:ext uri="{9D8B030D-6E8A-4147-A177-3AD203B41FA5}">
                      <a16:colId xmlns:a16="http://schemas.microsoft.com/office/drawing/2014/main" val="1273666983"/>
                    </a:ext>
                  </a:extLst>
                </a:gridCol>
                <a:gridCol w="629949">
                  <a:extLst>
                    <a:ext uri="{9D8B030D-6E8A-4147-A177-3AD203B41FA5}">
                      <a16:colId xmlns:a16="http://schemas.microsoft.com/office/drawing/2014/main" val="2581521064"/>
                    </a:ext>
                  </a:extLst>
                </a:gridCol>
              </a:tblGrid>
              <a:tr h="185420">
                <a:tc>
                  <a:txBody>
                    <a:bodyPr/>
                    <a:lstStyle/>
                    <a:p>
                      <a:r>
                        <a:rPr lang="en-CA" b="1" dirty="0"/>
                        <a:t>Address</a:t>
                      </a:r>
                    </a:p>
                  </a:txBody>
                  <a:tcPr>
                    <a:lnB w="38100" cmpd="sng">
                      <a:noFill/>
                    </a:lnB>
                  </a:tcPr>
                </a:tc>
                <a:tc>
                  <a:txBody>
                    <a:bodyPr/>
                    <a:lstStyle/>
                    <a:p>
                      <a:r>
                        <a:rPr lang="en-CA" dirty="0"/>
                        <a:t>0x100</a:t>
                      </a:r>
                    </a:p>
                  </a:txBody>
                  <a:tcPr>
                    <a:lnB w="38100" cmpd="sng">
                      <a:noFill/>
                    </a:lnB>
                  </a:tcPr>
                </a:tc>
                <a:tc>
                  <a:txBody>
                    <a:bodyPr/>
                    <a:lstStyle/>
                    <a:p>
                      <a:endParaRPr lang="en-CA" dirty="0"/>
                    </a:p>
                  </a:txBody>
                  <a:tcPr>
                    <a:lnB w="38100" cmpd="sng">
                      <a:noFill/>
                    </a:lnB>
                  </a:tcPr>
                </a:tc>
                <a:tc>
                  <a:txBody>
                    <a:bodyPr/>
                    <a:lstStyle/>
                    <a:p>
                      <a:endParaRPr lang="en-CA" dirty="0"/>
                    </a:p>
                  </a:txBody>
                  <a:tcPr>
                    <a:lnB w="38100" cmpd="sng">
                      <a:noFill/>
                    </a:lnB>
                  </a:tcPr>
                </a:tc>
                <a:tc>
                  <a:txBody>
                    <a:bodyPr/>
                    <a:lstStyle/>
                    <a:p>
                      <a:endParaRPr lang="en-CA" dirty="0"/>
                    </a:p>
                  </a:txBody>
                  <a:tcPr>
                    <a:lnB w="38100" cmpd="sng">
                      <a:noFill/>
                    </a:lnB>
                  </a:tcPr>
                </a:tc>
                <a:tc>
                  <a:txBody>
                    <a:bodyPr/>
                    <a:lstStyle/>
                    <a:p>
                      <a:r>
                        <a:rPr lang="en-CA" dirty="0"/>
                        <a:t>0x104</a:t>
                      </a:r>
                    </a:p>
                  </a:txBody>
                  <a:tcPr>
                    <a:lnB w="38100" cmpd="sng">
                      <a:noFill/>
                    </a:lnB>
                  </a:tcPr>
                </a:tc>
                <a:tc>
                  <a:txBody>
                    <a:bodyPr/>
                    <a:lstStyle/>
                    <a:p>
                      <a:endParaRPr lang="en-CA" dirty="0"/>
                    </a:p>
                  </a:txBody>
                  <a:tcPr>
                    <a:lnB w="38100" cmpd="sng">
                      <a:noFill/>
                    </a:lnB>
                  </a:tcPr>
                </a:tc>
                <a:tc>
                  <a:txBody>
                    <a:bodyPr/>
                    <a:lstStyle/>
                    <a:p>
                      <a:endParaRPr lang="en-CA" dirty="0"/>
                    </a:p>
                  </a:txBody>
                  <a:tcPr>
                    <a:lnB w="38100" cmpd="sng">
                      <a:noFill/>
                    </a:lnB>
                  </a:tcPr>
                </a:tc>
                <a:extLst>
                  <a:ext uri="{0D108BD9-81ED-4DB2-BD59-A6C34878D82A}">
                    <a16:rowId xmlns:a16="http://schemas.microsoft.com/office/drawing/2014/main" val="1350819005"/>
                  </a:ext>
                </a:extLst>
              </a:tr>
              <a:tr h="185420">
                <a:tc>
                  <a:txBody>
                    <a:bodyPr/>
                    <a:lstStyle/>
                    <a:p>
                      <a:r>
                        <a:rPr lang="en-CA" b="1" dirty="0"/>
                        <a:t>Value</a:t>
                      </a:r>
                    </a:p>
                  </a:txBody>
                  <a:tcPr>
                    <a:lnT w="38100" cmpd="sng">
                      <a:noFill/>
                    </a:lnT>
                  </a:tcPr>
                </a:tc>
                <a:tc>
                  <a:txBody>
                    <a:bodyPr/>
                    <a:lstStyle/>
                    <a:p>
                      <a:r>
                        <a:rPr lang="en-CA" b="0" dirty="0"/>
                        <a:t>R</a:t>
                      </a:r>
                    </a:p>
                  </a:txBody>
                  <a:tcPr>
                    <a:lnT w="38100" cmpd="sng">
                      <a:noFill/>
                    </a:lnT>
                  </a:tcPr>
                </a:tc>
                <a:tc>
                  <a:txBody>
                    <a:bodyPr/>
                    <a:lstStyle/>
                    <a:p>
                      <a:r>
                        <a:rPr lang="en-CA" b="0" dirty="0"/>
                        <a:t>I</a:t>
                      </a:r>
                    </a:p>
                  </a:txBody>
                  <a:tcPr>
                    <a:lnT w="38100" cmpd="sng">
                      <a:noFill/>
                    </a:lnT>
                  </a:tcPr>
                </a:tc>
                <a:tc>
                  <a:txBody>
                    <a:bodyPr/>
                    <a:lstStyle/>
                    <a:p>
                      <a:r>
                        <a:rPr lang="en-CA" b="0" dirty="0"/>
                        <a:t>S</a:t>
                      </a:r>
                    </a:p>
                  </a:txBody>
                  <a:tcPr>
                    <a:lnT w="38100" cmpd="sng">
                      <a:noFill/>
                    </a:lnT>
                  </a:tcPr>
                </a:tc>
                <a:tc>
                  <a:txBody>
                    <a:bodyPr/>
                    <a:lstStyle/>
                    <a:p>
                      <a:r>
                        <a:rPr lang="en-CA" b="0" dirty="0"/>
                        <a:t>C</a:t>
                      </a:r>
                    </a:p>
                  </a:txBody>
                  <a:tcPr>
                    <a:lnT w="38100" cmpd="sng">
                      <a:noFill/>
                    </a:lnT>
                  </a:tcPr>
                </a:tc>
                <a:tc>
                  <a:txBody>
                    <a:bodyPr/>
                    <a:lstStyle/>
                    <a:p>
                      <a:endParaRPr lang="en-CA" b="0" dirty="0"/>
                    </a:p>
                  </a:txBody>
                  <a:tcPr>
                    <a:lnT w="38100" cmpd="sng">
                      <a:noFill/>
                    </a:lnT>
                  </a:tcPr>
                </a:tc>
                <a:tc>
                  <a:txBody>
                    <a:bodyPr/>
                    <a:lstStyle/>
                    <a:p>
                      <a:r>
                        <a:rPr lang="en-CA" b="0" dirty="0"/>
                        <a:t>V</a:t>
                      </a:r>
                    </a:p>
                  </a:txBody>
                  <a:tcPr>
                    <a:lnT w="38100" cmpd="sng">
                      <a:noFill/>
                    </a:lnT>
                  </a:tcPr>
                </a:tc>
                <a:tc>
                  <a:txBody>
                    <a:bodyPr/>
                    <a:lstStyle/>
                    <a:p>
                      <a:r>
                        <a:rPr lang="en-CA" dirty="0"/>
                        <a:t>\0</a:t>
                      </a:r>
                    </a:p>
                  </a:txBody>
                  <a:tcPr>
                    <a:lnT w="38100" cmpd="sng">
                      <a:noFill/>
                    </a:lnT>
                  </a:tcPr>
                </a:tc>
                <a:extLst>
                  <a:ext uri="{0D108BD9-81ED-4DB2-BD59-A6C34878D82A}">
                    <a16:rowId xmlns:a16="http://schemas.microsoft.com/office/drawing/2014/main" val="1247179633"/>
                  </a:ext>
                </a:extLst>
              </a:tr>
            </a:tbl>
          </a:graphicData>
        </a:graphic>
      </p:graphicFrame>
      <p:sp>
        <p:nvSpPr>
          <p:cNvPr id="5" name="CustomShape 6">
            <a:extLst>
              <a:ext uri="{FF2B5EF4-FFF2-40B4-BE49-F238E27FC236}">
                <a16:creationId xmlns:a16="http://schemas.microsoft.com/office/drawing/2014/main" id="{C5D104D5-21DC-7D20-3B2E-2762EBB808A5}"/>
              </a:ext>
            </a:extLst>
          </p:cNvPr>
          <p:cNvSpPr/>
          <p:nvPr/>
        </p:nvSpPr>
        <p:spPr>
          <a:xfrm>
            <a:off x="1754602" y="6347448"/>
            <a:ext cx="7726420" cy="46021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CA" sz="2400" spc="-1" dirty="0">
                <a:solidFill>
                  <a:srgbClr val="000000"/>
                </a:solidFill>
                <a:latin typeface="Monaco"/>
              </a:rPr>
              <a:t>But remember, characters are stored as ASCII integer values.</a:t>
            </a:r>
            <a:endParaRPr lang="en-CA" sz="2400" spc="-1" dirty="0">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Strings in Assembly</a:t>
            </a:r>
          </a:p>
        </p:txBody>
      </p:sp>
      <p:sp>
        <p:nvSpPr>
          <p:cNvPr id="14" name="CustomShape 6">
            <a:extLst>
              <a:ext uri="{FF2B5EF4-FFF2-40B4-BE49-F238E27FC236}">
                <a16:creationId xmlns:a16="http://schemas.microsoft.com/office/drawing/2014/main" id="{E9536A8F-17F7-557A-3FDF-324651151828}"/>
              </a:ext>
            </a:extLst>
          </p:cNvPr>
          <p:cNvSpPr/>
          <p:nvPr/>
        </p:nvSpPr>
        <p:spPr>
          <a:xfrm>
            <a:off x="2268480" y="1417639"/>
            <a:ext cx="7726420" cy="82954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CA" sz="2400" spc="-1" dirty="0">
                <a:solidFill>
                  <a:srgbClr val="000000"/>
                </a:solidFill>
                <a:latin typeface="Monaco"/>
              </a:rPr>
              <a:t>But remember, characters are actually represented by ASCII integer values</a:t>
            </a:r>
            <a:endParaRPr lang="en-CA" sz="2400" spc="-1" dirty="0">
              <a:latin typeface="Arial"/>
            </a:endParaRPr>
          </a:p>
        </p:txBody>
      </p:sp>
      <p:sp>
        <p:nvSpPr>
          <p:cNvPr id="16" name="CustomShape 6">
            <a:extLst>
              <a:ext uri="{FF2B5EF4-FFF2-40B4-BE49-F238E27FC236}">
                <a16:creationId xmlns:a16="http://schemas.microsoft.com/office/drawing/2014/main" id="{B463D97B-16AB-6E5B-C04A-33327F52D610}"/>
              </a:ext>
            </a:extLst>
          </p:cNvPr>
          <p:cNvSpPr/>
          <p:nvPr/>
        </p:nvSpPr>
        <p:spPr>
          <a:xfrm>
            <a:off x="2268480" y="2768914"/>
            <a:ext cx="7726420" cy="46021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CA" sz="2400" spc="-1" dirty="0">
                <a:latin typeface="Monaco"/>
              </a:rPr>
              <a:t>So in memory, RISC V would actually look like this:</a:t>
            </a:r>
          </a:p>
        </p:txBody>
      </p:sp>
      <p:graphicFrame>
        <p:nvGraphicFramePr>
          <p:cNvPr id="18" name="Table 9">
            <a:extLst>
              <a:ext uri="{FF2B5EF4-FFF2-40B4-BE49-F238E27FC236}">
                <a16:creationId xmlns:a16="http://schemas.microsoft.com/office/drawing/2014/main" id="{48889227-2407-E807-C272-DC01D1DBBB15}"/>
              </a:ext>
            </a:extLst>
          </p:cNvPr>
          <p:cNvGraphicFramePr>
            <a:graphicFrameLocks noGrp="1"/>
          </p:cNvGraphicFramePr>
          <p:nvPr/>
        </p:nvGraphicFramePr>
        <p:xfrm>
          <a:off x="1625600" y="3880084"/>
          <a:ext cx="2095500" cy="731520"/>
        </p:xfrm>
        <a:graphic>
          <a:graphicData uri="http://schemas.openxmlformats.org/drawingml/2006/table">
            <a:tbl>
              <a:tblPr bandRow="1">
                <a:tableStyleId>{5C22544A-7EE6-4342-B048-85BDC9FD1C3A}</a:tableStyleId>
              </a:tblPr>
              <a:tblGrid>
                <a:gridCol w="1047750">
                  <a:extLst>
                    <a:ext uri="{9D8B030D-6E8A-4147-A177-3AD203B41FA5}">
                      <a16:colId xmlns:a16="http://schemas.microsoft.com/office/drawing/2014/main" val="3246795596"/>
                    </a:ext>
                  </a:extLst>
                </a:gridCol>
                <a:gridCol w="1047750">
                  <a:extLst>
                    <a:ext uri="{9D8B030D-6E8A-4147-A177-3AD203B41FA5}">
                      <a16:colId xmlns:a16="http://schemas.microsoft.com/office/drawing/2014/main" val="524211836"/>
                    </a:ext>
                  </a:extLst>
                </a:gridCol>
              </a:tblGrid>
              <a:tr h="136981">
                <a:tc>
                  <a:txBody>
                    <a:bodyPr/>
                    <a:lstStyle/>
                    <a:p>
                      <a:r>
                        <a:rPr lang="en-CA" dirty="0"/>
                        <a:t>Registers</a:t>
                      </a:r>
                    </a:p>
                  </a:txBody>
                  <a:tcPr>
                    <a:lnB w="38100" cmpd="sng">
                      <a:noFill/>
                    </a:lnB>
                  </a:tcPr>
                </a:tc>
                <a:tc>
                  <a:txBody>
                    <a:bodyPr/>
                    <a:lstStyle/>
                    <a:p>
                      <a:r>
                        <a:rPr lang="en-CA" dirty="0"/>
                        <a:t>Values</a:t>
                      </a:r>
                    </a:p>
                  </a:txBody>
                  <a:tcPr>
                    <a:lnB w="38100" cmpd="sng">
                      <a:noFill/>
                    </a:lnB>
                  </a:tcPr>
                </a:tc>
                <a:extLst>
                  <a:ext uri="{0D108BD9-81ED-4DB2-BD59-A6C34878D82A}">
                    <a16:rowId xmlns:a16="http://schemas.microsoft.com/office/drawing/2014/main" val="1350819005"/>
                  </a:ext>
                </a:extLst>
              </a:tr>
              <a:tr h="185420">
                <a:tc>
                  <a:txBody>
                    <a:bodyPr/>
                    <a:lstStyle/>
                    <a:p>
                      <a:r>
                        <a:rPr lang="en-CA" b="0" dirty="0"/>
                        <a:t>t0</a:t>
                      </a:r>
                    </a:p>
                  </a:txBody>
                  <a:tcPr>
                    <a:lnT w="38100" cmpd="sng">
                      <a:noFill/>
                    </a:lnT>
                  </a:tcPr>
                </a:tc>
                <a:tc>
                  <a:txBody>
                    <a:bodyPr/>
                    <a:lstStyle/>
                    <a:p>
                      <a:r>
                        <a:rPr lang="en-CA" dirty="0"/>
                        <a:t>0x100</a:t>
                      </a:r>
                    </a:p>
                  </a:txBody>
                  <a:tcPr>
                    <a:lnT w="38100" cmpd="sng">
                      <a:noFill/>
                    </a:lnT>
                  </a:tcPr>
                </a:tc>
                <a:extLst>
                  <a:ext uri="{0D108BD9-81ED-4DB2-BD59-A6C34878D82A}">
                    <a16:rowId xmlns:a16="http://schemas.microsoft.com/office/drawing/2014/main" val="1247179633"/>
                  </a:ext>
                </a:extLst>
              </a:tr>
            </a:tbl>
          </a:graphicData>
        </a:graphic>
      </p:graphicFrame>
      <p:sp>
        <p:nvSpPr>
          <p:cNvPr id="19" name="Arrow: Right 18">
            <a:extLst>
              <a:ext uri="{FF2B5EF4-FFF2-40B4-BE49-F238E27FC236}">
                <a16:creationId xmlns:a16="http://schemas.microsoft.com/office/drawing/2014/main" id="{3856CA1D-1D0B-8189-1E3F-D81C863ECB32}"/>
              </a:ext>
            </a:extLst>
          </p:cNvPr>
          <p:cNvSpPr/>
          <p:nvPr/>
        </p:nvSpPr>
        <p:spPr>
          <a:xfrm rot="2782651">
            <a:off x="1938611" y="4863175"/>
            <a:ext cx="1025206" cy="25215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0" name="CustomShape 6">
            <a:extLst>
              <a:ext uri="{FF2B5EF4-FFF2-40B4-BE49-F238E27FC236}">
                <a16:creationId xmlns:a16="http://schemas.microsoft.com/office/drawing/2014/main" id="{02AE30D7-2656-722E-97B4-A575DC8A125A}"/>
              </a:ext>
            </a:extLst>
          </p:cNvPr>
          <p:cNvSpPr/>
          <p:nvPr/>
        </p:nvSpPr>
        <p:spPr>
          <a:xfrm>
            <a:off x="5558822" y="3779384"/>
            <a:ext cx="5257800" cy="46021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CA" sz="2400" spc="-1" dirty="0">
                <a:solidFill>
                  <a:srgbClr val="000000"/>
                </a:solidFill>
                <a:latin typeface="Monaco"/>
              </a:rPr>
              <a:t>t0 points to the string “RISC V” </a:t>
            </a:r>
            <a:endParaRPr lang="en-CA" sz="2400" spc="-1" dirty="0">
              <a:latin typeface="Arial"/>
            </a:endParaRPr>
          </a:p>
        </p:txBody>
      </p:sp>
      <p:graphicFrame>
        <p:nvGraphicFramePr>
          <p:cNvPr id="21" name="Table 9">
            <a:extLst>
              <a:ext uri="{FF2B5EF4-FFF2-40B4-BE49-F238E27FC236}">
                <a16:creationId xmlns:a16="http://schemas.microsoft.com/office/drawing/2014/main" id="{F22C4CED-DE83-FE26-550D-EC4512305530}"/>
              </a:ext>
            </a:extLst>
          </p:cNvPr>
          <p:cNvGraphicFramePr>
            <a:graphicFrameLocks noGrp="1"/>
          </p:cNvGraphicFramePr>
          <p:nvPr/>
        </p:nvGraphicFramePr>
        <p:xfrm>
          <a:off x="1625601" y="5395138"/>
          <a:ext cx="7023099" cy="731520"/>
        </p:xfrm>
        <a:graphic>
          <a:graphicData uri="http://schemas.openxmlformats.org/drawingml/2006/table">
            <a:tbl>
              <a:tblPr bandRow="1">
                <a:tableStyleId>{5C22544A-7EE6-4342-B048-85BDC9FD1C3A}</a:tableStyleId>
              </a:tblPr>
              <a:tblGrid>
                <a:gridCol w="1025458">
                  <a:extLst>
                    <a:ext uri="{9D8B030D-6E8A-4147-A177-3AD203B41FA5}">
                      <a16:colId xmlns:a16="http://schemas.microsoft.com/office/drawing/2014/main" val="2737385928"/>
                    </a:ext>
                  </a:extLst>
                </a:gridCol>
                <a:gridCol w="1025458">
                  <a:extLst>
                    <a:ext uri="{9D8B030D-6E8A-4147-A177-3AD203B41FA5}">
                      <a16:colId xmlns:a16="http://schemas.microsoft.com/office/drawing/2014/main" val="3246795596"/>
                    </a:ext>
                  </a:extLst>
                </a:gridCol>
                <a:gridCol w="1086484">
                  <a:extLst>
                    <a:ext uri="{9D8B030D-6E8A-4147-A177-3AD203B41FA5}">
                      <a16:colId xmlns:a16="http://schemas.microsoft.com/office/drawing/2014/main" val="436986594"/>
                    </a:ext>
                  </a:extLst>
                </a:gridCol>
                <a:gridCol w="907419">
                  <a:extLst>
                    <a:ext uri="{9D8B030D-6E8A-4147-A177-3AD203B41FA5}">
                      <a16:colId xmlns:a16="http://schemas.microsoft.com/office/drawing/2014/main" val="2594693593"/>
                    </a:ext>
                  </a:extLst>
                </a:gridCol>
                <a:gridCol w="739340">
                  <a:extLst>
                    <a:ext uri="{9D8B030D-6E8A-4147-A177-3AD203B41FA5}">
                      <a16:colId xmlns:a16="http://schemas.microsoft.com/office/drawing/2014/main" val="3152325892"/>
                    </a:ext>
                  </a:extLst>
                </a:gridCol>
                <a:gridCol w="939670">
                  <a:extLst>
                    <a:ext uri="{9D8B030D-6E8A-4147-A177-3AD203B41FA5}">
                      <a16:colId xmlns:a16="http://schemas.microsoft.com/office/drawing/2014/main" val="3276592327"/>
                    </a:ext>
                  </a:extLst>
                </a:gridCol>
                <a:gridCol w="669321">
                  <a:extLst>
                    <a:ext uri="{9D8B030D-6E8A-4147-A177-3AD203B41FA5}">
                      <a16:colId xmlns:a16="http://schemas.microsoft.com/office/drawing/2014/main" val="1273666983"/>
                    </a:ext>
                  </a:extLst>
                </a:gridCol>
                <a:gridCol w="629949">
                  <a:extLst>
                    <a:ext uri="{9D8B030D-6E8A-4147-A177-3AD203B41FA5}">
                      <a16:colId xmlns:a16="http://schemas.microsoft.com/office/drawing/2014/main" val="2581521064"/>
                    </a:ext>
                  </a:extLst>
                </a:gridCol>
              </a:tblGrid>
              <a:tr h="185420">
                <a:tc>
                  <a:txBody>
                    <a:bodyPr/>
                    <a:lstStyle/>
                    <a:p>
                      <a:r>
                        <a:rPr lang="en-CA" b="1" dirty="0"/>
                        <a:t>Address</a:t>
                      </a:r>
                    </a:p>
                  </a:txBody>
                  <a:tcPr>
                    <a:lnB w="38100" cmpd="sng">
                      <a:noFill/>
                    </a:lnB>
                  </a:tcPr>
                </a:tc>
                <a:tc>
                  <a:txBody>
                    <a:bodyPr/>
                    <a:lstStyle/>
                    <a:p>
                      <a:r>
                        <a:rPr lang="en-CA" dirty="0"/>
                        <a:t>0x100</a:t>
                      </a:r>
                    </a:p>
                  </a:txBody>
                  <a:tcPr>
                    <a:lnB w="38100" cmpd="sng">
                      <a:noFill/>
                    </a:lnB>
                  </a:tcPr>
                </a:tc>
                <a:tc>
                  <a:txBody>
                    <a:bodyPr/>
                    <a:lstStyle/>
                    <a:p>
                      <a:endParaRPr lang="en-CA" dirty="0"/>
                    </a:p>
                  </a:txBody>
                  <a:tcPr>
                    <a:lnB w="38100" cmpd="sng">
                      <a:noFill/>
                    </a:lnB>
                  </a:tcPr>
                </a:tc>
                <a:tc>
                  <a:txBody>
                    <a:bodyPr/>
                    <a:lstStyle/>
                    <a:p>
                      <a:endParaRPr lang="en-CA" dirty="0"/>
                    </a:p>
                  </a:txBody>
                  <a:tcPr>
                    <a:lnB w="38100" cmpd="sng">
                      <a:noFill/>
                    </a:lnB>
                  </a:tcPr>
                </a:tc>
                <a:tc>
                  <a:txBody>
                    <a:bodyPr/>
                    <a:lstStyle/>
                    <a:p>
                      <a:endParaRPr lang="en-CA" dirty="0"/>
                    </a:p>
                  </a:txBody>
                  <a:tcPr>
                    <a:lnB w="38100" cmpd="sng">
                      <a:noFill/>
                    </a:lnB>
                  </a:tcPr>
                </a:tc>
                <a:tc>
                  <a:txBody>
                    <a:bodyPr/>
                    <a:lstStyle/>
                    <a:p>
                      <a:r>
                        <a:rPr lang="en-CA" dirty="0"/>
                        <a:t>0x104</a:t>
                      </a:r>
                    </a:p>
                  </a:txBody>
                  <a:tcPr>
                    <a:lnB w="38100" cmpd="sng">
                      <a:noFill/>
                    </a:lnB>
                  </a:tcPr>
                </a:tc>
                <a:tc>
                  <a:txBody>
                    <a:bodyPr/>
                    <a:lstStyle/>
                    <a:p>
                      <a:endParaRPr lang="en-CA" dirty="0"/>
                    </a:p>
                  </a:txBody>
                  <a:tcPr>
                    <a:lnB w="38100" cmpd="sng">
                      <a:noFill/>
                    </a:lnB>
                  </a:tcPr>
                </a:tc>
                <a:tc>
                  <a:txBody>
                    <a:bodyPr/>
                    <a:lstStyle/>
                    <a:p>
                      <a:endParaRPr lang="en-CA" dirty="0"/>
                    </a:p>
                  </a:txBody>
                  <a:tcPr>
                    <a:lnB w="38100" cmpd="sng">
                      <a:noFill/>
                    </a:lnB>
                  </a:tcPr>
                </a:tc>
                <a:extLst>
                  <a:ext uri="{0D108BD9-81ED-4DB2-BD59-A6C34878D82A}">
                    <a16:rowId xmlns:a16="http://schemas.microsoft.com/office/drawing/2014/main" val="1350819005"/>
                  </a:ext>
                </a:extLst>
              </a:tr>
              <a:tr h="185420">
                <a:tc>
                  <a:txBody>
                    <a:bodyPr/>
                    <a:lstStyle/>
                    <a:p>
                      <a:r>
                        <a:rPr lang="en-CA" b="1" dirty="0"/>
                        <a:t>Value</a:t>
                      </a:r>
                    </a:p>
                  </a:txBody>
                  <a:tcPr>
                    <a:lnT w="38100" cmpd="sng">
                      <a:noFill/>
                    </a:lnT>
                  </a:tcPr>
                </a:tc>
                <a:tc>
                  <a:txBody>
                    <a:bodyPr/>
                    <a:lstStyle/>
                    <a:p>
                      <a:r>
                        <a:rPr lang="en-CA" b="0" dirty="0"/>
                        <a:t>0x52</a:t>
                      </a:r>
                    </a:p>
                  </a:txBody>
                  <a:tcPr>
                    <a:lnT w="38100" cmpd="sng">
                      <a:noFill/>
                    </a:lnT>
                  </a:tcPr>
                </a:tc>
                <a:tc>
                  <a:txBody>
                    <a:bodyPr/>
                    <a:lstStyle/>
                    <a:p>
                      <a:r>
                        <a:rPr lang="en-CA" b="0" dirty="0"/>
                        <a:t>0x49</a:t>
                      </a:r>
                    </a:p>
                  </a:txBody>
                  <a:tcPr>
                    <a:lnT w="38100" cmpd="sng">
                      <a:noFill/>
                    </a:lnT>
                  </a:tcPr>
                </a:tc>
                <a:tc>
                  <a:txBody>
                    <a:bodyPr/>
                    <a:lstStyle/>
                    <a:p>
                      <a:r>
                        <a:rPr lang="en-CA" b="0" dirty="0"/>
                        <a:t>0x53</a:t>
                      </a:r>
                    </a:p>
                  </a:txBody>
                  <a:tcPr>
                    <a:lnT w="38100" cmpd="sng">
                      <a:noFill/>
                    </a:lnT>
                  </a:tcPr>
                </a:tc>
                <a:tc>
                  <a:txBody>
                    <a:bodyPr/>
                    <a:lstStyle/>
                    <a:p>
                      <a:r>
                        <a:rPr lang="en-CA" b="0" dirty="0"/>
                        <a:t>0x43</a:t>
                      </a:r>
                    </a:p>
                  </a:txBody>
                  <a:tcPr>
                    <a:lnT w="38100" cmpd="sng">
                      <a:noFill/>
                    </a:lnT>
                  </a:tcPr>
                </a:tc>
                <a:tc>
                  <a:txBody>
                    <a:bodyPr/>
                    <a:lstStyle/>
                    <a:p>
                      <a:r>
                        <a:rPr lang="en-CA" b="0" dirty="0"/>
                        <a:t>0x20</a:t>
                      </a:r>
                    </a:p>
                  </a:txBody>
                  <a:tcPr>
                    <a:lnT w="38100" cmpd="sng">
                      <a:noFill/>
                    </a:lnT>
                  </a:tcPr>
                </a:tc>
                <a:tc>
                  <a:txBody>
                    <a:bodyPr/>
                    <a:lstStyle/>
                    <a:p>
                      <a:r>
                        <a:rPr lang="en-CA" b="0" dirty="0"/>
                        <a:t>0x56</a:t>
                      </a:r>
                    </a:p>
                  </a:txBody>
                  <a:tcPr>
                    <a:lnT w="38100" cmpd="sng">
                      <a:noFill/>
                    </a:lnT>
                  </a:tcPr>
                </a:tc>
                <a:tc>
                  <a:txBody>
                    <a:bodyPr/>
                    <a:lstStyle/>
                    <a:p>
                      <a:r>
                        <a:rPr lang="en-CA" dirty="0"/>
                        <a:t>0x00</a:t>
                      </a:r>
                    </a:p>
                  </a:txBody>
                  <a:tcPr>
                    <a:lnT w="38100" cmpd="sng">
                      <a:noFill/>
                    </a:lnT>
                  </a:tcPr>
                </a:tc>
                <a:extLst>
                  <a:ext uri="{0D108BD9-81ED-4DB2-BD59-A6C34878D82A}">
                    <a16:rowId xmlns:a16="http://schemas.microsoft.com/office/drawing/2014/main" val="1247179633"/>
                  </a:ext>
                </a:extLst>
              </a:tr>
            </a:tbl>
          </a:graphicData>
        </a:graphic>
      </p:graphicFrame>
    </p:spTree>
    <p:extLst>
      <p:ext uri="{BB962C8B-B14F-4D97-AF65-F5344CB8AC3E}">
        <p14:creationId xmlns:p14="http://schemas.microsoft.com/office/powerpoint/2010/main" val="145901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54062"/>
          </a:xfrm>
        </p:spPr>
        <p:txBody>
          <a:bodyPr>
            <a:noAutofit/>
          </a:bodyPr>
          <a:lstStyle/>
          <a:p>
            <a:r>
              <a:rPr lang="en-US" sz="3200" dirty="0"/>
              <a:t>Instructions to Manipulate Characters (Bytes)</a:t>
            </a:r>
          </a:p>
        </p:txBody>
      </p:sp>
      <p:sp>
        <p:nvSpPr>
          <p:cNvPr id="5" name="TextBox 4">
            <a:extLst>
              <a:ext uri="{FF2B5EF4-FFF2-40B4-BE49-F238E27FC236}">
                <a16:creationId xmlns:a16="http://schemas.microsoft.com/office/drawing/2014/main" id="{1C4D185A-CF97-27D6-4F76-A54D25A86313}"/>
              </a:ext>
            </a:extLst>
          </p:cNvPr>
          <p:cNvSpPr txBox="1"/>
          <p:nvPr/>
        </p:nvSpPr>
        <p:spPr>
          <a:xfrm>
            <a:off x="1062605" y="3166709"/>
            <a:ext cx="4572000" cy="830997"/>
          </a:xfrm>
          <a:prstGeom prst="rect">
            <a:avLst/>
          </a:prstGeom>
          <a:noFill/>
        </p:spPr>
        <p:txBody>
          <a:bodyPr wrap="square">
            <a:spAutoFit/>
          </a:bodyPr>
          <a:lstStyle/>
          <a:p>
            <a:r>
              <a:rPr lang="en-CA" sz="2400" b="1" dirty="0">
                <a:solidFill>
                  <a:srgbClr val="000000"/>
                </a:solidFill>
                <a:latin typeface="Consolas" panose="020B0609020204030204" pitchFamily="49" charset="0"/>
              </a:rPr>
              <a:t>lb </a:t>
            </a:r>
            <a:r>
              <a:rPr lang="en-CA" sz="2400" b="1" dirty="0" err="1">
                <a:solidFill>
                  <a:srgbClr val="000000"/>
                </a:solidFill>
                <a:latin typeface="Consolas" panose="020B0609020204030204" pitchFamily="49" charset="0"/>
              </a:rPr>
              <a:t>rd</a:t>
            </a:r>
            <a:r>
              <a:rPr lang="en-CA" sz="2400" b="1" dirty="0">
                <a:solidFill>
                  <a:srgbClr val="000000"/>
                </a:solidFill>
                <a:latin typeface="Consolas" panose="020B0609020204030204" pitchFamily="49" charset="0"/>
              </a:rPr>
              <a:t>, offset(rs1) </a:t>
            </a:r>
            <a:endParaRPr lang="en-CA" sz="2400" b="1" dirty="0"/>
          </a:p>
          <a:p>
            <a:r>
              <a:rPr lang="en-CA" sz="2400" dirty="0">
                <a:solidFill>
                  <a:srgbClr val="000000"/>
                </a:solidFill>
                <a:latin typeface="Calibri" panose="020F0502020204030204" pitchFamily="34" charset="0"/>
              </a:rPr>
              <a:t>Sign-extend to 32 bits in </a:t>
            </a:r>
            <a:r>
              <a:rPr lang="en-CA" sz="2400" dirty="0" err="1">
                <a:solidFill>
                  <a:srgbClr val="000000"/>
                </a:solidFill>
                <a:latin typeface="Calibri" panose="020F0502020204030204" pitchFamily="34" charset="0"/>
              </a:rPr>
              <a:t>rd</a:t>
            </a:r>
            <a:endParaRPr lang="en-CA" sz="2400" dirty="0"/>
          </a:p>
        </p:txBody>
      </p:sp>
      <p:graphicFrame>
        <p:nvGraphicFramePr>
          <p:cNvPr id="3" name="Table 9">
            <a:extLst>
              <a:ext uri="{FF2B5EF4-FFF2-40B4-BE49-F238E27FC236}">
                <a16:creationId xmlns:a16="http://schemas.microsoft.com/office/drawing/2014/main" id="{0D1AE754-2D02-AA67-25F2-0B15F6DAFEE3}"/>
              </a:ext>
            </a:extLst>
          </p:cNvPr>
          <p:cNvGraphicFramePr>
            <a:graphicFrameLocks noGrp="1"/>
          </p:cNvGraphicFramePr>
          <p:nvPr>
            <p:extLst>
              <p:ext uri="{D42A27DB-BD31-4B8C-83A1-F6EECF244321}">
                <p14:modId xmlns:p14="http://schemas.microsoft.com/office/powerpoint/2010/main" val="3099960887"/>
              </p:ext>
            </p:extLst>
          </p:nvPr>
        </p:nvGraphicFramePr>
        <p:xfrm>
          <a:off x="2756952" y="1544224"/>
          <a:ext cx="7023099" cy="731520"/>
        </p:xfrm>
        <a:graphic>
          <a:graphicData uri="http://schemas.openxmlformats.org/drawingml/2006/table">
            <a:tbl>
              <a:tblPr bandRow="1">
                <a:tableStyleId>{5C22544A-7EE6-4342-B048-85BDC9FD1C3A}</a:tableStyleId>
              </a:tblPr>
              <a:tblGrid>
                <a:gridCol w="1025458">
                  <a:extLst>
                    <a:ext uri="{9D8B030D-6E8A-4147-A177-3AD203B41FA5}">
                      <a16:colId xmlns:a16="http://schemas.microsoft.com/office/drawing/2014/main" val="2737385928"/>
                    </a:ext>
                  </a:extLst>
                </a:gridCol>
                <a:gridCol w="1025458">
                  <a:extLst>
                    <a:ext uri="{9D8B030D-6E8A-4147-A177-3AD203B41FA5}">
                      <a16:colId xmlns:a16="http://schemas.microsoft.com/office/drawing/2014/main" val="3246795596"/>
                    </a:ext>
                  </a:extLst>
                </a:gridCol>
                <a:gridCol w="1086484">
                  <a:extLst>
                    <a:ext uri="{9D8B030D-6E8A-4147-A177-3AD203B41FA5}">
                      <a16:colId xmlns:a16="http://schemas.microsoft.com/office/drawing/2014/main" val="436986594"/>
                    </a:ext>
                  </a:extLst>
                </a:gridCol>
                <a:gridCol w="907419">
                  <a:extLst>
                    <a:ext uri="{9D8B030D-6E8A-4147-A177-3AD203B41FA5}">
                      <a16:colId xmlns:a16="http://schemas.microsoft.com/office/drawing/2014/main" val="2594693593"/>
                    </a:ext>
                  </a:extLst>
                </a:gridCol>
                <a:gridCol w="739340">
                  <a:extLst>
                    <a:ext uri="{9D8B030D-6E8A-4147-A177-3AD203B41FA5}">
                      <a16:colId xmlns:a16="http://schemas.microsoft.com/office/drawing/2014/main" val="3152325892"/>
                    </a:ext>
                  </a:extLst>
                </a:gridCol>
                <a:gridCol w="939670">
                  <a:extLst>
                    <a:ext uri="{9D8B030D-6E8A-4147-A177-3AD203B41FA5}">
                      <a16:colId xmlns:a16="http://schemas.microsoft.com/office/drawing/2014/main" val="3276592327"/>
                    </a:ext>
                  </a:extLst>
                </a:gridCol>
                <a:gridCol w="669321">
                  <a:extLst>
                    <a:ext uri="{9D8B030D-6E8A-4147-A177-3AD203B41FA5}">
                      <a16:colId xmlns:a16="http://schemas.microsoft.com/office/drawing/2014/main" val="1273666983"/>
                    </a:ext>
                  </a:extLst>
                </a:gridCol>
                <a:gridCol w="629949">
                  <a:extLst>
                    <a:ext uri="{9D8B030D-6E8A-4147-A177-3AD203B41FA5}">
                      <a16:colId xmlns:a16="http://schemas.microsoft.com/office/drawing/2014/main" val="2581521064"/>
                    </a:ext>
                  </a:extLst>
                </a:gridCol>
              </a:tblGrid>
              <a:tr h="185420">
                <a:tc>
                  <a:txBody>
                    <a:bodyPr/>
                    <a:lstStyle/>
                    <a:p>
                      <a:r>
                        <a:rPr lang="en-CA" b="1" dirty="0"/>
                        <a:t>Address</a:t>
                      </a:r>
                    </a:p>
                  </a:txBody>
                  <a:tcPr>
                    <a:lnB w="38100" cmpd="sng">
                      <a:noFill/>
                    </a:lnB>
                  </a:tcPr>
                </a:tc>
                <a:tc>
                  <a:txBody>
                    <a:bodyPr/>
                    <a:lstStyle/>
                    <a:p>
                      <a:r>
                        <a:rPr lang="en-CA" dirty="0"/>
                        <a:t>0x100</a:t>
                      </a:r>
                    </a:p>
                  </a:txBody>
                  <a:tcPr>
                    <a:lnB w="38100" cmpd="sng">
                      <a:noFill/>
                    </a:lnB>
                  </a:tcPr>
                </a:tc>
                <a:tc>
                  <a:txBody>
                    <a:bodyPr/>
                    <a:lstStyle/>
                    <a:p>
                      <a:endParaRPr lang="en-CA" dirty="0"/>
                    </a:p>
                  </a:txBody>
                  <a:tcPr>
                    <a:lnB w="38100" cmpd="sng">
                      <a:noFill/>
                    </a:lnB>
                  </a:tcPr>
                </a:tc>
                <a:tc>
                  <a:txBody>
                    <a:bodyPr/>
                    <a:lstStyle/>
                    <a:p>
                      <a:endParaRPr lang="en-CA" dirty="0"/>
                    </a:p>
                  </a:txBody>
                  <a:tcPr>
                    <a:lnB w="38100" cmpd="sng">
                      <a:noFill/>
                    </a:lnB>
                  </a:tcPr>
                </a:tc>
                <a:tc>
                  <a:txBody>
                    <a:bodyPr/>
                    <a:lstStyle/>
                    <a:p>
                      <a:endParaRPr lang="en-CA" dirty="0"/>
                    </a:p>
                  </a:txBody>
                  <a:tcPr>
                    <a:lnB w="38100" cmpd="sng">
                      <a:noFill/>
                    </a:lnB>
                  </a:tcPr>
                </a:tc>
                <a:tc>
                  <a:txBody>
                    <a:bodyPr/>
                    <a:lstStyle/>
                    <a:p>
                      <a:r>
                        <a:rPr lang="en-CA" dirty="0"/>
                        <a:t>0x104</a:t>
                      </a:r>
                    </a:p>
                  </a:txBody>
                  <a:tcPr>
                    <a:lnB w="38100" cmpd="sng">
                      <a:noFill/>
                    </a:lnB>
                  </a:tcPr>
                </a:tc>
                <a:tc>
                  <a:txBody>
                    <a:bodyPr/>
                    <a:lstStyle/>
                    <a:p>
                      <a:endParaRPr lang="en-CA" dirty="0"/>
                    </a:p>
                  </a:txBody>
                  <a:tcPr>
                    <a:lnB w="38100" cmpd="sng">
                      <a:noFill/>
                    </a:lnB>
                  </a:tcPr>
                </a:tc>
                <a:tc>
                  <a:txBody>
                    <a:bodyPr/>
                    <a:lstStyle/>
                    <a:p>
                      <a:endParaRPr lang="en-CA" dirty="0"/>
                    </a:p>
                  </a:txBody>
                  <a:tcPr>
                    <a:lnB w="38100" cmpd="sng">
                      <a:noFill/>
                    </a:lnB>
                  </a:tcPr>
                </a:tc>
                <a:extLst>
                  <a:ext uri="{0D108BD9-81ED-4DB2-BD59-A6C34878D82A}">
                    <a16:rowId xmlns:a16="http://schemas.microsoft.com/office/drawing/2014/main" val="1350819005"/>
                  </a:ext>
                </a:extLst>
              </a:tr>
              <a:tr h="185420">
                <a:tc>
                  <a:txBody>
                    <a:bodyPr/>
                    <a:lstStyle/>
                    <a:p>
                      <a:r>
                        <a:rPr lang="en-CA" b="1" dirty="0"/>
                        <a:t>Value</a:t>
                      </a:r>
                    </a:p>
                  </a:txBody>
                  <a:tcPr>
                    <a:lnT w="38100" cmpd="sng">
                      <a:noFill/>
                    </a:lnT>
                  </a:tcPr>
                </a:tc>
                <a:tc>
                  <a:txBody>
                    <a:bodyPr/>
                    <a:lstStyle/>
                    <a:p>
                      <a:r>
                        <a:rPr lang="en-CA" b="0" dirty="0"/>
                        <a:t>R</a:t>
                      </a:r>
                    </a:p>
                  </a:txBody>
                  <a:tcPr>
                    <a:lnT w="38100" cmpd="sng">
                      <a:noFill/>
                    </a:lnT>
                  </a:tcPr>
                </a:tc>
                <a:tc>
                  <a:txBody>
                    <a:bodyPr/>
                    <a:lstStyle/>
                    <a:p>
                      <a:r>
                        <a:rPr lang="en-CA" b="0" dirty="0"/>
                        <a:t>I</a:t>
                      </a:r>
                    </a:p>
                  </a:txBody>
                  <a:tcPr>
                    <a:lnT w="38100" cmpd="sng">
                      <a:noFill/>
                    </a:lnT>
                  </a:tcPr>
                </a:tc>
                <a:tc>
                  <a:txBody>
                    <a:bodyPr/>
                    <a:lstStyle/>
                    <a:p>
                      <a:r>
                        <a:rPr lang="en-CA" b="0" dirty="0"/>
                        <a:t>S</a:t>
                      </a:r>
                    </a:p>
                  </a:txBody>
                  <a:tcPr>
                    <a:lnT w="38100" cmpd="sng">
                      <a:noFill/>
                    </a:lnT>
                  </a:tcPr>
                </a:tc>
                <a:tc>
                  <a:txBody>
                    <a:bodyPr/>
                    <a:lstStyle/>
                    <a:p>
                      <a:r>
                        <a:rPr lang="en-CA" b="0" dirty="0"/>
                        <a:t>C</a:t>
                      </a:r>
                    </a:p>
                  </a:txBody>
                  <a:tcPr>
                    <a:lnT w="38100" cmpd="sng">
                      <a:noFill/>
                    </a:lnT>
                  </a:tcPr>
                </a:tc>
                <a:tc>
                  <a:txBody>
                    <a:bodyPr/>
                    <a:lstStyle/>
                    <a:p>
                      <a:endParaRPr lang="en-CA" b="0" dirty="0"/>
                    </a:p>
                  </a:txBody>
                  <a:tcPr>
                    <a:lnT w="38100" cmpd="sng">
                      <a:noFill/>
                    </a:lnT>
                  </a:tcPr>
                </a:tc>
                <a:tc>
                  <a:txBody>
                    <a:bodyPr/>
                    <a:lstStyle/>
                    <a:p>
                      <a:r>
                        <a:rPr lang="en-CA" b="0" dirty="0"/>
                        <a:t>V</a:t>
                      </a:r>
                    </a:p>
                  </a:txBody>
                  <a:tcPr>
                    <a:lnT w="38100" cmpd="sng">
                      <a:noFill/>
                    </a:lnT>
                  </a:tcPr>
                </a:tc>
                <a:tc>
                  <a:txBody>
                    <a:bodyPr/>
                    <a:lstStyle/>
                    <a:p>
                      <a:r>
                        <a:rPr lang="en-CA" dirty="0"/>
                        <a:t>\0</a:t>
                      </a:r>
                    </a:p>
                  </a:txBody>
                  <a:tcPr>
                    <a:lnT w="38100" cmpd="sng">
                      <a:noFill/>
                    </a:lnT>
                  </a:tcPr>
                </a:tc>
                <a:extLst>
                  <a:ext uri="{0D108BD9-81ED-4DB2-BD59-A6C34878D82A}">
                    <a16:rowId xmlns:a16="http://schemas.microsoft.com/office/drawing/2014/main" val="1247179633"/>
                  </a:ext>
                </a:extLst>
              </a:tr>
            </a:tbl>
          </a:graphicData>
        </a:graphic>
      </p:graphicFrame>
      <p:sp>
        <p:nvSpPr>
          <p:cNvPr id="4" name="Left Bracket 3">
            <a:extLst>
              <a:ext uri="{FF2B5EF4-FFF2-40B4-BE49-F238E27FC236}">
                <a16:creationId xmlns:a16="http://schemas.microsoft.com/office/drawing/2014/main" id="{DCCFE749-3822-66A6-402D-AE0B714BAB83}"/>
              </a:ext>
            </a:extLst>
          </p:cNvPr>
          <p:cNvSpPr/>
          <p:nvPr/>
        </p:nvSpPr>
        <p:spPr>
          <a:xfrm rot="16200000">
            <a:off x="4200763" y="1975624"/>
            <a:ext cx="98243" cy="906843"/>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6" name="Left Bracket 5">
            <a:extLst>
              <a:ext uri="{FF2B5EF4-FFF2-40B4-BE49-F238E27FC236}">
                <a16:creationId xmlns:a16="http://schemas.microsoft.com/office/drawing/2014/main" id="{D1634455-00CD-5454-099B-0C4603F31612}"/>
              </a:ext>
            </a:extLst>
          </p:cNvPr>
          <p:cNvSpPr/>
          <p:nvPr/>
        </p:nvSpPr>
        <p:spPr>
          <a:xfrm rot="16200000">
            <a:off x="5256752" y="1975624"/>
            <a:ext cx="98243" cy="906843"/>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7" name="TextBox 6">
            <a:extLst>
              <a:ext uri="{FF2B5EF4-FFF2-40B4-BE49-F238E27FC236}">
                <a16:creationId xmlns:a16="http://schemas.microsoft.com/office/drawing/2014/main" id="{947239AA-17A7-7C07-A55C-C2AEE1A43002}"/>
              </a:ext>
            </a:extLst>
          </p:cNvPr>
          <p:cNvSpPr txBox="1"/>
          <p:nvPr/>
        </p:nvSpPr>
        <p:spPr>
          <a:xfrm>
            <a:off x="3796462" y="2487547"/>
            <a:ext cx="906843" cy="276999"/>
          </a:xfrm>
          <a:prstGeom prst="rect">
            <a:avLst/>
          </a:prstGeom>
          <a:noFill/>
        </p:spPr>
        <p:txBody>
          <a:bodyPr wrap="square" rtlCol="0">
            <a:spAutoFit/>
          </a:bodyPr>
          <a:lstStyle/>
          <a:p>
            <a:r>
              <a:rPr lang="en-CA" sz="1200" dirty="0">
                <a:solidFill>
                  <a:schemeClr val="accent1"/>
                </a:solidFill>
              </a:rPr>
              <a:t>1 byte wide</a:t>
            </a:r>
          </a:p>
        </p:txBody>
      </p:sp>
      <p:sp>
        <p:nvSpPr>
          <p:cNvPr id="8" name="TextBox 7">
            <a:extLst>
              <a:ext uri="{FF2B5EF4-FFF2-40B4-BE49-F238E27FC236}">
                <a16:creationId xmlns:a16="http://schemas.microsoft.com/office/drawing/2014/main" id="{29506C35-3DBA-9B39-70F4-C5BA9E33D79A}"/>
              </a:ext>
            </a:extLst>
          </p:cNvPr>
          <p:cNvSpPr txBox="1"/>
          <p:nvPr/>
        </p:nvSpPr>
        <p:spPr>
          <a:xfrm>
            <a:off x="4852451" y="2487547"/>
            <a:ext cx="906843" cy="276999"/>
          </a:xfrm>
          <a:prstGeom prst="rect">
            <a:avLst/>
          </a:prstGeom>
          <a:noFill/>
        </p:spPr>
        <p:txBody>
          <a:bodyPr wrap="square" rtlCol="0">
            <a:spAutoFit/>
          </a:bodyPr>
          <a:lstStyle/>
          <a:p>
            <a:r>
              <a:rPr lang="en-CA" sz="1200" dirty="0">
                <a:solidFill>
                  <a:schemeClr val="accent1"/>
                </a:solidFill>
              </a:rPr>
              <a:t>1 byte wide</a:t>
            </a:r>
          </a:p>
        </p:txBody>
      </p:sp>
      <p:sp>
        <p:nvSpPr>
          <p:cNvPr id="9" name="Left Bracket 8">
            <a:extLst>
              <a:ext uri="{FF2B5EF4-FFF2-40B4-BE49-F238E27FC236}">
                <a16:creationId xmlns:a16="http://schemas.microsoft.com/office/drawing/2014/main" id="{BD64A268-605F-4129-86B2-E6316A528000}"/>
              </a:ext>
            </a:extLst>
          </p:cNvPr>
          <p:cNvSpPr/>
          <p:nvPr/>
        </p:nvSpPr>
        <p:spPr>
          <a:xfrm rot="16200000">
            <a:off x="6295632" y="1978095"/>
            <a:ext cx="98243" cy="906843"/>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10" name="TextBox 9">
            <a:extLst>
              <a:ext uri="{FF2B5EF4-FFF2-40B4-BE49-F238E27FC236}">
                <a16:creationId xmlns:a16="http://schemas.microsoft.com/office/drawing/2014/main" id="{7EA2D1D2-D338-502C-7A1B-7340B5FEE1FE}"/>
              </a:ext>
            </a:extLst>
          </p:cNvPr>
          <p:cNvSpPr txBox="1"/>
          <p:nvPr/>
        </p:nvSpPr>
        <p:spPr>
          <a:xfrm>
            <a:off x="5891331" y="2195159"/>
            <a:ext cx="906843" cy="584775"/>
          </a:xfrm>
          <a:prstGeom prst="rect">
            <a:avLst/>
          </a:prstGeom>
          <a:noFill/>
        </p:spPr>
        <p:txBody>
          <a:bodyPr wrap="square" rtlCol="0">
            <a:spAutoFit/>
          </a:bodyPr>
          <a:lstStyle/>
          <a:p>
            <a:pPr algn="ctr"/>
            <a:r>
              <a:rPr lang="en-CA" sz="3200" dirty="0">
                <a:solidFill>
                  <a:schemeClr val="accent1"/>
                </a:solidFill>
              </a:rPr>
              <a:t>…</a:t>
            </a:r>
            <a:endParaRPr lang="en-CA" sz="2000" dirty="0">
              <a:solidFill>
                <a:schemeClr val="accent1"/>
              </a:solidFill>
            </a:endParaRPr>
          </a:p>
        </p:txBody>
      </p:sp>
      <p:sp>
        <p:nvSpPr>
          <p:cNvPr id="12" name="TextBox 11">
            <a:extLst>
              <a:ext uri="{FF2B5EF4-FFF2-40B4-BE49-F238E27FC236}">
                <a16:creationId xmlns:a16="http://schemas.microsoft.com/office/drawing/2014/main" id="{249576EE-177D-8404-EEF8-3440D32E4D29}"/>
              </a:ext>
            </a:extLst>
          </p:cNvPr>
          <p:cNvSpPr txBox="1"/>
          <p:nvPr/>
        </p:nvSpPr>
        <p:spPr>
          <a:xfrm>
            <a:off x="1062605" y="4397214"/>
            <a:ext cx="4572000" cy="830997"/>
          </a:xfrm>
          <a:prstGeom prst="rect">
            <a:avLst/>
          </a:prstGeom>
          <a:noFill/>
        </p:spPr>
        <p:txBody>
          <a:bodyPr wrap="square">
            <a:spAutoFit/>
          </a:bodyPr>
          <a:lstStyle/>
          <a:p>
            <a:r>
              <a:rPr lang="en-CA" sz="2400" b="1" dirty="0" err="1">
                <a:solidFill>
                  <a:srgbClr val="000000"/>
                </a:solidFill>
                <a:latin typeface="Consolas" panose="020B0609020204030204" pitchFamily="49" charset="0"/>
              </a:rPr>
              <a:t>lbu</a:t>
            </a:r>
            <a:r>
              <a:rPr lang="en-CA" sz="2400" b="1" dirty="0">
                <a:solidFill>
                  <a:srgbClr val="000000"/>
                </a:solidFill>
                <a:latin typeface="Consolas" panose="020B0609020204030204" pitchFamily="49" charset="0"/>
              </a:rPr>
              <a:t> </a:t>
            </a:r>
            <a:r>
              <a:rPr lang="en-CA" sz="2400" b="1" dirty="0" err="1">
                <a:solidFill>
                  <a:srgbClr val="000000"/>
                </a:solidFill>
                <a:latin typeface="Consolas" panose="020B0609020204030204" pitchFamily="49" charset="0"/>
              </a:rPr>
              <a:t>rd</a:t>
            </a:r>
            <a:r>
              <a:rPr lang="en-CA" sz="2400" b="1" dirty="0">
                <a:solidFill>
                  <a:srgbClr val="000000"/>
                </a:solidFill>
                <a:latin typeface="Consolas" panose="020B0609020204030204" pitchFamily="49" charset="0"/>
              </a:rPr>
              <a:t>, offset(rs1) </a:t>
            </a:r>
            <a:endParaRPr lang="en-CA" sz="2400" b="1" dirty="0"/>
          </a:p>
          <a:p>
            <a:r>
              <a:rPr lang="en-CA" sz="2400" dirty="0">
                <a:solidFill>
                  <a:srgbClr val="000000"/>
                </a:solidFill>
                <a:latin typeface="Calibri" panose="020F0502020204030204" pitchFamily="34" charset="0"/>
              </a:rPr>
              <a:t>Zero-extend to 32 bits in </a:t>
            </a:r>
            <a:r>
              <a:rPr lang="en-CA" sz="2400" dirty="0" err="1">
                <a:solidFill>
                  <a:srgbClr val="000000"/>
                </a:solidFill>
                <a:latin typeface="Calibri" panose="020F0502020204030204" pitchFamily="34" charset="0"/>
              </a:rPr>
              <a:t>rd</a:t>
            </a:r>
            <a:endParaRPr lang="en-CA" dirty="0"/>
          </a:p>
        </p:txBody>
      </p:sp>
      <p:sp>
        <p:nvSpPr>
          <p:cNvPr id="14" name="TextBox 13">
            <a:extLst>
              <a:ext uri="{FF2B5EF4-FFF2-40B4-BE49-F238E27FC236}">
                <a16:creationId xmlns:a16="http://schemas.microsoft.com/office/drawing/2014/main" id="{C7096830-9B01-BA19-6BE0-9C81F81CC7CE}"/>
              </a:ext>
            </a:extLst>
          </p:cNvPr>
          <p:cNvSpPr txBox="1"/>
          <p:nvPr/>
        </p:nvSpPr>
        <p:spPr>
          <a:xfrm>
            <a:off x="1062605" y="5627719"/>
            <a:ext cx="4696690" cy="830997"/>
          </a:xfrm>
          <a:prstGeom prst="rect">
            <a:avLst/>
          </a:prstGeom>
          <a:noFill/>
        </p:spPr>
        <p:txBody>
          <a:bodyPr wrap="square">
            <a:spAutoFit/>
          </a:bodyPr>
          <a:lstStyle/>
          <a:p>
            <a:r>
              <a:rPr lang="en-CA" sz="2400" b="1" dirty="0">
                <a:solidFill>
                  <a:srgbClr val="000000"/>
                </a:solidFill>
                <a:latin typeface="Consolas" panose="020B0609020204030204" pitchFamily="49" charset="0"/>
              </a:rPr>
              <a:t>sb rs2, offset(rs1) </a:t>
            </a:r>
            <a:endParaRPr lang="en-CA" sz="2400" b="1" dirty="0"/>
          </a:p>
          <a:p>
            <a:r>
              <a:rPr lang="en-CA" sz="2400" dirty="0">
                <a:solidFill>
                  <a:srgbClr val="000000"/>
                </a:solidFill>
                <a:latin typeface="Calibri" panose="020F0502020204030204" pitchFamily="34" charset="0"/>
              </a:rPr>
              <a:t>Store just the rightmost byte of rs2</a:t>
            </a:r>
            <a:endParaRPr lang="en-CA" dirty="0"/>
          </a:p>
        </p:txBody>
      </p:sp>
    </p:spTree>
    <p:extLst>
      <p:ext uri="{BB962C8B-B14F-4D97-AF65-F5344CB8AC3E}">
        <p14:creationId xmlns:p14="http://schemas.microsoft.com/office/powerpoint/2010/main" val="180757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6" grpId="0" animBg="1"/>
      <p:bldP spid="7" grpId="0"/>
      <p:bldP spid="8" grpId="0"/>
      <p:bldP spid="9" grpId="0" animBg="1"/>
      <p:bldP spid="10"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Caesar Cipher</a:t>
            </a:r>
          </a:p>
        </p:txBody>
      </p:sp>
      <p:sp>
        <p:nvSpPr>
          <p:cNvPr id="4" name="CustomShape 6">
            <a:extLst>
              <a:ext uri="{FF2B5EF4-FFF2-40B4-BE49-F238E27FC236}">
                <a16:creationId xmlns:a16="http://schemas.microsoft.com/office/drawing/2014/main" id="{A2B5DB55-65C0-1644-D003-B63E597C8BE3}"/>
              </a:ext>
            </a:extLst>
          </p:cNvPr>
          <p:cNvSpPr/>
          <p:nvPr/>
        </p:nvSpPr>
        <p:spPr>
          <a:xfrm>
            <a:off x="1250462" y="1497408"/>
            <a:ext cx="9995876" cy="82954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CA" sz="2400" spc="-1" dirty="0">
                <a:solidFill>
                  <a:srgbClr val="000000"/>
                </a:solidFill>
                <a:latin typeface="Monaco"/>
              </a:rPr>
              <a:t>A Caesar Cipher is a type of substitution cipher. Every character is shifted by some key.</a:t>
            </a:r>
          </a:p>
        </p:txBody>
      </p:sp>
      <p:sp>
        <p:nvSpPr>
          <p:cNvPr id="6" name="TextBox 5">
            <a:extLst>
              <a:ext uri="{FF2B5EF4-FFF2-40B4-BE49-F238E27FC236}">
                <a16:creationId xmlns:a16="http://schemas.microsoft.com/office/drawing/2014/main" id="{3CC97080-6027-7CE1-9E47-0C66790414B5}"/>
              </a:ext>
            </a:extLst>
          </p:cNvPr>
          <p:cNvSpPr txBox="1"/>
          <p:nvPr/>
        </p:nvSpPr>
        <p:spPr>
          <a:xfrm>
            <a:off x="1250462" y="2640408"/>
            <a:ext cx="9995876" cy="830997"/>
          </a:xfrm>
          <a:prstGeom prst="rect">
            <a:avLst/>
          </a:prstGeom>
          <a:noFill/>
        </p:spPr>
        <p:txBody>
          <a:bodyPr wrap="square">
            <a:spAutoFit/>
          </a:bodyPr>
          <a:lstStyle/>
          <a:p>
            <a:pPr>
              <a:lnSpc>
                <a:spcPct val="100000"/>
              </a:lnSpc>
            </a:pPr>
            <a:r>
              <a:rPr lang="en-CA" sz="2400" spc="-1" dirty="0">
                <a:solidFill>
                  <a:srgbClr val="000000"/>
                </a:solidFill>
                <a:latin typeface="Monaco"/>
              </a:rPr>
              <a:t>For this lab, we will have an uppercase key and a lowercase key that should be used to encrypt a letter depending on its case.</a:t>
            </a:r>
            <a:endParaRPr lang="en-CA" sz="2400" spc="-1" dirty="0">
              <a:latin typeface="Arial"/>
            </a:endParaRPr>
          </a:p>
        </p:txBody>
      </p:sp>
      <p:sp>
        <p:nvSpPr>
          <p:cNvPr id="9" name="TextBox 8">
            <a:extLst>
              <a:ext uri="{FF2B5EF4-FFF2-40B4-BE49-F238E27FC236}">
                <a16:creationId xmlns:a16="http://schemas.microsoft.com/office/drawing/2014/main" id="{3A91B1F5-60D7-C660-9B66-42B7772F39BD}"/>
              </a:ext>
            </a:extLst>
          </p:cNvPr>
          <p:cNvSpPr txBox="1"/>
          <p:nvPr/>
        </p:nvSpPr>
        <p:spPr>
          <a:xfrm>
            <a:off x="1250462" y="3993137"/>
            <a:ext cx="9995876" cy="830997"/>
          </a:xfrm>
          <a:prstGeom prst="rect">
            <a:avLst/>
          </a:prstGeom>
          <a:noFill/>
        </p:spPr>
        <p:txBody>
          <a:bodyPr wrap="square">
            <a:spAutoFit/>
          </a:bodyPr>
          <a:lstStyle/>
          <a:p>
            <a:pPr>
              <a:lnSpc>
                <a:spcPct val="100000"/>
              </a:lnSpc>
            </a:pPr>
            <a:r>
              <a:rPr lang="en-CA" sz="2400" spc="-1" dirty="0">
                <a:solidFill>
                  <a:srgbClr val="000000"/>
                </a:solidFill>
                <a:latin typeface="Monaco"/>
              </a:rPr>
              <a:t>You should leave all spaces in their original position. There will not be any punctuation in the strings.</a:t>
            </a:r>
            <a:endParaRPr lang="en-CA" sz="2400" spc="-1" dirty="0">
              <a:latin typeface="Arial"/>
            </a:endParaRPr>
          </a:p>
        </p:txBody>
      </p:sp>
    </p:spTree>
    <p:extLst>
      <p:ext uri="{BB962C8B-B14F-4D97-AF65-F5344CB8AC3E}">
        <p14:creationId xmlns:p14="http://schemas.microsoft.com/office/powerpoint/2010/main" val="164313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Caesar Cipher Visualized</a:t>
            </a:r>
          </a:p>
        </p:txBody>
      </p:sp>
      <p:pic>
        <p:nvPicPr>
          <p:cNvPr id="4" name="1_CaesarCipher">
            <a:hlinkClick r:id="" action="ppaction://media"/>
            <a:extLst>
              <a:ext uri="{FF2B5EF4-FFF2-40B4-BE49-F238E27FC236}">
                <a16:creationId xmlns:a16="http://schemas.microsoft.com/office/drawing/2014/main" id="{1F6BF46B-341E-C522-D8C1-BEE8132511F1}"/>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805404" y="1195764"/>
            <a:ext cx="8581191" cy="4826920"/>
          </a:xfrm>
          <a:prstGeom prst="rect">
            <a:avLst/>
          </a:prstGeom>
        </p:spPr>
      </p:pic>
      <p:sp>
        <p:nvSpPr>
          <p:cNvPr id="3" name="TextBox 2">
            <a:extLst>
              <a:ext uri="{FF2B5EF4-FFF2-40B4-BE49-F238E27FC236}">
                <a16:creationId xmlns:a16="http://schemas.microsoft.com/office/drawing/2014/main" id="{0D506658-CA6A-D64E-A355-5036186C7359}"/>
              </a:ext>
            </a:extLst>
          </p:cNvPr>
          <p:cNvSpPr txBox="1"/>
          <p:nvPr/>
        </p:nvSpPr>
        <p:spPr>
          <a:xfrm>
            <a:off x="7018216" y="6065658"/>
            <a:ext cx="3521573" cy="307777"/>
          </a:xfrm>
          <a:prstGeom prst="rect">
            <a:avLst/>
          </a:prstGeom>
          <a:noFill/>
        </p:spPr>
        <p:txBody>
          <a:bodyPr wrap="square" rtlCol="0">
            <a:spAutoFit/>
          </a:bodyPr>
          <a:lstStyle/>
          <a:p>
            <a:r>
              <a:rPr lang="en-CA" sz="1400" dirty="0"/>
              <a:t>(check lab page if you can’t watch video^^^)</a:t>
            </a:r>
          </a:p>
        </p:txBody>
      </p:sp>
    </p:spTree>
    <p:extLst>
      <p:ext uri="{BB962C8B-B14F-4D97-AF65-F5344CB8AC3E}">
        <p14:creationId xmlns:p14="http://schemas.microsoft.com/office/powerpoint/2010/main" val="301150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Allocating Memory</a:t>
            </a:r>
          </a:p>
        </p:txBody>
      </p:sp>
      <p:sp>
        <p:nvSpPr>
          <p:cNvPr id="7" name="CustomShape 6">
            <a:extLst>
              <a:ext uri="{FF2B5EF4-FFF2-40B4-BE49-F238E27FC236}">
                <a16:creationId xmlns:a16="http://schemas.microsoft.com/office/drawing/2014/main" id="{BFBB413B-3566-ECFF-3C39-44F738A2FDBB}"/>
              </a:ext>
            </a:extLst>
          </p:cNvPr>
          <p:cNvSpPr/>
          <p:nvPr/>
        </p:nvSpPr>
        <p:spPr>
          <a:xfrm>
            <a:off x="1000368" y="1755575"/>
            <a:ext cx="10309241" cy="82954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CA" sz="2400" spc="-1" dirty="0">
                <a:solidFill>
                  <a:srgbClr val="000000"/>
                </a:solidFill>
                <a:latin typeface="Monaco"/>
              </a:rPr>
              <a:t>To complete this lab, you </a:t>
            </a:r>
            <a:r>
              <a:rPr lang="en-CA" sz="2400" b="1" spc="-1" dirty="0">
                <a:solidFill>
                  <a:srgbClr val="000000"/>
                </a:solidFill>
                <a:latin typeface="Monaco"/>
              </a:rPr>
              <a:t>must </a:t>
            </a:r>
            <a:r>
              <a:rPr lang="en-CA" sz="2400" spc="-1" dirty="0">
                <a:solidFill>
                  <a:srgbClr val="000000"/>
                </a:solidFill>
                <a:latin typeface="Monaco"/>
              </a:rPr>
              <a:t>allocate memory for the new encrypted string. You cannot simply overwrite the original string provided to your function. </a:t>
            </a:r>
          </a:p>
        </p:txBody>
      </p:sp>
      <p:sp>
        <p:nvSpPr>
          <p:cNvPr id="3" name="TextBox 2">
            <a:extLst>
              <a:ext uri="{FF2B5EF4-FFF2-40B4-BE49-F238E27FC236}">
                <a16:creationId xmlns:a16="http://schemas.microsoft.com/office/drawing/2014/main" id="{DF3A8D04-70A9-CF47-9D40-F46E88B19C9E}"/>
              </a:ext>
            </a:extLst>
          </p:cNvPr>
          <p:cNvSpPr txBox="1"/>
          <p:nvPr/>
        </p:nvSpPr>
        <p:spPr>
          <a:xfrm>
            <a:off x="1000367" y="3429000"/>
            <a:ext cx="10309241" cy="1200329"/>
          </a:xfrm>
          <a:prstGeom prst="rect">
            <a:avLst/>
          </a:prstGeom>
          <a:noFill/>
        </p:spPr>
        <p:txBody>
          <a:bodyPr wrap="square" rtlCol="0">
            <a:spAutoFit/>
          </a:bodyPr>
          <a:lstStyle/>
          <a:p>
            <a:r>
              <a:rPr lang="en-CA" sz="2400" b="1" dirty="0">
                <a:latin typeface="Monaco"/>
              </a:rPr>
              <a:t>Static Allocation</a:t>
            </a:r>
            <a:r>
              <a:rPr lang="en-CA" sz="2400" dirty="0">
                <a:latin typeface="Monaco"/>
              </a:rPr>
              <a:t>: Reserving an area of memory where the size is known at compile time. In other words, you know the amount of memory you need without executing the program.</a:t>
            </a:r>
            <a:endParaRPr lang="en-CA" sz="2400" b="1" dirty="0">
              <a:latin typeface="Monaco"/>
            </a:endParaRPr>
          </a:p>
        </p:txBody>
      </p:sp>
    </p:spTree>
    <p:extLst>
      <p:ext uri="{BB962C8B-B14F-4D97-AF65-F5344CB8AC3E}">
        <p14:creationId xmlns:p14="http://schemas.microsoft.com/office/powerpoint/2010/main" val="144585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3723</TotalTime>
  <Words>1604</Words>
  <Application>Microsoft Office PowerPoint</Application>
  <PresentationFormat>Widescreen</PresentationFormat>
  <Paragraphs>198</Paragraphs>
  <Slides>16</Slides>
  <Notes>14</Notes>
  <HiddenSlides>2</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Consolas</vt:lpstr>
      <vt:lpstr>Monaco</vt:lpstr>
      <vt:lpstr>Office Theme</vt:lpstr>
      <vt:lpstr>Lab #2: Caesar Cipher</vt:lpstr>
      <vt:lpstr>American Standard Code for Information Interchange (ASCII)</vt:lpstr>
      <vt:lpstr>Strings in Assembly</vt:lpstr>
      <vt:lpstr>Strings in Assembly</vt:lpstr>
      <vt:lpstr>Strings in Assembly</vt:lpstr>
      <vt:lpstr>Instructions to Manipulate Characters (Bytes)</vt:lpstr>
      <vt:lpstr>Caesar Cipher</vt:lpstr>
      <vt:lpstr>Caesar Cipher Visualized</vt:lpstr>
      <vt:lpstr>Allocating Memory</vt:lpstr>
      <vt:lpstr>Static Allocation in RARS: </vt:lpstr>
      <vt:lpstr>Allocating Memory</vt:lpstr>
      <vt:lpstr>Dynamic Allocation in RARS: </vt:lpstr>
      <vt:lpstr>Modulo in RISC-V</vt:lpstr>
      <vt:lpstr>Testing your Lab</vt:lpstr>
      <vt:lpstr>PowerPoint Presentation</vt:lpstr>
      <vt:lpstr>What to Submit?</vt:lpstr>
    </vt:vector>
  </TitlesOfParts>
  <Company>University of Alberta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Lab #2: Caesar Cipher</dc:title>
  <dc:creator>Liam Houston</dc:creator>
  <cp:lastModifiedBy>Liam Houston</cp:lastModifiedBy>
  <cp:revision>91</cp:revision>
  <cp:lastPrinted>2023-06-13T19:49:44Z</cp:lastPrinted>
  <dcterms:created xsi:type="dcterms:W3CDTF">2012-09-28T15:24:28Z</dcterms:created>
  <dcterms:modified xsi:type="dcterms:W3CDTF">2023-06-14T15:24:49Z</dcterms:modified>
</cp:coreProperties>
</file>