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034F558-A212-4843-95A9-3E2917BAFB3A}">
  <a:tblStyle styleId="{2034F558-A212-4843-95A9-3E2917BAFB3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f2fe5e443b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f2fe5e443b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f2fe5e443b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f2fe5e443b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f2fe5e443b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f2fe5e443b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2fe5e443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2fe5e443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f2fe5e443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f2fe5e443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f2fe5e443b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f2fe5e443b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f2fe5e443b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f2fe5e443b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f2fe5e443b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f2fe5e443b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f2fe5e443b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f2fe5e443b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f2fe5e443b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f2fe5e443b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f2fe5e443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f2fe5e443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Lab 2: Magic Square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CMPUT 229</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Testing</a:t>
            </a:r>
            <a:endParaRPr/>
          </a:p>
        </p:txBody>
      </p:sp>
      <p:sp>
        <p:nvSpPr>
          <p:cNvPr id="115" name="Google Shape;115;p2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Testing your solution</a:t>
            </a:r>
            <a:endParaRPr/>
          </a:p>
        </p:txBody>
      </p:sp>
      <p:sp>
        <p:nvSpPr>
          <p:cNvPr id="121" name="Google Shape;121;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Included Tests:</a:t>
            </a:r>
            <a:endParaRPr b="1"/>
          </a:p>
          <a:p>
            <a:pPr indent="0" lvl="0" marL="0" rtl="0" algn="l">
              <a:spcBef>
                <a:spcPts val="1200"/>
              </a:spcBef>
              <a:spcAft>
                <a:spcPts val="0"/>
              </a:spcAft>
              <a:buNone/>
            </a:pPr>
            <a:r>
              <a:rPr lang="en"/>
              <a:t>We have provided some tests in the ‘Tests’ folder. They are not exhaustive however, and you should do further testing of your own solution. ‘*.txt’ files correspond to the inputs, and ‘*.out’ files correspond to the expected outputs.</a:t>
            </a:r>
            <a:endParaRPr/>
          </a:p>
          <a:p>
            <a:pPr indent="0" lvl="0" marL="0" rtl="0" algn="l">
              <a:spcBef>
                <a:spcPts val="1200"/>
              </a:spcBef>
              <a:spcAft>
                <a:spcPts val="0"/>
              </a:spcAft>
              <a:buNone/>
            </a:pPr>
            <a:r>
              <a:rPr b="1" lang="en"/>
              <a:t>Give the file path as a program argument:</a:t>
            </a:r>
            <a:endParaRPr b="1"/>
          </a:p>
          <a:p>
            <a:pPr indent="0" lvl="0" marL="0" rtl="0" algn="l">
              <a:spcBef>
                <a:spcPts val="1200"/>
              </a:spcBef>
              <a:spcAft>
                <a:spcPts val="1200"/>
              </a:spcAft>
              <a:buNone/>
            </a:pPr>
            <a:r>
              <a:rPr lang="en"/>
              <a:t>You can pass in the path to the test file (RARS may need the whole path) into the program argument section at the top after you assemble your program. (If there is not an input box for it go to Settings -&gt; Program Arguments Provided To Program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 Case Format</a:t>
            </a:r>
            <a:endParaRPr/>
          </a:p>
        </p:txBody>
      </p:sp>
      <p:sp>
        <p:nvSpPr>
          <p:cNvPr id="127" name="Google Shape;127;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b="1" lang="en"/>
              <a:t>On the first line, have the target sum</a:t>
            </a:r>
            <a:endParaRPr b="1"/>
          </a:p>
          <a:p>
            <a:pPr indent="0" lvl="0" marL="0" rtl="0" algn="l">
              <a:spcBef>
                <a:spcPts val="1200"/>
              </a:spcBef>
              <a:spcAft>
                <a:spcPts val="0"/>
              </a:spcAft>
              <a:buNone/>
            </a:pPr>
            <a:r>
              <a:rPr b="1" lang="en"/>
              <a:t>Then on N subsequent lines, have N space </a:t>
            </a:r>
            <a:r>
              <a:rPr b="1" lang="en"/>
              <a:t>separated</a:t>
            </a:r>
            <a:r>
              <a:rPr b="1" lang="en"/>
              <a:t> numbers. (You do not have to explicitly</a:t>
            </a:r>
            <a:r>
              <a:rPr b="1" lang="en"/>
              <a:t> define N)</a:t>
            </a:r>
            <a:endParaRPr b="1"/>
          </a:p>
          <a:p>
            <a:pPr indent="0" lvl="0" marL="0" rtl="0" algn="l">
              <a:spcBef>
                <a:spcPts val="1200"/>
              </a:spcBef>
              <a:spcAft>
                <a:spcPts val="0"/>
              </a:spcAft>
              <a:buNone/>
            </a:pPr>
            <a:r>
              <a:rPr lang="en"/>
              <a:t>So this would be a valid test case file:</a:t>
            </a:r>
            <a:endParaRPr/>
          </a:p>
          <a:p>
            <a:pPr indent="0" lvl="0" marL="0" rtl="0" algn="l">
              <a:spcBef>
                <a:spcPts val="1200"/>
              </a:spcBef>
              <a:spcAft>
                <a:spcPts val="0"/>
              </a:spcAft>
              <a:buNone/>
            </a:pPr>
            <a:r>
              <a:rPr lang="en">
                <a:latin typeface="Courier New"/>
                <a:ea typeface="Courier New"/>
                <a:cs typeface="Courier New"/>
                <a:sym typeface="Courier New"/>
              </a:rPr>
              <a:t>15</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6 1 8</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7 5 3</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2 9 4</a:t>
            </a:r>
            <a:endParaRPr>
              <a:latin typeface="Courier New"/>
              <a:ea typeface="Courier New"/>
              <a:cs typeface="Courier New"/>
              <a:sym typeface="Courier New"/>
            </a:endParaRPr>
          </a:p>
          <a:p>
            <a:pPr indent="0" lvl="0" marL="0" rtl="0" algn="l">
              <a:spcBef>
                <a:spcPts val="1200"/>
              </a:spcBef>
              <a:spcAft>
                <a:spcPts val="0"/>
              </a:spcAft>
              <a:buNone/>
            </a:pPr>
            <a:r>
              <a:rPr lang="en"/>
              <a:t>And would correspond to the output file of:</a:t>
            </a:r>
            <a:endParaRPr/>
          </a:p>
          <a:p>
            <a:pPr indent="0" lvl="0" marL="0" rtl="0" algn="l">
              <a:spcBef>
                <a:spcPts val="1200"/>
              </a:spcBef>
              <a:spcAft>
                <a:spcPts val="0"/>
              </a:spcAft>
              <a:buNone/>
            </a:pPr>
            <a:r>
              <a:rPr lang="en">
                <a:latin typeface="Courier New"/>
                <a:ea typeface="Courier New"/>
                <a:cs typeface="Courier New"/>
                <a:sym typeface="Courier New"/>
              </a:rPr>
              <a:t>Validity of Magic Square: 1</a:t>
            </a:r>
            <a:endParaRPr>
              <a:latin typeface="Courier New"/>
              <a:ea typeface="Courier New"/>
              <a:cs typeface="Courier New"/>
              <a:sym typeface="Courier New"/>
            </a:endParaRPr>
          </a:p>
          <a:p>
            <a:pPr indent="0" lvl="0" marL="0" rtl="0" algn="l">
              <a:spcBef>
                <a:spcPts val="1200"/>
              </a:spcBef>
              <a:spcAft>
                <a:spcPts val="1200"/>
              </a:spcAft>
              <a:buNone/>
            </a:pPr>
            <a:r>
              <a:rPr lang="en">
                <a:latin typeface="Courier New"/>
                <a:ea typeface="Courier New"/>
                <a:cs typeface="Courier New"/>
                <a:sym typeface="Courier New"/>
              </a:rPr>
              <a:t>Number of valid columns:  3</a:t>
            </a:r>
            <a:endParaRPr>
              <a:latin typeface="Courier New"/>
              <a:ea typeface="Courier New"/>
              <a:cs typeface="Courier New"/>
              <a:sym typeface="Courier Ne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Background</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 Magic Square?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magic square is a grid of number such that each row, column, and the two main diagonals all add up to the same number. In this example, all of them add to 15.</a:t>
            </a:r>
            <a:endParaRPr/>
          </a:p>
          <a:p>
            <a:pPr indent="0" lvl="0" marL="0" rtl="0" algn="l">
              <a:spcBef>
                <a:spcPts val="1200"/>
              </a:spcBef>
              <a:spcAft>
                <a:spcPts val="0"/>
              </a:spcAft>
              <a:buNone/>
            </a:pPr>
            <a:r>
              <a:t/>
            </a:r>
            <a:endParaRPr/>
          </a:p>
          <a:p>
            <a:pPr indent="0" lvl="0" marL="0" rtl="0" algn="ctr">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68" name="Google Shape;68;p15"/>
          <p:cNvGraphicFramePr/>
          <p:nvPr/>
        </p:nvGraphicFramePr>
        <p:xfrm>
          <a:off x="3492000" y="2266375"/>
          <a:ext cx="3000000" cy="3000000"/>
        </p:xfrm>
        <a:graphic>
          <a:graphicData uri="http://schemas.openxmlformats.org/drawingml/2006/table">
            <a:tbl>
              <a:tblPr>
                <a:noFill/>
                <a:tableStyleId>{2034F558-A212-4843-95A9-3E2917BAFB3A}</a:tableStyleId>
              </a:tblPr>
              <a:tblGrid>
                <a:gridCol w="720000"/>
                <a:gridCol w="720000"/>
                <a:gridCol w="720000"/>
              </a:tblGrid>
              <a:tr h="381000">
                <a:tc>
                  <a:txBody>
                    <a:bodyPr/>
                    <a:lstStyle/>
                    <a:p>
                      <a:pPr indent="0" lvl="0" marL="0" rtl="0" algn="ctr">
                        <a:spcBef>
                          <a:spcPts val="0"/>
                        </a:spcBef>
                        <a:spcAft>
                          <a:spcPts val="0"/>
                        </a:spcAft>
                        <a:buNone/>
                      </a:pPr>
                      <a:r>
                        <a:rPr lang="en"/>
                        <a:t>6</a:t>
                      </a:r>
                      <a:endParaRPr/>
                    </a:p>
                  </a:txBody>
                  <a:tcPr marT="91425" marB="91425" marR="91425" marL="91425"/>
                </a:tc>
                <a:tc>
                  <a:txBody>
                    <a:bodyPr/>
                    <a:lstStyle/>
                    <a:p>
                      <a:pPr indent="0" lvl="0" marL="0" rtl="0" algn="ctr">
                        <a:spcBef>
                          <a:spcPts val="0"/>
                        </a:spcBef>
                        <a:spcAft>
                          <a:spcPts val="0"/>
                        </a:spcAft>
                        <a:buNone/>
                      </a:pPr>
                      <a:r>
                        <a:rPr lang="en"/>
                        <a:t>1</a:t>
                      </a:r>
                      <a:endParaRPr/>
                    </a:p>
                  </a:txBody>
                  <a:tcPr marT="91425" marB="91425" marR="91425" marL="91425"/>
                </a:tc>
                <a:tc>
                  <a:txBody>
                    <a:bodyPr/>
                    <a:lstStyle/>
                    <a:p>
                      <a:pPr indent="0" lvl="0" marL="0" rtl="0" algn="ctr">
                        <a:spcBef>
                          <a:spcPts val="0"/>
                        </a:spcBef>
                        <a:spcAft>
                          <a:spcPts val="0"/>
                        </a:spcAft>
                        <a:buNone/>
                      </a:pPr>
                      <a:r>
                        <a:rPr lang="en"/>
                        <a:t>8</a:t>
                      </a:r>
                      <a:endParaRPr/>
                    </a:p>
                  </a:txBody>
                  <a:tcPr marT="91425" marB="91425" marR="91425" marL="91425"/>
                </a:tc>
              </a:tr>
              <a:tr h="381000">
                <a:tc>
                  <a:txBody>
                    <a:bodyPr/>
                    <a:lstStyle/>
                    <a:p>
                      <a:pPr indent="0" lvl="0" marL="0" rtl="0" algn="ctr">
                        <a:spcBef>
                          <a:spcPts val="0"/>
                        </a:spcBef>
                        <a:spcAft>
                          <a:spcPts val="0"/>
                        </a:spcAft>
                        <a:buNone/>
                      </a:pPr>
                      <a:r>
                        <a:rPr lang="en"/>
                        <a:t>7</a:t>
                      </a:r>
                      <a:endParaRPr/>
                    </a:p>
                  </a:txBody>
                  <a:tcPr marT="91425" marB="91425" marR="91425" marL="91425"/>
                </a:tc>
                <a:tc>
                  <a:txBody>
                    <a:bodyPr/>
                    <a:lstStyle/>
                    <a:p>
                      <a:pPr indent="0" lvl="0" marL="0" rtl="0" algn="ctr">
                        <a:spcBef>
                          <a:spcPts val="0"/>
                        </a:spcBef>
                        <a:spcAft>
                          <a:spcPts val="0"/>
                        </a:spcAft>
                        <a:buNone/>
                      </a:pPr>
                      <a:r>
                        <a:rPr lang="en"/>
                        <a:t>5</a:t>
                      </a:r>
                      <a:endParaRPr/>
                    </a:p>
                  </a:txBody>
                  <a:tcPr marT="91425" marB="91425" marR="91425" marL="91425"/>
                </a:tc>
                <a:tc>
                  <a:txBody>
                    <a:bodyPr/>
                    <a:lstStyle/>
                    <a:p>
                      <a:pPr indent="0" lvl="0" marL="0" rtl="0" algn="ctr">
                        <a:spcBef>
                          <a:spcPts val="0"/>
                        </a:spcBef>
                        <a:spcAft>
                          <a:spcPts val="0"/>
                        </a:spcAft>
                        <a:buNone/>
                      </a:pPr>
                      <a:r>
                        <a:rPr lang="en"/>
                        <a:t>3</a:t>
                      </a:r>
                      <a:endParaRPr/>
                    </a:p>
                  </a:txBody>
                  <a:tcPr marT="91425" marB="91425" marR="91425" marL="91425"/>
                </a:tc>
              </a:tr>
              <a:tr h="381000">
                <a:tc>
                  <a:txBody>
                    <a:bodyPr/>
                    <a:lstStyle/>
                    <a:p>
                      <a:pPr indent="0" lvl="0" marL="0" rtl="0" algn="ctr">
                        <a:spcBef>
                          <a:spcPts val="0"/>
                        </a:spcBef>
                        <a:spcAft>
                          <a:spcPts val="0"/>
                        </a:spcAft>
                        <a:buNone/>
                      </a:pPr>
                      <a:r>
                        <a:rPr lang="en"/>
                        <a:t>2</a:t>
                      </a:r>
                      <a:endParaRPr/>
                    </a:p>
                  </a:txBody>
                  <a:tcPr marT="91425" marB="91425" marR="91425" marL="91425"/>
                </a:tc>
                <a:tc>
                  <a:txBody>
                    <a:bodyPr/>
                    <a:lstStyle/>
                    <a:p>
                      <a:pPr indent="0" lvl="0" marL="0" rtl="0" algn="ctr">
                        <a:spcBef>
                          <a:spcPts val="0"/>
                        </a:spcBef>
                        <a:spcAft>
                          <a:spcPts val="0"/>
                        </a:spcAft>
                        <a:buNone/>
                      </a:pPr>
                      <a:r>
                        <a:rPr lang="en"/>
                        <a:t>9</a:t>
                      </a:r>
                      <a:endParaRPr/>
                    </a:p>
                  </a:txBody>
                  <a:tcPr marT="91425" marB="91425" marR="91425" marL="91425"/>
                </a:tc>
                <a:tc>
                  <a:txBody>
                    <a:bodyPr/>
                    <a:lstStyle/>
                    <a:p>
                      <a:pPr indent="0" lvl="0" marL="0" rtl="0" algn="ctr">
                        <a:spcBef>
                          <a:spcPts val="0"/>
                        </a:spcBef>
                        <a:spcAft>
                          <a:spcPts val="0"/>
                        </a:spcAft>
                        <a:buNone/>
                      </a:pPr>
                      <a:r>
                        <a:rPr lang="en"/>
                        <a:t>4</a:t>
                      </a:r>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Storing the Grid</a:t>
            </a:r>
            <a:endParaRPr/>
          </a:p>
        </p:txBody>
      </p:sp>
      <p:sp>
        <p:nvSpPr>
          <p:cNvPr id="74" name="Google Shape;74;p16"/>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Two ways of storing a 2d array:</a:t>
            </a:r>
            <a:endParaRPr/>
          </a:p>
        </p:txBody>
      </p:sp>
      <p:sp>
        <p:nvSpPr>
          <p:cNvPr id="80" name="Google Shape;80;p17"/>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Row-major: Each row is stored sequentially, then the next row follows, etc</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Then becomes</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For this assignment, we will be using the row-major format.</a:t>
            </a:r>
            <a:endParaRPr/>
          </a:p>
        </p:txBody>
      </p:sp>
      <p:sp>
        <p:nvSpPr>
          <p:cNvPr id="81" name="Google Shape;81;p17"/>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Column-major: Each column is stored sequentially, then the next column, etc</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Becomes</a:t>
            </a:r>
            <a:endParaRPr/>
          </a:p>
          <a:p>
            <a:pPr indent="0" lvl="0" marL="0" rtl="0" algn="l">
              <a:spcBef>
                <a:spcPts val="1200"/>
              </a:spcBef>
              <a:spcAft>
                <a:spcPts val="1200"/>
              </a:spcAft>
              <a:buNone/>
            </a:pPr>
            <a:r>
              <a:t/>
            </a:r>
            <a:endParaRPr/>
          </a:p>
        </p:txBody>
      </p:sp>
      <p:graphicFrame>
        <p:nvGraphicFramePr>
          <p:cNvPr id="82" name="Google Shape;82;p17"/>
          <p:cNvGraphicFramePr/>
          <p:nvPr/>
        </p:nvGraphicFramePr>
        <p:xfrm>
          <a:off x="393750" y="1792500"/>
          <a:ext cx="3000000" cy="3000000"/>
        </p:xfrm>
        <a:graphic>
          <a:graphicData uri="http://schemas.openxmlformats.org/drawingml/2006/table">
            <a:tbl>
              <a:tblPr>
                <a:noFill/>
                <a:tableStyleId>{2034F558-A212-4843-95A9-3E2917BAFB3A}</a:tableStyleId>
              </a:tblPr>
              <a:tblGrid>
                <a:gridCol w="502675"/>
                <a:gridCol w="502675"/>
                <a:gridCol w="502675"/>
              </a:tblGrid>
              <a:tr h="381000">
                <a:tc>
                  <a:txBody>
                    <a:bodyPr/>
                    <a:lstStyle/>
                    <a:p>
                      <a:pPr indent="0" lvl="0" marL="0" rtl="0" algn="l">
                        <a:spcBef>
                          <a:spcPts val="0"/>
                        </a:spcBef>
                        <a:spcAft>
                          <a:spcPts val="0"/>
                        </a:spcAft>
                        <a:buNone/>
                      </a:pPr>
                      <a:r>
                        <a:rPr lang="en"/>
                        <a:t>1</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2</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3</a:t>
                      </a:r>
                      <a:endParaRPr/>
                    </a:p>
                  </a:txBody>
                  <a:tcPr marT="91425" marB="91425" marR="91425" marL="91425">
                    <a:solidFill>
                      <a:schemeClr val="accent1"/>
                    </a:solidFill>
                  </a:tcPr>
                </a:tc>
              </a:tr>
              <a:tr h="381000">
                <a:tc>
                  <a:txBody>
                    <a:bodyPr/>
                    <a:lstStyle/>
                    <a:p>
                      <a:pPr indent="0" lvl="0" marL="0" rtl="0" algn="l">
                        <a:spcBef>
                          <a:spcPts val="0"/>
                        </a:spcBef>
                        <a:spcAft>
                          <a:spcPts val="0"/>
                        </a:spcAft>
                        <a:buNone/>
                      </a:pPr>
                      <a:r>
                        <a:rPr lang="en"/>
                        <a:t>4</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5</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6</a:t>
                      </a:r>
                      <a:endParaRPr/>
                    </a:p>
                  </a:txBody>
                  <a:tcPr marT="91425" marB="91425" marR="91425" marL="91425">
                    <a:solidFill>
                      <a:schemeClr val="accent4"/>
                    </a:solidFill>
                  </a:tcPr>
                </a:tc>
              </a:tr>
              <a:tr h="381000">
                <a:tc>
                  <a:txBody>
                    <a:bodyPr/>
                    <a:lstStyle/>
                    <a:p>
                      <a:pPr indent="0" lvl="0" marL="0" rtl="0" algn="l">
                        <a:spcBef>
                          <a:spcPts val="0"/>
                        </a:spcBef>
                        <a:spcAft>
                          <a:spcPts val="0"/>
                        </a:spcAft>
                        <a:buNone/>
                      </a:pPr>
                      <a:r>
                        <a:rPr lang="en"/>
                        <a:t>7</a:t>
                      </a:r>
                      <a:endParaRPr/>
                    </a:p>
                  </a:txBody>
                  <a:tcPr marT="91425" marB="91425" marR="91425" marL="91425">
                    <a:solidFill>
                      <a:srgbClr val="9900FF"/>
                    </a:solidFill>
                  </a:tcPr>
                </a:tc>
                <a:tc>
                  <a:txBody>
                    <a:bodyPr/>
                    <a:lstStyle/>
                    <a:p>
                      <a:pPr indent="0" lvl="0" marL="0" rtl="0" algn="l">
                        <a:spcBef>
                          <a:spcPts val="0"/>
                        </a:spcBef>
                        <a:spcAft>
                          <a:spcPts val="0"/>
                        </a:spcAft>
                        <a:buNone/>
                      </a:pPr>
                      <a:r>
                        <a:rPr lang="en"/>
                        <a:t>8</a:t>
                      </a:r>
                      <a:endParaRPr/>
                    </a:p>
                  </a:txBody>
                  <a:tcPr marT="91425" marB="91425" marR="91425" marL="91425">
                    <a:solidFill>
                      <a:srgbClr val="9900FF"/>
                    </a:solidFill>
                  </a:tcPr>
                </a:tc>
                <a:tc>
                  <a:txBody>
                    <a:bodyPr/>
                    <a:lstStyle/>
                    <a:p>
                      <a:pPr indent="0" lvl="0" marL="0" rtl="0" algn="l">
                        <a:spcBef>
                          <a:spcPts val="0"/>
                        </a:spcBef>
                        <a:spcAft>
                          <a:spcPts val="0"/>
                        </a:spcAft>
                        <a:buNone/>
                      </a:pPr>
                      <a:r>
                        <a:rPr lang="en"/>
                        <a:t>9</a:t>
                      </a:r>
                      <a:endParaRPr/>
                    </a:p>
                  </a:txBody>
                  <a:tcPr marT="91425" marB="91425" marR="91425" marL="91425">
                    <a:solidFill>
                      <a:srgbClr val="9900FF"/>
                    </a:solidFill>
                  </a:tcPr>
                </a:tc>
              </a:tr>
            </a:tbl>
          </a:graphicData>
        </a:graphic>
      </p:graphicFrame>
      <p:graphicFrame>
        <p:nvGraphicFramePr>
          <p:cNvPr id="83" name="Google Shape;83;p17"/>
          <p:cNvGraphicFramePr/>
          <p:nvPr/>
        </p:nvGraphicFramePr>
        <p:xfrm>
          <a:off x="465175" y="3421550"/>
          <a:ext cx="3000000" cy="3000000"/>
        </p:xfrm>
        <a:graphic>
          <a:graphicData uri="http://schemas.openxmlformats.org/drawingml/2006/table">
            <a:tbl>
              <a:tblPr>
                <a:noFill/>
                <a:tableStyleId>{2034F558-A212-4843-95A9-3E2917BAFB3A}</a:tableStyleId>
              </a:tblPr>
              <a:tblGrid>
                <a:gridCol w="410325"/>
                <a:gridCol w="410325"/>
                <a:gridCol w="410325"/>
                <a:gridCol w="410325"/>
                <a:gridCol w="410325"/>
                <a:gridCol w="410325"/>
                <a:gridCol w="410325"/>
                <a:gridCol w="410325"/>
                <a:gridCol w="410325"/>
              </a:tblGrid>
              <a:tr h="12125">
                <a:tc>
                  <a:txBody>
                    <a:bodyPr/>
                    <a:lstStyle/>
                    <a:p>
                      <a:pPr indent="0" lvl="0" marL="0" rtl="0" algn="l">
                        <a:spcBef>
                          <a:spcPts val="0"/>
                        </a:spcBef>
                        <a:spcAft>
                          <a:spcPts val="0"/>
                        </a:spcAft>
                        <a:buNone/>
                      </a:pPr>
                      <a:r>
                        <a:rPr lang="en"/>
                        <a:t>1</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2</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3</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4</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5</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6</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7</a:t>
                      </a:r>
                      <a:endParaRPr/>
                    </a:p>
                  </a:txBody>
                  <a:tcPr marT="91425" marB="91425" marR="91425" marL="91425">
                    <a:solidFill>
                      <a:srgbClr val="9900FF"/>
                    </a:solidFill>
                  </a:tcPr>
                </a:tc>
                <a:tc>
                  <a:txBody>
                    <a:bodyPr/>
                    <a:lstStyle/>
                    <a:p>
                      <a:pPr indent="0" lvl="0" marL="0" rtl="0" algn="l">
                        <a:spcBef>
                          <a:spcPts val="0"/>
                        </a:spcBef>
                        <a:spcAft>
                          <a:spcPts val="0"/>
                        </a:spcAft>
                        <a:buNone/>
                      </a:pPr>
                      <a:r>
                        <a:rPr lang="en"/>
                        <a:t>8</a:t>
                      </a:r>
                      <a:endParaRPr/>
                    </a:p>
                  </a:txBody>
                  <a:tcPr marT="91425" marB="91425" marR="91425" marL="91425">
                    <a:solidFill>
                      <a:srgbClr val="9900FF"/>
                    </a:solidFill>
                  </a:tcPr>
                </a:tc>
                <a:tc>
                  <a:txBody>
                    <a:bodyPr/>
                    <a:lstStyle/>
                    <a:p>
                      <a:pPr indent="0" lvl="0" marL="0" rtl="0" algn="l">
                        <a:spcBef>
                          <a:spcPts val="0"/>
                        </a:spcBef>
                        <a:spcAft>
                          <a:spcPts val="0"/>
                        </a:spcAft>
                        <a:buNone/>
                      </a:pPr>
                      <a:r>
                        <a:rPr lang="en"/>
                        <a:t>9</a:t>
                      </a:r>
                      <a:endParaRPr/>
                    </a:p>
                  </a:txBody>
                  <a:tcPr marT="91425" marB="91425" marR="91425" marL="91425">
                    <a:solidFill>
                      <a:srgbClr val="9900FF"/>
                    </a:solidFill>
                  </a:tcPr>
                </a:tc>
              </a:tr>
            </a:tbl>
          </a:graphicData>
        </a:graphic>
      </p:graphicFrame>
      <p:graphicFrame>
        <p:nvGraphicFramePr>
          <p:cNvPr id="84" name="Google Shape;84;p17"/>
          <p:cNvGraphicFramePr/>
          <p:nvPr/>
        </p:nvGraphicFramePr>
        <p:xfrm>
          <a:off x="4908825" y="1792500"/>
          <a:ext cx="3000000" cy="3000000"/>
        </p:xfrm>
        <a:graphic>
          <a:graphicData uri="http://schemas.openxmlformats.org/drawingml/2006/table">
            <a:tbl>
              <a:tblPr>
                <a:noFill/>
                <a:tableStyleId>{2034F558-A212-4843-95A9-3E2917BAFB3A}</a:tableStyleId>
              </a:tblPr>
              <a:tblGrid>
                <a:gridCol w="502675"/>
                <a:gridCol w="502675"/>
                <a:gridCol w="502675"/>
              </a:tblGrid>
              <a:tr h="381000">
                <a:tc>
                  <a:txBody>
                    <a:bodyPr/>
                    <a:lstStyle/>
                    <a:p>
                      <a:pPr indent="0" lvl="0" marL="0" rtl="0" algn="l">
                        <a:spcBef>
                          <a:spcPts val="0"/>
                        </a:spcBef>
                        <a:spcAft>
                          <a:spcPts val="0"/>
                        </a:spcAft>
                        <a:buNone/>
                      </a:pPr>
                      <a:r>
                        <a:rPr lang="en"/>
                        <a:t>1</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2</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3</a:t>
                      </a:r>
                      <a:endParaRPr/>
                    </a:p>
                  </a:txBody>
                  <a:tcPr marT="91425" marB="91425" marR="91425" marL="91425">
                    <a:solidFill>
                      <a:srgbClr val="9900FF"/>
                    </a:solidFill>
                  </a:tcPr>
                </a:tc>
              </a:tr>
              <a:tr h="381000">
                <a:tc>
                  <a:txBody>
                    <a:bodyPr/>
                    <a:lstStyle/>
                    <a:p>
                      <a:pPr indent="0" lvl="0" marL="0" rtl="0" algn="l">
                        <a:spcBef>
                          <a:spcPts val="0"/>
                        </a:spcBef>
                        <a:spcAft>
                          <a:spcPts val="0"/>
                        </a:spcAft>
                        <a:buNone/>
                      </a:pPr>
                      <a:r>
                        <a:rPr lang="en"/>
                        <a:t>4</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5</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6</a:t>
                      </a:r>
                      <a:endParaRPr/>
                    </a:p>
                  </a:txBody>
                  <a:tcPr marT="91425" marB="91425" marR="91425" marL="91425">
                    <a:solidFill>
                      <a:srgbClr val="9900FF"/>
                    </a:solidFill>
                  </a:tcPr>
                </a:tc>
              </a:tr>
              <a:tr h="381000">
                <a:tc>
                  <a:txBody>
                    <a:bodyPr/>
                    <a:lstStyle/>
                    <a:p>
                      <a:pPr indent="0" lvl="0" marL="0" rtl="0" algn="l">
                        <a:spcBef>
                          <a:spcPts val="0"/>
                        </a:spcBef>
                        <a:spcAft>
                          <a:spcPts val="0"/>
                        </a:spcAft>
                        <a:buNone/>
                      </a:pPr>
                      <a:r>
                        <a:rPr lang="en"/>
                        <a:t>7</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8</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9</a:t>
                      </a:r>
                      <a:endParaRPr/>
                    </a:p>
                  </a:txBody>
                  <a:tcPr marT="91425" marB="91425" marR="91425" marL="91425">
                    <a:solidFill>
                      <a:srgbClr val="9900FF"/>
                    </a:solidFill>
                  </a:tcPr>
                </a:tc>
              </a:tr>
            </a:tbl>
          </a:graphicData>
        </a:graphic>
      </p:graphicFrame>
      <p:graphicFrame>
        <p:nvGraphicFramePr>
          <p:cNvPr id="85" name="Google Shape;85;p17"/>
          <p:cNvGraphicFramePr/>
          <p:nvPr/>
        </p:nvGraphicFramePr>
        <p:xfrm>
          <a:off x="4908813" y="3421550"/>
          <a:ext cx="3000000" cy="3000000"/>
        </p:xfrm>
        <a:graphic>
          <a:graphicData uri="http://schemas.openxmlformats.org/drawingml/2006/table">
            <a:tbl>
              <a:tblPr>
                <a:noFill/>
                <a:tableStyleId>{2034F558-A212-4843-95A9-3E2917BAFB3A}</a:tableStyleId>
              </a:tblPr>
              <a:tblGrid>
                <a:gridCol w="394400"/>
                <a:gridCol w="394400"/>
                <a:gridCol w="394400"/>
                <a:gridCol w="394400"/>
                <a:gridCol w="394400"/>
                <a:gridCol w="394400"/>
                <a:gridCol w="394400"/>
                <a:gridCol w="394400"/>
                <a:gridCol w="394400"/>
              </a:tblGrid>
              <a:tr h="381000">
                <a:tc>
                  <a:txBody>
                    <a:bodyPr/>
                    <a:lstStyle/>
                    <a:p>
                      <a:pPr indent="0" lvl="0" marL="0" rtl="0" algn="l">
                        <a:spcBef>
                          <a:spcPts val="0"/>
                        </a:spcBef>
                        <a:spcAft>
                          <a:spcPts val="0"/>
                        </a:spcAft>
                        <a:buNone/>
                      </a:pPr>
                      <a:r>
                        <a:rPr lang="en"/>
                        <a:t>1</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4</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7</a:t>
                      </a:r>
                      <a:endParaRPr/>
                    </a:p>
                  </a:txBody>
                  <a:tcPr marT="91425" marB="91425" marR="91425" marL="91425">
                    <a:solidFill>
                      <a:schemeClr val="accent1"/>
                    </a:solidFill>
                  </a:tcPr>
                </a:tc>
                <a:tc>
                  <a:txBody>
                    <a:bodyPr/>
                    <a:lstStyle/>
                    <a:p>
                      <a:pPr indent="0" lvl="0" marL="0" rtl="0" algn="l">
                        <a:spcBef>
                          <a:spcPts val="0"/>
                        </a:spcBef>
                        <a:spcAft>
                          <a:spcPts val="0"/>
                        </a:spcAft>
                        <a:buNone/>
                      </a:pPr>
                      <a:r>
                        <a:rPr lang="en"/>
                        <a:t>2</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5</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8</a:t>
                      </a:r>
                      <a:endParaRPr/>
                    </a:p>
                  </a:txBody>
                  <a:tcPr marT="91425" marB="91425" marR="91425" marL="91425">
                    <a:solidFill>
                      <a:schemeClr val="accent4"/>
                    </a:solidFill>
                  </a:tcPr>
                </a:tc>
                <a:tc>
                  <a:txBody>
                    <a:bodyPr/>
                    <a:lstStyle/>
                    <a:p>
                      <a:pPr indent="0" lvl="0" marL="0" rtl="0" algn="l">
                        <a:spcBef>
                          <a:spcPts val="0"/>
                        </a:spcBef>
                        <a:spcAft>
                          <a:spcPts val="0"/>
                        </a:spcAft>
                        <a:buNone/>
                      </a:pPr>
                      <a:r>
                        <a:rPr lang="en"/>
                        <a:t>3</a:t>
                      </a:r>
                      <a:endParaRPr/>
                    </a:p>
                  </a:txBody>
                  <a:tcPr marT="91425" marB="91425" marR="91425" marL="91425">
                    <a:solidFill>
                      <a:srgbClr val="9900FF"/>
                    </a:solidFill>
                  </a:tcPr>
                </a:tc>
                <a:tc>
                  <a:txBody>
                    <a:bodyPr/>
                    <a:lstStyle/>
                    <a:p>
                      <a:pPr indent="0" lvl="0" marL="0" rtl="0" algn="l">
                        <a:spcBef>
                          <a:spcPts val="0"/>
                        </a:spcBef>
                        <a:spcAft>
                          <a:spcPts val="0"/>
                        </a:spcAft>
                        <a:buNone/>
                      </a:pPr>
                      <a:r>
                        <a:rPr lang="en"/>
                        <a:t>6</a:t>
                      </a:r>
                      <a:endParaRPr/>
                    </a:p>
                  </a:txBody>
                  <a:tcPr marT="91425" marB="91425" marR="91425" marL="91425">
                    <a:solidFill>
                      <a:srgbClr val="9900FF"/>
                    </a:solidFill>
                  </a:tcPr>
                </a:tc>
                <a:tc>
                  <a:txBody>
                    <a:bodyPr/>
                    <a:lstStyle/>
                    <a:p>
                      <a:pPr indent="0" lvl="0" marL="0" rtl="0" algn="l">
                        <a:spcBef>
                          <a:spcPts val="0"/>
                        </a:spcBef>
                        <a:spcAft>
                          <a:spcPts val="0"/>
                        </a:spcAft>
                        <a:buNone/>
                      </a:pPr>
                      <a:r>
                        <a:rPr lang="en"/>
                        <a:t>9</a:t>
                      </a:r>
                      <a:endParaRPr/>
                    </a:p>
                  </a:txBody>
                  <a:tcPr marT="91425" marB="91425" marR="91425" marL="91425">
                    <a:solidFill>
                      <a:srgbClr val="9900FF"/>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Accessing Elements in a Row-Major Array</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For a 2d array, we could access an element like so: array[i][k] ([row][column])</a:t>
            </a:r>
            <a:endParaRPr/>
          </a:p>
          <a:p>
            <a:pPr indent="0" lvl="0" marL="0" rtl="0" algn="l">
              <a:spcBef>
                <a:spcPts val="1200"/>
              </a:spcBef>
              <a:spcAft>
                <a:spcPts val="0"/>
              </a:spcAft>
              <a:buNone/>
            </a:pPr>
            <a:r>
              <a:rPr lang="en"/>
              <a:t>When it is stored in row-major order, each row comes directly after the previous.</a:t>
            </a:r>
            <a:endParaRPr/>
          </a:p>
          <a:p>
            <a:pPr indent="0" lvl="0" marL="0" rtl="0" algn="l">
              <a:spcBef>
                <a:spcPts val="1200"/>
              </a:spcBef>
              <a:spcAft>
                <a:spcPts val="0"/>
              </a:spcAft>
              <a:buNone/>
            </a:pPr>
            <a:r>
              <a:rPr lang="en"/>
              <a:t>So to get the k-th element in the i-th row, we have to skip forward by i rows, so we </a:t>
            </a:r>
            <a:r>
              <a:rPr lang="en"/>
              <a:t>have</a:t>
            </a:r>
            <a:r>
              <a:rPr lang="en"/>
              <a:t> to know how big each row is. Say they are each N elements.</a:t>
            </a:r>
            <a:endParaRPr/>
          </a:p>
          <a:p>
            <a:pPr indent="0" lvl="0" marL="0" rtl="0" algn="l">
              <a:spcBef>
                <a:spcPts val="1200"/>
              </a:spcBef>
              <a:spcAft>
                <a:spcPts val="1200"/>
              </a:spcAft>
              <a:buNone/>
            </a:pPr>
            <a:r>
              <a:rPr lang="en"/>
              <a:t>Then the access becomes array[N*i + 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Assignment</a:t>
            </a:r>
            <a:endParaRPr/>
          </a:p>
        </p:txBody>
      </p:sp>
      <p:sp>
        <p:nvSpPr>
          <p:cNvPr id="97" name="Google Shape;97;p19"/>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For this lab, you will be checking if the </a:t>
            </a:r>
            <a:r>
              <a:rPr b="1" lang="en"/>
              <a:t>columns </a:t>
            </a:r>
            <a:r>
              <a:rPr lang="en"/>
              <a:t>of a Magic Square are valid given what they should sum to.</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magicSquare</a:t>
            </a:r>
            <a:endParaRPr/>
          </a:p>
        </p:txBody>
      </p:sp>
      <p:sp>
        <p:nvSpPr>
          <p:cNvPr id="109" name="Google Shape;109;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This is the only required function for this lab.</a:t>
            </a:r>
            <a:endParaRPr/>
          </a:p>
          <a:p>
            <a:pPr indent="0" lvl="0" marL="0" rtl="0" algn="l">
              <a:spcBef>
                <a:spcPts val="1200"/>
              </a:spcBef>
              <a:spcAft>
                <a:spcPts val="0"/>
              </a:spcAft>
              <a:buNone/>
            </a:pPr>
            <a:r>
              <a:rPr b="1" lang="en"/>
              <a:t>Description:</a:t>
            </a:r>
            <a:endParaRPr/>
          </a:p>
          <a:p>
            <a:pPr indent="-325755" lvl="0" marL="457200" rtl="0" algn="l">
              <a:spcBef>
                <a:spcPts val="1200"/>
              </a:spcBef>
              <a:spcAft>
                <a:spcPts val="0"/>
              </a:spcAft>
              <a:buSzPct val="100000"/>
              <a:buChar char="-"/>
            </a:pPr>
            <a:r>
              <a:rPr lang="en"/>
              <a:t>Determines if all of the columns of a Magic Square sum to a target sum.</a:t>
            </a:r>
            <a:endParaRPr/>
          </a:p>
          <a:p>
            <a:pPr indent="0" lvl="0" marL="0" rtl="0" algn="l">
              <a:spcBef>
                <a:spcPts val="1200"/>
              </a:spcBef>
              <a:spcAft>
                <a:spcPts val="0"/>
              </a:spcAft>
              <a:buNone/>
            </a:pPr>
            <a:r>
              <a:rPr b="1" lang="en"/>
              <a:t>Arguments:</a:t>
            </a:r>
            <a:endParaRPr b="1"/>
          </a:p>
          <a:p>
            <a:pPr indent="-325755" lvl="0" marL="457200" rtl="0" algn="l">
              <a:spcBef>
                <a:spcPts val="1200"/>
              </a:spcBef>
              <a:spcAft>
                <a:spcPts val="0"/>
              </a:spcAft>
              <a:buSzPct val="100000"/>
              <a:buChar char="-"/>
            </a:pPr>
            <a:r>
              <a:rPr lang="en"/>
              <a:t>a</a:t>
            </a:r>
            <a:r>
              <a:rPr lang="en"/>
              <a:t>0: Pointer to row-major </a:t>
            </a:r>
            <a:r>
              <a:rPr lang="en"/>
              <a:t>representation</a:t>
            </a:r>
            <a:r>
              <a:rPr lang="en"/>
              <a:t> of an NxN 2D array with the numbers.</a:t>
            </a:r>
            <a:endParaRPr/>
          </a:p>
          <a:p>
            <a:pPr indent="-325755" lvl="0" marL="457200" rtl="0" algn="l">
              <a:spcBef>
                <a:spcPts val="0"/>
              </a:spcBef>
              <a:spcAft>
                <a:spcPts val="0"/>
              </a:spcAft>
              <a:buSzPct val="100000"/>
              <a:buChar char="-"/>
            </a:pPr>
            <a:r>
              <a:rPr lang="en"/>
              <a:t>a</a:t>
            </a:r>
            <a:r>
              <a:rPr lang="en"/>
              <a:t>1: N, the dimension of the Magic Square</a:t>
            </a:r>
            <a:endParaRPr/>
          </a:p>
          <a:p>
            <a:pPr indent="-325755" lvl="0" marL="457200" rtl="0" algn="l">
              <a:spcBef>
                <a:spcPts val="0"/>
              </a:spcBef>
              <a:spcAft>
                <a:spcPts val="0"/>
              </a:spcAft>
              <a:buSzPct val="100000"/>
              <a:buChar char="-"/>
            </a:pPr>
            <a:r>
              <a:rPr lang="en"/>
              <a:t>a</a:t>
            </a:r>
            <a:r>
              <a:rPr lang="en"/>
              <a:t>2: The target sum, ie, what a column has to sum to in order to be considered valid</a:t>
            </a:r>
            <a:endParaRPr/>
          </a:p>
          <a:p>
            <a:pPr indent="0" lvl="0" marL="0" rtl="0" algn="l">
              <a:spcBef>
                <a:spcPts val="1200"/>
              </a:spcBef>
              <a:spcAft>
                <a:spcPts val="0"/>
              </a:spcAft>
              <a:buNone/>
            </a:pPr>
            <a:r>
              <a:rPr b="1" lang="en"/>
              <a:t>Returns:</a:t>
            </a:r>
            <a:endParaRPr b="1"/>
          </a:p>
          <a:p>
            <a:pPr indent="-325755" lvl="0" marL="457200" rtl="0" algn="l">
              <a:spcBef>
                <a:spcPts val="1200"/>
              </a:spcBef>
              <a:spcAft>
                <a:spcPts val="0"/>
              </a:spcAft>
              <a:buSzPct val="100000"/>
              <a:buChar char="-"/>
            </a:pPr>
            <a:r>
              <a:rPr lang="en"/>
              <a:t>a</a:t>
            </a:r>
            <a:r>
              <a:rPr lang="en"/>
              <a:t>0: If all of the columns are valid. 1 if they are, 0 otherwise.</a:t>
            </a:r>
            <a:endParaRPr/>
          </a:p>
          <a:p>
            <a:pPr indent="-325755" lvl="0" marL="457200" rtl="0" algn="l">
              <a:spcBef>
                <a:spcPts val="0"/>
              </a:spcBef>
              <a:spcAft>
                <a:spcPts val="0"/>
              </a:spcAft>
              <a:buSzPct val="100000"/>
              <a:buChar char="-"/>
            </a:pPr>
            <a:r>
              <a:rPr lang="en"/>
              <a:t>a</a:t>
            </a:r>
            <a:r>
              <a:rPr lang="en"/>
              <a:t>1: The number of valid columns in the Magic Square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