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81" r:id="rId5"/>
    <p:sldId id="280" r:id="rId6"/>
    <p:sldId id="283" r:id="rId7"/>
    <p:sldId id="282" r:id="rId8"/>
    <p:sldId id="284" r:id="rId9"/>
    <p:sldId id="272" r:id="rId10"/>
    <p:sldId id="273" r:id="rId11"/>
    <p:sldId id="274" r:id="rId12"/>
    <p:sldId id="271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2"/>
    <p:restoredTop sz="94662"/>
  </p:normalViewPr>
  <p:slideViewPr>
    <p:cSldViewPr snapToGrid="0" snapToObjects="1">
      <p:cViewPr varScale="1">
        <p:scale>
          <a:sx n="110" d="100"/>
          <a:sy n="110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8958-C4C8-8146-B6FF-704C262CF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E8C0B-4407-8246-9FA6-16458AC2F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0FCC0-F049-064C-8056-9D14EB19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9EDE-7EC1-4046-A2ED-38B46048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2620-5146-1241-95CE-56D7EF4F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1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EAFD-2277-9746-9B9A-8B5B0990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960E8-CC92-5549-9271-BB6E974F2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7775C-84C2-7F4F-86C9-649BDE0B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FDC6D-4A00-8547-90CE-70260969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99A69-F25C-BC40-A321-6F716851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17DC5-F7EC-6F44-97D9-FF8E2D456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88A75-DA89-CE46-B7AE-F1140B41C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69E2-6F84-5541-95E2-B52A4ADA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8E4E-15E2-8148-8DD7-F130AB99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38684-9FC0-9D4F-A24E-B264F96F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2FD6-7154-1348-8DFE-2236681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4499-D5F6-3A46-925A-C1CC6439E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84F0F-D113-DE46-B5AE-6B09F597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8D224-D5B8-3C48-84CC-3D7957A0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3A506-B1DF-DD4E-B60A-6E38E2B0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5B63-A964-2D46-8228-C6368CBD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B3AE3-A683-5C4D-A8CC-B39AB3179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B0DA-644E-6E42-971B-16066ACD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3A151-0232-574C-95F3-C7D2D0FE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34CF5-A499-2D47-AD68-BE0B5589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6746-8BE4-7D42-914B-32FC7334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00B5-A3CF-FB44-8D63-8E72DA3F0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5A7E1-E88D-574D-ADE1-6CA5DBD01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8AA00-5486-AC4F-B0F5-69D2AA74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A75EF-A83C-BC43-907E-378DC6F2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AC35-ED7A-CF49-80A1-94AD7F72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5374-4C6E-1B46-8DD1-BD9B77EC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307F0-967F-884F-AD94-E9E460C21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989B6-76AF-A140-AF00-E60E4BBC8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38B84-62D5-BC4F-9231-29B236CA5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76229-2550-A744-B1A7-33163AB6C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01C29-3054-FE45-930B-0EA4C8B0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D21D4-8FD8-204B-B412-769A8FFB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97CD1-055B-2240-9CB2-C10F9EF6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3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0E59-933B-2C44-A7AD-2748F212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5C15B-DADF-E040-BA6C-8FF56837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A6323-1A05-0D43-AB74-E96FDD92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B137A-F471-7B42-83EF-609137A1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262C6-E9D0-DE4E-8BE0-93E71092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A8D96-8861-8A45-A94B-585B2054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6AF5-9DB8-CE42-A61D-EA52F602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93AE-F9E1-6846-A996-417EF356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AB71-4A2D-754A-9B58-D01A586D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12FF5-F281-1240-BE38-F0D1B226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F3A8E-D5B2-3C46-A85C-7F4F946D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4EAC1-5C44-4E46-94F3-CDCD8522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BDF2E-1B91-EE42-8D33-D3B90033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0000-5045-0E4D-96B4-E825B2BD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1DF49-5197-DE4D-ABEA-8B3A977BF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BB5E1-545A-E844-A38A-91970103E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F11E-5082-F040-99BB-102848BF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8DE0B-4705-EA4D-8A0B-842B7240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40D7B-88FF-CA40-BD14-51147FAB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0B3BF-49C6-3049-92D1-16F4FA1A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51D0A-8B03-3547-B001-49DB48F97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6F6C9-893F-B24B-8016-E3E0598AF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73CD-F142-4442-8484-AD04BC798C28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5870-6705-E44D-B792-3F32BBB2D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17E54-136F-A64F-813F-F1E4BCC53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5F7E-6B86-B246-8930-69684589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4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60F0-099A-E34F-8F75-3C2B6FFEE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Lab #2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29302-15F2-B24D-B7A2-1BABA5D32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José Nelson Amaral</a:t>
            </a:r>
          </a:p>
        </p:txBody>
      </p:sp>
    </p:spTree>
    <p:extLst>
      <p:ext uri="{BB962C8B-B14F-4D97-AF65-F5344CB8AC3E}">
        <p14:creationId xmlns:p14="http://schemas.microsoft.com/office/powerpoint/2010/main" val="210705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9AA47D4-771A-CF4D-9089-063697C9C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753" y="95435"/>
            <a:ext cx="10515600" cy="772034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Assembler Directives</a:t>
            </a:r>
          </a:p>
        </p:txBody>
      </p:sp>
      <p:sp>
        <p:nvSpPr>
          <p:cNvPr id="532484" name="Rectangle 4">
            <a:extLst>
              <a:ext uri="{FF2B5EF4-FFF2-40B4-BE49-F238E27FC236}">
                <a16:creationId xmlns:a16="http://schemas.microsoft.com/office/drawing/2014/main" id="{94DB8118-6843-3A4E-B3D3-A10D1AAE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54" y="888568"/>
            <a:ext cx="11312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.data</a:t>
            </a:r>
            <a:r>
              <a:rPr lang="en-US" altLang="en-US" sz="1400" dirty="0"/>
              <a:t>	</a:t>
            </a:r>
            <a:r>
              <a:rPr lang="en-US" altLang="en-US" sz="1800" dirty="0"/>
              <a:t>identifies the beginning of the data segment (in this example this segment contains a single word).</a:t>
            </a:r>
            <a:endParaRPr lang="en-US" altLang="en-US" sz="1400" dirty="0"/>
          </a:p>
        </p:txBody>
      </p:sp>
      <p:sp>
        <p:nvSpPr>
          <p:cNvPr id="532485" name="Rectangle 5">
            <a:extLst>
              <a:ext uri="{FF2B5EF4-FFF2-40B4-BE49-F238E27FC236}">
                <a16:creationId xmlns:a16="http://schemas.microsoft.com/office/drawing/2014/main" id="{CDA3163A-F1B6-084E-9501-6E77955C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54" y="1350232"/>
            <a:ext cx="1085120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.word 1	</a:t>
            </a:r>
            <a:r>
              <a:rPr lang="en-US" altLang="en-US" sz="1800" dirty="0"/>
              <a:t>stores the decimal number 1 in 32-bits  (4 bytes)</a:t>
            </a:r>
          </a:p>
        </p:txBody>
      </p:sp>
      <p:sp>
        <p:nvSpPr>
          <p:cNvPr id="532486" name="Rectangle 6">
            <a:extLst>
              <a:ext uri="{FF2B5EF4-FFF2-40B4-BE49-F238E27FC236}">
                <a16:creationId xmlns:a16="http://schemas.microsoft.com/office/drawing/2014/main" id="{5C579EB8-85BB-4747-B873-D9A68E993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54" y="1809277"/>
            <a:ext cx="11312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.text	</a:t>
            </a:r>
            <a:r>
              <a:rPr lang="en-US" altLang="en-US" sz="1800" dirty="0"/>
              <a:t>identifies the beginning of the text segment (where the instructions of the program are stored).</a:t>
            </a:r>
            <a:endParaRPr lang="en-US" altLang="en-US" sz="1400" dirty="0"/>
          </a:p>
        </p:txBody>
      </p:sp>
      <p:sp>
        <p:nvSpPr>
          <p:cNvPr id="532487" name="Rectangle 7">
            <a:extLst>
              <a:ext uri="{FF2B5EF4-FFF2-40B4-BE49-F238E27FC236}">
                <a16:creationId xmlns:a16="http://schemas.microsoft.com/office/drawing/2014/main" id="{A0A74923-1D59-C048-8638-0CEA0D662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54" y="2233263"/>
            <a:ext cx="1140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globl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main	</a:t>
            </a:r>
            <a:r>
              <a:rPr lang="en-US" altLang="en-US" sz="1800" dirty="0"/>
              <a:t>declares the label </a:t>
            </a:r>
            <a:r>
              <a:rPr lang="en-US" altLang="en-US" sz="1400" dirty="0"/>
              <a:t>main</a:t>
            </a:r>
            <a:r>
              <a:rPr lang="en-US" altLang="en-US" sz="1800" dirty="0"/>
              <a:t> global (so that it can be accessed from other files).</a:t>
            </a:r>
            <a:endParaRPr lang="en-US" altLang="en-US" sz="1400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055AB753-507D-864C-A4E4-4B96914EB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2841915"/>
            <a:ext cx="8183591" cy="37548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.data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item:       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.word 1</a:t>
            </a:r>
          </a:p>
          <a:p>
            <a:pPr eaLnBrk="1" hangingPunct="1"/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.text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.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globl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main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main: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	s3, item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Loop:	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add	t1, s3, s3	# t1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&lt;-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2 *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add 	t1, t1, t1	# t1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&lt;-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4 *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add	t1, t1, s6	# t1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&lt;-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(save[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t0, 0(t1)		# t0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&lt;- MEM[save[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]]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bne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t0, s5, Exit	# if save[I] != k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goto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Exit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add	s3, s3, s4	#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&lt;-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+ j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jal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zero, Loop	#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goto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Loop</a:t>
            </a:r>
            <a:endParaRPr lang="en-US" altLang="en-US" sz="1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Exit:</a:t>
            </a:r>
          </a:p>
        </p:txBody>
      </p:sp>
    </p:spTree>
    <p:extLst>
      <p:ext uri="{BB962C8B-B14F-4D97-AF65-F5344CB8AC3E}">
        <p14:creationId xmlns:p14="http://schemas.microsoft.com/office/powerpoint/2010/main" val="17936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4" grpId="0" autoUpdateAnimBg="0"/>
      <p:bldP spid="532485" grpId="0" autoUpdateAnimBg="0"/>
      <p:bldP spid="532486" grpId="0" autoUpdateAnimBg="0"/>
      <p:bldP spid="53248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E39DCCE-528E-6C4E-B28A-406F1E25D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2911"/>
            <a:ext cx="10515600" cy="976109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Pseudo Instructions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0222B0DC-AB9F-1840-A60B-6399FC27F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1105506"/>
            <a:ext cx="3592650" cy="5262979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# What's going on here ? 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.data</a:t>
            </a:r>
          </a:p>
          <a:p>
            <a:pPr eaLnBrk="1" hangingPunct="1"/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val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: 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.word 12, 34, 56, 78, 90 </a:t>
            </a:r>
          </a:p>
          <a:p>
            <a:pPr eaLnBrk="1" hangingPunct="1"/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outputMsg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: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.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asciz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"\n Result = "</a:t>
            </a:r>
          </a:p>
          <a:p>
            <a:pPr eaLnBrk="1" hangingPunct="1"/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newln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: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.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asciz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"\n\n"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.text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main: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li    a1, 5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la    t0,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val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xor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  t1, t1, t1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xor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  t2, t2, t2</a:t>
            </a:r>
          </a:p>
          <a:p>
            <a:pPr eaLnBrk="1" hangingPunct="1"/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loop: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sub   t3, a1, t2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blez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 t3, exit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lw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   t4, 0(t0)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add   t1, t1, t4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add   t2, t2, 1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addu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 t0, t0, 4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jal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  zero, loop</a:t>
            </a:r>
          </a:p>
        </p:txBody>
      </p:sp>
      <p:sp>
        <p:nvSpPr>
          <p:cNvPr id="32772" name="Text Box 3">
            <a:extLst>
              <a:ext uri="{FF2B5EF4-FFF2-40B4-BE49-F238E27FC236}">
                <a16:creationId xmlns:a16="http://schemas.microsoft.com/office/drawing/2014/main" id="{F24F4133-FEB0-074E-9C3B-CFE1938A9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3" y="1105506"/>
            <a:ext cx="2996333" cy="353943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exit: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div   t5, $t1, $a1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li    a7, 4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la    a0,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outputMsg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ecall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li    a7, 1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add   a0, 0, t5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ecall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li    a7, 4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la    a0,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newln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ecall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    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li    a7, 10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ecall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DA33C48C-7A92-5B47-ADEF-3CD709D41CE7}"/>
              </a:ext>
            </a:extLst>
          </p:cNvPr>
          <p:cNvGrpSpPr>
            <a:grpSpLocks/>
          </p:cNvGrpSpPr>
          <p:nvPr/>
        </p:nvGrpSpPr>
        <p:grpSpPr bwMode="auto">
          <a:xfrm>
            <a:off x="7753420" y="1988624"/>
            <a:ext cx="2784737" cy="4379861"/>
            <a:chOff x="4426653" y="2064340"/>
            <a:chExt cx="2784737" cy="4378776"/>
          </a:xfrm>
        </p:grpSpPr>
        <p:sp>
          <p:nvSpPr>
            <p:cNvPr id="32780" name="Oval 10">
              <a:extLst>
                <a:ext uri="{FF2B5EF4-FFF2-40B4-BE49-F238E27FC236}">
                  <a16:creationId xmlns:a16="http://schemas.microsoft.com/office/drawing/2014/main" id="{962E4F81-B30E-984E-9752-2731CDE6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111" y="2064340"/>
              <a:ext cx="812860" cy="29730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dirty="0"/>
            </a:p>
          </p:txBody>
        </p:sp>
        <p:sp>
          <p:nvSpPr>
            <p:cNvPr id="32781" name="TextBox 13">
              <a:extLst>
                <a:ext uri="{FF2B5EF4-FFF2-40B4-BE49-F238E27FC236}">
                  <a16:creationId xmlns:a16="http://schemas.microsoft.com/office/drawing/2014/main" id="{23FBAF48-B2CD-1E40-BB9E-397B8F06E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653" y="4966154"/>
              <a:ext cx="2784737" cy="147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OS-style call to obtain</a:t>
              </a:r>
            </a:p>
            <a:p>
              <a:pPr eaLnBrk="1" hangingPunct="1"/>
              <a:r>
                <a:rPr lang="en-US" altLang="en-US" sz="1800" dirty="0"/>
                <a:t>services from RARS:</a:t>
              </a:r>
            </a:p>
            <a:p>
              <a:pPr eaLnBrk="1" hangingPunct="1"/>
              <a:r>
                <a:rPr lang="en-US" alt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a0-a2</a:t>
              </a:r>
              <a:r>
                <a:rPr lang="en-US" altLang="en-US" sz="1800" dirty="0"/>
                <a:t>:   arguments</a:t>
              </a:r>
            </a:p>
            <a:p>
              <a:pPr eaLnBrk="1" hangingPunct="1"/>
              <a:r>
                <a:rPr lang="en-US" alt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a7</a:t>
              </a:r>
              <a:r>
                <a:rPr lang="en-US" altLang="en-US" sz="1800" dirty="0"/>
                <a:t>:         system call code</a:t>
              </a:r>
            </a:p>
            <a:p>
              <a:pPr eaLnBrk="1" hangingPunct="1"/>
              <a:r>
                <a:rPr lang="en-US" alt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a7</a:t>
              </a:r>
              <a:r>
                <a:rPr lang="en-US" altLang="en-US" sz="1800" dirty="0"/>
                <a:t>:         return value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D25401A1-5E4D-6346-9FCC-764D60A723F6}"/>
              </a:ext>
            </a:extLst>
          </p:cNvPr>
          <p:cNvGrpSpPr>
            <a:grpSpLocks/>
          </p:cNvGrpSpPr>
          <p:nvPr/>
        </p:nvGrpSpPr>
        <p:grpSpPr bwMode="auto">
          <a:xfrm>
            <a:off x="591702" y="2747442"/>
            <a:ext cx="5233523" cy="1033287"/>
            <a:chOff x="-2297668" y="1638171"/>
            <a:chExt cx="5232384" cy="1032955"/>
          </a:xfrm>
        </p:grpSpPr>
        <p:sp>
          <p:nvSpPr>
            <p:cNvPr id="32778" name="Oval 11">
              <a:extLst>
                <a:ext uri="{FF2B5EF4-FFF2-40B4-BE49-F238E27FC236}">
                  <a16:creationId xmlns:a16="http://schemas.microsoft.com/office/drawing/2014/main" id="{A7DC5707-84F5-164D-88DA-088636E99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628" y="2364593"/>
              <a:ext cx="1402088" cy="3065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2779" name="TextBox 14">
              <a:extLst>
                <a:ext uri="{FF2B5EF4-FFF2-40B4-BE49-F238E27FC236}">
                  <a16:creationId xmlns:a16="http://schemas.microsoft.com/office/drawing/2014/main" id="{F3793F7E-379B-4D41-9C2F-D16BA191B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97668" y="1638171"/>
              <a:ext cx="286640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pseudo instruction that</a:t>
              </a:r>
            </a:p>
            <a:p>
              <a:pPr eaLnBrk="1" hangingPunct="1"/>
              <a:r>
                <a:rPr lang="en-US" altLang="en-US" sz="1800" dirty="0"/>
                <a:t>loads the immediate value</a:t>
              </a:r>
            </a:p>
            <a:p>
              <a:pPr eaLnBrk="1" hangingPunct="1"/>
              <a:r>
                <a:rPr lang="en-US" altLang="en-US" sz="1800" dirty="0"/>
                <a:t>in the register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61520525-7685-A049-BDB8-D179070A51AC}"/>
              </a:ext>
            </a:extLst>
          </p:cNvPr>
          <p:cNvGrpSpPr>
            <a:grpSpLocks/>
          </p:cNvGrpSpPr>
          <p:nvPr/>
        </p:nvGrpSpPr>
        <p:grpSpPr bwMode="auto">
          <a:xfrm>
            <a:off x="579002" y="3671070"/>
            <a:ext cx="5430253" cy="1071509"/>
            <a:chOff x="-2361674" y="2556813"/>
            <a:chExt cx="5429990" cy="1071329"/>
          </a:xfrm>
        </p:grpSpPr>
        <p:sp>
          <p:nvSpPr>
            <p:cNvPr id="32776" name="Oval 15">
              <a:extLst>
                <a:ext uri="{FF2B5EF4-FFF2-40B4-BE49-F238E27FC236}">
                  <a16:creationId xmlns:a16="http://schemas.microsoft.com/office/drawing/2014/main" id="{9091EAC1-8780-4A4D-AE25-9FE347570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429" y="2556813"/>
              <a:ext cx="1573887" cy="3545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2777" name="TextBox 16">
              <a:extLst>
                <a:ext uri="{FF2B5EF4-FFF2-40B4-BE49-F238E27FC236}">
                  <a16:creationId xmlns:a16="http://schemas.microsoft.com/office/drawing/2014/main" id="{87587F67-4ECF-0D46-B492-EDACF627E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61674" y="2704812"/>
              <a:ext cx="29176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pseudo instruction that</a:t>
              </a:r>
            </a:p>
            <a:p>
              <a:pPr eaLnBrk="1" hangingPunct="1"/>
              <a:r>
                <a:rPr lang="en-US" altLang="en-US" sz="1800" dirty="0"/>
                <a:t>loads the address of</a:t>
              </a:r>
            </a:p>
            <a:p>
              <a:pPr eaLnBrk="1" hangingPunct="1"/>
              <a:r>
                <a:rPr lang="en-US" altLang="en-US" sz="1800" dirty="0"/>
                <a:t>specified label into 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8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C7D901E-A753-5A40-8475-FFD2C66D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Using GitHub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B0D4F3F-4203-CC4C-A3AF-6939A5C0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While you can either  type directly or copy and  paste into an  editor provided by </a:t>
            </a:r>
            <a:r>
              <a:rPr lang="en-US" altLang="en-US" dirty="0" err="1">
                <a:ea typeface="ＭＳ Ｐゴシック" panose="020B0600070205080204" pitchFamily="34" charset="-128"/>
              </a:rPr>
              <a:t>github</a:t>
            </a:r>
            <a:r>
              <a:rPr lang="en-US" altLang="en-US" dirty="0">
                <a:ea typeface="ＭＳ Ｐゴシック" panose="020B0600070205080204" pitchFamily="34" charset="-128"/>
              </a:rPr>
              <a:t>, this is not recommended.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Learn to use basic command-line commands for git such as:</a:t>
            </a:r>
          </a:p>
          <a:p>
            <a:pPr lvl="1"/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clone</a:t>
            </a:r>
          </a:p>
          <a:p>
            <a:pPr lvl="1"/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pull</a:t>
            </a:r>
          </a:p>
          <a:p>
            <a:pPr lvl="1"/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commit</a:t>
            </a:r>
          </a:p>
          <a:p>
            <a:pPr lvl="1"/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push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When  you  initially clone the repository provided, you will see a </a:t>
            </a:r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Code</a:t>
            </a:r>
            <a:r>
              <a:rPr lang="en-US" altLang="en-US" dirty="0">
                <a:ea typeface="ＭＳ Ｐゴシック" panose="020B0600070205080204" pitchFamily="34" charset="-128"/>
              </a:rPr>
              <a:t> folder.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 this folder there will be a </a:t>
            </a:r>
            <a:r>
              <a:rPr lang="en-US" altLang="en-US" dirty="0" err="1">
                <a:latin typeface="Monaco" pitchFamily="2" charset="77"/>
                <a:ea typeface="ＭＳ Ｐゴシック" panose="020B0600070205080204" pitchFamily="34" charset="-128"/>
              </a:rPr>
              <a:t>calculator.s</a:t>
            </a:r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file.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Your solution goes at the bottom of this file.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Your code must start under the label ‘calculator’.</a:t>
            </a:r>
          </a:p>
        </p:txBody>
      </p:sp>
    </p:spTree>
    <p:extLst>
      <p:ext uri="{BB962C8B-B14F-4D97-AF65-F5344CB8AC3E}">
        <p14:creationId xmlns:p14="http://schemas.microsoft.com/office/powerpoint/2010/main" val="39909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A052-2239-564B-94E4-6C617D2C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CMPUT 229 Student  Submission 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D2B55-5B2D-7B42-AC42-17C978C5E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Carefully  read the  text of the CMPUT 229 Student Submission License to understand  what you are allowed to do with your code before and after submission.</a:t>
            </a:r>
          </a:p>
          <a:p>
            <a:r>
              <a:rPr lang="en-US" dirty="0"/>
              <a:t>After reading the  license, complete the following information, in the </a:t>
            </a:r>
            <a:r>
              <a:rPr lang="en-US" dirty="0" err="1">
                <a:latin typeface="Monaco" pitchFamily="2" charset="77"/>
              </a:rPr>
              <a:t>calculator.s</a:t>
            </a:r>
            <a:r>
              <a:rPr lang="en-US" dirty="0">
                <a:latin typeface="Monaco" pitchFamily="2" charset="77"/>
              </a:rPr>
              <a:t> </a:t>
            </a:r>
            <a:r>
              <a:rPr lang="en-US" dirty="0"/>
              <a:t>file, to acknowledge that  you have read and understood the license: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5C833-42D9-ED4A-9CBD-5EC19E23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64" y="4425949"/>
            <a:ext cx="8251922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5EBC-88A8-C64E-988E-CDE77F1C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onaco" pitchFamily="2" charset="77"/>
              </a:rPr>
              <a:t>common.s</a:t>
            </a:r>
            <a:endParaRPr lang="en-US" dirty="0">
              <a:latin typeface="Monac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7CE19-B057-BA43-8ED7-9F5B27EE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lab will have a  </a:t>
            </a:r>
            <a:r>
              <a:rPr lang="en-US" dirty="0" err="1">
                <a:latin typeface="Monaco" pitchFamily="2" charset="77"/>
              </a:rPr>
              <a:t>common.s</a:t>
            </a:r>
            <a:r>
              <a:rPr lang="en-US" dirty="0"/>
              <a:t> file that performs  some actions  and then calls  the  function written by the  student.</a:t>
            </a:r>
          </a:p>
          <a:p>
            <a:r>
              <a:rPr lang="en-US" dirty="0"/>
              <a:t>Read carefully and try to understand  the </a:t>
            </a:r>
            <a:r>
              <a:rPr lang="en-US" dirty="0" err="1">
                <a:latin typeface="Monaco" pitchFamily="2" charset="77"/>
              </a:rPr>
              <a:t>common.s</a:t>
            </a:r>
            <a:r>
              <a:rPr lang="en-US" dirty="0"/>
              <a:t> file as a way  to learn.</a:t>
            </a:r>
          </a:p>
        </p:txBody>
      </p:sp>
    </p:spTree>
    <p:extLst>
      <p:ext uri="{BB962C8B-B14F-4D97-AF65-F5344CB8AC3E}">
        <p14:creationId xmlns:p14="http://schemas.microsoft.com/office/powerpoint/2010/main" val="137292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53C7-6006-C84B-A2E3-A158EE2C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Intro to 229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8E3AC-6EE3-A745-A774-9C51642D1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229, a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lab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is a programming assignment: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 lab requires many more hours of work than the time allocated for lab sessions.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Lab sessions are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consulting hours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when TAs are available to answer questions and to help.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Reading/work prior to the lab date/time is essential.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The lab assignments will be progressively more difficult. They will require more time as the term advances.</a:t>
            </a:r>
          </a:p>
          <a:p>
            <a:pPr marL="914400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 CMPUT 229 lab is not a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lab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in the sense of a chemistry lab. </a:t>
            </a:r>
          </a:p>
        </p:txBody>
      </p:sp>
    </p:spTree>
    <p:extLst>
      <p:ext uri="{BB962C8B-B14F-4D97-AF65-F5344CB8AC3E}">
        <p14:creationId xmlns:p14="http://schemas.microsoft.com/office/powerpoint/2010/main" val="28172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>
            <a:extLst>
              <a:ext uri="{FF2B5EF4-FFF2-40B4-BE49-F238E27FC236}">
                <a16:creationId xmlns:a16="http://schemas.microsoft.com/office/drawing/2014/main" id="{E082481A-4DE0-F940-AF20-DD72EC490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48" y="1719661"/>
            <a:ext cx="1134329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Write a RISC-V assembly program that acts as a calculator for reverse Polish notation/postfix expressions.</a:t>
            </a:r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id="{5DF4CC14-340C-7A4F-B087-2F8A95E5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494" y="2985630"/>
            <a:ext cx="235732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/>
              <a:t>Infix notation:</a:t>
            </a:r>
          </a:p>
        </p:txBody>
      </p:sp>
      <p:sp>
        <p:nvSpPr>
          <p:cNvPr id="22532" name="TextBox 2">
            <a:extLst>
              <a:ext uri="{FF2B5EF4-FFF2-40B4-BE49-F238E27FC236}">
                <a16:creationId xmlns:a16="http://schemas.microsoft.com/office/drawing/2014/main" id="{D9412FF8-9AE1-674A-9F43-B1F226F0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6" y="3757887"/>
            <a:ext cx="2998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(1 + 2) * 3 = 9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AEF831D4-8336-AD4A-A3B6-3E444C14F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462" y="2985630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dirty="0"/>
              <a:t>Postfix notation: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0E34478D-C8A7-FF44-A709-1FEC704F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325" y="3752193"/>
            <a:ext cx="332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1 2 + 3 *  = 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A0EED2-99B2-7B4C-A733-C4B54582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358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calculator</a:t>
            </a:r>
            <a:r>
              <a:rPr lang="en-US" altLang="en-US" dirty="0">
                <a:ea typeface="ＭＳ Ｐゴシック" panose="020B0600070205080204" pitchFamily="34" charset="-128"/>
              </a:rPr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22BEDB-7EAE-F94F-84D0-B6E7DBE0F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66963"/>
              </p:ext>
            </p:extLst>
          </p:nvPr>
        </p:nvGraphicFramePr>
        <p:xfrm>
          <a:off x="2650083" y="2538249"/>
          <a:ext cx="6891834" cy="209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2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Token Type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OPERAND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non-negative integer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PLUS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MINUS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-2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TERMINATION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-3</a:t>
                      </a:r>
                    </a:p>
                  </a:txBody>
                  <a:tcPr marL="103377" marR="103377" marT="51689" marB="51689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D50A38F-407A-6F44-9CB5-5A622F38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358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Types of input tokens for </a:t>
            </a:r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2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31A57-03BD-6D41-BA63-7CA5E581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131" y="1661518"/>
            <a:ext cx="9385738" cy="4525963"/>
          </a:xfrm>
        </p:spPr>
        <p:txBody>
          <a:bodyPr/>
          <a:lstStyle/>
          <a:p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read</a:t>
            </a:r>
            <a:r>
              <a:rPr lang="en-US" altLang="en-US" dirty="0">
                <a:ea typeface="ＭＳ Ｐゴシック" panose="020B0600070205080204" pitchFamily="34" charset="-128"/>
              </a:rPr>
              <a:t> a token from the input list</a:t>
            </a:r>
          </a:p>
          <a:p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token == OPERAND (a non-negative value)</a:t>
            </a:r>
          </a:p>
          <a:p>
            <a:pPr lvl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push</a:t>
            </a:r>
            <a:r>
              <a:rPr lang="en-US" altLang="en-US" dirty="0">
                <a:ea typeface="ＭＳ Ｐゴシック" panose="020B0600070205080204" pitchFamily="34" charset="-128"/>
              </a:rPr>
              <a:t> value into the stack</a:t>
            </a:r>
          </a:p>
          <a:p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token == PLUS </a:t>
            </a:r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or</a:t>
            </a:r>
            <a:r>
              <a:rPr lang="en-US" altLang="en-US" dirty="0">
                <a:ea typeface="ＭＳ Ｐゴシック" panose="020B0600070205080204" pitchFamily="34" charset="-128"/>
              </a:rPr>
              <a:t> token == MINUS</a:t>
            </a:r>
          </a:p>
          <a:p>
            <a:pPr lvl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pop</a:t>
            </a:r>
            <a:r>
              <a:rPr lang="en-US" altLang="en-US" dirty="0">
                <a:ea typeface="ＭＳ Ｐゴシック" panose="020B0600070205080204" pitchFamily="34" charset="-128"/>
              </a:rPr>
              <a:t> two topmost values from the stack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perform operation</a:t>
            </a:r>
          </a:p>
          <a:p>
            <a:pPr lvl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push</a:t>
            </a:r>
            <a:r>
              <a:rPr lang="en-US" altLang="en-US" dirty="0">
                <a:ea typeface="ＭＳ Ｐゴシック" panose="020B0600070205080204" pitchFamily="34" charset="-128"/>
              </a:rPr>
              <a:t> result into the stack</a:t>
            </a:r>
          </a:p>
          <a:p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if</a:t>
            </a:r>
            <a:r>
              <a:rPr lang="en-US" altLang="en-US" dirty="0">
                <a:ea typeface="ＭＳ Ｐゴシック" panose="020B0600070205080204" pitchFamily="34" charset="-128"/>
              </a:rPr>
              <a:t> token == TERMINATION</a:t>
            </a:r>
          </a:p>
          <a:p>
            <a:pPr lvl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print</a:t>
            </a:r>
            <a:r>
              <a:rPr lang="en-US" altLang="en-US" dirty="0">
                <a:ea typeface="ＭＳ Ｐゴシック" panose="020B0600070205080204" pitchFamily="34" charset="-128"/>
              </a:rPr>
              <a:t> out the value that is on top of the stack</a:t>
            </a:r>
          </a:p>
          <a:p>
            <a:pPr lvl="1"/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terminate</a:t>
            </a:r>
            <a:r>
              <a:rPr lang="en-US" altLang="en-US" dirty="0">
                <a:ea typeface="ＭＳ Ｐゴシック" panose="020B0600070205080204" pitchFamily="34" charset="-128"/>
              </a:rPr>
              <a:t> the program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51F537-E495-C84D-B9B1-D3ABE863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358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 Operation of the </a:t>
            </a:r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B76A1C2-6859-194A-8239-490B82BB8863}"/>
              </a:ext>
            </a:extLst>
          </p:cNvPr>
          <p:cNvSpPr txBox="1"/>
          <p:nvPr/>
        </p:nvSpPr>
        <p:spPr>
          <a:xfrm>
            <a:off x="7168790" y="2508677"/>
            <a:ext cx="174783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solidFill>
                  <a:srgbClr val="A6A6A6"/>
                </a:solidFill>
                <a:ea typeface="ＭＳ Ｐゴシック" charset="0"/>
                <a:cs typeface="ＭＳ Ｐゴシック" charset="0"/>
              </a:rPr>
              <a:t>1</a:t>
            </a:r>
            <a:endParaRPr lang="en-US" dirty="0">
              <a:solidFill>
                <a:srgbClr val="A6A6A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TextBox 20">
            <a:extLst>
              <a:ext uri="{FF2B5EF4-FFF2-40B4-BE49-F238E27FC236}">
                <a16:creationId xmlns:a16="http://schemas.microsoft.com/office/drawing/2014/main" id="{2A845CC4-1771-1D47-8E4C-82D43012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60" y="1934001"/>
            <a:ext cx="7912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			</a:t>
            </a: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0x10001024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		0x10001020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		0x1000101C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		0x10001018</a:t>
            </a:r>
          </a:p>
        </p:txBody>
      </p:sp>
      <p:grpSp>
        <p:nvGrpSpPr>
          <p:cNvPr id="25603" name="Group 35">
            <a:extLst>
              <a:ext uri="{FF2B5EF4-FFF2-40B4-BE49-F238E27FC236}">
                <a16:creationId xmlns:a16="http://schemas.microsoft.com/office/drawing/2014/main" id="{AF8C919B-2846-B54E-9F6D-25ABE62AEFF5}"/>
              </a:ext>
            </a:extLst>
          </p:cNvPr>
          <p:cNvGrpSpPr>
            <a:grpSpLocks/>
          </p:cNvGrpSpPr>
          <p:nvPr/>
        </p:nvGrpSpPr>
        <p:grpSpPr bwMode="auto">
          <a:xfrm>
            <a:off x="7168790" y="2002264"/>
            <a:ext cx="1749425" cy="1968500"/>
            <a:chOff x="4058629" y="4385333"/>
            <a:chExt cx="1749439" cy="19682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E8979F-4911-DA4A-BDF5-AE62569D6389}"/>
                </a:ext>
              </a:extLst>
            </p:cNvPr>
            <p:cNvSpPr/>
            <p:nvPr/>
          </p:nvSpPr>
          <p:spPr>
            <a:xfrm>
              <a:off x="4060216" y="5858370"/>
              <a:ext cx="1747852" cy="49524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40B9B-0D21-F445-BE97-5ACFD48750BF}"/>
                </a:ext>
              </a:extLst>
            </p:cNvPr>
            <p:cNvSpPr/>
            <p:nvPr/>
          </p:nvSpPr>
          <p:spPr>
            <a:xfrm>
              <a:off x="4058629" y="5356775"/>
              <a:ext cx="1749439" cy="49524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C72AA3-F0A3-264F-BA36-871BBDEF7879}"/>
                </a:ext>
              </a:extLst>
            </p:cNvPr>
            <p:cNvSpPr/>
            <p:nvPr/>
          </p:nvSpPr>
          <p:spPr>
            <a:xfrm>
              <a:off x="4058629" y="4894864"/>
              <a:ext cx="1747851" cy="495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52AA54-0430-AD49-8A8E-8514ADED9314}"/>
                </a:ext>
              </a:extLst>
            </p:cNvPr>
            <p:cNvSpPr/>
            <p:nvPr/>
          </p:nvSpPr>
          <p:spPr>
            <a:xfrm>
              <a:off x="4058629" y="4385333"/>
              <a:ext cx="1747851" cy="49524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604" name="Title 3">
            <a:extLst>
              <a:ext uri="{FF2B5EF4-FFF2-40B4-BE49-F238E27FC236}">
                <a16:creationId xmlns:a16="http://schemas.microsoft.com/office/drawing/2014/main" id="{1A8A43D6-8984-0D43-B2D5-CF25744F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does the stack grow?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D9C08-1848-2C4A-A189-414FFF0EB158}"/>
              </a:ext>
            </a:extLst>
          </p:cNvPr>
          <p:cNvSpPr txBox="1"/>
          <p:nvPr/>
        </p:nvSpPr>
        <p:spPr>
          <a:xfrm>
            <a:off x="7168790" y="2018768"/>
            <a:ext cx="1749424" cy="461963"/>
          </a:xfrm>
          <a:prstGeom prst="rect">
            <a:avLst/>
          </a:prstGeom>
          <a:solidFill>
            <a:srgbClr val="FBFF86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5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6" name="TextBox 18">
            <a:extLst>
              <a:ext uri="{FF2B5EF4-FFF2-40B4-BE49-F238E27FC236}">
                <a16:creationId xmlns:a16="http://schemas.microsoft.com/office/drawing/2014/main" id="{B6D8B31C-E0AB-0648-AFE0-C2E92895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789" y="1397427"/>
            <a:ext cx="105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</a:rPr>
              <a:t>Stack: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ACE43E-40A1-444D-85F7-2E6334FDC543}"/>
              </a:ext>
            </a:extLst>
          </p:cNvPr>
          <p:cNvGrpSpPr>
            <a:grpSpLocks/>
          </p:cNvGrpSpPr>
          <p:nvPr/>
        </p:nvGrpSpPr>
        <p:grpSpPr bwMode="auto">
          <a:xfrm>
            <a:off x="2436451" y="2038136"/>
            <a:ext cx="2413000" cy="400110"/>
            <a:chOff x="1803400" y="2372281"/>
            <a:chExt cx="2413000" cy="399509"/>
          </a:xfrm>
        </p:grpSpPr>
        <p:sp>
          <p:nvSpPr>
            <p:cNvPr id="25612" name="TextBox 15">
              <a:extLst>
                <a:ext uri="{FF2B5EF4-FFF2-40B4-BE49-F238E27FC236}">
                  <a16:creationId xmlns:a16="http://schemas.microsoft.com/office/drawing/2014/main" id="{836E015F-D577-A142-8A19-C39AA023E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400" y="2372281"/>
              <a:ext cx="2018501" cy="39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TopOfTheStack</a:t>
              </a:r>
              <a:endPara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C772D335-F591-8A4B-89BF-C571836FE84C}"/>
                </a:ext>
              </a:extLst>
            </p:cNvPr>
            <p:cNvSpPr/>
            <p:nvPr/>
          </p:nvSpPr>
          <p:spPr>
            <a:xfrm>
              <a:off x="3822700" y="2438856"/>
              <a:ext cx="393700" cy="290076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FBEA53F-DB7D-CD4A-BA38-9CD2FDF69114}"/>
              </a:ext>
            </a:extLst>
          </p:cNvPr>
          <p:cNvSpPr txBox="1"/>
          <p:nvPr/>
        </p:nvSpPr>
        <p:spPr>
          <a:xfrm>
            <a:off x="7168790" y="2513439"/>
            <a:ext cx="1751054" cy="461962"/>
          </a:xfrm>
          <a:prstGeom prst="rect">
            <a:avLst/>
          </a:prstGeom>
          <a:solidFill>
            <a:srgbClr val="FBFF8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1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497E5D-CC80-3C4B-BA09-E74C3B69C25D}"/>
              </a:ext>
            </a:extLst>
          </p:cNvPr>
          <p:cNvSpPr txBox="1"/>
          <p:nvPr/>
        </p:nvSpPr>
        <p:spPr>
          <a:xfrm>
            <a:off x="7168790" y="3008739"/>
            <a:ext cx="1751053" cy="461962"/>
          </a:xfrm>
          <a:prstGeom prst="rect">
            <a:avLst/>
          </a:prstGeom>
          <a:solidFill>
            <a:srgbClr val="FBFF8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D8B8E-CE28-8840-9F6B-99AC18D2F186}"/>
              </a:ext>
            </a:extLst>
          </p:cNvPr>
          <p:cNvSpPr txBox="1"/>
          <p:nvPr/>
        </p:nvSpPr>
        <p:spPr>
          <a:xfrm>
            <a:off x="7168789" y="2521377"/>
            <a:ext cx="1747837" cy="461963"/>
          </a:xfrm>
          <a:prstGeom prst="rect">
            <a:avLst/>
          </a:prstGeom>
          <a:solidFill>
            <a:srgbClr val="FBFF8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94D86-C1D7-454C-A897-4F27566C6D48}"/>
              </a:ext>
            </a:extLst>
          </p:cNvPr>
          <p:cNvSpPr txBox="1"/>
          <p:nvPr/>
        </p:nvSpPr>
        <p:spPr>
          <a:xfrm>
            <a:off x="7168790" y="3010327"/>
            <a:ext cx="1747836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4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AA17F-8722-C642-908F-FA5B71C6B5E0}"/>
              </a:ext>
            </a:extLst>
          </p:cNvPr>
          <p:cNvSpPr txBox="1"/>
          <p:nvPr/>
        </p:nvSpPr>
        <p:spPr>
          <a:xfrm>
            <a:off x="827092" y="4225356"/>
            <a:ext cx="5079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 State: Stack only contains value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14D972-2CAB-E94A-98B3-3BB80161FF64}"/>
              </a:ext>
            </a:extLst>
          </p:cNvPr>
          <p:cNvSpPr txBox="1"/>
          <p:nvPr/>
        </p:nvSpPr>
        <p:spPr>
          <a:xfrm>
            <a:off x="827092" y="4653520"/>
            <a:ext cx="401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Action: Push  1 on  top of stack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35229-EEA8-1C4D-87AF-F37F3CB79601}"/>
              </a:ext>
            </a:extLst>
          </p:cNvPr>
          <p:cNvSpPr txBox="1"/>
          <p:nvPr/>
        </p:nvSpPr>
        <p:spPr>
          <a:xfrm>
            <a:off x="827092" y="5081684"/>
            <a:ext cx="401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Action: Push  4 on  top of stack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9598D7-4826-9F47-8CDF-CAF34AA08844}"/>
              </a:ext>
            </a:extLst>
          </p:cNvPr>
          <p:cNvSpPr txBox="1"/>
          <p:nvPr/>
        </p:nvSpPr>
        <p:spPr>
          <a:xfrm>
            <a:off x="827092" y="5509848"/>
            <a:ext cx="41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Action: Pop  4 from  top of stack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49D259-8C1C-6041-81B2-1C87A920ACFC}"/>
              </a:ext>
            </a:extLst>
          </p:cNvPr>
          <p:cNvSpPr txBox="1"/>
          <p:nvPr/>
        </p:nvSpPr>
        <p:spPr>
          <a:xfrm>
            <a:off x="827092" y="5938012"/>
            <a:ext cx="41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Action: Pop  1 from  top of stack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2A38CA-D829-B54D-ABAA-D7A950C82551}"/>
              </a:ext>
            </a:extLst>
          </p:cNvPr>
          <p:cNvSpPr txBox="1"/>
          <p:nvPr/>
        </p:nvSpPr>
        <p:spPr>
          <a:xfrm>
            <a:off x="827092" y="6366176"/>
            <a:ext cx="401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Action: Push 3  on  top of stack</a:t>
            </a:r>
          </a:p>
        </p:txBody>
      </p:sp>
    </p:spTree>
    <p:extLst>
      <p:ext uri="{BB962C8B-B14F-4D97-AF65-F5344CB8AC3E}">
        <p14:creationId xmlns:p14="http://schemas.microsoft.com/office/powerpoint/2010/main" val="32128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0.0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7778 L 1.875E-6 0.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15 L 1.875E-6 0.078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7778 L 1.875E-6 1.11111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0.0780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19" grpId="1" animBg="1"/>
      <p:bldP spid="20" grpId="0" animBg="1"/>
      <p:bldP spid="20" grpId="1" animBg="1"/>
      <p:bldP spid="21" grpId="0" animBg="1"/>
      <p:bldP spid="22" grpId="0"/>
      <p:bldP spid="2" grpId="0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A8CFD8-433D-1047-BE57-6E1C9F587CB7}"/>
              </a:ext>
            </a:extLst>
          </p:cNvPr>
          <p:cNvSpPr/>
          <p:nvPr/>
        </p:nvSpPr>
        <p:spPr>
          <a:xfrm>
            <a:off x="4126760" y="4640473"/>
            <a:ext cx="2039938" cy="611187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20">
            <a:extLst>
              <a:ext uri="{FF2B5EF4-FFF2-40B4-BE49-F238E27FC236}">
                <a16:creationId xmlns:a16="http://schemas.microsoft.com/office/drawing/2014/main" id="{FABCA84D-7D2D-1E4B-AE4B-055D25379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5619" y="1651818"/>
            <a:ext cx="7912101" cy="212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			0x1000100C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			0x10001008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			0x10001004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Calibri" panose="020F0502020204030204" pitchFamily="34" charset="0"/>
              </a:rPr>
              <a:t>			0x10001000</a:t>
            </a:r>
          </a:p>
        </p:txBody>
      </p:sp>
      <p:sp>
        <p:nvSpPr>
          <p:cNvPr id="26627" name="TextBox 18">
            <a:extLst>
              <a:ext uri="{FF2B5EF4-FFF2-40B4-BE49-F238E27FC236}">
                <a16:creationId xmlns:a16="http://schemas.microsoft.com/office/drawing/2014/main" id="{E32E9BBA-DDBC-D540-9E8A-6D7F52A1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131" y="1127944"/>
            <a:ext cx="2608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Input Token List:</a:t>
            </a:r>
          </a:p>
        </p:txBody>
      </p:sp>
      <p:grpSp>
        <p:nvGrpSpPr>
          <p:cNvPr id="26628" name="Group 33">
            <a:extLst>
              <a:ext uri="{FF2B5EF4-FFF2-40B4-BE49-F238E27FC236}">
                <a16:creationId xmlns:a16="http://schemas.microsoft.com/office/drawing/2014/main" id="{7ED625D5-E259-2D46-9F8C-4084589A6EA2}"/>
              </a:ext>
            </a:extLst>
          </p:cNvPr>
          <p:cNvGrpSpPr>
            <a:grpSpLocks/>
          </p:cNvGrpSpPr>
          <p:nvPr/>
        </p:nvGrpSpPr>
        <p:grpSpPr bwMode="auto">
          <a:xfrm>
            <a:off x="3881332" y="1748655"/>
            <a:ext cx="1749425" cy="1974850"/>
            <a:chOff x="910329" y="4596454"/>
            <a:chExt cx="1749439" cy="197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D2D325-E517-4845-A0B8-1579709D1211}"/>
                </a:ext>
              </a:extLst>
            </p:cNvPr>
            <p:cNvSpPr/>
            <p:nvPr/>
          </p:nvSpPr>
          <p:spPr>
            <a:xfrm>
              <a:off x="911916" y="6074993"/>
              <a:ext cx="1747852" cy="4949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627D5C-EE0A-7D4B-AA46-5A7964D03CC3}"/>
                </a:ext>
              </a:extLst>
            </p:cNvPr>
            <p:cNvSpPr/>
            <p:nvPr/>
          </p:nvSpPr>
          <p:spPr>
            <a:xfrm>
              <a:off x="910329" y="5572100"/>
              <a:ext cx="1749439" cy="4949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DBC486-ACDA-FE48-8BD1-63A5291D90A8}"/>
                </a:ext>
              </a:extLst>
            </p:cNvPr>
            <p:cNvSpPr/>
            <p:nvPr/>
          </p:nvSpPr>
          <p:spPr>
            <a:xfrm>
              <a:off x="911916" y="5077138"/>
              <a:ext cx="1747852" cy="4949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-2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978E61-7A6E-FE4E-ADD6-059FD817B61C}"/>
                </a:ext>
              </a:extLst>
            </p:cNvPr>
            <p:cNvSpPr/>
            <p:nvPr/>
          </p:nvSpPr>
          <p:spPr>
            <a:xfrm>
              <a:off x="911916" y="4596454"/>
              <a:ext cx="1747852" cy="4949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-3</a:t>
              </a:r>
            </a:p>
          </p:txBody>
        </p:sp>
      </p:grpSp>
      <p:grpSp>
        <p:nvGrpSpPr>
          <p:cNvPr id="26629" name="Group 36">
            <a:extLst>
              <a:ext uri="{FF2B5EF4-FFF2-40B4-BE49-F238E27FC236}">
                <a16:creationId xmlns:a16="http://schemas.microsoft.com/office/drawing/2014/main" id="{7CD1029B-D7EB-AE4B-B2BF-22195A58639B}"/>
              </a:ext>
            </a:extLst>
          </p:cNvPr>
          <p:cNvGrpSpPr>
            <a:grpSpLocks/>
          </p:cNvGrpSpPr>
          <p:nvPr/>
        </p:nvGrpSpPr>
        <p:grpSpPr bwMode="auto">
          <a:xfrm>
            <a:off x="3432068" y="1659755"/>
            <a:ext cx="7912100" cy="2146300"/>
            <a:chOff x="-348155" y="4291946"/>
            <a:chExt cx="7912160" cy="2146446"/>
          </a:xfrm>
        </p:grpSpPr>
        <p:sp>
          <p:nvSpPr>
            <p:cNvPr id="26646" name="TextBox 20">
              <a:extLst>
                <a:ext uri="{FF2B5EF4-FFF2-40B4-BE49-F238E27FC236}">
                  <a16:creationId xmlns:a16="http://schemas.microsoft.com/office/drawing/2014/main" id="{8F6B0298-186F-434C-9632-5C87D2D4A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8155" y="4291946"/>
              <a:ext cx="7912160" cy="2146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en-US" sz="2800" dirty="0">
                  <a:latin typeface="Calibri" panose="020F0502020204030204" pitchFamily="34" charset="0"/>
                </a:rPr>
                <a:t>			0x10001024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2800" dirty="0">
                  <a:latin typeface="Calibri" panose="020F0502020204030204" pitchFamily="34" charset="0"/>
                </a:rPr>
                <a:t>			0x10001020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2800" dirty="0">
                  <a:latin typeface="Calibri" panose="020F0502020204030204" pitchFamily="34" charset="0"/>
                </a:rPr>
                <a:t>			0x1000101C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2800" dirty="0">
                  <a:latin typeface="Calibri" panose="020F0502020204030204" pitchFamily="34" charset="0"/>
                </a:rPr>
                <a:t>			0x10001018</a:t>
              </a:r>
            </a:p>
          </p:txBody>
        </p:sp>
        <p:grpSp>
          <p:nvGrpSpPr>
            <p:cNvPr id="26647" name="Group 35">
              <a:extLst>
                <a:ext uri="{FF2B5EF4-FFF2-40B4-BE49-F238E27FC236}">
                  <a16:creationId xmlns:a16="http://schemas.microsoft.com/office/drawing/2014/main" id="{3E842D8F-235C-2D40-9116-5DFD736FC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2015" y="4385333"/>
              <a:ext cx="1749439" cy="1968282"/>
              <a:chOff x="4058629" y="4385333"/>
              <a:chExt cx="1749439" cy="196828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CDFE42-C16C-EC47-A6E5-0B1DB4F5A39C}"/>
                  </a:ext>
                </a:extLst>
              </p:cNvPr>
              <p:cNvSpPr/>
              <p:nvPr/>
            </p:nvSpPr>
            <p:spPr>
              <a:xfrm>
                <a:off x="4059720" y="5858915"/>
                <a:ext cx="1747851" cy="49533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schemeClr val="tx1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ADFCDE-B713-3F4F-A084-D24962C7800B}"/>
                  </a:ext>
                </a:extLst>
              </p:cNvPr>
              <p:cNvSpPr/>
              <p:nvPr/>
            </p:nvSpPr>
            <p:spPr>
              <a:xfrm>
                <a:off x="4058133" y="5357231"/>
                <a:ext cx="1749438" cy="49533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D9562F-7E33-9D48-BE89-9B1F1C9079B1}"/>
                  </a:ext>
                </a:extLst>
              </p:cNvPr>
              <p:cNvSpPr/>
              <p:nvPr/>
            </p:nvSpPr>
            <p:spPr>
              <a:xfrm>
                <a:off x="4058133" y="4895237"/>
                <a:ext cx="1747850" cy="49533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448180-5D21-4049-8AE4-3365EAF1A4EC}"/>
                  </a:ext>
                </a:extLst>
              </p:cNvPr>
              <p:cNvSpPr/>
              <p:nvPr/>
            </p:nvSpPr>
            <p:spPr>
              <a:xfrm>
                <a:off x="4058133" y="4385615"/>
                <a:ext cx="1747850" cy="49533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EC356C-93E6-5D40-ACC5-E67089A85C5A}"/>
              </a:ext>
            </a:extLst>
          </p:cNvPr>
          <p:cNvSpPr txBox="1"/>
          <p:nvPr/>
        </p:nvSpPr>
        <p:spPr>
          <a:xfrm>
            <a:off x="8153293" y="1770881"/>
            <a:ext cx="1747838" cy="461963"/>
          </a:xfrm>
          <a:prstGeom prst="rect">
            <a:avLst/>
          </a:prstGeom>
          <a:solidFill>
            <a:srgbClr val="FBFF8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5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07DACAC-D318-4E4D-BD5F-07F049D6386C}"/>
              </a:ext>
            </a:extLst>
          </p:cNvPr>
          <p:cNvSpPr txBox="1"/>
          <p:nvPr/>
        </p:nvSpPr>
        <p:spPr>
          <a:xfrm>
            <a:off x="8153293" y="2278881"/>
            <a:ext cx="1747838" cy="466725"/>
          </a:xfrm>
          <a:prstGeom prst="rect">
            <a:avLst/>
          </a:prstGeom>
          <a:solidFill>
            <a:srgbClr val="FBFF8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dirty="0">
                <a:ea typeface="ＭＳ Ｐゴシック" charset="0"/>
                <a:cs typeface="ＭＳ Ｐゴシック" charset="0"/>
              </a:rPr>
              <a:t>  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993BC-6B1D-DF45-ACEC-E4DBCA019C16}"/>
              </a:ext>
            </a:extLst>
          </p:cNvPr>
          <p:cNvSpPr/>
          <p:nvPr/>
        </p:nvSpPr>
        <p:spPr>
          <a:xfrm>
            <a:off x="3882918" y="3220268"/>
            <a:ext cx="1752600" cy="4953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500AAE4-B802-6D48-A66B-35B7B2ADE1CB}"/>
              </a:ext>
            </a:extLst>
          </p:cNvPr>
          <p:cNvSpPr/>
          <p:nvPr/>
        </p:nvSpPr>
        <p:spPr>
          <a:xfrm>
            <a:off x="3887682" y="2709093"/>
            <a:ext cx="1747837" cy="4953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901C3-630A-BC43-9D5A-4840B9A2E6E2}"/>
              </a:ext>
            </a:extLst>
          </p:cNvPr>
          <p:cNvSpPr/>
          <p:nvPr/>
        </p:nvSpPr>
        <p:spPr>
          <a:xfrm>
            <a:off x="3887682" y="2237605"/>
            <a:ext cx="1747837" cy="4953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94F255-3BFC-C942-8E71-FEDBB9E15E7D}"/>
              </a:ext>
            </a:extLst>
          </p:cNvPr>
          <p:cNvSpPr/>
          <p:nvPr/>
        </p:nvSpPr>
        <p:spPr>
          <a:xfrm>
            <a:off x="3887682" y="1740718"/>
            <a:ext cx="1747837" cy="4953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6" name="TextBox 18">
            <a:extLst>
              <a:ext uri="{FF2B5EF4-FFF2-40B4-BE49-F238E27FC236}">
                <a16:creationId xmlns:a16="http://schemas.microsoft.com/office/drawing/2014/main" id="{2CEBACE6-3EC4-5942-AD52-4D8A6C8B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706" y="1148581"/>
            <a:ext cx="1052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Stack:</a:t>
            </a:r>
          </a:p>
        </p:txBody>
      </p:sp>
      <p:sp>
        <p:nvSpPr>
          <p:cNvPr id="26637" name="TextBox 6">
            <a:extLst>
              <a:ext uri="{FF2B5EF4-FFF2-40B4-BE49-F238E27FC236}">
                <a16:creationId xmlns:a16="http://schemas.microsoft.com/office/drawing/2014/main" id="{C206B505-AAA5-594E-B3EB-0FBDE2351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224" y="4716672"/>
            <a:ext cx="1423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Token Type: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2AA8A4-3F6E-654F-B015-4A3932F3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385" y="4761123"/>
            <a:ext cx="928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MINUS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90991C-E381-CB45-9FD5-81E3C635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048" y="4761122"/>
            <a:ext cx="1758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TERMINATION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77C8E-E05A-3C40-BD9A-23F38897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948" y="4761122"/>
            <a:ext cx="1327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OPERAND</a:t>
            </a:r>
          </a:p>
        </p:txBody>
      </p:sp>
      <p:sp>
        <p:nvSpPr>
          <p:cNvPr id="26641" name="TextBox 6">
            <a:extLst>
              <a:ext uri="{FF2B5EF4-FFF2-40B4-BE49-F238E27FC236}">
                <a16:creationId xmlns:a16="http://schemas.microsoft.com/office/drawing/2014/main" id="{93541D20-03EC-764A-BDE7-39B4C18C5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760" y="569774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703CF6-2246-CE40-BDC9-5B5D117F10C4}"/>
              </a:ext>
            </a:extLst>
          </p:cNvPr>
          <p:cNvSpPr txBox="1"/>
          <p:nvPr/>
        </p:nvSpPr>
        <p:spPr>
          <a:xfrm>
            <a:off x="8151707" y="2266181"/>
            <a:ext cx="1747837" cy="4667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B7D810-B9A7-AF46-A42B-205284761E08}"/>
              </a:ext>
            </a:extLst>
          </p:cNvPr>
          <p:cNvSpPr txBox="1"/>
          <p:nvPr/>
        </p:nvSpPr>
        <p:spPr>
          <a:xfrm>
            <a:off x="8153293" y="1770881"/>
            <a:ext cx="1747838" cy="46196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A6A6A6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solidFill>
                  <a:srgbClr val="A6A6A6"/>
                </a:solidFill>
                <a:ea typeface="ＭＳ Ｐゴシック" charset="0"/>
                <a:cs typeface="ＭＳ Ｐゴシック" charset="0"/>
              </a:rPr>
              <a:t>5</a:t>
            </a:r>
            <a:endParaRPr lang="en-US" dirty="0">
              <a:solidFill>
                <a:srgbClr val="A6A6A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9E7077-EB07-E14C-9506-B5FDA730779E}"/>
              </a:ext>
            </a:extLst>
          </p:cNvPr>
          <p:cNvSpPr txBox="1"/>
          <p:nvPr/>
        </p:nvSpPr>
        <p:spPr>
          <a:xfrm>
            <a:off x="8153293" y="1770881"/>
            <a:ext cx="1747838" cy="460375"/>
          </a:xfrm>
          <a:prstGeom prst="rect">
            <a:avLst/>
          </a:prstGeom>
          <a:solidFill>
            <a:srgbClr val="FBFF8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         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01CB-6C2B-864D-ADB3-2468727EE002}"/>
              </a:ext>
            </a:extLst>
          </p:cNvPr>
          <p:cNvSpPr/>
          <p:nvPr/>
        </p:nvSpPr>
        <p:spPr>
          <a:xfrm>
            <a:off x="6977910" y="4208673"/>
            <a:ext cx="2940050" cy="169227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98398-2DF0-4745-9ED2-4A4BB6E50B7E}"/>
              </a:ext>
            </a:extLst>
          </p:cNvPr>
          <p:cNvSpPr txBox="1"/>
          <p:nvPr/>
        </p:nvSpPr>
        <p:spPr>
          <a:xfrm>
            <a:off x="479502" y="5776332"/>
            <a:ext cx="4856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 1 and 5 from stack, execute the operation 5-1</a:t>
            </a:r>
          </a:p>
          <a:p>
            <a:r>
              <a:rPr lang="en-US" dirty="0"/>
              <a:t>and  push  result into the stack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DDCD6A-1923-864B-B74C-B498F9FC7CAB}"/>
              </a:ext>
            </a:extLst>
          </p:cNvPr>
          <p:cNvSpPr txBox="1"/>
          <p:nvPr/>
        </p:nvSpPr>
        <p:spPr>
          <a:xfrm>
            <a:off x="3701351" y="6304938"/>
            <a:ext cx="381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 4 from stack and write it to output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579501"/>
      </p:ext>
    </p:extLst>
  </p:cSld>
  <p:clrMapOvr>
    <a:masterClrMapping/>
  </p:clrMapOvr>
  <p:transition spd="slow" advTm="21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5" grpId="0" animBg="1"/>
      <p:bldP spid="45" grpId="1" animBg="1"/>
      <p:bldP spid="8" grpId="0" animBg="1"/>
      <p:bldP spid="8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26" grpId="0"/>
      <p:bldP spid="26" grpId="1"/>
      <p:bldP spid="27" grpId="0"/>
      <p:bldP spid="9" grpId="0"/>
      <p:bldP spid="9" grpId="1"/>
      <p:bldP spid="9" grpId="2"/>
      <p:bldP spid="9" grpId="3"/>
      <p:bldP spid="30" grpId="2" animBg="1"/>
      <p:bldP spid="31" grpId="2" animBg="1"/>
      <p:bldP spid="44" grpId="0" animBg="1"/>
      <p:bldP spid="11" grpId="0" animBg="1"/>
      <p:bldP spid="7" grpId="0"/>
      <p:bldP spid="7" grpId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B31E-B798-6547-A604-5ABF95A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Formatting and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29672-295C-9D47-86FA-5103D4F4DF53}"/>
              </a:ext>
            </a:extLst>
          </p:cNvPr>
          <p:cNvSpPr txBox="1">
            <a:spLocks/>
          </p:cNvSpPr>
          <p:nvPr/>
        </p:nvSpPr>
        <p:spPr>
          <a:xfrm>
            <a:off x="1560786" y="1690688"/>
            <a:ext cx="9070428" cy="4118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Check the provided </a:t>
            </a:r>
            <a:r>
              <a:rPr lang="en-US" altLang="en-US" dirty="0" err="1">
                <a:latin typeface="Monaco" pitchFamily="2" charset="77"/>
                <a:ea typeface="ＭＳ Ｐゴシック" panose="020B0600070205080204" pitchFamily="34" charset="-128"/>
              </a:rPr>
              <a:t>example.s</a:t>
            </a:r>
            <a:r>
              <a:rPr lang="en-US" altLang="en-US" dirty="0">
                <a:latin typeface="Monaco" pitchFamily="2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file</a:t>
            </a:r>
          </a:p>
          <a:p>
            <a:r>
              <a:rPr lang="en-US" dirty="0"/>
              <a:t>Check the lab grading marksheet</a:t>
            </a:r>
          </a:p>
        </p:txBody>
      </p:sp>
    </p:spTree>
    <p:extLst>
      <p:ext uri="{BB962C8B-B14F-4D97-AF65-F5344CB8AC3E}">
        <p14:creationId xmlns:p14="http://schemas.microsoft.com/office/powerpoint/2010/main" val="280799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>
            <a:extLst>
              <a:ext uri="{FF2B5EF4-FFF2-40B4-BE49-F238E27FC236}">
                <a16:creationId xmlns:a16="http://schemas.microsoft.com/office/drawing/2014/main" id="{12DF214C-EEAA-E247-85C3-4B619D78C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149" y="1323593"/>
            <a:ext cx="832864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comments</a:t>
            </a:r>
            <a:r>
              <a:rPr lang="en-US" altLang="en-US" sz="1800" dirty="0"/>
              <a:t> begin with a sharp sign (#) and run to the end of the line.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35F566A6-D502-F64E-9393-E5BBB794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2841915"/>
            <a:ext cx="8183591" cy="37548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.data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item:         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.word 1</a:t>
            </a:r>
          </a:p>
          <a:p>
            <a:pPr eaLnBrk="1" hangingPunct="1"/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.text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.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globl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main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main: 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	s3, item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Loop:	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add	t1, s3, s3	# t1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&lt;-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2 *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add 	t1, t1, t1	# t1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&lt;-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4 *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alt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add	t1, t1, s6	# t1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&lt;-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(save[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t0, 0(t1)		# t0 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&lt;- MEM[save[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]]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bne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t0, s5, Exit	# if save[I] != k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goto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Exit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add	s3, s3, s4	#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&lt;-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i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+ j</a:t>
            </a: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jal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	zero, Loop	# </a:t>
            </a:r>
            <a:r>
              <a:rPr lang="en-US" altLang="en-US" sz="1400" dirty="0" err="1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goto</a:t>
            </a:r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 Loop</a:t>
            </a:r>
            <a:endParaRPr lang="en-US" altLang="en-US" sz="1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  <a:sym typeface="Symbol" pitchFamily="2" charset="2"/>
            </a:endParaRPr>
          </a:p>
          <a:p>
            <a:pPr eaLnBrk="1" hangingPunct="1"/>
            <a:r>
              <a:rPr lang="en-US" altLang="en-US" sz="1400" dirty="0">
                <a:latin typeface="Consolas" panose="020B0609020204030204" pitchFamily="49" charset="0"/>
                <a:cs typeface="Consolas" panose="020B0609020204030204" pitchFamily="49" charset="0"/>
                <a:sym typeface="Symbol" pitchFamily="2" charset="2"/>
              </a:rPr>
              <a:t>Exit:</a:t>
            </a:r>
          </a:p>
        </p:txBody>
      </p:sp>
      <p:sp>
        <p:nvSpPr>
          <p:cNvPr id="531461" name="Oval 5">
            <a:extLst>
              <a:ext uri="{FF2B5EF4-FFF2-40B4-BE49-F238E27FC236}">
                <a16:creationId xmlns:a16="http://schemas.microsoft.com/office/drawing/2014/main" id="{59E45115-941B-A844-9393-56D71E0D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209" y="4487263"/>
            <a:ext cx="3290998" cy="21736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1462" name="Text Box 6">
            <a:extLst>
              <a:ext uri="{FF2B5EF4-FFF2-40B4-BE49-F238E27FC236}">
                <a16:creationId xmlns:a16="http://schemas.microsoft.com/office/drawing/2014/main" id="{FE38FAF8-2046-1F4A-B55C-405FA92EC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683" y="1692006"/>
            <a:ext cx="833442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identifiers</a:t>
            </a:r>
            <a:r>
              <a:rPr lang="en-US" altLang="en-US" sz="1800" dirty="0"/>
              <a:t> are alphanumeric sequences, underbars (_), and dots (.) that do not</a:t>
            </a:r>
          </a:p>
          <a:p>
            <a:pPr eaLnBrk="1" hangingPunct="1"/>
            <a:r>
              <a:rPr lang="en-US" altLang="en-US" sz="1800" dirty="0"/>
              <a:t>                 begin with a number.</a:t>
            </a:r>
          </a:p>
        </p:txBody>
      </p:sp>
      <p:sp>
        <p:nvSpPr>
          <p:cNvPr id="531463" name="Oval 7">
            <a:extLst>
              <a:ext uri="{FF2B5EF4-FFF2-40B4-BE49-F238E27FC236}">
                <a16:creationId xmlns:a16="http://schemas.microsoft.com/office/drawing/2014/main" id="{609A6A07-9044-3F4C-8F33-8A70F9A13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7" y="3016177"/>
            <a:ext cx="1221115" cy="364475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1464" name="Text Box 8">
            <a:extLst>
              <a:ext uri="{FF2B5EF4-FFF2-40B4-BE49-F238E27FC236}">
                <a16:creationId xmlns:a16="http://schemas.microsoft.com/office/drawing/2014/main" id="{E2E6CF14-C10B-D64D-94A8-A1CD0BF2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683" y="2353027"/>
            <a:ext cx="8334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labels</a:t>
            </a:r>
            <a:r>
              <a:rPr lang="en-US" altLang="en-US" sz="1800" dirty="0"/>
              <a:t> are identifiers placed at the beginning of a line, and followed by a colon.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DD34B8-6DAD-AF44-8AFC-618AF81E78ED}"/>
              </a:ext>
            </a:extLst>
          </p:cNvPr>
          <p:cNvGrpSpPr/>
          <p:nvPr/>
        </p:nvGrpSpPr>
        <p:grpSpPr>
          <a:xfrm>
            <a:off x="3791350" y="3974270"/>
            <a:ext cx="1354228" cy="2384966"/>
            <a:chOff x="3791350" y="3974270"/>
            <a:chExt cx="1354228" cy="2384966"/>
          </a:xfrm>
        </p:grpSpPr>
        <p:sp>
          <p:nvSpPr>
            <p:cNvPr id="28683" name="Oval 10">
              <a:extLst>
                <a:ext uri="{FF2B5EF4-FFF2-40B4-BE49-F238E27FC236}">
                  <a16:creationId xmlns:a16="http://schemas.microsoft.com/office/drawing/2014/main" id="{E89E5C57-F74E-314A-8DD6-F20A7F741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350" y="3974270"/>
              <a:ext cx="626384" cy="254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8684" name="Oval 11">
              <a:extLst>
                <a:ext uri="{FF2B5EF4-FFF2-40B4-BE49-F238E27FC236}">
                  <a16:creationId xmlns:a16="http://schemas.microsoft.com/office/drawing/2014/main" id="{912E52B8-DABC-774A-A163-BFB17BD5A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458" y="5669280"/>
              <a:ext cx="525120" cy="2576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8685" name="Oval 12">
              <a:extLst>
                <a:ext uri="{FF2B5EF4-FFF2-40B4-BE49-F238E27FC236}">
                  <a16:creationId xmlns:a16="http://schemas.microsoft.com/office/drawing/2014/main" id="{FBB67EA3-7DDA-2248-A9AA-93BBEDD3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229" y="6098526"/>
              <a:ext cx="534844" cy="2607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CA5AAEB6-4B54-4C4B-BB55-B666D655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90" y="181776"/>
            <a:ext cx="10515600" cy="1059013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Assembler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/>
      <p:bldP spid="531461" grpId="0" animBg="1"/>
      <p:bldP spid="531462" grpId="0"/>
      <p:bldP spid="531463" grpId="0" animBg="1"/>
      <p:bldP spid="5314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7|0.9|1.6|0.7|0.7|0.7|0.8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1253</Words>
  <Application>Microsoft Macintosh PowerPoint</Application>
  <PresentationFormat>Widescreen</PresentationFormat>
  <Paragraphs>200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Monaco</vt:lpstr>
      <vt:lpstr>Times New Roman</vt:lpstr>
      <vt:lpstr>Office Theme</vt:lpstr>
      <vt:lpstr>Introduction to Lab #2 </vt:lpstr>
      <vt:lpstr>General Intro to 229 Labs</vt:lpstr>
      <vt:lpstr>The calculator Program</vt:lpstr>
      <vt:lpstr>Types of input tokens for calculator</vt:lpstr>
      <vt:lpstr> Operation of the calculator</vt:lpstr>
      <vt:lpstr>How does the stack grow?</vt:lpstr>
      <vt:lpstr>PowerPoint Presentation</vt:lpstr>
      <vt:lpstr>Formatting and Style</vt:lpstr>
      <vt:lpstr>Assembler Syntax</vt:lpstr>
      <vt:lpstr>Assembler Directives</vt:lpstr>
      <vt:lpstr>Pseudo Instructions</vt:lpstr>
      <vt:lpstr>Using GitHub</vt:lpstr>
      <vt:lpstr>CMPUT 229 Student  Submission  License</vt:lpstr>
      <vt:lpstr>common.s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Lab #1 </dc:title>
  <dc:creator>Abdulrahman Alattas</dc:creator>
  <cp:lastModifiedBy>Jose Amaral</cp:lastModifiedBy>
  <cp:revision>26</cp:revision>
  <dcterms:created xsi:type="dcterms:W3CDTF">2019-05-12T17:01:30Z</dcterms:created>
  <dcterms:modified xsi:type="dcterms:W3CDTF">2021-09-14T17:59:59Z</dcterms:modified>
</cp:coreProperties>
</file>