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_rels/notesSlide1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.xml.rels" ContentType="application/vnd.openxmlformats-package.relationships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2000" cy="6858000"/>
  <p:notesSz cx="7315200" cy="9601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Click to move the slide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dt" idx="13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ftr" idx="1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6"/>
          <p:cNvSpPr>
            <a:spLocks noGrp="1"/>
          </p:cNvSpPr>
          <p:nvPr>
            <p:ph type="sldNum" idx="1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D0C9D618-A904-4C47-9354-076AAC58BA74}" type="slidenum"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7480" cy="3238200"/>
          </a:xfrm>
          <a:prstGeom prst="rect">
            <a:avLst/>
          </a:prstGeom>
          <a:ln w="0">
            <a:noFill/>
          </a:ln>
        </p:spPr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0360" cy="377856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-216000">
              <a:buNone/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sldNum" idx="16"/>
          </p:nvPr>
        </p:nvSpPr>
        <p:spPr>
          <a:xfrm>
            <a:off x="4143600" y="9119520"/>
            <a:ext cx="3168000" cy="47988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F5D94A1-7CA7-47C9-8B39-AE9D61555CAE}" type="slidenum">
              <a:rPr b="0" lang="en-US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7480" cy="3238200"/>
          </a:xfrm>
          <a:prstGeom prst="rect">
            <a:avLst/>
          </a:prstGeom>
          <a:ln w="0">
            <a:noFill/>
          </a:ln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0360" cy="377856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What is the memory representation of the string “This is a test”?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We refer to the string by a pointer.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Top row shows the character.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Bottom row shows the ASCII hex representation.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String is terminated by the null character.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 idx="20"/>
          </p:nvPr>
        </p:nvSpPr>
        <p:spPr>
          <a:xfrm>
            <a:off x="4143600" y="9119520"/>
            <a:ext cx="3168000" cy="47988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68D72A3-60D1-4F49-B76F-932340A02FB3}" type="slidenum">
              <a:rPr b="0" lang="en-US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7480" cy="3238200"/>
          </a:xfrm>
          <a:prstGeom prst="rect">
            <a:avLst/>
          </a:prstGeom>
          <a:ln w="0">
            <a:noFill/>
          </a:ln>
        </p:spPr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0360" cy="377856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String search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String search finds the locations of input query string in an input search string.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Search is case sensitive in this lab. (Eg: ‘a’ != ‘A’)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Instead of returning all locations separately, we will return their sum.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The first character of the string has index 0.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sldNum" idx="21"/>
          </p:nvPr>
        </p:nvSpPr>
        <p:spPr>
          <a:xfrm>
            <a:off x="4143600" y="9119520"/>
            <a:ext cx="3168000" cy="47988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C61FB88-5D32-4AB0-8302-05B082CFC3F7}" type="slidenum">
              <a:rPr b="0" lang="en-US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7480" cy="3238200"/>
          </a:xfrm>
          <a:prstGeom prst="rect">
            <a:avLst/>
          </a:prstGeom>
          <a:ln w="0">
            <a:noFill/>
          </a:ln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0360" cy="377856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Consider the following search for “young”: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Match at 8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Match at 32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Match at 48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Result is the sum of the match locations, and 8 + 32 + 48 = 88, which is the result. 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sldNum" idx="22"/>
          </p:nvPr>
        </p:nvSpPr>
        <p:spPr>
          <a:xfrm>
            <a:off x="4143600" y="9119520"/>
            <a:ext cx="3168000" cy="47988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D3E508A-04BC-4A40-AC2B-40467375B5B4}" type="slidenum">
              <a:rPr b="0" lang="en-US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7480" cy="3238200"/>
          </a:xfrm>
          <a:prstGeom prst="rect">
            <a:avLst/>
          </a:prstGeom>
          <a:ln w="0">
            <a:noFill/>
          </a:ln>
        </p:spPr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0360" cy="377856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This section describes the requirements for the lab.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sldNum" idx="23"/>
          </p:nvPr>
        </p:nvSpPr>
        <p:spPr>
          <a:xfrm>
            <a:off x="4143600" y="9119520"/>
            <a:ext cx="3168000" cy="47988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D2FEAE1-3FF2-47D3-88AF-B0BC5109BD74}" type="slidenum">
              <a:rPr b="0" lang="en-US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7480" cy="3238200"/>
          </a:xfrm>
          <a:prstGeom prst="rect">
            <a:avLst/>
          </a:prstGeom>
          <a:ln w="0">
            <a:noFill/>
          </a:ln>
        </p:spPr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0360" cy="377856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Only have to implement a single function performing string search.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sldNum" idx="24"/>
          </p:nvPr>
        </p:nvSpPr>
        <p:spPr>
          <a:xfrm>
            <a:off x="4143600" y="9119520"/>
            <a:ext cx="3168000" cy="47988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57699B2-569C-4014-B254-4BE76A288FF1}" type="slidenum">
              <a:rPr b="0" lang="en-US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ldImg"/>
          </p:nvPr>
        </p:nvSpPr>
        <p:spPr>
          <a:xfrm>
            <a:off x="457200" y="729360"/>
            <a:ext cx="6399360" cy="3599280"/>
          </a:xfrm>
          <a:prstGeom prst="rect">
            <a:avLst/>
          </a:prstGeom>
          <a:ln w="0">
            <a:noFill/>
          </a:ln>
        </p:spPr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84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 Is the “main” function (entry point).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 Takes in a query string and a search string.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 Returns the sum of the indices of all the matches of the query string in the search string.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7480" cy="3238200"/>
          </a:xfrm>
          <a:prstGeom prst="rect">
            <a:avLst/>
          </a:prstGeom>
          <a:ln w="0">
            <a:noFill/>
          </a:ln>
        </p:spPr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0360" cy="377856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 Overview of how to test your lab.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 How to create test files.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 How to run a test.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sldNum" idx="25"/>
          </p:nvPr>
        </p:nvSpPr>
        <p:spPr>
          <a:xfrm>
            <a:off x="4143600" y="9119520"/>
            <a:ext cx="3168000" cy="47988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810FD74-B718-4D2B-A67A-02EDE6360058}" type="slidenum">
              <a:rPr b="0" lang="en-US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3920" cy="3770640"/>
          </a:xfrm>
          <a:prstGeom prst="rect">
            <a:avLst/>
          </a:prstGeom>
          <a:ln w="0">
            <a:noFill/>
          </a:ln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84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 Some included tests, these tests are in the correct format.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 To test your solution, give the path to the test file in the program arguments.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ldImg"/>
          </p:nvPr>
        </p:nvSpPr>
        <p:spPr>
          <a:xfrm>
            <a:off x="457200" y="729360"/>
            <a:ext cx="6399360" cy="3599280"/>
          </a:xfrm>
          <a:prstGeom prst="rect">
            <a:avLst/>
          </a:prstGeom>
          <a:ln w="0">
            <a:noFill/>
          </a:ln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84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 Test file has two lines, each with a number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2000" spc="-1" strike="noStrike">
                <a:solidFill>
                  <a:srgbClr val="000000"/>
                </a:solidFill>
                <a:latin typeface="Arial"/>
              </a:rPr>
              <a:t>- Trailing newline can be present or not.</a:t>
            </a:r>
            <a:endParaRPr b="0" lang="en-C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7480" cy="3238200"/>
          </a:xfrm>
          <a:prstGeom prst="rect">
            <a:avLst/>
          </a:prstGeom>
          <a:ln w="0">
            <a:noFill/>
          </a:ln>
        </p:spPr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0360" cy="377856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This section introduces concepts required for the lab.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sldNum" idx="17"/>
          </p:nvPr>
        </p:nvSpPr>
        <p:spPr>
          <a:xfrm>
            <a:off x="4143600" y="9119520"/>
            <a:ext cx="3168000" cy="47988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A533707-D88D-4A2E-9820-E0DA777A26C8}" type="slidenum">
              <a:rPr b="0" lang="en-US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7480" cy="3238200"/>
          </a:xfrm>
          <a:prstGeom prst="rect">
            <a:avLst/>
          </a:prstGeom>
          <a:ln w="0">
            <a:noFill/>
          </a:ln>
        </p:spPr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0360" cy="377856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Strings are represented as arrays of characters: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Each character is a number.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ASCII is a standard mapping between chars and numbers.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Each ASCII character is a single byte.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String termination: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Strings are passed as pointers, need terminator.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  </a:t>
            </a: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In ASCII, the number 0x00 (‘\0’) is used.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sldNum" idx="18"/>
          </p:nvPr>
        </p:nvSpPr>
        <p:spPr>
          <a:xfrm>
            <a:off x="4143600" y="9119520"/>
            <a:ext cx="3168000" cy="47988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B96814A-D467-4C1D-9559-27BBC36926C0}" type="slidenum">
              <a:rPr b="0" lang="en-US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ldImg"/>
          </p:nvPr>
        </p:nvSpPr>
        <p:spPr>
          <a:xfrm>
            <a:off x="777960" y="1200240"/>
            <a:ext cx="5757480" cy="3238200"/>
          </a:xfrm>
          <a:prstGeom prst="rect">
            <a:avLst/>
          </a:prstGeom>
          <a:ln w="0">
            <a:noFill/>
          </a:ln>
        </p:spPr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731520" y="4620600"/>
            <a:ext cx="5850360" cy="377856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ASCII character table.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Contains non-printable characters.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- Only uses numbers from 0 to 127 (first 7 bits of the byte).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sldNum" idx="19"/>
          </p:nvPr>
        </p:nvSpPr>
        <p:spPr>
          <a:xfrm>
            <a:off x="4143600" y="9119520"/>
            <a:ext cx="3168000" cy="47988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300" spc="-1" strike="noStrike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BA64917-C961-4E20-9F98-98D0170CACC7}" type="slidenum">
              <a:rPr b="0" lang="en-US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CA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FBDD1AF-FB6A-4DC9-8EC6-6D762B19430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0AF53D0-3289-40E0-97F9-2790313D5F0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2EB2437-61C6-4BD9-8EC0-595143C906E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6046312-430F-41F5-87E1-F37F59FBFBB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C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4165560" y="6356520"/>
            <a:ext cx="385884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A57F8970-6163-49F9-84FB-E88C2A04AC0F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60948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4"/>
          </p:nvPr>
        </p:nvSpPr>
        <p:spPr>
          <a:xfrm>
            <a:off x="4165560" y="6356520"/>
            <a:ext cx="385884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5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0E35E965-8112-4C8A-AC44-9DAF7EA9A79D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dt" idx="6"/>
          </p:nvPr>
        </p:nvSpPr>
        <p:spPr>
          <a:xfrm>
            <a:off x="60948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ftr" idx="7"/>
          </p:nvPr>
        </p:nvSpPr>
        <p:spPr>
          <a:xfrm>
            <a:off x="4165560" y="6356520"/>
            <a:ext cx="385884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ldNum" idx="8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9EE19C9D-EBB1-4BB0-BA40-5AE70DAB9378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dt" idx="9"/>
          </p:nvPr>
        </p:nvSpPr>
        <p:spPr>
          <a:xfrm>
            <a:off x="60948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Click to edit the title text format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ftr" idx="10"/>
          </p:nvPr>
        </p:nvSpPr>
        <p:spPr>
          <a:xfrm>
            <a:off x="4165560" y="6356520"/>
            <a:ext cx="385884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sldNum" idx="11"/>
          </p:nvPr>
        </p:nvSpPr>
        <p:spPr>
          <a:xfrm>
            <a:off x="873756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9D8373AE-C472-4107-BE37-6258EF338E6B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C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dt" idx="12"/>
          </p:nvPr>
        </p:nvSpPr>
        <p:spPr>
          <a:xfrm>
            <a:off x="609480" y="6356520"/>
            <a:ext cx="2842920" cy="363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C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CA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C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hyperlink" Target="https://cmput229.github.io/229-labs-RISCV/" TargetMode="External"/><Relationship Id="rId3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8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Lab #2: String Search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ubTitle"/>
          </p:nvPr>
        </p:nvSpPr>
        <p:spPr>
          <a:xfrm>
            <a:off x="4829760" y="1055520"/>
            <a:ext cx="2530800" cy="77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0" algn="ctr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CMPUT 229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Example String in Memory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0" name="Rectangle 72"/>
          <p:cNvSpPr/>
          <p:nvPr/>
        </p:nvSpPr>
        <p:spPr>
          <a:xfrm>
            <a:off x="1620000" y="1475280"/>
            <a:ext cx="917892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What does the string “This is a test” look like in memory?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1" name="Table 73"/>
          <p:cNvGraphicFramePr/>
          <p:nvPr/>
        </p:nvGraphicFramePr>
        <p:xfrm>
          <a:off x="1146600" y="4054320"/>
          <a:ext cx="9898920" cy="756720"/>
        </p:xfrm>
        <a:graphic>
          <a:graphicData uri="http://schemas.openxmlformats.org/drawingml/2006/table">
            <a:tbl>
              <a:tblPr/>
              <a:tblGrid>
                <a:gridCol w="658800"/>
                <a:gridCol w="658800"/>
                <a:gridCol w="658800"/>
                <a:gridCol w="658800"/>
                <a:gridCol w="658800"/>
                <a:gridCol w="658800"/>
                <a:gridCol w="658800"/>
                <a:gridCol w="658800"/>
                <a:gridCol w="658800"/>
                <a:gridCol w="658800"/>
                <a:gridCol w="658800"/>
                <a:gridCol w="658800"/>
                <a:gridCol w="658800"/>
                <a:gridCol w="658800"/>
                <a:gridCol w="676080"/>
              </a:tblGrid>
              <a:tr h="378360"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‘</a:t>
                      </a: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T’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‘</a:t>
                      </a: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h’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‘</a:t>
                      </a: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i’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‘</a:t>
                      </a: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s’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‘ ’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‘</a:t>
                      </a: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i’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‘</a:t>
                      </a: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s’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‘ ’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‘</a:t>
                      </a: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a’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‘ ’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‘</a:t>
                      </a: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t’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‘</a:t>
                      </a: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e’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‘</a:t>
                      </a: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s’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‘</a:t>
                      </a: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t’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‘</a:t>
                      </a: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\0’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78360"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0x54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0x68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0x69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0x73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0x20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0x69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0x73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0x20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0x61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0x20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0x74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0x65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0x73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0x74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0x00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2" name="Down Arrow 74"/>
          <p:cNvSpPr/>
          <p:nvPr/>
        </p:nvSpPr>
        <p:spPr>
          <a:xfrm>
            <a:off x="1260000" y="2880000"/>
            <a:ext cx="539640" cy="1079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Rectangle 75"/>
          <p:cNvSpPr/>
          <p:nvPr/>
        </p:nvSpPr>
        <p:spPr>
          <a:xfrm>
            <a:off x="1620000" y="1835280"/>
            <a:ext cx="917892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We are given a pointer to the first character of the string.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String Search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5" name="CustomShape 71"/>
          <p:cNvSpPr/>
          <p:nvPr/>
        </p:nvSpPr>
        <p:spPr>
          <a:xfrm>
            <a:off x="1302480" y="1343160"/>
            <a:ext cx="93164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String search in this lab: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Rectangle 78"/>
          <p:cNvSpPr/>
          <p:nvPr/>
        </p:nvSpPr>
        <p:spPr>
          <a:xfrm>
            <a:off x="1620000" y="1799280"/>
            <a:ext cx="917892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String search finds the locations of a query string in a search string.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Rectangle 79"/>
          <p:cNvSpPr/>
          <p:nvPr/>
        </p:nvSpPr>
        <p:spPr>
          <a:xfrm>
            <a:off x="1620000" y="2520000"/>
            <a:ext cx="917892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Instead of returning all the locations separately, we will return their sum.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Rectangle 80"/>
          <p:cNvSpPr/>
          <p:nvPr/>
        </p:nvSpPr>
        <p:spPr>
          <a:xfrm>
            <a:off x="1620000" y="2160000"/>
            <a:ext cx="917892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Can be case sensitive, or case insensitive. This lab will be case sensitive.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Rectangle 81"/>
          <p:cNvSpPr/>
          <p:nvPr/>
        </p:nvSpPr>
        <p:spPr>
          <a:xfrm>
            <a:off x="1620000" y="2880000"/>
            <a:ext cx="917892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Note that the first character in the string has index 0.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Example String Search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1" name="Rectangle 83"/>
          <p:cNvSpPr/>
          <p:nvPr/>
        </p:nvSpPr>
        <p:spPr>
          <a:xfrm>
            <a:off x="1620000" y="1475280"/>
            <a:ext cx="917892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Consider searching for the string “young” in the following string: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2" name="Table 84"/>
          <p:cNvGraphicFramePr/>
          <p:nvPr/>
        </p:nvGraphicFramePr>
        <p:xfrm>
          <a:off x="372240" y="2184120"/>
          <a:ext cx="11447640" cy="364680"/>
        </p:xfrm>
        <a:graphic>
          <a:graphicData uri="http://schemas.openxmlformats.org/drawingml/2006/table">
            <a:tbl>
              <a:tblPr/>
              <a:tblGrid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  <a:gridCol w="216000"/>
              </a:tblGrid>
              <a:tr h="364680"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h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w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u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h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w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u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u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o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u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n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en-CA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  <a:endParaRPr b="0" lang="en-CA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3" name="Up Arrow 85"/>
          <p:cNvSpPr/>
          <p:nvPr/>
        </p:nvSpPr>
        <p:spPr>
          <a:xfrm>
            <a:off x="2052000" y="2628000"/>
            <a:ext cx="287640" cy="611640"/>
          </a:xfrm>
          <a:prstGeom prst="upArrow">
            <a:avLst>
              <a:gd name="adj1" fmla="val 50000"/>
              <a:gd name="adj2" fmla="val 53125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Up Arrow 86"/>
          <p:cNvSpPr/>
          <p:nvPr/>
        </p:nvSpPr>
        <p:spPr>
          <a:xfrm>
            <a:off x="7236360" y="2628360"/>
            <a:ext cx="287640" cy="611640"/>
          </a:xfrm>
          <a:prstGeom prst="upArrow">
            <a:avLst>
              <a:gd name="adj1" fmla="val 50000"/>
              <a:gd name="adj2" fmla="val 53125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Up Arrow 87"/>
          <p:cNvSpPr/>
          <p:nvPr/>
        </p:nvSpPr>
        <p:spPr>
          <a:xfrm>
            <a:off x="10692720" y="2628720"/>
            <a:ext cx="287640" cy="611640"/>
          </a:xfrm>
          <a:prstGeom prst="upArrow">
            <a:avLst>
              <a:gd name="adj1" fmla="val 50000"/>
              <a:gd name="adj2" fmla="val 53125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TextBox 88"/>
          <p:cNvSpPr/>
          <p:nvPr/>
        </p:nvSpPr>
        <p:spPr>
          <a:xfrm>
            <a:off x="1980000" y="3312000"/>
            <a:ext cx="197964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Match at 8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TextBox 89"/>
          <p:cNvSpPr/>
          <p:nvPr/>
        </p:nvSpPr>
        <p:spPr>
          <a:xfrm>
            <a:off x="7236000" y="3312000"/>
            <a:ext cx="197964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Match at 32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TextBox 90"/>
          <p:cNvSpPr/>
          <p:nvPr/>
        </p:nvSpPr>
        <p:spPr>
          <a:xfrm>
            <a:off x="10692000" y="3312000"/>
            <a:ext cx="197964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Match at 48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Rectangle 91"/>
          <p:cNvSpPr/>
          <p:nvPr/>
        </p:nvSpPr>
        <p:spPr>
          <a:xfrm>
            <a:off x="1620000" y="3851280"/>
            <a:ext cx="917892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We have matches at indices 8, 32, and 48. Since 8 + 32 + 48 = 88, the result of the search is 88.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3" dur="indefinite" restart="never" nodeType="tmRoot">
          <p:childTnLst>
            <p:seq>
              <p:cTn id="74" dur="indefinite" nodeType="mainSeq">
                <p:childTnLst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8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Assignment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829760" y="1055520"/>
            <a:ext cx="2530800" cy="77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0" algn="ctr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CMPUT 229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Overview of the lab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3" name="CustomShape 84"/>
          <p:cNvSpPr/>
          <p:nvPr/>
        </p:nvSpPr>
        <p:spPr>
          <a:xfrm>
            <a:off x="1302480" y="1343160"/>
            <a:ext cx="93164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Overview: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Rectangle 96"/>
          <p:cNvSpPr/>
          <p:nvPr/>
        </p:nvSpPr>
        <p:spPr>
          <a:xfrm>
            <a:off x="1620000" y="1799280"/>
            <a:ext cx="8098920" cy="60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In this lab, you must implement a single function to perform the described string search operation.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Rectangle 97"/>
          <p:cNvSpPr/>
          <p:nvPr/>
        </p:nvSpPr>
        <p:spPr>
          <a:xfrm>
            <a:off x="1620000" y="2375640"/>
            <a:ext cx="8098920" cy="60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No other functions are needed.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5" dur="indefinite" restart="never" nodeType="tmRoot">
          <p:childTnLst>
            <p:seq>
              <p:cTn id="106" dur="indefinite" nodeType="mainSeq">
                <p:childTnLst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0"/>
          <p:cNvSpPr/>
          <p:nvPr/>
        </p:nvSpPr>
        <p:spPr>
          <a:xfrm>
            <a:off x="198108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Monaco"/>
              </a:rPr>
              <a:t>stringSearch</a:t>
            </a:r>
            <a:endParaRPr b="0" lang="en-C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CustomShape 76"/>
          <p:cNvSpPr/>
          <p:nvPr/>
        </p:nvSpPr>
        <p:spPr>
          <a:xfrm>
            <a:off x="1538640" y="3267360"/>
            <a:ext cx="98971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a0: Pointer to the query string.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CustomShape 77"/>
          <p:cNvSpPr/>
          <p:nvPr/>
        </p:nvSpPr>
        <p:spPr>
          <a:xfrm>
            <a:off x="1538640" y="5100120"/>
            <a:ext cx="95122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Calibri"/>
              </a:rPr>
              <a:t>a0: Sum of the indices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CustomShape 78"/>
          <p:cNvSpPr/>
          <p:nvPr/>
        </p:nvSpPr>
        <p:spPr>
          <a:xfrm>
            <a:off x="1302480" y="2843280"/>
            <a:ext cx="1988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Parameters: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CustomShape 79"/>
          <p:cNvSpPr/>
          <p:nvPr/>
        </p:nvSpPr>
        <p:spPr>
          <a:xfrm>
            <a:off x="1230840" y="4656960"/>
            <a:ext cx="23983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Return Value: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CustomShape 80"/>
          <p:cNvSpPr/>
          <p:nvPr/>
        </p:nvSpPr>
        <p:spPr>
          <a:xfrm>
            <a:off x="1538640" y="4138200"/>
            <a:ext cx="828936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CustomShape 81"/>
          <p:cNvSpPr/>
          <p:nvPr/>
        </p:nvSpPr>
        <p:spPr>
          <a:xfrm>
            <a:off x="1302480" y="1767960"/>
            <a:ext cx="989712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Monaco"/>
              </a:rPr>
              <a:t>This function computes the sum of all indices of the query string in the search string.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CustomShape 82"/>
          <p:cNvSpPr/>
          <p:nvPr/>
        </p:nvSpPr>
        <p:spPr>
          <a:xfrm>
            <a:off x="1302480" y="1343160"/>
            <a:ext cx="1988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Description: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CustomShape 83"/>
          <p:cNvSpPr/>
          <p:nvPr/>
        </p:nvSpPr>
        <p:spPr>
          <a:xfrm>
            <a:off x="1538640" y="3699360"/>
            <a:ext cx="98971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CA" sz="2400" spc="-1" strike="noStrike">
                <a:solidFill>
                  <a:srgbClr val="000000"/>
                </a:solidFill>
                <a:latin typeface="Arial"/>
              </a:rPr>
              <a:t>a1: Pointer to the search string.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9" dur="indefinite" restart="never" nodeType="tmRoot">
          <p:childTnLst>
            <p:seq>
              <p:cTn id="120" dur="indefinite" nodeType="mainSeq">
                <p:childTnLst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8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Testing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4829760" y="1055520"/>
            <a:ext cx="2530800" cy="77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0" algn="ctr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CMPUT 229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2"/>
          <p:cNvSpPr/>
          <p:nvPr/>
        </p:nvSpPr>
        <p:spPr>
          <a:xfrm>
            <a:off x="198108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Monaco"/>
              </a:rPr>
              <a:t>Testing your Solution</a:t>
            </a:r>
            <a:endParaRPr b="0" lang="en-C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1538640" y="2986200"/>
            <a:ext cx="8289360" cy="4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Picture 4" descr=""/>
          <p:cNvPicPr/>
          <p:nvPr/>
        </p:nvPicPr>
        <p:blipFill>
          <a:blip r:embed="rId1"/>
          <a:stretch/>
        </p:blipFill>
        <p:spPr>
          <a:xfrm>
            <a:off x="2647800" y="3168000"/>
            <a:ext cx="6895080" cy="926280"/>
          </a:xfrm>
          <a:prstGeom prst="rect">
            <a:avLst/>
          </a:prstGeom>
          <a:ln w="0">
            <a:noFill/>
          </a:ln>
        </p:spPr>
      </p:pic>
      <p:sp>
        <p:nvSpPr>
          <p:cNvPr id="100" name="CustomShape 5"/>
          <p:cNvSpPr/>
          <p:nvPr/>
        </p:nvSpPr>
        <p:spPr>
          <a:xfrm>
            <a:off x="1260000" y="1764000"/>
            <a:ext cx="198864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CustomShape 73"/>
          <p:cNvSpPr/>
          <p:nvPr/>
        </p:nvSpPr>
        <p:spPr>
          <a:xfrm>
            <a:off x="1302480" y="1487160"/>
            <a:ext cx="60764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Give file path as program arguments: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Rectangle 118"/>
          <p:cNvSpPr/>
          <p:nvPr/>
        </p:nvSpPr>
        <p:spPr>
          <a:xfrm>
            <a:off x="1620000" y="1943280"/>
            <a:ext cx="809892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Make sure the test file has the correct format (Next slide).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Rectangle 119"/>
          <p:cNvSpPr/>
          <p:nvPr/>
        </p:nvSpPr>
        <p:spPr>
          <a:xfrm>
            <a:off x="1620000" y="2304000"/>
            <a:ext cx="683892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RARS may need the full path to the test file.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9" dur="indefinite" restart="never" nodeType="tmRoot">
          <p:childTnLst>
            <p:seq>
              <p:cTn id="150" dur="indefinite" nodeType="mainSeq">
                <p:childTnLst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3"/>
          <p:cNvSpPr/>
          <p:nvPr/>
        </p:nvSpPr>
        <p:spPr>
          <a:xfrm>
            <a:off x="198108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Monaco"/>
              </a:rPr>
              <a:t>Format of the Test File</a:t>
            </a:r>
            <a:endParaRPr b="0" lang="en-C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CustomShape 74"/>
          <p:cNvSpPr/>
          <p:nvPr/>
        </p:nvSpPr>
        <p:spPr>
          <a:xfrm>
            <a:off x="1260000" y="1620000"/>
            <a:ext cx="198864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CustomShape 75"/>
          <p:cNvSpPr/>
          <p:nvPr/>
        </p:nvSpPr>
        <p:spPr>
          <a:xfrm>
            <a:off x="1302480" y="1343160"/>
            <a:ext cx="58964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A test file contains an input to stringSearch: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Rectangle 123"/>
          <p:cNvSpPr/>
          <p:nvPr/>
        </p:nvSpPr>
        <p:spPr>
          <a:xfrm>
            <a:off x="1620000" y="1799280"/>
            <a:ext cx="809892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The file must have two lines, both of which are ASCII strings.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Rectangle 124"/>
          <p:cNvSpPr/>
          <p:nvPr/>
        </p:nvSpPr>
        <p:spPr>
          <a:xfrm>
            <a:off x="1620000" y="2160000"/>
            <a:ext cx="8458920" cy="60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Rectangle 125"/>
          <p:cNvSpPr/>
          <p:nvPr/>
        </p:nvSpPr>
        <p:spPr>
          <a:xfrm>
            <a:off x="1620000" y="2123280"/>
            <a:ext cx="809892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The first line is the query string.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Rectangle 126"/>
          <p:cNvSpPr/>
          <p:nvPr/>
        </p:nvSpPr>
        <p:spPr>
          <a:xfrm>
            <a:off x="1620000" y="2447280"/>
            <a:ext cx="809892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The second line is the search string.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7" dur="indefinite" restart="never" nodeType="tmRoot">
          <p:childTnLst>
            <p:seq>
              <p:cTn id="168" dur="indefinite" nodeType="mainSeq">
                <p:childTnLst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Important things first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subTitle"/>
          </p:nvPr>
        </p:nvSpPr>
        <p:spPr>
          <a:xfrm>
            <a:off x="609480" y="2203200"/>
            <a:ext cx="1097100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571680" indent="-5716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GitHub Classroom</a:t>
            </a:r>
            <a:endParaRPr b="0" lang="en-CA" sz="28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CMPUT229 Student Submission License</a:t>
            </a:r>
            <a:endParaRPr b="0" lang="en-CA" sz="28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chemeClr val="dk1"/>
                </a:solidFill>
                <a:latin typeface="Calibri"/>
              </a:rPr>
              <a:t>Private repos</a:t>
            </a:r>
            <a:endParaRPr b="0" lang="en-C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0" y="274680"/>
            <a:ext cx="10971000" cy="1141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GitHub Classroom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36" name="Picture 3" descr=""/>
          <p:cNvPicPr/>
          <p:nvPr/>
        </p:nvPicPr>
        <p:blipFill>
          <a:blip r:embed="rId1"/>
          <a:stretch/>
        </p:blipFill>
        <p:spPr>
          <a:xfrm>
            <a:off x="2209680" y="1403280"/>
            <a:ext cx="9659520" cy="5034600"/>
          </a:xfrm>
          <a:prstGeom prst="rect">
            <a:avLst/>
          </a:prstGeom>
          <a:ln w="0">
            <a:noFill/>
          </a:ln>
        </p:spPr>
      </p:pic>
      <p:sp>
        <p:nvSpPr>
          <p:cNvPr id="37" name="TextBox 4"/>
          <p:cNvSpPr/>
          <p:nvPr/>
        </p:nvSpPr>
        <p:spPr>
          <a:xfrm>
            <a:off x="5690880" y="5651640"/>
            <a:ext cx="1336320" cy="242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000" spc="-1" strike="noStrike">
                <a:solidFill>
                  <a:schemeClr val="dk1"/>
                </a:solidFill>
                <a:latin typeface="Calibri"/>
              </a:rPr>
              <a:t>studentA@ualberta.ca</a:t>
            </a:r>
            <a:endParaRPr b="0" lang="en-CA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TextBox 5"/>
          <p:cNvSpPr/>
          <p:nvPr/>
        </p:nvSpPr>
        <p:spPr>
          <a:xfrm>
            <a:off x="5691600" y="6035760"/>
            <a:ext cx="1331640" cy="2422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000" spc="-1" strike="noStrike">
                <a:solidFill>
                  <a:schemeClr val="dk1"/>
                </a:solidFill>
                <a:latin typeface="Calibri"/>
              </a:rPr>
              <a:t>studentB@ualberta.ca</a:t>
            </a:r>
            <a:endParaRPr b="0" lang="en-CA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000" cy="114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Learn to git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40" name="Picture 2" descr=""/>
          <p:cNvPicPr/>
          <p:nvPr/>
        </p:nvPicPr>
        <p:blipFill>
          <a:blip r:embed="rId1"/>
          <a:stretch/>
        </p:blipFill>
        <p:spPr>
          <a:xfrm>
            <a:off x="3412440" y="1096560"/>
            <a:ext cx="7772040" cy="5165640"/>
          </a:xfrm>
          <a:prstGeom prst="rect">
            <a:avLst/>
          </a:prstGeom>
          <a:ln w="0">
            <a:noFill/>
          </a:ln>
        </p:spPr>
      </p:pic>
      <p:sp>
        <p:nvSpPr>
          <p:cNvPr id="41" name="TextBox 4"/>
          <p:cNvSpPr/>
          <p:nvPr/>
        </p:nvSpPr>
        <p:spPr>
          <a:xfrm>
            <a:off x="3412440" y="6398640"/>
            <a:ext cx="6099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1800" spc="-1" strike="noStrike" u="sng">
                <a:solidFill>
                  <a:schemeClr val="dk1"/>
                </a:solidFill>
                <a:uFillTx/>
                <a:latin typeface="Calibri"/>
                <a:hlinkClick r:id="rId2"/>
              </a:rPr>
              <a:t>https://cmput229.github.io/229-labs-RISCV/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"/>
          <p:cNvPicPr/>
          <p:nvPr/>
        </p:nvPicPr>
        <p:blipFill>
          <a:blip r:embed="rId1"/>
          <a:stretch/>
        </p:blipFill>
        <p:spPr>
          <a:xfrm>
            <a:off x="315000" y="0"/>
            <a:ext cx="9048960" cy="6817320"/>
          </a:xfrm>
          <a:prstGeom prst="rect">
            <a:avLst/>
          </a:prstGeom>
          <a:ln w="0">
            <a:noFill/>
          </a:ln>
        </p:spPr>
      </p:pic>
      <p:cxnSp>
        <p:nvCxnSpPr>
          <p:cNvPr id="43" name="Straight Connector 8"/>
          <p:cNvCxnSpPr/>
          <p:nvPr/>
        </p:nvCxnSpPr>
        <p:spPr>
          <a:xfrm>
            <a:off x="2566800" y="2996280"/>
            <a:ext cx="6301800" cy="360"/>
          </a:xfrm>
          <a:prstGeom prst="straightConnector1">
            <a:avLst/>
          </a:prstGeom>
          <a:ln w="28575">
            <a:solidFill>
              <a:srgbClr val="ff0000"/>
            </a:solidFill>
            <a:round/>
          </a:ln>
        </p:spPr>
      </p:cxnSp>
      <p:cxnSp>
        <p:nvCxnSpPr>
          <p:cNvPr id="44" name="Straight Connector 9"/>
          <p:cNvCxnSpPr/>
          <p:nvPr/>
        </p:nvCxnSpPr>
        <p:spPr>
          <a:xfrm>
            <a:off x="581760" y="3281040"/>
            <a:ext cx="3880080" cy="360"/>
          </a:xfrm>
          <a:prstGeom prst="straightConnector1">
            <a:avLst/>
          </a:prstGeom>
          <a:ln w="28575">
            <a:solidFill>
              <a:srgbClr val="ff0000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2"/>
          <p:cNvSpPr/>
          <p:nvPr/>
        </p:nvSpPr>
        <p:spPr>
          <a:xfrm>
            <a:off x="659160" y="347760"/>
            <a:ext cx="10873440" cy="19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4000" spc="-1" strike="noStrike">
                <a:solidFill>
                  <a:schemeClr val="dk1"/>
                </a:solidFill>
                <a:latin typeface="Menlo"/>
                <a:ea typeface="Menlo"/>
              </a:rPr>
              <a:t>This solution is confidential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4000" spc="-1" strike="noStrike">
                <a:solidFill>
                  <a:schemeClr val="dk1"/>
                </a:solidFill>
                <a:latin typeface="Menlo"/>
                <a:ea typeface="Menlo"/>
              </a:rPr>
              <a:t>and remains confidential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4000" spc="-1" strike="noStrike">
                <a:solidFill>
                  <a:schemeClr val="dk1"/>
                </a:solidFill>
                <a:latin typeface="Menlo"/>
                <a:ea typeface="Menlo"/>
              </a:rPr>
              <a:t>After it is submitted for grading. </a:t>
            </a:r>
            <a:endParaRPr b="0" lang="en-C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TextBox 3"/>
          <p:cNvSpPr/>
          <p:nvPr/>
        </p:nvSpPr>
        <p:spPr>
          <a:xfrm>
            <a:off x="1749240" y="3874680"/>
            <a:ext cx="946080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3600" spc="-1" strike="noStrike">
                <a:solidFill>
                  <a:schemeClr val="dk1"/>
                </a:solidFill>
                <a:latin typeface="Calibri"/>
              </a:rPr>
              <a:t>⇒ </a:t>
            </a:r>
            <a:r>
              <a:rPr b="0" lang="en-US" sz="3600" spc="-1" strike="noStrike">
                <a:solidFill>
                  <a:schemeClr val="dk1"/>
                </a:solidFill>
                <a:latin typeface="Calibri"/>
              </a:rPr>
              <a:t>Your solution for a CMPUT 229 lab must remain</a:t>
            </a: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3600" spc="-1" strike="noStrike">
                <a:solidFill>
                  <a:schemeClr val="dk1"/>
                </a:solidFill>
                <a:latin typeface="Calibri"/>
              </a:rPr>
              <a:t>     </a:t>
            </a:r>
            <a:r>
              <a:rPr b="0" lang="en-US" sz="3600" spc="-1" strike="noStrike">
                <a:solidFill>
                  <a:schemeClr val="dk1"/>
                </a:solidFill>
                <a:latin typeface="Calibri"/>
              </a:rPr>
              <a:t>in a PRIVATE git repository.</a:t>
            </a: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en-US" sz="3600" spc="-1" strike="noStrike">
                <a:solidFill>
                  <a:schemeClr val="dk1"/>
                </a:solidFill>
                <a:latin typeface="Calibri"/>
              </a:rPr>
              <a:t>     </a:t>
            </a:r>
            <a:r>
              <a:rPr b="0" lang="en-US" sz="3600" spc="-1" strike="noStrike">
                <a:solidFill>
                  <a:schemeClr val="dk1"/>
                </a:solidFill>
                <a:latin typeface="Calibri"/>
              </a:rPr>
              <a:t>Even AFTER you graduate from the UofA.</a:t>
            </a:r>
            <a:endParaRPr b="0" lang="en-CA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1520" cy="1468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Background</a:t>
            </a:r>
            <a:endParaRPr b="0" lang="en-US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829760" y="1055520"/>
            <a:ext cx="2530800" cy="77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0" algn="ctr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CMPUT 229</a:t>
            </a:r>
            <a:endParaRPr b="0" lang="en-C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981080" y="-3888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"/>
              </a:rPr>
              <a:t>How are Strings Represented?</a:t>
            </a:r>
            <a:endParaRPr b="0" lang="en-US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0" name="CustomShape 68"/>
          <p:cNvSpPr/>
          <p:nvPr/>
        </p:nvSpPr>
        <p:spPr>
          <a:xfrm>
            <a:off x="1302480" y="1343160"/>
            <a:ext cx="93164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Strings are represented as arrays of characters: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Rectangle 63"/>
          <p:cNvSpPr/>
          <p:nvPr/>
        </p:nvSpPr>
        <p:spPr>
          <a:xfrm>
            <a:off x="1620000" y="1799280"/>
            <a:ext cx="917892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Each character in the string is encoded as a number.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Rectangle 64"/>
          <p:cNvSpPr/>
          <p:nvPr/>
        </p:nvSpPr>
        <p:spPr>
          <a:xfrm>
            <a:off x="1620000" y="2520000"/>
            <a:ext cx="917892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Each ASCII character is a single byte, and characters range from 0–127.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Rectangle 65"/>
          <p:cNvSpPr/>
          <p:nvPr/>
        </p:nvSpPr>
        <p:spPr>
          <a:xfrm>
            <a:off x="1620000" y="2160000"/>
            <a:ext cx="917892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ASCII is a standard that maps between characters and numbers.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CustomShape 69"/>
          <p:cNvSpPr/>
          <p:nvPr/>
        </p:nvSpPr>
        <p:spPr>
          <a:xfrm>
            <a:off x="1302480" y="3287160"/>
            <a:ext cx="93164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</a:pPr>
            <a:r>
              <a:rPr b="1" lang="en-CA" sz="2400" spc="-1" strike="noStrike">
                <a:solidFill>
                  <a:srgbClr val="000000"/>
                </a:solidFill>
                <a:latin typeface="Calibri"/>
              </a:rPr>
              <a:t>String termination:</a:t>
            </a:r>
            <a:endParaRPr b="0" lang="en-CA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Rectangle 67"/>
          <p:cNvSpPr/>
          <p:nvPr/>
        </p:nvSpPr>
        <p:spPr>
          <a:xfrm>
            <a:off x="1620000" y="3707280"/>
            <a:ext cx="917892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When passing a string to a function, we only pass a pointer to the first character.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Rectangle 68"/>
          <p:cNvSpPr/>
          <p:nvPr/>
        </p:nvSpPr>
        <p:spPr>
          <a:xfrm>
            <a:off x="1620000" y="4067280"/>
            <a:ext cx="917892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To know when the string ends, we include a terminating character after the last character of the string.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Rectangle 69"/>
          <p:cNvSpPr/>
          <p:nvPr/>
        </p:nvSpPr>
        <p:spPr>
          <a:xfrm>
            <a:off x="1620000" y="4679280"/>
            <a:ext cx="917892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en-CA" sz="1800" spc="-1" strike="noStrike">
                <a:solidFill>
                  <a:srgbClr val="000000"/>
                </a:solidFill>
                <a:latin typeface="Arial"/>
              </a:rPr>
              <a:t>In ASCII the terminating character is 0x00, which is often represented as ‘\0’.</a:t>
            </a:r>
            <a:endParaRPr b="0" lang="en-C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70" descr=""/>
          <p:cNvPicPr/>
          <p:nvPr/>
        </p:nvPicPr>
        <p:blipFill>
          <a:blip r:embed="rId1"/>
          <a:stretch/>
        </p:blipFill>
        <p:spPr>
          <a:xfrm>
            <a:off x="1832040" y="592560"/>
            <a:ext cx="8527320" cy="567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6060</TotalTime>
  <Application>LibreOffice/24.2.6.2$Linux_X86_64 LibreOffice_project/420$Build-2</Application>
  <AppVersion>15.0000</AppVersion>
  <Words>1057</Words>
  <Paragraphs>194</Paragraphs>
  <Company>University of Alberta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2012-09-28T15:24:28Z</dcterms:created>
  <dc:creator>Liam Houston</dc:creator>
  <dc:description/>
  <dc:language>en-CA</dc:language>
  <cp:lastModifiedBy/>
  <cp:lastPrinted>2024-05-22T09:51:37Z</cp:lastPrinted>
  <dcterms:modified xsi:type="dcterms:W3CDTF">2024-09-13T16:15:10Z</dcterms:modified>
  <cp:revision>210</cp:revision>
  <dc:subject/>
  <dc:title>Introduction to Lab #2: Caesar Cipher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13</vt:i4>
  </property>
  <property fmtid="{D5CDD505-2E9C-101B-9397-08002B2CF9AE}" pid="3" name="PresentationFormat">
    <vt:lpwstr>Widescreen</vt:lpwstr>
  </property>
  <property fmtid="{D5CDD505-2E9C-101B-9397-08002B2CF9AE}" pid="4" name="Slides">
    <vt:i4>18</vt:i4>
  </property>
</Properties>
</file>