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1.xml.rels" ContentType="application/vnd.openxmlformats-package.relationships+xml"/>
  <Override PartName="/ppt/slideMasters/_rels/slideMaster5.xml.rels" ContentType="application/vnd.openxmlformats-package.relationships+xml"/>
  <Override PartName="/ppt/slideMasters/_rels/slideMaster10.xml.rels" ContentType="application/vnd.openxmlformats-package.relationships+xml"/>
  <Override PartName="/ppt/slideMasters/_rels/slideMaster4.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presProps.xml" ContentType="application/vnd.openxmlformats-officedocument.presentationml.presProps+xml"/>
  <Override PartName="/ppt/theme/theme1.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1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_rels/presentation.xml.rels" ContentType="application/vnd.openxmlformats-package.relationships+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3.png" ContentType="image/png"/>
  <Override PartName="/ppt/media/image4.png" ContentType="image/png"/>
  <Override PartName="/ppt/media/image14.png" ContentType="image/png"/>
  <Override PartName="/ppt/media/image5.png" ContentType="image/png"/>
  <Override PartName="/ppt/media/image15.png" ContentType="image/png"/>
  <Override PartName="/ppt/media/image6.png" ContentType="image/png"/>
  <Override PartName="/ppt/media/image10.png" ContentType="image/png"/>
  <Override PartName="/ppt/media/image1.png" ContentType="image/png"/>
  <Override PartName="/ppt/media/image7.png" ContentType="image/png"/>
  <Override PartName="/ppt/media/image11.png" ContentType="image/png"/>
  <Override PartName="/ppt/media/image2.png" ContentType="image/png"/>
  <Override PartName="/ppt/media/image8.png" ContentType="image/png"/>
  <Override PartName="/ppt/media/image12.png" ContentType="image/png"/>
  <Override PartName="/ppt/media/image3.png" ContentType="image/png"/>
  <Override PartName="/ppt/media/image9.png" ContentType="image/png"/>
  <Override PartName="/ppt/slides/_rels/slide20.xml.rels" ContentType="application/vnd.openxmlformats-package.relationships+xml"/>
  <Override PartName="/ppt/slides/_rels/slide18.xml.rels" ContentType="application/vnd.openxmlformats-package.relationships+xml"/>
  <Override PartName="/ppt/slides/_rels/slide3.xml.rels" ContentType="application/vnd.openxmlformats-package.relationships+xml"/>
  <Override PartName="/ppt/slides/_rels/slide14.xml.rels" ContentType="application/vnd.openxmlformats-package.relationships+xml"/>
  <Override PartName="/ppt/slides/_rels/slide26.xml.rels" ContentType="application/vnd.openxmlformats-package.relationships+xml"/>
  <Override PartName="/ppt/slides/_rels/slide15.xml.rels" ContentType="application/vnd.openxmlformats-package.relationships+xml"/>
  <Override PartName="/ppt/slides/_rels/slide27.xml.rels" ContentType="application/vnd.openxmlformats-package.relationships+xml"/>
  <Override PartName="/ppt/slides/_rels/slide16.xml.rels" ContentType="application/vnd.openxmlformats-package.relationships+xml"/>
  <Override PartName="/ppt/slides/_rels/slide1.xml.rels" ContentType="application/vnd.openxmlformats-package.relationships+xml"/>
  <Override PartName="/ppt/slides/_rels/slide28.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29.xml.rels" ContentType="application/vnd.openxmlformats-package.relationships+xml"/>
  <Override PartName="/ppt/slides/_rels/slide4.xml.rels" ContentType="application/vnd.openxmlformats-package.relationships+xml"/>
  <Override PartName="/ppt/slides/_rels/slide21.xml.rels" ContentType="application/vnd.openxmlformats-package.relationships+xml"/>
  <Override PartName="/ppt/slides/_rels/slide19.xml.rels" ContentType="application/vnd.openxmlformats-package.relationships+xml"/>
  <Override PartName="/ppt/slides/_rels/slide13.xml.rels" ContentType="application/vnd.openxmlformats-package.relationships+xml"/>
  <Override PartName="/ppt/slides/_rels/slide25.xml.rels" ContentType="application/vnd.openxmlformats-package.relationships+xml"/>
  <Override PartName="/ppt/slides/_rels/slide12.xml.rels" ContentType="application/vnd.openxmlformats-package.relationships+xml"/>
  <Override PartName="/ppt/slides/_rels/slide24.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23.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slide20.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1.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25.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notesSlides/_rels/notesSlide15.xml.rels" ContentType="application/vnd.openxmlformats-package.relationships+xml"/>
  <Override PartName="/ppt/notesSlides/_rels/notesSlide2.xml.rels" ContentType="application/vnd.openxmlformats-package.relationships+xml"/>
  <Override PartName="/ppt/notesSlides/_rels/notesSlide16.xml.rels" ContentType="application/vnd.openxmlformats-package.relationships+xml"/>
  <Override PartName="/ppt/notesSlides/_rels/notesSlide3.xml.rels" ContentType="application/vnd.openxmlformats-package.relationships+xml"/>
  <Override PartName="/ppt/notesSlides/_rels/notesSlide17.xml.rels" ContentType="application/vnd.openxmlformats-package.relationships+xml"/>
  <Override PartName="/ppt/notesSlides/_rels/notesSlide4.xml.rels" ContentType="application/vnd.openxmlformats-package.relationships+xml"/>
  <Override PartName="/ppt/notesSlides/_rels/notesSlide18.xml.rels" ContentType="application/vnd.openxmlformats-package.relationships+xml"/>
  <Override PartName="/ppt/notesSlides/_rels/notesSlide20.xml.rels" ContentType="application/vnd.openxmlformats-package.relationships+xml"/>
  <Override PartName="/ppt/notesSlides/_rels/notesSlide5.xml.rels" ContentType="application/vnd.openxmlformats-package.relationships+xml"/>
  <Override PartName="/ppt/notesSlides/_rels/notesSlide19.xml.rels" ContentType="application/vnd.openxmlformats-package.relationships+xml"/>
  <Override PartName="/ppt/notesSlides/_rels/notesSlide21.xml.rels" ContentType="application/vnd.openxmlformats-package.relationships+xml"/>
  <Override PartName="/ppt/notesSlides/_rels/notesSlide6.xml.rels" ContentType="application/vnd.openxmlformats-package.relationships+xml"/>
  <Override PartName="/ppt/notesSlides/_rels/notesSlide22.xml.rels" ContentType="application/vnd.openxmlformats-package.relationships+xml"/>
  <Override PartName="/ppt/notesSlides/_rels/notesSlide7.xml.rels" ContentType="application/vnd.openxmlformats-package.relationships+xml"/>
  <Override PartName="/ppt/notesSlides/_rels/notesSlide23.xml.rels" ContentType="application/vnd.openxmlformats-package.relationships+xml"/>
  <Override PartName="/ppt/notesSlides/_rels/notesSlide8.xml.rels" ContentType="application/vnd.openxmlformats-package.relationships+xml"/>
  <Override PartName="/ppt/notesSlides/_rels/notesSlide13.xml.rels" ContentType="application/vnd.openxmlformats-package.relationships+xml"/>
  <Override PartName="/ppt/notesSlides/_rels/notesSlide25.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29.xml.rels" ContentType="application/vnd.openxmlformats-package.relationships+xml"/>
  <Override PartName="/ppt/notesSlides/_rels/notesSlide28.xml.rels" ContentType="application/vnd.openxmlformats-package.relationships+xml"/>
  <Override PartName="/ppt/notesSlides/_rels/notesSlide24.xml.rels" ContentType="application/vnd.openxmlformats-package.relationships+xml"/>
  <Override PartName="/ppt/notesSlides/_rels/notesSlide9.xml.rels" ContentType="application/vnd.openxmlformats-package.relationships+xml"/>
  <Override PartName="/ppt/notesSlides/_rels/notesSlide27.xml.rels" ContentType="application/vnd.openxmlformats-package.relationships+xml"/>
  <Override PartName="/ppt/notesSlides/_rels/notesSlide26.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4.xml" ContentType="application/vnd.openxmlformats-officedocument.presentationml.notesSlide+xml"/>
  <Override PartName="/ppt/notesSlides/notesSlide27.xml" ContentType="application/vnd.openxmlformats-officedocument.presentationml.notesSlide+xml"/>
  <Override PartName="/ppt/notesSlides/notesSlide1.xml" ContentType="application/vnd.openxmlformats-officedocument.presentationml.notesSlide+xml"/>
  <Override PartName="/ppt/notesSlides/notesSlide28.xml" ContentType="application/vnd.openxmlformats-officedocument.presentationml.notesSlide+xml"/>
  <Override PartName="/ppt/notesSlides/notesSlide2.xml" ContentType="application/vnd.openxmlformats-officedocument.presentationml.notesSlide+xml"/>
  <Override PartName="/ppt/notesSlides/notesSlide29.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21.xml" ContentType="application/vnd.openxmlformats-officedocument.presentationml.notesSlide+xml"/>
  <Override PartName="/ppt/notesSlides/notesSlide4.xml" ContentType="application/vnd.openxmlformats-officedocument.presentationml.notesSlide+xml"/>
  <Override PartName="/ppt/notesSlides/notesSlide22.xml" ContentType="application/vnd.openxmlformats-officedocument.presentationml.notesSlide+xml"/>
  <Override PartName="/ppt/notesSlides/notesSlide5.xml" ContentType="application/vnd.openxmlformats-officedocument.presentationml.notesSlide+xml"/>
  <Override PartName="/ppt/notesSlides/notesSlide23.xml" ContentType="application/vnd.openxmlformats-officedocument.presentationml.notesSlide+xml"/>
  <Override PartName="/ppt/notesSlides/notesSlide6.xml" ContentType="application/vnd.openxmlformats-officedocument.presentationml.notesSlide+xml"/>
  <Override PartName="/ppt/notesSlides/notesSlide24.xml" ContentType="application/vnd.openxmlformats-officedocument.presentationml.notesSlide+xml"/>
  <Override PartName="/ppt/notesSlides/notesSlide7.xml" ContentType="application/vnd.openxmlformats-officedocument.presentationml.notesSlide+xml"/>
  <Override PartName="/ppt/notesSlides/notesSlide25.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Lst>
  <p:notesMasterIdLst>
    <p:notesMasterId r:id="rId13"/>
  </p:notes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Lst>
  <p:sldSz cx="12192000" cy="6858000"/>
  <p:notesSz cx="7315200" cy="96012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notesMaster" Target="notesMasters/notesMaster1.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slide" Target="slides/slide13.xml"/><Relationship Id="rId27" Type="http://schemas.openxmlformats.org/officeDocument/2006/relationships/slide" Target="slides/slide14.xml"/><Relationship Id="rId28" Type="http://schemas.openxmlformats.org/officeDocument/2006/relationships/slide" Target="slides/slide15.xml"/><Relationship Id="rId29" Type="http://schemas.openxmlformats.org/officeDocument/2006/relationships/slide" Target="slides/slide16.xml"/><Relationship Id="rId30" Type="http://schemas.openxmlformats.org/officeDocument/2006/relationships/slide" Target="slides/slide17.xml"/><Relationship Id="rId31" Type="http://schemas.openxmlformats.org/officeDocument/2006/relationships/slide" Target="slides/slide18.xml"/><Relationship Id="rId32" Type="http://schemas.openxmlformats.org/officeDocument/2006/relationships/slide" Target="slides/slide19.xml"/><Relationship Id="rId33" Type="http://schemas.openxmlformats.org/officeDocument/2006/relationships/slide" Target="slides/slide20.xml"/><Relationship Id="rId34" Type="http://schemas.openxmlformats.org/officeDocument/2006/relationships/slide" Target="slides/slide21.xml"/><Relationship Id="rId35" Type="http://schemas.openxmlformats.org/officeDocument/2006/relationships/slide" Target="slides/slide22.xml"/><Relationship Id="rId36" Type="http://schemas.openxmlformats.org/officeDocument/2006/relationships/slide" Target="slides/slide23.xml"/><Relationship Id="rId37" Type="http://schemas.openxmlformats.org/officeDocument/2006/relationships/slide" Target="slides/slide24.xml"/><Relationship Id="rId38" Type="http://schemas.openxmlformats.org/officeDocument/2006/relationships/slide" Target="slides/slide25.xml"/><Relationship Id="rId39" Type="http://schemas.openxmlformats.org/officeDocument/2006/relationships/slide" Target="slides/slide26.xml"/><Relationship Id="rId40" Type="http://schemas.openxmlformats.org/officeDocument/2006/relationships/slide" Target="slides/slide27.xml"/><Relationship Id="rId41" Type="http://schemas.openxmlformats.org/officeDocument/2006/relationships/slide" Target="slides/slide28.xml"/><Relationship Id="rId42" Type="http://schemas.openxmlformats.org/officeDocument/2006/relationships/slide" Target="slides/slide29.xml"/><Relationship Id="rId4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CA" sz="4400" spc="-1" strike="noStrike">
                <a:solidFill>
                  <a:srgbClr val="000000"/>
                </a:solidFill>
                <a:latin typeface="Arial"/>
              </a:rPr>
              <a:t>Click to move the slide</a:t>
            </a:r>
            <a:endParaRPr b="0" lang="en-CA" sz="4400" spc="-1" strike="noStrike">
              <a:solidFill>
                <a:srgbClr val="000000"/>
              </a:solidFill>
              <a:latin typeface="Arial"/>
            </a:endParaRPr>
          </a:p>
        </p:txBody>
      </p:sp>
      <p:sp>
        <p:nvSpPr>
          <p:cNvPr id="51"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216000">
              <a:buNone/>
            </a:pPr>
            <a:r>
              <a:rPr b="0" lang="en-CA" sz="2000" spc="-1" strike="noStrike">
                <a:solidFill>
                  <a:srgbClr val="000000"/>
                </a:solidFill>
                <a:latin typeface="Arial"/>
              </a:rPr>
              <a:t>Click to edit the notes format</a:t>
            </a:r>
            <a:endParaRPr b="0" lang="en-CA" sz="2000" spc="-1" strike="noStrike">
              <a:solidFill>
                <a:srgbClr val="000000"/>
              </a:solidFill>
              <a:latin typeface="Arial"/>
            </a:endParaRPr>
          </a:p>
        </p:txBody>
      </p:sp>
      <p:sp>
        <p:nvSpPr>
          <p:cNvPr id="52"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CA" sz="1400" spc="-1" strike="noStrike">
                <a:solidFill>
                  <a:srgbClr val="000000"/>
                </a:solidFill>
                <a:latin typeface="Times New Roman"/>
              </a:rPr>
              <a:t>&lt;header&gt;</a:t>
            </a:r>
            <a:endParaRPr b="0" lang="en-CA" sz="1400" spc="-1" strike="noStrike">
              <a:solidFill>
                <a:srgbClr val="000000"/>
              </a:solidFill>
              <a:latin typeface="Times New Roman"/>
            </a:endParaRPr>
          </a:p>
        </p:txBody>
      </p:sp>
      <p:sp>
        <p:nvSpPr>
          <p:cNvPr id="53" name="PlaceHolder 4"/>
          <p:cNvSpPr>
            <a:spLocks noGrp="1"/>
          </p:cNvSpPr>
          <p:nvPr>
            <p:ph type="dt" idx="34"/>
          </p:nvPr>
        </p:nvSpPr>
        <p:spPr>
          <a:xfrm>
            <a:off x="4399200" y="0"/>
            <a:ext cx="3372840" cy="502560"/>
          </a:xfrm>
          <a:prstGeom prst="rect">
            <a:avLst/>
          </a:prstGeom>
          <a:noFill/>
          <a:ln w="0">
            <a:noFill/>
          </a:ln>
        </p:spPr>
        <p:txBody>
          <a:bodyPr lIns="0" rIns="0" tIns="0" bIns="0" anchor="t">
            <a:noAutofit/>
          </a:bodyPr>
          <a:lstStyle>
            <a:lvl1pPr indent="0" algn="r">
              <a:buNone/>
              <a:defRPr b="0" lang="en-CA" sz="1400" spc="-1" strike="noStrike">
                <a:solidFill>
                  <a:srgbClr val="000000"/>
                </a:solidFill>
                <a:latin typeface="Times New Roman"/>
              </a:defRPr>
            </a:lvl1pPr>
          </a:lstStyle>
          <a:p>
            <a:pPr indent="0" algn="r">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
        <p:nvSpPr>
          <p:cNvPr id="54" name="PlaceHolder 5"/>
          <p:cNvSpPr>
            <a:spLocks noGrp="1"/>
          </p:cNvSpPr>
          <p:nvPr>
            <p:ph type="ftr" idx="35"/>
          </p:nvPr>
        </p:nvSpPr>
        <p:spPr>
          <a:xfrm>
            <a:off x="0" y="9555480"/>
            <a:ext cx="3372840" cy="502560"/>
          </a:xfrm>
          <a:prstGeom prst="rect">
            <a:avLst/>
          </a:prstGeom>
          <a:noFill/>
          <a:ln w="0">
            <a:noFill/>
          </a:ln>
        </p:spPr>
        <p:txBody>
          <a:bodyPr lIns="0" rIns="0" tIns="0" bIns="0" anchor="b">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55" name="PlaceHolder 6"/>
          <p:cNvSpPr>
            <a:spLocks noGrp="1"/>
          </p:cNvSpPr>
          <p:nvPr>
            <p:ph type="sldNum" idx="36"/>
          </p:nvPr>
        </p:nvSpPr>
        <p:spPr>
          <a:xfrm>
            <a:off x="4399200" y="9555480"/>
            <a:ext cx="3372840" cy="502560"/>
          </a:xfrm>
          <a:prstGeom prst="rect">
            <a:avLst/>
          </a:prstGeom>
          <a:noFill/>
          <a:ln w="0">
            <a:noFill/>
          </a:ln>
        </p:spPr>
        <p:txBody>
          <a:bodyPr lIns="0" rIns="0" tIns="0" bIns="0" anchor="b">
            <a:noAutofit/>
          </a:bodyPr>
          <a:lstStyle>
            <a:lvl1pPr indent="0" algn="r">
              <a:buNone/>
              <a:defRPr b="0" lang="en-CA" sz="1400" spc="-1" strike="noStrike">
                <a:solidFill>
                  <a:srgbClr val="000000"/>
                </a:solidFill>
                <a:latin typeface="Times New Roman"/>
              </a:defRPr>
            </a:lvl1pPr>
          </a:lstStyle>
          <a:p>
            <a:pPr indent="0" algn="r">
              <a:buNone/>
            </a:pPr>
            <a:fld id="{3B9BC9FE-CD7C-41DE-BDB5-668052181A04}" type="slidenum">
              <a:rPr b="0" lang="en-CA" sz="1400" spc="-1" strike="noStrike">
                <a:solidFill>
                  <a:srgbClr val="000000"/>
                </a:solidFill>
                <a:latin typeface="Times New Roman"/>
              </a:rPr>
              <a:t>&lt;number&gt;</a:t>
            </a:fld>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PlaceHolder 1"/>
          <p:cNvSpPr>
            <a:spLocks noGrp="1"/>
          </p:cNvSpPr>
          <p:nvPr>
            <p:ph type="sldImg"/>
          </p:nvPr>
        </p:nvSpPr>
        <p:spPr>
          <a:xfrm>
            <a:off x="777960" y="1200240"/>
            <a:ext cx="5756760" cy="3237480"/>
          </a:xfrm>
          <a:prstGeom prst="rect">
            <a:avLst/>
          </a:prstGeom>
          <a:ln w="0">
            <a:noFill/>
          </a:ln>
        </p:spPr>
      </p:sp>
      <p:sp>
        <p:nvSpPr>
          <p:cNvPr id="281"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216000">
              <a:buNone/>
            </a:pPr>
            <a:endParaRPr b="0" lang="en-CA" sz="1800" spc="-1" strike="noStrike">
              <a:solidFill>
                <a:srgbClr val="000000"/>
              </a:solidFill>
              <a:latin typeface="Arial"/>
            </a:endParaRPr>
          </a:p>
        </p:txBody>
      </p:sp>
      <p:sp>
        <p:nvSpPr>
          <p:cNvPr id="282" name="PlaceHolder 3"/>
          <p:cNvSpPr>
            <a:spLocks noGrp="1"/>
          </p:cNvSpPr>
          <p:nvPr>
            <p:ph type="sldNum" idx="37"/>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971EAD9F-CE4F-489D-8B36-BF64A238AA5D}"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sldImg"/>
          </p:nvPr>
        </p:nvSpPr>
        <p:spPr>
          <a:xfrm>
            <a:off x="777960" y="1200240"/>
            <a:ext cx="5756760" cy="3237480"/>
          </a:xfrm>
          <a:prstGeom prst="rect">
            <a:avLst/>
          </a:prstGeom>
          <a:ln w="0">
            <a:noFill/>
          </a:ln>
        </p:spPr>
      </p:sp>
      <p:sp>
        <p:nvSpPr>
          <p:cNvPr id="308"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Introduction to the given helper functions</a:t>
            </a:r>
            <a:endParaRPr b="0" lang="en-CA" sz="1800" spc="-1" strike="noStrike">
              <a:solidFill>
                <a:srgbClr val="000000"/>
              </a:solidFill>
              <a:latin typeface="Arial"/>
            </a:endParaRPr>
          </a:p>
        </p:txBody>
      </p:sp>
      <p:sp>
        <p:nvSpPr>
          <p:cNvPr id="309" name="PlaceHolder 3"/>
          <p:cNvSpPr>
            <a:spLocks noGrp="1"/>
          </p:cNvSpPr>
          <p:nvPr>
            <p:ph type="sldNum" idx="46"/>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A6440CF6-FF82-4AA4-AF59-EA35FD261285}"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PlaceHolder 1"/>
          <p:cNvSpPr>
            <a:spLocks noGrp="1"/>
          </p:cNvSpPr>
          <p:nvPr>
            <p:ph type="sldImg"/>
          </p:nvPr>
        </p:nvSpPr>
        <p:spPr>
          <a:xfrm>
            <a:off x="777960" y="1200240"/>
            <a:ext cx="5756760" cy="3237480"/>
          </a:xfrm>
          <a:prstGeom prst="rect">
            <a:avLst/>
          </a:prstGeom>
          <a:ln w="0">
            <a:noFill/>
          </a:ln>
        </p:spPr>
      </p:sp>
      <p:sp>
        <p:nvSpPr>
          <p:cNvPr id="311"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We have included some helper functions to make it easier to operate on binary BCD numbers.</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Included functions for getting &amp; setting digits, as well as computing the length.</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Functions are given in the common.s</a:t>
            </a:r>
            <a:endParaRPr b="0" lang="en-CA" sz="1800" spc="-1" strike="noStrike">
              <a:solidFill>
                <a:srgbClr val="000000"/>
              </a:solidFill>
              <a:latin typeface="Arial"/>
            </a:endParaRPr>
          </a:p>
        </p:txBody>
      </p:sp>
      <p:sp>
        <p:nvSpPr>
          <p:cNvPr id="312" name="PlaceHolder 3"/>
          <p:cNvSpPr>
            <a:spLocks noGrp="1"/>
          </p:cNvSpPr>
          <p:nvPr>
            <p:ph type="sldNum" idx="47"/>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4DAD9DD6-E6C7-46E5-870B-30F9EB9B916E}"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PlaceHolder 1"/>
          <p:cNvSpPr>
            <a:spLocks noGrp="1"/>
          </p:cNvSpPr>
          <p:nvPr>
            <p:ph type="sldImg"/>
          </p:nvPr>
        </p:nvSpPr>
        <p:spPr>
          <a:xfrm>
            <a:off x="457200" y="729360"/>
            <a:ext cx="6398640" cy="3598560"/>
          </a:xfrm>
          <a:prstGeom prst="rect">
            <a:avLst/>
          </a:prstGeom>
          <a:ln w="0">
            <a:noFill/>
          </a:ln>
        </p:spPr>
      </p:sp>
      <p:sp>
        <p:nvSpPr>
          <p:cNvPr id="314"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Gets the nth digit of a binary BCD number.</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Index of the lowest digit is 0.</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Takes in a pointer to a BCD number &amp; the index of the digit to get.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Returns the digit.</a:t>
            </a:r>
            <a:endParaRPr b="0" lang="en-CA" sz="2000" spc="-1" strike="noStrike">
              <a:solidFill>
                <a:srgbClr val="000000"/>
              </a:solidFill>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PlaceHolder 1"/>
          <p:cNvSpPr>
            <a:spLocks noGrp="1"/>
          </p:cNvSpPr>
          <p:nvPr>
            <p:ph type="sldImg"/>
          </p:nvPr>
        </p:nvSpPr>
        <p:spPr>
          <a:xfrm>
            <a:off x="457200" y="729360"/>
            <a:ext cx="6398640" cy="3598560"/>
          </a:xfrm>
          <a:prstGeom prst="rect">
            <a:avLst/>
          </a:prstGeom>
          <a:ln w="0">
            <a:noFill/>
          </a:ln>
        </p:spPr>
      </p:sp>
      <p:sp>
        <p:nvSpPr>
          <p:cNvPr id="316"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Example call for getNth</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Number is 12345</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Index to get is 1</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After the call, a0 will be 4, since 4 is the 2</a:t>
            </a:r>
            <a:r>
              <a:rPr b="0" lang="en-CA" sz="2000" spc="-1" strike="noStrike" baseline="33000">
                <a:solidFill>
                  <a:srgbClr val="000000"/>
                </a:solidFill>
                <a:latin typeface="Arial"/>
              </a:rPr>
              <a:t>nd</a:t>
            </a:r>
            <a:r>
              <a:rPr b="0" lang="en-CA" sz="2000" spc="-1" strike="noStrike">
                <a:solidFill>
                  <a:srgbClr val="000000"/>
                </a:solidFill>
                <a:latin typeface="Arial"/>
              </a:rPr>
              <a:t> digit of the input number.</a:t>
            </a:r>
            <a:endParaRPr b="0" lang="en-CA" sz="2000" spc="-1" strike="noStrike">
              <a:solidFill>
                <a:srgbClr val="000000"/>
              </a:solidFill>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PlaceHolder 1"/>
          <p:cNvSpPr>
            <a:spLocks noGrp="1"/>
          </p:cNvSpPr>
          <p:nvPr>
            <p:ph type="sldImg"/>
          </p:nvPr>
        </p:nvSpPr>
        <p:spPr>
          <a:xfrm>
            <a:off x="457200" y="729360"/>
            <a:ext cx="6398640" cy="3598560"/>
          </a:xfrm>
          <a:prstGeom prst="rect">
            <a:avLst/>
          </a:prstGeom>
          <a:ln w="0">
            <a:noFill/>
          </a:ln>
        </p:spPr>
      </p:sp>
      <p:sp>
        <p:nvSpPr>
          <p:cNvPr id="318"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This function sets the nth digit of a BCD number.</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The index of the lowest digit is 0.</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Takes in a pointer to the input number, the index of the digit to set, and the digit to set the given index to.</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The input number is modified in place.</a:t>
            </a:r>
            <a:endParaRPr b="0" lang="en-CA" sz="2000" spc="-1" strike="noStrike">
              <a:solidFill>
                <a:srgbClr val="000000"/>
              </a:solidFill>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sldImg"/>
          </p:nvPr>
        </p:nvSpPr>
        <p:spPr>
          <a:xfrm>
            <a:off x="457200" y="729360"/>
            <a:ext cx="6398640" cy="3598560"/>
          </a:xfrm>
          <a:prstGeom prst="rect">
            <a:avLst/>
          </a:prstGeom>
          <a:ln w="0">
            <a:noFill/>
          </a:ln>
        </p:spPr>
      </p:sp>
      <p:sp>
        <p:nvSpPr>
          <p:cNvPr id="320"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Example call of setNth with input number 12345, index 4, and digit 9.</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After the call, the 4</a:t>
            </a:r>
            <a:r>
              <a:rPr b="0" lang="en-CA" sz="2000" spc="-1" strike="noStrike" baseline="33000">
                <a:solidFill>
                  <a:srgbClr val="000000"/>
                </a:solidFill>
                <a:latin typeface="Arial"/>
              </a:rPr>
              <a:t>th</a:t>
            </a:r>
            <a:r>
              <a:rPr b="0" lang="en-CA" sz="2000" spc="-1" strike="noStrike">
                <a:solidFill>
                  <a:srgbClr val="000000"/>
                </a:solidFill>
                <a:latin typeface="Arial"/>
              </a:rPr>
              <a:t> digit is set to 9, leading to the number 92345.</a:t>
            </a:r>
            <a:endParaRPr b="0" lang="en-CA" sz="2000" spc="-1" strike="noStrike">
              <a:solidFill>
                <a:srgbClr val="000000"/>
              </a:solidFill>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1" name="PlaceHolder 1"/>
          <p:cNvSpPr>
            <a:spLocks noGrp="1"/>
          </p:cNvSpPr>
          <p:nvPr>
            <p:ph type="sldImg"/>
          </p:nvPr>
        </p:nvSpPr>
        <p:spPr>
          <a:xfrm>
            <a:off x="457200" y="729360"/>
            <a:ext cx="6398640" cy="3598560"/>
          </a:xfrm>
          <a:prstGeom prst="rect">
            <a:avLst/>
          </a:prstGeom>
          <a:ln w="0">
            <a:noFill/>
          </a:ln>
        </p:spPr>
      </p:sp>
      <p:sp>
        <p:nvSpPr>
          <p:cNvPr id="322"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Finds the length of an input binary BCD number.</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Terminator character (0xc) is included in the count.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Takes in a pointer to a binary BCD number.</a:t>
            </a:r>
            <a:endParaRPr b="0" lang="en-CA" sz="2000" spc="-1" strike="noStrike">
              <a:solidFill>
                <a:srgbClr val="000000"/>
              </a:solidFill>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457200" y="729360"/>
            <a:ext cx="6398640" cy="3598560"/>
          </a:xfrm>
          <a:prstGeom prst="rect">
            <a:avLst/>
          </a:prstGeom>
          <a:ln w="0">
            <a:noFill/>
          </a:ln>
        </p:spPr>
      </p:sp>
      <p:sp>
        <p:nvSpPr>
          <p:cNvPr id="324"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Example call to length with input number 12345.</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Length is 6, since there are 5 digits, and 5 + 1 = 6.</a:t>
            </a:r>
            <a:endParaRPr b="0" lang="en-CA" sz="2000" spc="-1" strike="noStrike">
              <a:solidFill>
                <a:srgbClr val="000000"/>
              </a:solidFill>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PlaceHolder 1"/>
          <p:cNvSpPr>
            <a:spLocks noGrp="1"/>
          </p:cNvSpPr>
          <p:nvPr>
            <p:ph type="sldImg"/>
          </p:nvPr>
        </p:nvSpPr>
        <p:spPr>
          <a:xfrm>
            <a:off x="777960" y="1200240"/>
            <a:ext cx="5756760" cy="3237480"/>
          </a:xfrm>
          <a:prstGeom prst="rect">
            <a:avLst/>
          </a:prstGeom>
          <a:ln w="0">
            <a:noFill/>
          </a:ln>
        </p:spPr>
      </p:sp>
      <p:sp>
        <p:nvSpPr>
          <p:cNvPr id="326"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High-level overview of the assignment.</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List of required functions.</a:t>
            </a:r>
            <a:endParaRPr b="0" lang="en-CA" sz="1800" spc="-1" strike="noStrike">
              <a:solidFill>
                <a:srgbClr val="000000"/>
              </a:solidFill>
              <a:latin typeface="Arial"/>
            </a:endParaRPr>
          </a:p>
        </p:txBody>
      </p:sp>
      <p:sp>
        <p:nvSpPr>
          <p:cNvPr id="327" name="PlaceHolder 3"/>
          <p:cNvSpPr>
            <a:spLocks noGrp="1"/>
          </p:cNvSpPr>
          <p:nvPr>
            <p:ph type="sldNum" idx="48"/>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54D00294-5132-4D4F-97B2-44E0A53959D6}"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PlaceHolder 1"/>
          <p:cNvSpPr>
            <a:spLocks noGrp="1"/>
          </p:cNvSpPr>
          <p:nvPr>
            <p:ph type="sldImg"/>
          </p:nvPr>
        </p:nvSpPr>
        <p:spPr>
          <a:xfrm>
            <a:off x="777960" y="1200240"/>
            <a:ext cx="5756760" cy="3237480"/>
          </a:xfrm>
          <a:prstGeom prst="rect">
            <a:avLst/>
          </a:prstGeom>
          <a:ln w="0">
            <a:noFill/>
          </a:ln>
        </p:spPr>
      </p:sp>
      <p:sp>
        <p:nvSpPr>
          <p:cNvPr id="329"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Implement multiplication &amp; addition algorithm for BCD numbers.</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Overall, takes in two strings &amp; prints the product to standard out.</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Must implement supporting functions.</a:t>
            </a:r>
            <a:endParaRPr b="0" lang="en-CA" sz="1800" spc="-1" strike="noStrike">
              <a:solidFill>
                <a:srgbClr val="000000"/>
              </a:solidFill>
              <a:latin typeface="Arial"/>
            </a:endParaRPr>
          </a:p>
        </p:txBody>
      </p:sp>
      <p:sp>
        <p:nvSpPr>
          <p:cNvPr id="330" name="PlaceHolder 3"/>
          <p:cNvSpPr>
            <a:spLocks noGrp="1"/>
          </p:cNvSpPr>
          <p:nvPr>
            <p:ph type="sldNum" idx="49"/>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5DAF4748-EA77-4C6E-948D-DC4252C7A182}"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PlaceHolder 1"/>
          <p:cNvSpPr>
            <a:spLocks noGrp="1"/>
          </p:cNvSpPr>
          <p:nvPr>
            <p:ph type="sldImg"/>
          </p:nvPr>
        </p:nvSpPr>
        <p:spPr>
          <a:xfrm>
            <a:off x="777960" y="1200240"/>
            <a:ext cx="5756760" cy="3237480"/>
          </a:xfrm>
          <a:prstGeom prst="rect">
            <a:avLst/>
          </a:prstGeom>
          <a:ln w="0">
            <a:noFill/>
          </a:ln>
        </p:spPr>
      </p:sp>
      <p:sp>
        <p:nvSpPr>
          <p:cNvPr id="284"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This section introduces concepts required for the lab.</a:t>
            </a:r>
            <a:endParaRPr b="0" lang="en-CA" sz="1800" spc="-1" strike="noStrike">
              <a:solidFill>
                <a:srgbClr val="000000"/>
              </a:solidFill>
              <a:latin typeface="Arial"/>
            </a:endParaRPr>
          </a:p>
        </p:txBody>
      </p:sp>
      <p:sp>
        <p:nvSpPr>
          <p:cNvPr id="285" name="PlaceHolder 3"/>
          <p:cNvSpPr>
            <a:spLocks noGrp="1"/>
          </p:cNvSpPr>
          <p:nvPr>
            <p:ph type="sldNum" idx="38"/>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5B3696C8-B60D-4902-8F06-365EF10AEE3C}"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PlaceHolder 1"/>
          <p:cNvSpPr>
            <a:spLocks noGrp="1"/>
          </p:cNvSpPr>
          <p:nvPr>
            <p:ph type="sldImg"/>
          </p:nvPr>
        </p:nvSpPr>
        <p:spPr>
          <a:xfrm>
            <a:off x="457200" y="729360"/>
            <a:ext cx="6398640" cy="3598560"/>
          </a:xfrm>
          <a:prstGeom prst="rect">
            <a:avLst/>
          </a:prstGeom>
          <a:ln w="0">
            <a:noFill/>
          </a:ln>
        </p:spPr>
      </p:sp>
      <p:sp>
        <p:nvSpPr>
          <p:cNvPr id="332"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Is the “main” function (entry point).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Takes in two numbers as strings using the standard method.</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Prints the product.</a:t>
            </a:r>
            <a:endParaRPr b="0" lang="en-CA" sz="2000" spc="-1" strike="noStrike">
              <a:solidFill>
                <a:srgbClr val="000000"/>
              </a:solidFill>
              <a:latin typeface="Arial"/>
            </a:endParaRPr>
          </a:p>
          <a:p>
            <a:pPr marL="216000" indent="-216000">
              <a:lnSpc>
                <a:spcPct val="100000"/>
              </a:lnSpc>
              <a:buNone/>
              <a:tabLst>
                <a:tab algn="l" pos="0"/>
              </a:tabLst>
            </a:pPr>
            <a:endParaRPr b="0" lang="en-CA" sz="2000" spc="-1" strike="noStrike">
              <a:solidFill>
                <a:srgbClr val="000000"/>
              </a:solidFill>
              <a:latin typeface="Arial"/>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PlaceHolder 1"/>
          <p:cNvSpPr>
            <a:spLocks noGrp="1"/>
          </p:cNvSpPr>
          <p:nvPr>
            <p:ph type="sldImg"/>
          </p:nvPr>
        </p:nvSpPr>
        <p:spPr>
          <a:xfrm>
            <a:off x="457200" y="729360"/>
            <a:ext cx="6398640" cy="3598560"/>
          </a:xfrm>
          <a:prstGeom prst="rect">
            <a:avLst/>
          </a:prstGeom>
          <a:ln w="0">
            <a:noFill/>
          </a:ln>
        </p:spPr>
      </p:sp>
      <p:sp>
        <p:nvSpPr>
          <p:cNvPr id="334"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Suppose mulBCD is called with the given a0 &amp; a1.</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Strings give the numbers 46734 &amp; 391.</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Product of the numbers is 18272994.</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Product should be printed.</a:t>
            </a:r>
            <a:endParaRPr b="0" lang="en-CA" sz="2000" spc="-1" strike="noStrike">
              <a:solidFill>
                <a:srgbClr val="000000"/>
              </a:solidFill>
              <a:latin typeface="Arial"/>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PlaceHolder 1"/>
          <p:cNvSpPr>
            <a:spLocks noGrp="1"/>
          </p:cNvSpPr>
          <p:nvPr>
            <p:ph type="sldImg"/>
          </p:nvPr>
        </p:nvSpPr>
        <p:spPr>
          <a:xfrm>
            <a:off x="457200" y="729360"/>
            <a:ext cx="6398640" cy="3598560"/>
          </a:xfrm>
          <a:prstGeom prst="rect">
            <a:avLst/>
          </a:prstGeom>
          <a:ln w="0">
            <a:noFill/>
          </a:ln>
        </p:spPr>
      </p:sp>
      <p:sp>
        <p:nvSpPr>
          <p:cNvPr id="336"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Adds two numbers.</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Numbers are encoded in the BCD format, not as strings like in mulBCD.</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Takes in pointers to the two input numbers, &amp; a buffer to write the result to.</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The result should also be written to in the BCD format.</a:t>
            </a:r>
            <a:endParaRPr b="0" lang="en-CA" sz="2000" spc="-1" strike="noStrike">
              <a:solidFill>
                <a:srgbClr val="000000"/>
              </a:solidFill>
              <a:latin typeface="Arial"/>
            </a:endParaRPr>
          </a:p>
          <a:p>
            <a:pPr marL="216000" indent="-216000">
              <a:lnSpc>
                <a:spcPct val="100000"/>
              </a:lnSpc>
              <a:buNone/>
              <a:tabLst>
                <a:tab algn="l" pos="0"/>
              </a:tabLst>
            </a:pPr>
            <a:endParaRPr b="0" lang="en-CA" sz="2000" spc="-1" strike="noStrike">
              <a:solidFill>
                <a:srgbClr val="000000"/>
              </a:solidFill>
              <a:latin typeface="Arial"/>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PlaceHolder 1"/>
          <p:cNvSpPr>
            <a:spLocks noGrp="1"/>
          </p:cNvSpPr>
          <p:nvPr>
            <p:ph type="sldImg"/>
          </p:nvPr>
        </p:nvSpPr>
        <p:spPr>
          <a:xfrm>
            <a:off x="457200" y="729360"/>
            <a:ext cx="6398640" cy="3598560"/>
          </a:xfrm>
          <a:prstGeom prst="rect">
            <a:avLst/>
          </a:prstGeom>
          <a:ln w="0">
            <a:noFill/>
          </a:ln>
        </p:spPr>
      </p:sp>
      <p:sp>
        <p:nvSpPr>
          <p:cNvPr id="338"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This function takes a string and converts it into the BCD format.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Should be used by mulBCD to convert from strings to BCD at the start.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Takes in a pointer to a string, and writes the result to the given buffer.</a:t>
            </a:r>
            <a:endParaRPr b="0" lang="en-CA" sz="2000" spc="-1" strike="noStrike">
              <a:solidFill>
                <a:srgbClr val="000000"/>
              </a:solidFill>
              <a:latin typeface="Arial"/>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sldImg"/>
          </p:nvPr>
        </p:nvSpPr>
        <p:spPr>
          <a:xfrm>
            <a:off x="457200" y="729360"/>
            <a:ext cx="6398640" cy="3598560"/>
          </a:xfrm>
          <a:prstGeom prst="rect">
            <a:avLst/>
          </a:prstGeom>
          <a:ln w="0">
            <a:noFill/>
          </a:ln>
        </p:spPr>
      </p:sp>
      <p:sp>
        <p:nvSpPr>
          <p:cNvPr id="340"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Sample call to readBCD.</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a0: Pointer to input number.</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a1: Empty buffer.</a:t>
            </a:r>
            <a:endParaRPr b="0" lang="en-CA" sz="2000" spc="-1" strike="noStrike">
              <a:solidFill>
                <a:srgbClr val="000000"/>
              </a:solidFill>
              <a:latin typeface="Arial"/>
            </a:endParaRPr>
          </a:p>
          <a:p>
            <a:pPr marL="216000" indent="-216000">
              <a:lnSpc>
                <a:spcPct val="100000"/>
              </a:lnSpc>
              <a:buNone/>
              <a:tabLst>
                <a:tab algn="l" pos="0"/>
              </a:tabLst>
            </a:pP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After the call 46734 is written into the buffer.</a:t>
            </a:r>
            <a:endParaRPr b="0" lang="en-CA" sz="2000" spc="-1" strike="noStrike">
              <a:solidFill>
                <a:srgbClr val="000000"/>
              </a:solidFill>
              <a:latin typeface="Arial"/>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sldImg"/>
          </p:nvPr>
        </p:nvSpPr>
        <p:spPr>
          <a:xfrm>
            <a:off x="457200" y="729360"/>
            <a:ext cx="6398640" cy="3598560"/>
          </a:xfrm>
          <a:prstGeom prst="rect">
            <a:avLst/>
          </a:prstGeom>
          <a:ln w="0">
            <a:noFill/>
          </a:ln>
        </p:spPr>
      </p:sp>
      <p:sp>
        <p:nvSpPr>
          <p:cNvPr id="342"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Prints a BCD formatted number to standard out.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Takes in a pointer to the number.</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Should print a newline after.</a:t>
            </a:r>
            <a:endParaRPr b="0" lang="en-CA" sz="2000" spc="-1" strike="noStrike">
              <a:solidFill>
                <a:srgbClr val="000000"/>
              </a:solidFill>
              <a:latin typeface="Arial"/>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sldImg"/>
          </p:nvPr>
        </p:nvSpPr>
        <p:spPr>
          <a:xfrm>
            <a:off x="457200" y="729360"/>
            <a:ext cx="6398640" cy="3598560"/>
          </a:xfrm>
          <a:prstGeom prst="rect">
            <a:avLst/>
          </a:prstGeom>
          <a:ln w="0">
            <a:noFill/>
          </a:ln>
        </p:spPr>
      </p:sp>
      <p:sp>
        <p:nvSpPr>
          <p:cNvPr id="344"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Edit the file given from the repository.</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a:t>
            </a:r>
            <a:r>
              <a:rPr b="0" lang="en-CA" sz="2000" spc="-1" strike="noStrike">
                <a:solidFill>
                  <a:srgbClr val="000000"/>
                </a:solidFill>
                <a:latin typeface="Arial"/>
              </a:rPr>
              <a:t>- File already has the 4 function definitions.</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Don’t create other assembly files.</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Make the final version on Github is what you want.</a:t>
            </a:r>
            <a:endParaRPr b="0" lang="en-CA" sz="2000" spc="-1" strike="noStrike">
              <a:solidFill>
                <a:srgbClr val="000000"/>
              </a:solidFill>
              <a:latin typeface="Arial"/>
            </a:endParaRPr>
          </a:p>
        </p:txBody>
      </p:sp>
    </p:spTree>
  </p:cSld>
</p:notes>
</file>

<file path=ppt/notesSlides/notesSlide2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sldImg"/>
          </p:nvPr>
        </p:nvSpPr>
        <p:spPr>
          <a:xfrm>
            <a:off x="777960" y="1200240"/>
            <a:ext cx="5756760" cy="3237480"/>
          </a:xfrm>
          <a:prstGeom prst="rect">
            <a:avLst/>
          </a:prstGeom>
          <a:ln w="0">
            <a:noFill/>
          </a:ln>
        </p:spPr>
      </p:sp>
      <p:sp>
        <p:nvSpPr>
          <p:cNvPr id="346"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216000">
              <a:lnSpc>
                <a:spcPct val="100000"/>
              </a:lnSpc>
              <a:buNone/>
              <a:tabLst>
                <a:tab algn="l" pos="0"/>
              </a:tabLst>
            </a:pPr>
            <a:r>
              <a:rPr b="0" lang="en-CA" sz="2000" spc="-1" strike="noStrike">
                <a:solidFill>
                  <a:srgbClr val="000000"/>
                </a:solidFill>
                <a:latin typeface="Arial"/>
              </a:rPr>
              <a:t>- Overview of how to test your lab.</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How to create test files.</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How to run a test.</a:t>
            </a:r>
            <a:endParaRPr b="0" lang="en-CA" sz="2000" spc="-1" strike="noStrike">
              <a:solidFill>
                <a:srgbClr val="000000"/>
              </a:solidFill>
              <a:latin typeface="Arial"/>
            </a:endParaRPr>
          </a:p>
        </p:txBody>
      </p:sp>
      <p:sp>
        <p:nvSpPr>
          <p:cNvPr id="347" name="PlaceHolder 3"/>
          <p:cNvSpPr>
            <a:spLocks noGrp="1"/>
          </p:cNvSpPr>
          <p:nvPr>
            <p:ph type="sldNum" idx="50"/>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6BC52524-2579-4FF9-BB82-AD006E2658D3}"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2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PlaceHolder 1"/>
          <p:cNvSpPr>
            <a:spLocks noGrp="1"/>
          </p:cNvSpPr>
          <p:nvPr>
            <p:ph type="sldImg"/>
          </p:nvPr>
        </p:nvSpPr>
        <p:spPr>
          <a:xfrm>
            <a:off x="533520" y="764280"/>
            <a:ext cx="6703200" cy="3769920"/>
          </a:xfrm>
          <a:prstGeom prst="rect">
            <a:avLst/>
          </a:prstGeom>
          <a:ln w="0">
            <a:noFill/>
          </a:ln>
        </p:spPr>
      </p:sp>
      <p:sp>
        <p:nvSpPr>
          <p:cNvPr id="349"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Some included tests, these tests are in the correct format.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To test your solution, give the path to the test file in the program arguments.</a:t>
            </a:r>
            <a:endParaRPr b="0" lang="en-CA" sz="2000" spc="-1" strike="noStrike">
              <a:solidFill>
                <a:srgbClr val="000000"/>
              </a:solidFill>
              <a:latin typeface="Arial"/>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PlaceHolder 1"/>
          <p:cNvSpPr>
            <a:spLocks noGrp="1"/>
          </p:cNvSpPr>
          <p:nvPr>
            <p:ph type="sldImg"/>
          </p:nvPr>
        </p:nvSpPr>
        <p:spPr>
          <a:xfrm>
            <a:off x="457200" y="729360"/>
            <a:ext cx="6398640" cy="3598560"/>
          </a:xfrm>
          <a:prstGeom prst="rect">
            <a:avLst/>
          </a:prstGeom>
          <a:ln w="0">
            <a:noFill/>
          </a:ln>
        </p:spPr>
      </p:sp>
      <p:sp>
        <p:nvSpPr>
          <p:cNvPr id="351" name="PlaceHolder 2"/>
          <p:cNvSpPr>
            <a:spLocks noGrp="1"/>
          </p:cNvSpPr>
          <p:nvPr>
            <p:ph type="body"/>
          </p:nvPr>
        </p:nvSpPr>
        <p:spPr>
          <a:xfrm>
            <a:off x="777240" y="4777560"/>
            <a:ext cx="6216120" cy="4524480"/>
          </a:xfrm>
          <a:prstGeom prst="rect">
            <a:avLst/>
          </a:prstGeom>
          <a:noFill/>
          <a:ln w="0">
            <a:noFill/>
          </a:ln>
        </p:spPr>
        <p:txBody>
          <a:bodyPr lIns="0" rIns="0" tIns="0" bIns="0" anchor="t">
            <a:noAutofit/>
          </a:bodyPr>
          <a:p>
            <a:pPr marL="216000" indent="-216000">
              <a:lnSpc>
                <a:spcPct val="100000"/>
              </a:lnSpc>
              <a:buNone/>
              <a:tabLst>
                <a:tab algn="l" pos="0"/>
              </a:tabLst>
            </a:pPr>
            <a:r>
              <a:rPr b="0" lang="en-CA" sz="2000" spc="-1" strike="noStrike">
                <a:solidFill>
                  <a:srgbClr val="000000"/>
                </a:solidFill>
                <a:latin typeface="Arial"/>
              </a:rPr>
              <a:t>- Test file has two lines, each with a number</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Trailing newline can be present or not.</a:t>
            </a:r>
            <a:endParaRPr b="0" lang="en-CA" sz="2000" spc="-1" strike="noStrike">
              <a:solidFill>
                <a:srgbClr val="000000"/>
              </a:solidFill>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PlaceHolder 1"/>
          <p:cNvSpPr>
            <a:spLocks noGrp="1"/>
          </p:cNvSpPr>
          <p:nvPr>
            <p:ph type="sldImg"/>
          </p:nvPr>
        </p:nvSpPr>
        <p:spPr>
          <a:xfrm>
            <a:off x="777960" y="1200240"/>
            <a:ext cx="5756760" cy="3237480"/>
          </a:xfrm>
          <a:prstGeom prst="rect">
            <a:avLst/>
          </a:prstGeom>
          <a:ln w="0">
            <a:noFill/>
          </a:ln>
        </p:spPr>
      </p:sp>
      <p:sp>
        <p:nvSpPr>
          <p:cNvPr id="287"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BCD is an alternative method for encoding integers</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Encodes each digit separately</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Represent the digits from 0-9 in 4 bits</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Same encoding as the lowest 4 bits of binary encoding</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Some space is wasted (Doesn’t use 0xa - 0xf)</a:t>
            </a:r>
            <a:endParaRPr b="0" lang="en-CA" sz="1800" spc="-1" strike="noStrike">
              <a:solidFill>
                <a:srgbClr val="000000"/>
              </a:solidFill>
              <a:latin typeface="Arial"/>
            </a:endParaRPr>
          </a:p>
        </p:txBody>
      </p:sp>
      <p:sp>
        <p:nvSpPr>
          <p:cNvPr id="288" name="PlaceHolder 3"/>
          <p:cNvSpPr>
            <a:spLocks noGrp="1"/>
          </p:cNvSpPr>
          <p:nvPr>
            <p:ph type="sldNum" idx="39"/>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E4A841CB-25BF-42AD-8BBA-9E21673F390D}"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PlaceHolder 1"/>
          <p:cNvSpPr>
            <a:spLocks noGrp="1"/>
          </p:cNvSpPr>
          <p:nvPr>
            <p:ph type="sldImg"/>
          </p:nvPr>
        </p:nvSpPr>
        <p:spPr>
          <a:xfrm>
            <a:off x="777960" y="1200240"/>
            <a:ext cx="5756760" cy="3237480"/>
          </a:xfrm>
          <a:prstGeom prst="rect">
            <a:avLst/>
          </a:prstGeom>
          <a:ln w="0">
            <a:noFill/>
          </a:ln>
        </p:spPr>
      </p:sp>
      <p:sp>
        <p:nvSpPr>
          <p:cNvPr id="290"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216000">
              <a:lnSpc>
                <a:spcPct val="100000"/>
              </a:lnSpc>
              <a:buNone/>
              <a:tabLst>
                <a:tab algn="l" pos="0"/>
              </a:tabLst>
            </a:pPr>
            <a:r>
              <a:rPr b="0" lang="en-CA" sz="2000" spc="-1" strike="noStrike">
                <a:solidFill>
                  <a:srgbClr val="000000"/>
                </a:solidFill>
                <a:latin typeface="Arial"/>
              </a:rPr>
              <a:t>- BCD can represent integers exactly.</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Not a built-in type, so we must implement the operations (addition, multiplication, etc.) ourselves.</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Strict control over rounding is important to financial / business applications, (eg. Prices, money transfers). Can also be regulated by law.</a:t>
            </a:r>
            <a:endParaRPr b="0" lang="en-CA" sz="2000" spc="-1" strike="noStrike">
              <a:solidFill>
                <a:srgbClr val="000000"/>
              </a:solidFill>
              <a:latin typeface="Arial"/>
            </a:endParaRPr>
          </a:p>
          <a:p>
            <a:pPr marL="216000" indent="-216000">
              <a:lnSpc>
                <a:spcPct val="100000"/>
              </a:lnSpc>
              <a:buNone/>
              <a:tabLst>
                <a:tab algn="l" pos="0"/>
              </a:tabLst>
            </a:pPr>
            <a:endParaRPr b="0" lang="en-CA" sz="2000" spc="-1" strike="noStrike">
              <a:solidFill>
                <a:srgbClr val="000000"/>
              </a:solidFill>
              <a:latin typeface="Arial"/>
            </a:endParaRPr>
          </a:p>
          <a:p>
            <a:pPr marL="216000" indent="-216000">
              <a:lnSpc>
                <a:spcPct val="100000"/>
              </a:lnSpc>
              <a:buNone/>
              <a:tabLst>
                <a:tab algn="l" pos="0"/>
              </a:tabLst>
            </a:pPr>
            <a:endParaRPr b="0" lang="en-CA" sz="2000" spc="-1" strike="noStrike">
              <a:solidFill>
                <a:srgbClr val="000000"/>
              </a:solidFill>
              <a:latin typeface="Arial"/>
            </a:endParaRPr>
          </a:p>
        </p:txBody>
      </p:sp>
      <p:sp>
        <p:nvSpPr>
          <p:cNvPr id="291" name="PlaceHolder 3"/>
          <p:cNvSpPr>
            <a:spLocks noGrp="1"/>
          </p:cNvSpPr>
          <p:nvPr>
            <p:ph type="sldNum" idx="40"/>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B883662C-7CE7-4762-B1CD-24ADE05EFA16}"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PlaceHolder 1"/>
          <p:cNvSpPr>
            <a:spLocks noGrp="1"/>
          </p:cNvSpPr>
          <p:nvPr>
            <p:ph type="sldImg"/>
          </p:nvPr>
        </p:nvSpPr>
        <p:spPr>
          <a:xfrm>
            <a:off x="777960" y="1200240"/>
            <a:ext cx="5756760" cy="3237480"/>
          </a:xfrm>
          <a:prstGeom prst="rect">
            <a:avLst/>
          </a:prstGeom>
          <a:ln w="0">
            <a:noFill/>
          </a:ln>
        </p:spPr>
      </p:sp>
      <p:sp>
        <p:nvSpPr>
          <p:cNvPr id="293"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216000">
              <a:lnSpc>
                <a:spcPct val="100000"/>
              </a:lnSpc>
              <a:buNone/>
              <a:tabLst>
                <a:tab algn="l" pos="0"/>
              </a:tabLst>
            </a:pPr>
            <a:r>
              <a:rPr b="0" lang="en-CA" sz="2000" spc="-1" strike="noStrike">
                <a:solidFill>
                  <a:srgbClr val="000000"/>
                </a:solidFill>
                <a:latin typeface="Arial"/>
              </a:rPr>
              <a:t>- To represent larger numbers, we store more than one digit.</a:t>
            </a:r>
            <a:endParaRPr b="0" lang="en-CA" sz="2000" spc="-1" strike="noStrike">
              <a:solidFill>
                <a:srgbClr val="000000"/>
              </a:solidFill>
              <a:latin typeface="Arial"/>
            </a:endParaRPr>
          </a:p>
          <a:p>
            <a:pPr marL="216000" indent="-216000">
              <a:lnSpc>
                <a:spcPct val="100000"/>
              </a:lnSpc>
              <a:buNone/>
              <a:tabLst>
                <a:tab algn="l" pos="0"/>
              </a:tabLst>
            </a:pPr>
            <a:r>
              <a:rPr b="0" lang="en-CA" sz="2000" spc="-1" strike="noStrike">
                <a:solidFill>
                  <a:srgbClr val="000000"/>
                </a:solidFill>
                <a:latin typeface="Arial"/>
              </a:rPr>
              <a:t>- Need a standard format for interoperability.</a:t>
            </a:r>
            <a:endParaRPr b="0" lang="en-CA" sz="2000" spc="-1" strike="noStrike">
              <a:solidFill>
                <a:srgbClr val="000000"/>
              </a:solidFill>
              <a:latin typeface="Arial"/>
            </a:endParaRPr>
          </a:p>
          <a:p>
            <a:pPr marL="216000" indent="-216000">
              <a:lnSpc>
                <a:spcPct val="100000"/>
              </a:lnSpc>
              <a:buNone/>
              <a:tabLst>
                <a:tab algn="l" pos="0"/>
              </a:tabLst>
            </a:pPr>
            <a:endParaRPr b="0" lang="en-CA" sz="2000" spc="-1" strike="noStrike">
              <a:solidFill>
                <a:srgbClr val="000000"/>
              </a:solidFill>
              <a:latin typeface="Arial"/>
            </a:endParaRPr>
          </a:p>
        </p:txBody>
      </p:sp>
      <p:sp>
        <p:nvSpPr>
          <p:cNvPr id="294" name="PlaceHolder 3"/>
          <p:cNvSpPr>
            <a:spLocks noGrp="1"/>
          </p:cNvSpPr>
          <p:nvPr>
            <p:ph type="sldNum" idx="41"/>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4A4D7B63-2571-48B3-A216-C78CF83148B5}"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sldImg"/>
          </p:nvPr>
        </p:nvSpPr>
        <p:spPr>
          <a:xfrm>
            <a:off x="777960" y="1200240"/>
            <a:ext cx="5756760" cy="3237480"/>
          </a:xfrm>
          <a:prstGeom prst="rect">
            <a:avLst/>
          </a:prstGeom>
          <a:ln w="0">
            <a:noFill/>
          </a:ln>
        </p:spPr>
      </p:sp>
      <p:sp>
        <p:nvSpPr>
          <p:cNvPr id="296"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Low bytes at the top.</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Higher bytes as we go down.</a:t>
            </a:r>
            <a:endParaRPr b="0" lang="en-CA" sz="1800" spc="-1" strike="noStrike">
              <a:solidFill>
                <a:srgbClr val="000000"/>
              </a:solidFill>
              <a:latin typeface="Arial"/>
            </a:endParaRPr>
          </a:p>
          <a:p>
            <a:pPr marL="216000" indent="0">
              <a:lnSpc>
                <a:spcPct val="100000"/>
              </a:lnSpc>
              <a:buNone/>
              <a:tabLst>
                <a:tab algn="l" pos="0"/>
              </a:tabLst>
            </a:pP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Number 46734:</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Lowest is 4 -&gt; lowest nibble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Next is 3 -&gt; high of low byte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Next is 7 -&gt; low nibble of next byte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Terminated by 0xc in the high nibble</a:t>
            </a:r>
            <a:endParaRPr b="0" lang="en-CA" sz="1800" spc="-1" strike="noStrike">
              <a:solidFill>
                <a:srgbClr val="000000"/>
              </a:solidFill>
              <a:latin typeface="Arial"/>
            </a:endParaRPr>
          </a:p>
          <a:p>
            <a:pPr marL="216000" indent="0">
              <a:lnSpc>
                <a:spcPct val="100000"/>
              </a:lnSpc>
              <a:buNone/>
              <a:tabLst>
                <a:tab algn="l" pos="0"/>
              </a:tabLst>
            </a:pP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Number 334585:</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Lowest is 5 -&gt; lowest nibble of first byte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Next is 8 -&gt; high nibble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Terminated with 0xc, even number of digits, goes in the next byte.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Number 7:</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Single digit 7 in first nibble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r>
              <a:rPr b="0" lang="en-CA" sz="1800" spc="-1" strike="noStrike">
                <a:solidFill>
                  <a:srgbClr val="000000"/>
                </a:solidFill>
                <a:latin typeface="Arial"/>
              </a:rPr>
              <a:t>- 0xc in the high nibble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t>
            </a:r>
            <a:endParaRPr b="0" lang="en-CA" sz="1800" spc="-1" strike="noStrike">
              <a:solidFill>
                <a:srgbClr val="000000"/>
              </a:solidFill>
              <a:latin typeface="Arial"/>
            </a:endParaRPr>
          </a:p>
        </p:txBody>
      </p:sp>
      <p:sp>
        <p:nvSpPr>
          <p:cNvPr id="297" name="PlaceHolder 3"/>
          <p:cNvSpPr>
            <a:spLocks noGrp="1"/>
          </p:cNvSpPr>
          <p:nvPr>
            <p:ph type="sldNum" idx="42"/>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5F820076-A2A1-4FAB-ADF2-4C3853E97E5D}"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PlaceHolder 1"/>
          <p:cNvSpPr>
            <a:spLocks noGrp="1"/>
          </p:cNvSpPr>
          <p:nvPr>
            <p:ph type="sldImg"/>
          </p:nvPr>
        </p:nvSpPr>
        <p:spPr>
          <a:xfrm>
            <a:off x="777960" y="1200240"/>
            <a:ext cx="5756760" cy="3237480"/>
          </a:xfrm>
          <a:prstGeom prst="rect">
            <a:avLst/>
          </a:prstGeom>
          <a:ln w="0">
            <a:noFill/>
          </a:ln>
        </p:spPr>
      </p:sp>
      <p:sp>
        <p:nvSpPr>
          <p:cNvPr id="299"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First column sums to 7, write that into the result.</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Next column sums to 8, write.</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Next column sums to 14, carry of 1, write 4 to result.</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Next column sums (with carry) to 8, write.</a:t>
            </a:r>
            <a:endParaRPr b="0" lang="en-CA" sz="1800" spc="-1" strike="noStrike">
              <a:solidFill>
                <a:srgbClr val="000000"/>
              </a:solidFill>
              <a:latin typeface="Arial"/>
            </a:endParaRPr>
          </a:p>
        </p:txBody>
      </p:sp>
      <p:sp>
        <p:nvSpPr>
          <p:cNvPr id="300" name="PlaceHolder 3"/>
          <p:cNvSpPr>
            <a:spLocks noGrp="1"/>
          </p:cNvSpPr>
          <p:nvPr>
            <p:ph type="sldNum" idx="43"/>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B3248012-0C78-4F81-BC93-2DA5E2FAA176}"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sldImg"/>
          </p:nvPr>
        </p:nvSpPr>
        <p:spPr>
          <a:xfrm>
            <a:off x="777960" y="1200240"/>
            <a:ext cx="5756760" cy="3237480"/>
          </a:xfrm>
          <a:prstGeom prst="rect">
            <a:avLst/>
          </a:prstGeom>
          <a:ln w="0">
            <a:noFill/>
          </a:ln>
        </p:spPr>
      </p:sp>
      <p:sp>
        <p:nvSpPr>
          <p:cNvPr id="302"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216000">
              <a:buNone/>
            </a:pPr>
            <a:endParaRPr b="0" lang="en-CA" sz="1800" spc="-1" strike="noStrike">
              <a:solidFill>
                <a:srgbClr val="000000"/>
              </a:solidFill>
              <a:latin typeface="Arial"/>
            </a:endParaRPr>
          </a:p>
        </p:txBody>
      </p:sp>
      <p:sp>
        <p:nvSpPr>
          <p:cNvPr id="303" name="PlaceHolder 3"/>
          <p:cNvSpPr>
            <a:spLocks noGrp="1"/>
          </p:cNvSpPr>
          <p:nvPr>
            <p:ph type="sldNum" idx="44"/>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1E461D3E-9136-487A-9508-3B9427E9C173}"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PlaceHolder 1"/>
          <p:cNvSpPr>
            <a:spLocks noGrp="1"/>
          </p:cNvSpPr>
          <p:nvPr>
            <p:ph type="sldImg"/>
          </p:nvPr>
        </p:nvSpPr>
        <p:spPr>
          <a:xfrm>
            <a:off x="777960" y="1200240"/>
            <a:ext cx="5756760" cy="3237480"/>
          </a:xfrm>
          <a:prstGeom prst="rect">
            <a:avLst/>
          </a:prstGeom>
          <a:ln w="0">
            <a:noFill/>
          </a:ln>
        </p:spPr>
      </p:sp>
      <p:sp>
        <p:nvSpPr>
          <p:cNvPr id="305" name="PlaceHolder 2"/>
          <p:cNvSpPr>
            <a:spLocks noGrp="1"/>
          </p:cNvSpPr>
          <p:nvPr>
            <p:ph type="body"/>
          </p:nvPr>
        </p:nvSpPr>
        <p:spPr>
          <a:xfrm>
            <a:off x="731520" y="4620600"/>
            <a:ext cx="5849640" cy="3777840"/>
          </a:xfrm>
          <a:prstGeom prst="rect">
            <a:avLst/>
          </a:prstGeom>
          <a:noFill/>
          <a:ln w="0">
            <a:noFill/>
          </a:ln>
        </p:spPr>
        <p:txBody>
          <a:bodyPr lIns="96840" rIns="96840" tIns="48240" bIns="48240" anchor="t">
            <a:noAutofit/>
          </a:bodyPr>
          <a:p>
            <a:pPr marL="216000" indent="0">
              <a:lnSpc>
                <a:spcPct val="100000"/>
              </a:lnSpc>
              <a:buNone/>
              <a:tabLst>
                <a:tab algn="l" pos="0"/>
              </a:tabLst>
            </a:pPr>
            <a:r>
              <a:rPr b="0" lang="en-CA" sz="1800" spc="-1" strike="noStrike">
                <a:solidFill>
                  <a:srgbClr val="000000"/>
                </a:solidFill>
                <a:latin typeface="Arial"/>
              </a:rPr>
              <a:t>- Example multiplication of 9429 by 385.</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Multiply top number by 5.</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Add this partial product to the result.</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Repeat for all digits in the bottom.</a:t>
            </a:r>
            <a:endParaRPr b="0" lang="en-CA" sz="1800" spc="-1" strike="noStrike">
              <a:solidFill>
                <a:srgbClr val="000000"/>
              </a:solidFill>
              <a:latin typeface="Arial"/>
            </a:endParaRPr>
          </a:p>
          <a:p>
            <a:pPr marL="216000" indent="0">
              <a:lnSpc>
                <a:spcPct val="100000"/>
              </a:lnSpc>
              <a:buNone/>
              <a:tabLst>
                <a:tab algn="l" pos="0"/>
              </a:tabLst>
            </a:pPr>
            <a:r>
              <a:rPr b="0" lang="en-CA" sz="1800" spc="-1" strike="noStrike">
                <a:solidFill>
                  <a:srgbClr val="000000"/>
                </a:solidFill>
                <a:latin typeface="Arial"/>
              </a:rPr>
              <a:t>- Partial products are all summed.</a:t>
            </a:r>
            <a:endParaRPr b="0" lang="en-CA" sz="1800" spc="-1" strike="noStrike">
              <a:solidFill>
                <a:srgbClr val="000000"/>
              </a:solidFill>
              <a:latin typeface="Arial"/>
            </a:endParaRPr>
          </a:p>
        </p:txBody>
      </p:sp>
      <p:sp>
        <p:nvSpPr>
          <p:cNvPr id="306" name="PlaceHolder 3"/>
          <p:cNvSpPr>
            <a:spLocks noGrp="1"/>
          </p:cNvSpPr>
          <p:nvPr>
            <p:ph type="sldNum" idx="45"/>
          </p:nvPr>
        </p:nvSpPr>
        <p:spPr>
          <a:xfrm>
            <a:off x="4143600" y="9119520"/>
            <a:ext cx="3167280" cy="479160"/>
          </a:xfrm>
          <a:prstGeom prst="rect">
            <a:avLst/>
          </a:prstGeom>
          <a:noFill/>
          <a:ln w="0">
            <a:noFill/>
          </a:ln>
        </p:spPr>
        <p:txBody>
          <a:bodyPr lIns="96840" rIns="96840" tIns="48240" bIns="48240" anchor="b">
            <a:noAutofit/>
          </a:bodyPr>
          <a:lstStyle>
            <a:lvl1pPr indent="0" algn="r">
              <a:lnSpc>
                <a:spcPct val="100000"/>
              </a:lnSpc>
              <a:buNone/>
              <a:tabLst>
                <a:tab algn="l" pos="0"/>
              </a:tabLst>
              <a:defRPr b="0" lang="en-US" sz="1300" spc="-1" strike="noStrike">
                <a:solidFill>
                  <a:srgbClr val="000000"/>
                </a:solidFill>
                <a:latin typeface="Times New Roman"/>
              </a:defRPr>
            </a:lvl1pPr>
          </a:lstStyle>
          <a:p>
            <a:pPr indent="0" algn="r">
              <a:lnSpc>
                <a:spcPct val="100000"/>
              </a:lnSpc>
              <a:buNone/>
              <a:tabLst>
                <a:tab algn="l" pos="0"/>
              </a:tabLst>
            </a:pPr>
            <a:fld id="{7107F7FA-5849-4F71-A1AF-0F3A74FFCED8}" type="slidenum">
              <a:rPr b="0" lang="en-US" sz="1300" spc="-1" strike="noStrike">
                <a:solidFill>
                  <a:srgbClr val="000000"/>
                </a:solidFill>
                <a:latin typeface="Times New Roman"/>
              </a:rPr>
              <a:t>19</a:t>
            </a:fld>
            <a:endParaRPr b="0" lang="en-CA" sz="13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lgn="ctr">
              <a:buNone/>
            </a:pPr>
            <a:endParaRPr b="0" lang="en-CA" sz="4400" spc="-1" strike="noStrike">
              <a:solidFill>
                <a:srgbClr val="000000"/>
              </a:solidFill>
              <a:latin typeface="Arial"/>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CA"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326B6D36-8BE0-4824-8E3A-66801CFF9FF4}" type="slidenum">
              <a:t>&lt;#&gt;</a:t>
            </a:fld>
          </a:p>
        </p:txBody>
      </p:sp>
      <p:sp>
        <p:nvSpPr>
          <p:cNvPr id="6" name="PlaceHolder 5"/>
          <p:cNvSpPr>
            <a:spLocks noGrp="1"/>
          </p:cNvSpPr>
          <p:nvPr>
            <p:ph type="dt" idx="3"/>
          </p:nvPr>
        </p:nvSpPr>
        <p:spPr/>
        <p:txBody>
          <a:bodyPr/>
          <a:p>
            <a:r>
              <a:rPr lang="en-CA"/>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t with Caption">
    <p:spTree>
      <p:nvGrpSpPr>
        <p:cNvPr id="1" name=""/>
        <p:cNvGrpSpPr/>
        <p:nvPr/>
      </p:nvGrpSpPr>
      <p:grpSpPr>
        <a:xfrm>
          <a:off x="0" y="0"/>
          <a:ext cx="0" cy="0"/>
          <a:chOff x="0" y="0"/>
          <a:chExt cx="0" cy="0"/>
        </a:xfrm>
      </p:grpSpPr>
      <p:sp>
        <p:nvSpPr>
          <p:cNvPr id="2" name="PlaceHolder 1"/>
          <p:cNvSpPr>
            <a:spLocks noGrp="1"/>
          </p:cNvSpPr>
          <p:nvPr>
            <p:ph type="ftr" idx="28"/>
          </p:nvPr>
        </p:nvSpPr>
        <p:spPr/>
        <p:txBody>
          <a:bodyPr/>
          <a:p>
            <a:r>
              <a:t>Footer</a:t>
            </a:r>
          </a:p>
        </p:txBody>
      </p:sp>
      <p:sp>
        <p:nvSpPr>
          <p:cNvPr id="3" name="PlaceHolder 2"/>
          <p:cNvSpPr>
            <a:spLocks noGrp="1"/>
          </p:cNvSpPr>
          <p:nvPr>
            <p:ph type="sldNum" idx="29"/>
          </p:nvPr>
        </p:nvSpPr>
        <p:spPr/>
        <p:txBody>
          <a:bodyPr/>
          <a:p>
            <a:fld id="{BEF1951C-18D8-47C5-8780-2EA579A29725}" type="slidenum">
              <a:t>&lt;#&gt;</a:t>
            </a:fld>
          </a:p>
        </p:txBody>
      </p:sp>
      <p:sp>
        <p:nvSpPr>
          <p:cNvPr id="4" name="PlaceHolder 3"/>
          <p:cNvSpPr>
            <a:spLocks noGrp="1"/>
          </p:cNvSpPr>
          <p:nvPr>
            <p:ph type="dt" idx="30"/>
          </p:nvPr>
        </p:nvSpPr>
        <p:spPr/>
        <p:txBody>
          <a:bodyPr/>
          <a:p>
            <a:r>
              <a:rPr lang="en-CA"/>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Picture with Caption">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26B385B3-6CE0-44DC-9D31-741057AC1C34}" type="slidenum">
              <a:t>&lt;#&gt;</a:t>
            </a:fld>
          </a:p>
        </p:txBody>
      </p:sp>
      <p:sp>
        <p:nvSpPr>
          <p:cNvPr id="4" name="PlaceHolder 3"/>
          <p:cNvSpPr>
            <a:spLocks noGrp="1"/>
          </p:cNvSpPr>
          <p:nvPr>
            <p:ph type="dt" idx="33"/>
          </p:nvPr>
        </p:nvSpPr>
        <p:spPr/>
        <p:txBody>
          <a:bodyPr/>
          <a:p>
            <a:r>
              <a:rPr lang="en-CA"/>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le and Vertical Text">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62AF5FF3-7FA2-443F-9F5B-8F2789280DED}" type="slidenum">
              <a:t>&lt;#&gt;</a:t>
            </a:fld>
          </a:p>
        </p:txBody>
      </p:sp>
      <p:sp>
        <p:nvSpPr>
          <p:cNvPr id="4" name="PlaceHolder 3"/>
          <p:cNvSpPr>
            <a:spLocks noGrp="1"/>
          </p:cNvSpPr>
          <p:nvPr>
            <p:ph type="dt" idx="6"/>
          </p:nvPr>
        </p:nvSpPr>
        <p:spPr/>
        <p:txBody>
          <a:bodyPr/>
          <a:p>
            <a:r>
              <a:rPr lang="en-CA"/>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Vertical Title and Text">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C58E447E-5AC0-483E-96A4-F379E2266B6A}" type="slidenum">
              <a:t>&lt;#&gt;</a:t>
            </a:fld>
          </a:p>
        </p:txBody>
      </p:sp>
      <p:sp>
        <p:nvSpPr>
          <p:cNvPr id="4" name="PlaceHolder 3"/>
          <p:cNvSpPr>
            <a:spLocks noGrp="1"/>
          </p:cNvSpPr>
          <p:nvPr>
            <p:ph type="dt" idx="9"/>
          </p:nvPr>
        </p:nvSpPr>
        <p:spPr/>
        <p:txBody>
          <a:bodyPr/>
          <a:p>
            <a:r>
              <a:rPr lang="en-CA"/>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lgn="ctr">
              <a:buNone/>
            </a:pPr>
            <a:endParaRPr b="0" lang="en-CA" sz="4400" spc="-1" strike="noStrike">
              <a:solidFill>
                <a:srgbClr val="000000"/>
              </a:solidFill>
              <a:latin typeface="Arial"/>
            </a:endParaRPr>
          </a:p>
        </p:txBody>
      </p:sp>
      <p:sp>
        <p:nvSpPr>
          <p:cNvPr id="1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n-CA" sz="3200" spc="-1" strike="noStrike">
              <a:solidFill>
                <a:srgbClr val="000000"/>
              </a:solidFill>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84DBC5E3-220F-43A3-A2F9-7F1889EB8B2A}" type="slidenum">
              <a:t>&lt;#&gt;</a:t>
            </a:fld>
          </a:p>
        </p:txBody>
      </p:sp>
      <p:sp>
        <p:nvSpPr>
          <p:cNvPr id="6" name="PlaceHolder 5"/>
          <p:cNvSpPr>
            <a:spLocks noGrp="1"/>
          </p:cNvSpPr>
          <p:nvPr>
            <p:ph type="dt" idx="12"/>
          </p:nvPr>
        </p:nvSpPr>
        <p:spPr/>
        <p:txBody>
          <a:bodyPr/>
          <a:p>
            <a:r>
              <a:rPr lang="en-CA"/>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 Header">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FC7DADA7-DDDA-4654-BF48-CFFB52F8C959}" type="slidenum">
              <a:t>&lt;#&gt;</a:t>
            </a:fld>
          </a:p>
        </p:txBody>
      </p:sp>
      <p:sp>
        <p:nvSpPr>
          <p:cNvPr id="4" name="PlaceHolder 3"/>
          <p:cNvSpPr>
            <a:spLocks noGrp="1"/>
          </p:cNvSpPr>
          <p:nvPr>
            <p:ph type="dt" idx="15"/>
          </p:nvPr>
        </p:nvSpPr>
        <p:spPr/>
        <p:txBody>
          <a:bodyPr/>
          <a:p>
            <a:r>
              <a:rPr lang="en-CA"/>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wo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lgn="ctr">
              <a:buNone/>
            </a:pPr>
            <a:endParaRPr b="0" lang="en-CA" sz="4400" spc="-1" strike="noStrike">
              <a:solidFill>
                <a:srgbClr val="000000"/>
              </a:solidFill>
              <a:latin typeface="Arial"/>
            </a:endParaRPr>
          </a:p>
        </p:txBody>
      </p:sp>
      <p:sp>
        <p:nvSpPr>
          <p:cNvPr id="3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CA" sz="3200" spc="-1" strike="noStrike">
              <a:solidFill>
                <a:srgbClr val="000000"/>
              </a:solidFill>
              <a:latin typeface="Arial"/>
            </a:endParaRPr>
          </a:p>
        </p:txBody>
      </p:sp>
      <p:sp>
        <p:nvSpPr>
          <p:cNvPr id="3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CA" sz="3200" spc="-1" strike="noStrike">
              <a:solidFill>
                <a:srgbClr val="000000"/>
              </a:solidFill>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89B73D50-7CFB-4241-A57A-445DE780ACD8}" type="slidenum">
              <a:t>&lt;#&gt;</a:t>
            </a:fld>
          </a:p>
        </p:txBody>
      </p:sp>
      <p:sp>
        <p:nvSpPr>
          <p:cNvPr id="7" name="PlaceHolder 6"/>
          <p:cNvSpPr>
            <a:spLocks noGrp="1"/>
          </p:cNvSpPr>
          <p:nvPr>
            <p:ph type="dt" idx="18"/>
          </p:nvPr>
        </p:nvSpPr>
        <p:spPr/>
        <p:txBody>
          <a:bodyPr/>
          <a:p>
            <a:r>
              <a:rPr lang="en-CA"/>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ison">
    <p:spTree>
      <p:nvGrpSpPr>
        <p:cNvPr id="1" name=""/>
        <p:cNvGrpSpPr/>
        <p:nvPr/>
      </p:nvGrpSpPr>
      <p:grpSpPr>
        <a:xfrm>
          <a:off x="0" y="0"/>
          <a:ext cx="0" cy="0"/>
          <a:chOff x="0" y="0"/>
          <a:chExt cx="0" cy="0"/>
        </a:xfrm>
      </p:grpSpPr>
      <p:sp>
        <p:nvSpPr>
          <p:cNvPr id="2" name="PlaceHolder 1"/>
          <p:cNvSpPr>
            <a:spLocks noGrp="1"/>
          </p:cNvSpPr>
          <p:nvPr>
            <p:ph type="ftr" idx="19"/>
          </p:nvPr>
        </p:nvSpPr>
        <p:spPr/>
        <p:txBody>
          <a:bodyPr/>
          <a:p>
            <a:r>
              <a:t>Footer</a:t>
            </a:r>
          </a:p>
        </p:txBody>
      </p:sp>
      <p:sp>
        <p:nvSpPr>
          <p:cNvPr id="3" name="PlaceHolder 2"/>
          <p:cNvSpPr>
            <a:spLocks noGrp="1"/>
          </p:cNvSpPr>
          <p:nvPr>
            <p:ph type="sldNum" idx="20"/>
          </p:nvPr>
        </p:nvSpPr>
        <p:spPr/>
        <p:txBody>
          <a:bodyPr/>
          <a:p>
            <a:fld id="{C2EEB90F-154D-43C9-ACC8-3A72EF3B7FA1}" type="slidenum">
              <a:t>&lt;#&gt;</a:t>
            </a:fld>
          </a:p>
        </p:txBody>
      </p:sp>
      <p:sp>
        <p:nvSpPr>
          <p:cNvPr id="4" name="PlaceHolder 3"/>
          <p:cNvSpPr>
            <a:spLocks noGrp="1"/>
          </p:cNvSpPr>
          <p:nvPr>
            <p:ph type="dt" idx="21"/>
          </p:nvPr>
        </p:nvSpPr>
        <p:spPr/>
        <p:txBody>
          <a:bodyPr/>
          <a:p>
            <a:r>
              <a:rPr lang="en-CA"/>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lgn="ctr">
              <a:buNone/>
            </a:pPr>
            <a:endParaRPr b="0" lang="en-CA" sz="4400" spc="-1" strike="noStrike">
              <a:solidFill>
                <a:srgbClr val="000000"/>
              </a:solidFill>
              <a:latin typeface="Arial"/>
            </a:endParaRPr>
          </a:p>
        </p:txBody>
      </p:sp>
      <p:sp>
        <p:nvSpPr>
          <p:cNvPr id="3" name="PlaceHolder 2"/>
          <p:cNvSpPr>
            <a:spLocks noGrp="1"/>
          </p:cNvSpPr>
          <p:nvPr>
            <p:ph type="ftr" idx="22"/>
          </p:nvPr>
        </p:nvSpPr>
        <p:spPr/>
        <p:txBody>
          <a:bodyPr/>
          <a:p>
            <a:r>
              <a:t>Footer</a:t>
            </a:r>
          </a:p>
        </p:txBody>
      </p:sp>
      <p:sp>
        <p:nvSpPr>
          <p:cNvPr id="4" name="PlaceHolder 3"/>
          <p:cNvSpPr>
            <a:spLocks noGrp="1"/>
          </p:cNvSpPr>
          <p:nvPr>
            <p:ph type="sldNum" idx="23"/>
          </p:nvPr>
        </p:nvSpPr>
        <p:spPr/>
        <p:txBody>
          <a:bodyPr/>
          <a:p>
            <a:fld id="{B5E2D790-6A10-466E-BB44-14BD30C0119E}" type="slidenum">
              <a:t>&lt;#&gt;</a:t>
            </a:fld>
          </a:p>
        </p:txBody>
      </p:sp>
      <p:sp>
        <p:nvSpPr>
          <p:cNvPr id="5" name="PlaceHolder 4"/>
          <p:cNvSpPr>
            <a:spLocks noGrp="1"/>
          </p:cNvSpPr>
          <p:nvPr>
            <p:ph type="dt" idx="24"/>
          </p:nvPr>
        </p:nvSpPr>
        <p:spPr/>
        <p:txBody>
          <a:bodyPr/>
          <a:p>
            <a:r>
              <a:rPr lang="en-CA"/>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spTree>
      <p:nvGrpSpPr>
        <p:cNvPr id="1" name=""/>
        <p:cNvGrpSpPr/>
        <p:nvPr/>
      </p:nvGrpSpPr>
      <p:grpSpPr>
        <a:xfrm>
          <a:off x="0" y="0"/>
          <a:ext cx="0" cy="0"/>
          <a:chOff x="0" y="0"/>
          <a:chExt cx="0" cy="0"/>
        </a:xfrm>
      </p:grpSpPr>
      <p:sp>
        <p:nvSpPr>
          <p:cNvPr id="2" name="PlaceHolder 1"/>
          <p:cNvSpPr>
            <a:spLocks noGrp="1"/>
          </p:cNvSpPr>
          <p:nvPr>
            <p:ph type="ftr" idx="25"/>
          </p:nvPr>
        </p:nvSpPr>
        <p:spPr/>
        <p:txBody>
          <a:bodyPr/>
          <a:p>
            <a:r>
              <a:t>Footer</a:t>
            </a:r>
          </a:p>
        </p:txBody>
      </p:sp>
      <p:sp>
        <p:nvSpPr>
          <p:cNvPr id="3" name="PlaceHolder 2"/>
          <p:cNvSpPr>
            <a:spLocks noGrp="1"/>
          </p:cNvSpPr>
          <p:nvPr>
            <p:ph type="sldNum" idx="26"/>
          </p:nvPr>
        </p:nvSpPr>
        <p:spPr/>
        <p:txBody>
          <a:bodyPr/>
          <a:p>
            <a:fld id="{DAB1EEE3-6938-4135-BBF9-592A780A2C3D}" type="slidenum">
              <a:t>&lt;#&gt;</a:t>
            </a:fld>
          </a:p>
        </p:txBody>
      </p:sp>
      <p:sp>
        <p:nvSpPr>
          <p:cNvPr id="4" name="PlaceHolder 3"/>
          <p:cNvSpPr>
            <a:spLocks noGrp="1"/>
          </p:cNvSpPr>
          <p:nvPr>
            <p:ph type="dt" idx="27"/>
          </p:nvPr>
        </p:nvSpPr>
        <p:spPr/>
        <p:txBody>
          <a:bodyPr/>
          <a:p>
            <a:r>
              <a:rPr lang="en-CA"/>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buNone/>
            </a:pPr>
            <a:r>
              <a:rPr b="0" lang="en-CA" sz="1800" spc="-1" strike="noStrike">
                <a:solidFill>
                  <a:srgbClr val="000000"/>
                </a:solidFill>
                <a:latin typeface="Arial"/>
              </a:rPr>
              <a:t>Click to edit the title text format</a:t>
            </a:r>
            <a:endParaRPr b="0" lang="en-CA" sz="1800" spc="-1" strike="noStrike">
              <a:solidFill>
                <a:srgbClr val="000000"/>
              </a:solidFill>
              <a:latin typeface="Arial"/>
            </a:endParaRPr>
          </a:p>
        </p:txBody>
      </p:sp>
      <p:sp>
        <p:nvSpPr>
          <p:cNvPr id="1" name="PlaceHolder 2"/>
          <p:cNvSpPr>
            <a:spLocks noGrp="1"/>
          </p:cNvSpPr>
          <p:nvPr>
            <p:ph type="ftr" idx="1"/>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2" name="PlaceHolder 3"/>
          <p:cNvSpPr>
            <a:spLocks noGrp="1"/>
          </p:cNvSpPr>
          <p:nvPr>
            <p:ph type="sldNum" idx="2"/>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C73D6042-C045-4317-B86A-AA50EF268B54}"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3" name="PlaceHolder 4"/>
          <p:cNvSpPr>
            <a:spLocks noGrp="1"/>
          </p:cNvSpPr>
          <p:nvPr>
            <p:ph type="dt" idx="3"/>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CA" sz="3200" spc="-1" strike="noStrike">
                <a:solidFill>
                  <a:srgbClr val="000000"/>
                </a:solidFill>
                <a:latin typeface="Arial"/>
              </a:rPr>
              <a:t>Click to edit the outline text format</a:t>
            </a:r>
            <a:endParaRPr b="0" lang="en-CA"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CA" sz="2800" spc="-1" strike="noStrike">
                <a:solidFill>
                  <a:srgbClr val="000000"/>
                </a:solidFill>
                <a:latin typeface="Arial"/>
              </a:rPr>
              <a:t>Second Outline Level</a:t>
            </a:r>
            <a:endParaRPr b="0" lang="en-CA"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CA" sz="2400" spc="-1" strike="noStrike">
                <a:solidFill>
                  <a:srgbClr val="000000"/>
                </a:solidFill>
                <a:latin typeface="Arial"/>
              </a:rPr>
              <a:t>Third Outline Level</a:t>
            </a:r>
            <a:endParaRPr b="0" lang="en-CA"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CA" sz="2000" spc="-1" strike="noStrike">
                <a:solidFill>
                  <a:srgbClr val="000000"/>
                </a:solidFill>
                <a:latin typeface="Arial"/>
              </a:rPr>
              <a:t>Fourth Outline Level</a:t>
            </a:r>
            <a:endParaRPr b="0" lang="en-CA"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CA" sz="2000" spc="-1" strike="noStrike">
                <a:solidFill>
                  <a:srgbClr val="000000"/>
                </a:solidFill>
                <a:latin typeface="Arial"/>
              </a:rPr>
              <a:t>Fifth Outline Level</a:t>
            </a:r>
            <a:endParaRPr b="0" lang="en-CA"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CA" sz="2000" spc="-1" strike="noStrike">
                <a:solidFill>
                  <a:srgbClr val="000000"/>
                </a:solidFill>
                <a:latin typeface="Arial"/>
              </a:rPr>
              <a:t>Sixth Outline Level</a:t>
            </a:r>
            <a:endParaRPr b="0" lang="en-CA"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CA" sz="2000" spc="-1" strike="noStrike">
                <a:solidFill>
                  <a:srgbClr val="000000"/>
                </a:solidFill>
                <a:latin typeface="Arial"/>
              </a:rPr>
              <a:t>Seventh Outline Level</a:t>
            </a:r>
            <a:endParaRPr b="0" lang="en-CA"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PlaceHolder 1"/>
          <p:cNvSpPr>
            <a:spLocks noGrp="1"/>
          </p:cNvSpPr>
          <p:nvPr>
            <p:ph type="ftr" idx="28"/>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45" name="PlaceHolder 2"/>
          <p:cNvSpPr>
            <a:spLocks noGrp="1"/>
          </p:cNvSpPr>
          <p:nvPr>
            <p:ph type="sldNum" idx="29"/>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651D33A1-C2A7-414B-8941-B1B8B6185D75}"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46" name="PlaceHolder 3"/>
          <p:cNvSpPr>
            <a:spLocks noGrp="1"/>
          </p:cNvSpPr>
          <p:nvPr>
            <p:ph type="dt" idx="30"/>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PlaceHolder 1"/>
          <p:cNvSpPr>
            <a:spLocks noGrp="1"/>
          </p:cNvSpPr>
          <p:nvPr>
            <p:ph type="ftr" idx="31"/>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48" name="PlaceHolder 2"/>
          <p:cNvSpPr>
            <a:spLocks noGrp="1"/>
          </p:cNvSpPr>
          <p:nvPr>
            <p:ph type="sldNum" idx="32"/>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576B13E3-64D5-444C-B08C-F886D68CAC85}"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49" name="PlaceHolder 3"/>
          <p:cNvSpPr>
            <a:spLocks noGrp="1"/>
          </p:cNvSpPr>
          <p:nvPr>
            <p:ph type="dt" idx="33"/>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PlaceHolder 1"/>
          <p:cNvSpPr>
            <a:spLocks noGrp="1"/>
          </p:cNvSpPr>
          <p:nvPr>
            <p:ph type="ftr" idx="4"/>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8" name="PlaceHolder 2"/>
          <p:cNvSpPr>
            <a:spLocks noGrp="1"/>
          </p:cNvSpPr>
          <p:nvPr>
            <p:ph type="sldNum" idx="5"/>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EFE27B13-9089-4DE0-8602-27431347F737}"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9" name="PlaceHolder 3"/>
          <p:cNvSpPr>
            <a:spLocks noGrp="1"/>
          </p:cNvSpPr>
          <p:nvPr>
            <p:ph type="dt" idx="6"/>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 name="PlaceHolder 1"/>
          <p:cNvSpPr>
            <a:spLocks noGrp="1"/>
          </p:cNvSpPr>
          <p:nvPr>
            <p:ph type="ftr" idx="7"/>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11" name="PlaceHolder 2"/>
          <p:cNvSpPr>
            <a:spLocks noGrp="1"/>
          </p:cNvSpPr>
          <p:nvPr>
            <p:ph type="sldNum" idx="8"/>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D311708C-5F91-4695-84EE-8EB0ABCE89BC}"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12" name="PlaceHolder 3"/>
          <p:cNvSpPr>
            <a:spLocks noGrp="1"/>
          </p:cNvSpPr>
          <p:nvPr>
            <p:ph type="dt" idx="9"/>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buNone/>
            </a:pPr>
            <a:r>
              <a:rPr b="0" lang="en-CA" sz="1800" spc="-1" strike="noStrike">
                <a:solidFill>
                  <a:srgbClr val="000000"/>
                </a:solidFill>
                <a:latin typeface="Arial"/>
              </a:rPr>
              <a:t>Click to edit the title text format</a:t>
            </a:r>
            <a:endParaRPr b="0" lang="en-CA" sz="1800" spc="-1" strike="noStrike">
              <a:solidFill>
                <a:srgbClr val="000000"/>
              </a:solidFill>
              <a:latin typeface="Arial"/>
            </a:endParaRPr>
          </a:p>
        </p:txBody>
      </p:sp>
      <p:sp>
        <p:nvSpPr>
          <p:cNvPr id="14"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CA" sz="1800" spc="-1" strike="noStrike">
                <a:solidFill>
                  <a:srgbClr val="000000"/>
                </a:solidFill>
                <a:latin typeface="Arial"/>
              </a:rPr>
              <a:t>Click to edit the outline text format</a:t>
            </a:r>
            <a:endParaRPr b="0" lang="en-CA"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CA" sz="1800" spc="-1" strike="noStrike">
                <a:solidFill>
                  <a:srgbClr val="000000"/>
                </a:solidFill>
                <a:latin typeface="Arial"/>
              </a:rPr>
              <a:t>Second Outline Level</a:t>
            </a:r>
            <a:endParaRPr b="0" lang="en-CA"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CA" sz="1800" spc="-1" strike="noStrike">
                <a:solidFill>
                  <a:srgbClr val="000000"/>
                </a:solidFill>
                <a:latin typeface="Arial"/>
              </a:rPr>
              <a:t>Third Outline Level</a:t>
            </a:r>
            <a:endParaRPr b="0" lang="en-CA"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CA" sz="1800" spc="-1" strike="noStrike">
                <a:solidFill>
                  <a:srgbClr val="000000"/>
                </a:solidFill>
                <a:latin typeface="Arial"/>
              </a:rPr>
              <a:t>Fourth Outline Level</a:t>
            </a:r>
            <a:endParaRPr b="0" lang="en-CA"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CA" sz="1800" spc="-1" strike="noStrike">
                <a:solidFill>
                  <a:srgbClr val="000000"/>
                </a:solidFill>
                <a:latin typeface="Arial"/>
              </a:rPr>
              <a:t>Fifth Outline Level</a:t>
            </a:r>
            <a:endParaRPr b="0" lang="en-CA"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CA" sz="1800" spc="-1" strike="noStrike">
                <a:solidFill>
                  <a:srgbClr val="000000"/>
                </a:solidFill>
                <a:latin typeface="Arial"/>
              </a:rPr>
              <a:t>Sixth Outline Level</a:t>
            </a:r>
            <a:endParaRPr b="0" lang="en-CA"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CA" sz="1800" spc="-1" strike="noStrike">
                <a:solidFill>
                  <a:srgbClr val="000000"/>
                </a:solidFill>
                <a:latin typeface="Arial"/>
              </a:rPr>
              <a:t>Seventh Outline Level</a:t>
            </a:r>
            <a:endParaRPr b="0" lang="en-CA" sz="1800" spc="-1" strike="noStrike">
              <a:solidFill>
                <a:srgbClr val="000000"/>
              </a:solidFill>
              <a:latin typeface="Arial"/>
            </a:endParaRPr>
          </a:p>
        </p:txBody>
      </p:sp>
      <p:sp>
        <p:nvSpPr>
          <p:cNvPr id="15" name="PlaceHolder 3"/>
          <p:cNvSpPr>
            <a:spLocks noGrp="1"/>
          </p:cNvSpPr>
          <p:nvPr>
            <p:ph type="ftr" idx="10"/>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16" name="PlaceHolder 4"/>
          <p:cNvSpPr>
            <a:spLocks noGrp="1"/>
          </p:cNvSpPr>
          <p:nvPr>
            <p:ph type="sldNum" idx="11"/>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AD1C6492-2CB7-4BD1-9296-EFFDAD2562C4}"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17" name="PlaceHolder 5"/>
          <p:cNvSpPr>
            <a:spLocks noGrp="1"/>
          </p:cNvSpPr>
          <p:nvPr>
            <p:ph type="dt" idx="12"/>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 name="PlaceHolder 1"/>
          <p:cNvSpPr>
            <a:spLocks noGrp="1"/>
          </p:cNvSpPr>
          <p:nvPr>
            <p:ph type="ftr" idx="13"/>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21" name="PlaceHolder 2"/>
          <p:cNvSpPr>
            <a:spLocks noGrp="1"/>
          </p:cNvSpPr>
          <p:nvPr>
            <p:ph type="sldNum" idx="14"/>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630C0BC9-8BCE-45C9-BC23-CA863C65DE3F}"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22" name="PlaceHolder 3"/>
          <p:cNvSpPr>
            <a:spLocks noGrp="1"/>
          </p:cNvSpPr>
          <p:nvPr>
            <p:ph type="dt" idx="15"/>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buNone/>
            </a:pPr>
            <a:r>
              <a:rPr b="0" lang="en-CA" sz="1800" spc="-1" strike="noStrike">
                <a:solidFill>
                  <a:srgbClr val="000000"/>
                </a:solidFill>
                <a:latin typeface="Arial"/>
              </a:rPr>
              <a:t>Click to edit the title text format</a:t>
            </a:r>
            <a:endParaRPr b="0" lang="en-CA" sz="1800" spc="-1" strike="noStrike">
              <a:solidFill>
                <a:srgbClr val="000000"/>
              </a:solidFill>
              <a:latin typeface="Arial"/>
            </a:endParaRPr>
          </a:p>
        </p:txBody>
      </p:sp>
      <p:sp>
        <p:nvSpPr>
          <p:cNvPr id="24"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CA" sz="1800" spc="-1" strike="noStrike">
                <a:solidFill>
                  <a:srgbClr val="000000"/>
                </a:solidFill>
                <a:latin typeface="Arial"/>
              </a:rPr>
              <a:t>Click to edit the outline text format</a:t>
            </a:r>
            <a:endParaRPr b="0" lang="en-CA"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CA" sz="1800" spc="-1" strike="noStrike">
                <a:solidFill>
                  <a:srgbClr val="000000"/>
                </a:solidFill>
                <a:latin typeface="Arial"/>
              </a:rPr>
              <a:t>Second Outline Level</a:t>
            </a:r>
            <a:endParaRPr b="0" lang="en-CA"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CA" sz="1800" spc="-1" strike="noStrike">
                <a:solidFill>
                  <a:srgbClr val="000000"/>
                </a:solidFill>
                <a:latin typeface="Arial"/>
              </a:rPr>
              <a:t>Third Outline Level</a:t>
            </a:r>
            <a:endParaRPr b="0" lang="en-CA"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CA" sz="1800" spc="-1" strike="noStrike">
                <a:solidFill>
                  <a:srgbClr val="000000"/>
                </a:solidFill>
                <a:latin typeface="Arial"/>
              </a:rPr>
              <a:t>Fourth Outline Level</a:t>
            </a:r>
            <a:endParaRPr b="0" lang="en-CA"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CA" sz="1800" spc="-1" strike="noStrike">
                <a:solidFill>
                  <a:srgbClr val="000000"/>
                </a:solidFill>
                <a:latin typeface="Arial"/>
              </a:rPr>
              <a:t>Fifth Outline Level</a:t>
            </a:r>
            <a:endParaRPr b="0" lang="en-CA"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CA" sz="1800" spc="-1" strike="noStrike">
                <a:solidFill>
                  <a:srgbClr val="000000"/>
                </a:solidFill>
                <a:latin typeface="Arial"/>
              </a:rPr>
              <a:t>Sixth Outline Level</a:t>
            </a:r>
            <a:endParaRPr b="0" lang="en-CA"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CA" sz="1800" spc="-1" strike="noStrike">
                <a:solidFill>
                  <a:srgbClr val="000000"/>
                </a:solidFill>
                <a:latin typeface="Arial"/>
              </a:rPr>
              <a:t>Seventh Outline Level</a:t>
            </a:r>
            <a:endParaRPr b="0" lang="en-CA" sz="1800" spc="-1" strike="noStrike">
              <a:solidFill>
                <a:srgbClr val="000000"/>
              </a:solidFill>
              <a:latin typeface="Arial"/>
            </a:endParaRPr>
          </a:p>
        </p:txBody>
      </p:sp>
      <p:sp>
        <p:nvSpPr>
          <p:cNvPr id="25"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CA" sz="1800" spc="-1" strike="noStrike">
                <a:solidFill>
                  <a:srgbClr val="000000"/>
                </a:solidFill>
                <a:latin typeface="Arial"/>
              </a:rPr>
              <a:t>Click to edit the outline text format</a:t>
            </a:r>
            <a:endParaRPr b="0" lang="en-CA"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CA" sz="1800" spc="-1" strike="noStrike">
                <a:solidFill>
                  <a:srgbClr val="000000"/>
                </a:solidFill>
                <a:latin typeface="Arial"/>
              </a:rPr>
              <a:t>Second Outline Level</a:t>
            </a:r>
            <a:endParaRPr b="0" lang="en-CA"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CA" sz="1800" spc="-1" strike="noStrike">
                <a:solidFill>
                  <a:srgbClr val="000000"/>
                </a:solidFill>
                <a:latin typeface="Arial"/>
              </a:rPr>
              <a:t>Third Outline Level</a:t>
            </a:r>
            <a:endParaRPr b="0" lang="en-CA"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CA" sz="1800" spc="-1" strike="noStrike">
                <a:solidFill>
                  <a:srgbClr val="000000"/>
                </a:solidFill>
                <a:latin typeface="Arial"/>
              </a:rPr>
              <a:t>Fourth Outline Level</a:t>
            </a:r>
            <a:endParaRPr b="0" lang="en-CA"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CA" sz="1800" spc="-1" strike="noStrike">
                <a:solidFill>
                  <a:srgbClr val="000000"/>
                </a:solidFill>
                <a:latin typeface="Arial"/>
              </a:rPr>
              <a:t>Fifth Outline Level</a:t>
            </a:r>
            <a:endParaRPr b="0" lang="en-CA"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CA" sz="1800" spc="-1" strike="noStrike">
                <a:solidFill>
                  <a:srgbClr val="000000"/>
                </a:solidFill>
                <a:latin typeface="Arial"/>
              </a:rPr>
              <a:t>Sixth Outline Level</a:t>
            </a:r>
            <a:endParaRPr b="0" lang="en-CA"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CA" sz="1800" spc="-1" strike="noStrike">
                <a:solidFill>
                  <a:srgbClr val="000000"/>
                </a:solidFill>
                <a:latin typeface="Arial"/>
              </a:rPr>
              <a:t>Seventh Outline Level</a:t>
            </a:r>
            <a:endParaRPr b="0" lang="en-CA" sz="1800" spc="-1" strike="noStrike">
              <a:solidFill>
                <a:srgbClr val="000000"/>
              </a:solidFill>
              <a:latin typeface="Arial"/>
            </a:endParaRPr>
          </a:p>
        </p:txBody>
      </p:sp>
      <p:sp>
        <p:nvSpPr>
          <p:cNvPr id="26" name="PlaceHolder 4"/>
          <p:cNvSpPr>
            <a:spLocks noGrp="1"/>
          </p:cNvSpPr>
          <p:nvPr>
            <p:ph type="ftr" idx="16"/>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27" name="PlaceHolder 5"/>
          <p:cNvSpPr>
            <a:spLocks noGrp="1"/>
          </p:cNvSpPr>
          <p:nvPr>
            <p:ph type="sldNum" idx="17"/>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D8C9D7F0-2350-4E88-851C-570844547B61}"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28" name="PlaceHolder 6"/>
          <p:cNvSpPr>
            <a:spLocks noGrp="1"/>
          </p:cNvSpPr>
          <p:nvPr>
            <p:ph type="dt" idx="18"/>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 name="PlaceHolder 1"/>
          <p:cNvSpPr>
            <a:spLocks noGrp="1"/>
          </p:cNvSpPr>
          <p:nvPr>
            <p:ph type="ftr" idx="19"/>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33" name="PlaceHolder 2"/>
          <p:cNvSpPr>
            <a:spLocks noGrp="1"/>
          </p:cNvSpPr>
          <p:nvPr>
            <p:ph type="sldNum" idx="20"/>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ADAFD74A-5945-4E05-B332-0DE96D57A25C}"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34" name="PlaceHolder 3"/>
          <p:cNvSpPr>
            <a:spLocks noGrp="1"/>
          </p:cNvSpPr>
          <p:nvPr>
            <p:ph type="dt" idx="21"/>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274680"/>
            <a:ext cx="10970280" cy="1140480"/>
          </a:xfrm>
          <a:prstGeom prst="rect">
            <a:avLst/>
          </a:prstGeom>
          <a:noFill/>
          <a:ln w="0">
            <a:noFill/>
          </a:ln>
        </p:spPr>
        <p:txBody>
          <a:bodyPr lIns="0" rIns="0" tIns="0" bIns="0" anchor="ctr">
            <a:noAutofit/>
          </a:bodyPr>
          <a:p>
            <a:pPr indent="0">
              <a:buNone/>
            </a:pPr>
            <a:r>
              <a:rPr b="0" lang="en-CA" sz="1800" spc="-1" strike="noStrike">
                <a:solidFill>
                  <a:srgbClr val="000000"/>
                </a:solidFill>
                <a:latin typeface="Arial"/>
              </a:rPr>
              <a:t>Click to edit the title text format</a:t>
            </a:r>
            <a:endParaRPr b="0" lang="en-CA" sz="1800" spc="-1" strike="noStrike">
              <a:solidFill>
                <a:srgbClr val="000000"/>
              </a:solidFill>
              <a:latin typeface="Arial"/>
            </a:endParaRPr>
          </a:p>
        </p:txBody>
      </p:sp>
      <p:sp>
        <p:nvSpPr>
          <p:cNvPr id="36" name="PlaceHolder 2"/>
          <p:cNvSpPr>
            <a:spLocks noGrp="1"/>
          </p:cNvSpPr>
          <p:nvPr>
            <p:ph type="ftr" idx="22"/>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37" name="PlaceHolder 3"/>
          <p:cNvSpPr>
            <a:spLocks noGrp="1"/>
          </p:cNvSpPr>
          <p:nvPr>
            <p:ph type="sldNum" idx="23"/>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95053B9E-3358-4AB6-9C4A-F5919BDFD834}"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38" name="PlaceHolder 4"/>
          <p:cNvSpPr>
            <a:spLocks noGrp="1"/>
          </p:cNvSpPr>
          <p:nvPr>
            <p:ph type="dt" idx="24"/>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
        <p:nvSpPr>
          <p:cNvPr id="39"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CA" sz="3200" spc="-1" strike="noStrike">
                <a:solidFill>
                  <a:srgbClr val="000000"/>
                </a:solidFill>
                <a:latin typeface="Arial"/>
              </a:rPr>
              <a:t>Click to edit the outline text format</a:t>
            </a:r>
            <a:endParaRPr b="0" lang="en-CA"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CA" sz="2800" spc="-1" strike="noStrike">
                <a:solidFill>
                  <a:srgbClr val="000000"/>
                </a:solidFill>
                <a:latin typeface="Arial"/>
              </a:rPr>
              <a:t>Second Outline Level</a:t>
            </a:r>
            <a:endParaRPr b="0" lang="en-CA"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CA" sz="2400" spc="-1" strike="noStrike">
                <a:solidFill>
                  <a:srgbClr val="000000"/>
                </a:solidFill>
                <a:latin typeface="Arial"/>
              </a:rPr>
              <a:t>Third Outline Level</a:t>
            </a:r>
            <a:endParaRPr b="0" lang="en-CA"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CA" sz="2000" spc="-1" strike="noStrike">
                <a:solidFill>
                  <a:srgbClr val="000000"/>
                </a:solidFill>
                <a:latin typeface="Arial"/>
              </a:rPr>
              <a:t>Fourth Outline Level</a:t>
            </a:r>
            <a:endParaRPr b="0" lang="en-CA"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CA" sz="2000" spc="-1" strike="noStrike">
                <a:solidFill>
                  <a:srgbClr val="000000"/>
                </a:solidFill>
                <a:latin typeface="Arial"/>
              </a:rPr>
              <a:t>Fifth Outline Level</a:t>
            </a:r>
            <a:endParaRPr b="0" lang="en-CA"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CA" sz="2000" spc="-1" strike="noStrike">
                <a:solidFill>
                  <a:srgbClr val="000000"/>
                </a:solidFill>
                <a:latin typeface="Arial"/>
              </a:rPr>
              <a:t>Sixth Outline Level</a:t>
            </a:r>
            <a:endParaRPr b="0" lang="en-CA"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CA" sz="2000" spc="-1" strike="noStrike">
                <a:solidFill>
                  <a:srgbClr val="000000"/>
                </a:solidFill>
                <a:latin typeface="Arial"/>
              </a:rPr>
              <a:t>Seventh Outline Level</a:t>
            </a:r>
            <a:endParaRPr b="0" lang="en-CA"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ftr" idx="25"/>
          </p:nvPr>
        </p:nvSpPr>
        <p:spPr>
          <a:xfrm>
            <a:off x="4165560" y="6356520"/>
            <a:ext cx="3858120" cy="3625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CA" sz="1400" spc="-1" strike="noStrike">
                <a:solidFill>
                  <a:srgbClr val="000000"/>
                </a:solidFill>
                <a:latin typeface="Times New Roman"/>
              </a:defRPr>
            </a:lvl1pPr>
          </a:lstStyle>
          <a:p>
            <a:pPr indent="0" algn="ctr">
              <a:lnSpc>
                <a:spcPct val="100000"/>
              </a:lnSpc>
              <a:buNone/>
              <a:tabLst>
                <a:tab algn="l" pos="0"/>
              </a:tabLst>
            </a:pPr>
            <a:r>
              <a:rPr b="0" lang="en-CA" sz="1400" spc="-1" strike="noStrike">
                <a:solidFill>
                  <a:srgbClr val="000000"/>
                </a:solidFill>
                <a:latin typeface="Times New Roman"/>
              </a:rPr>
              <a:t>&lt;footer&gt;</a:t>
            </a:r>
            <a:endParaRPr b="0" lang="en-CA" sz="1400" spc="-1" strike="noStrike">
              <a:solidFill>
                <a:srgbClr val="000000"/>
              </a:solidFill>
              <a:latin typeface="Times New Roman"/>
            </a:endParaRPr>
          </a:p>
        </p:txBody>
      </p:sp>
      <p:sp>
        <p:nvSpPr>
          <p:cNvPr id="42" name="PlaceHolder 2"/>
          <p:cNvSpPr>
            <a:spLocks noGrp="1"/>
          </p:cNvSpPr>
          <p:nvPr>
            <p:ph type="sldNum" idx="26"/>
          </p:nvPr>
        </p:nvSpPr>
        <p:spPr>
          <a:xfrm>
            <a:off x="8737560" y="6356520"/>
            <a:ext cx="2842200" cy="362520"/>
          </a:xfrm>
          <a:prstGeom prst="rect">
            <a:avLst/>
          </a:prstGeom>
          <a:noFill/>
          <a:ln w="0">
            <a:noFill/>
          </a:ln>
        </p:spPr>
        <p:txBody>
          <a:bodyPr lIns="91440" rIns="91440" tIns="45720" bIns="45720" anchor="ctr">
            <a:noAutofit/>
          </a:bodyPr>
          <a:lstStyle>
            <a:lvl1pPr indent="0" algn="r" defTabSz="457200">
              <a:lnSpc>
                <a:spcPct val="100000"/>
              </a:lnSpc>
              <a:buNone/>
              <a:tabLst>
                <a:tab algn="l" pos="0"/>
              </a:tabLst>
              <a:defRPr b="0" lang="en-US" sz="1200" spc="-1" strike="noStrike">
                <a:solidFill>
                  <a:schemeClr val="dk1">
                    <a:tint val="75000"/>
                  </a:schemeClr>
                </a:solidFill>
                <a:latin typeface="Calibri"/>
              </a:defRPr>
            </a:lvl1pPr>
          </a:lstStyle>
          <a:p>
            <a:pPr indent="0" algn="r" defTabSz="457200">
              <a:lnSpc>
                <a:spcPct val="100000"/>
              </a:lnSpc>
              <a:buNone/>
              <a:tabLst>
                <a:tab algn="l" pos="0"/>
              </a:tabLst>
            </a:pPr>
            <a:fld id="{C3F394CD-9565-400C-902A-777469D5F599}" type="slidenum">
              <a:rPr b="0" lang="en-US" sz="1200" spc="-1" strike="noStrike">
                <a:solidFill>
                  <a:schemeClr val="dk1">
                    <a:tint val="75000"/>
                  </a:schemeClr>
                </a:solidFill>
                <a:latin typeface="Calibri"/>
              </a:rPr>
              <a:t>&lt;number&gt;</a:t>
            </a:fld>
            <a:endParaRPr b="0" lang="en-CA" sz="1200" spc="-1" strike="noStrike">
              <a:solidFill>
                <a:srgbClr val="000000"/>
              </a:solidFill>
              <a:latin typeface="Times New Roman"/>
            </a:endParaRPr>
          </a:p>
        </p:txBody>
      </p:sp>
      <p:sp>
        <p:nvSpPr>
          <p:cNvPr id="43" name="PlaceHolder 3"/>
          <p:cNvSpPr>
            <a:spLocks noGrp="1"/>
          </p:cNvSpPr>
          <p:nvPr>
            <p:ph type="dt" idx="27"/>
          </p:nvPr>
        </p:nvSpPr>
        <p:spPr>
          <a:xfrm>
            <a:off x="609480" y="6356520"/>
            <a:ext cx="2842200" cy="362520"/>
          </a:xfrm>
          <a:prstGeom prst="rect">
            <a:avLst/>
          </a:prstGeom>
          <a:noFill/>
          <a:ln w="0">
            <a:noFill/>
          </a:ln>
        </p:spPr>
        <p:txBody>
          <a:bodyPr lIns="91440" rIns="91440" tIns="45720" bIns="45720" anchor="ctr">
            <a:noAutofit/>
          </a:bodyPr>
          <a:lstStyle>
            <a:lvl1pPr indent="0">
              <a:buNone/>
              <a:defRPr b="0" lang="en-CA" sz="1400" spc="-1" strike="noStrike">
                <a:solidFill>
                  <a:srgbClr val="000000"/>
                </a:solidFill>
                <a:latin typeface="Times New Roman"/>
              </a:defRPr>
            </a:lvl1pPr>
          </a:lstStyle>
          <a:p>
            <a:pPr indent="0">
              <a:buNone/>
            </a:pPr>
            <a:r>
              <a:rPr b="0" lang="en-CA" sz="1400" spc="-1" strike="noStrike">
                <a:solidFill>
                  <a:srgbClr val="000000"/>
                </a:solidFill>
                <a:latin typeface="Times New Roman"/>
              </a:rPr>
              <a:t>&lt;date/time&gt;</a:t>
            </a:r>
            <a:endParaRPr b="0" lang="en-CA"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8.xml"/><Relationship Id="rId3"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slideLayout" Target="../slideLayouts/slideLayout8.xml"/><Relationship Id="rId7"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 Id="rId8" Type="http://schemas.openxmlformats.org/officeDocument/2006/relationships/image" Target="../media/image13.png"/><Relationship Id="rId9" Type="http://schemas.openxmlformats.org/officeDocument/2006/relationships/image" Target="../media/image14.png"/><Relationship Id="rId10" Type="http://schemas.openxmlformats.org/officeDocument/2006/relationships/slideLayout" Target="../slideLayouts/slideLayout8.xml"/><Relationship Id="rId11"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914400" y="2130480"/>
            <a:ext cx="10360800" cy="1467360"/>
          </a:xfrm>
          <a:prstGeom prst="rect">
            <a:avLst/>
          </a:prstGeom>
          <a:noFill/>
          <a:ln w="0">
            <a:noFill/>
          </a:ln>
        </p:spPr>
        <p:txBody>
          <a:bodyPr lIns="91440" rIns="91440" tIns="45720" bIns="45720" anchor="ctr">
            <a:noAutofit/>
          </a:bodyPr>
          <a:p>
            <a:pPr indent="0" algn="ctr" defTabSz="457200">
              <a:lnSpc>
                <a:spcPct val="100000"/>
              </a:lnSpc>
              <a:buNone/>
              <a:tabLst>
                <a:tab algn="l" pos="0"/>
              </a:tabLst>
            </a:pPr>
            <a:r>
              <a:rPr b="0" lang="en-US" sz="4400" spc="-1" strike="noStrike">
                <a:solidFill>
                  <a:schemeClr val="dk1"/>
                </a:solidFill>
                <a:latin typeface="Calibri"/>
              </a:rPr>
              <a:t>Lab #3: BCD Multiplcation</a:t>
            </a:r>
            <a:endParaRPr b="0" lang="en-CA" sz="4400" spc="-1" strike="noStrike">
              <a:solidFill>
                <a:srgbClr val="000000"/>
              </a:solidFill>
              <a:latin typeface="Arial"/>
            </a:endParaRPr>
          </a:p>
        </p:txBody>
      </p:sp>
      <p:sp>
        <p:nvSpPr>
          <p:cNvPr id="57" name="PlaceHolder 2"/>
          <p:cNvSpPr>
            <a:spLocks noGrp="1"/>
          </p:cNvSpPr>
          <p:nvPr>
            <p:ph type="subTitle"/>
          </p:nvPr>
        </p:nvSpPr>
        <p:spPr>
          <a:xfrm>
            <a:off x="4829760" y="1055520"/>
            <a:ext cx="2530080" cy="778680"/>
          </a:xfrm>
          <a:prstGeom prst="rect">
            <a:avLst/>
          </a:prstGeom>
          <a:noFill/>
          <a:ln w="0">
            <a:noFill/>
          </a:ln>
        </p:spPr>
        <p:txBody>
          <a:bodyPr lIns="91440" rIns="91440" tIns="45720" bIns="45720" anchor="t">
            <a:noAutofit/>
          </a:bodyPr>
          <a:p>
            <a:pPr indent="0" algn="ctr" defTabSz="457200">
              <a:lnSpc>
                <a:spcPct val="100000"/>
              </a:lnSpc>
              <a:spcBef>
                <a:spcPts val="641"/>
              </a:spcBef>
              <a:buNone/>
              <a:tabLst>
                <a:tab algn="l" pos="0"/>
              </a:tabLst>
            </a:pPr>
            <a:r>
              <a:rPr b="0" lang="en-US" sz="3200" spc="-1" strike="noStrike">
                <a:solidFill>
                  <a:schemeClr val="dk1">
                    <a:tint val="75000"/>
                  </a:schemeClr>
                </a:solidFill>
                <a:latin typeface="Calibri"/>
              </a:rPr>
              <a:t>CMPUT 229</a:t>
            </a:r>
            <a:endParaRPr b="0" lang="en-CA"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914400" y="2130480"/>
            <a:ext cx="10360800" cy="1467360"/>
          </a:xfrm>
          <a:prstGeom prst="rect">
            <a:avLst/>
          </a:prstGeom>
          <a:noFill/>
          <a:ln w="0">
            <a:noFill/>
          </a:ln>
        </p:spPr>
        <p:txBody>
          <a:bodyPr lIns="91440" rIns="91440" tIns="45720" bIns="45720" anchor="ctr">
            <a:noAutofit/>
          </a:bodyPr>
          <a:p>
            <a:pPr indent="0" algn="ctr" defTabSz="457200">
              <a:lnSpc>
                <a:spcPct val="100000"/>
              </a:lnSpc>
              <a:buNone/>
              <a:tabLst>
                <a:tab algn="l" pos="0"/>
              </a:tabLst>
            </a:pPr>
            <a:r>
              <a:rPr b="0" lang="en-US" sz="4400" spc="-1" strike="noStrike">
                <a:solidFill>
                  <a:schemeClr val="dk1"/>
                </a:solidFill>
                <a:latin typeface="Calibri"/>
              </a:rPr>
              <a:t>Helper Functions</a:t>
            </a:r>
            <a:endParaRPr b="0" lang="en-CA" sz="4400" spc="-1" strike="noStrike">
              <a:solidFill>
                <a:srgbClr val="000000"/>
              </a:solidFill>
              <a:latin typeface="Arial"/>
            </a:endParaRPr>
          </a:p>
        </p:txBody>
      </p:sp>
      <p:sp>
        <p:nvSpPr>
          <p:cNvPr id="134" name="PlaceHolder 2"/>
          <p:cNvSpPr>
            <a:spLocks noGrp="1"/>
          </p:cNvSpPr>
          <p:nvPr>
            <p:ph type="subTitle"/>
          </p:nvPr>
        </p:nvSpPr>
        <p:spPr>
          <a:xfrm>
            <a:off x="4829760" y="1055520"/>
            <a:ext cx="2530080" cy="778680"/>
          </a:xfrm>
          <a:prstGeom prst="rect">
            <a:avLst/>
          </a:prstGeom>
          <a:noFill/>
          <a:ln w="0">
            <a:noFill/>
          </a:ln>
        </p:spPr>
        <p:txBody>
          <a:bodyPr lIns="91440" rIns="91440" tIns="45720" bIns="45720" anchor="t">
            <a:noAutofit/>
          </a:bodyPr>
          <a:p>
            <a:pPr indent="0" algn="ctr" defTabSz="457200">
              <a:lnSpc>
                <a:spcPct val="100000"/>
              </a:lnSpc>
              <a:spcBef>
                <a:spcPts val="641"/>
              </a:spcBef>
              <a:buNone/>
              <a:tabLst>
                <a:tab algn="l" pos="0"/>
              </a:tabLst>
            </a:pPr>
            <a:r>
              <a:rPr b="0" lang="en-US" sz="3200" spc="-1" strike="noStrike">
                <a:solidFill>
                  <a:schemeClr val="dk1">
                    <a:tint val="75000"/>
                  </a:schemeClr>
                </a:solidFill>
                <a:latin typeface="Calibri"/>
              </a:rPr>
              <a:t>CMPUT 229</a:t>
            </a:r>
            <a:endParaRPr b="0" lang="en-CA"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Helper Functions</a:t>
            </a:r>
            <a:endParaRPr b="0" lang="en-CA" sz="2400" spc="-1" strike="noStrike">
              <a:solidFill>
                <a:srgbClr val="000000"/>
              </a:solidFill>
              <a:latin typeface="Arial"/>
            </a:endParaRPr>
          </a:p>
        </p:txBody>
      </p:sp>
      <p:sp>
        <p:nvSpPr>
          <p:cNvPr id="136" name="CustomShape 37"/>
          <p:cNvSpPr/>
          <p:nvPr/>
        </p:nvSpPr>
        <p:spPr>
          <a:xfrm>
            <a:off x="1302480" y="134316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Included Functions</a:t>
            </a:r>
            <a:endParaRPr b="0" lang="en-CA" sz="2400" spc="-1" strike="noStrike">
              <a:solidFill>
                <a:srgbClr val="000000"/>
              </a:solidFill>
              <a:latin typeface="Arial"/>
            </a:endParaRPr>
          </a:p>
        </p:txBody>
      </p:sp>
      <p:sp>
        <p:nvSpPr>
          <p:cNvPr id="137" name=""/>
          <p:cNvSpPr/>
          <p:nvPr/>
        </p:nvSpPr>
        <p:spPr>
          <a:xfrm>
            <a:off x="1620000" y="1799280"/>
            <a:ext cx="8098200" cy="360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We have included some functions to operate on binary BCD numbers.</a:t>
            </a:r>
            <a:endParaRPr b="0" lang="en-CA" sz="1800" spc="-1" strike="noStrike">
              <a:solidFill>
                <a:srgbClr val="000000"/>
              </a:solidFill>
              <a:latin typeface="Arial"/>
            </a:endParaRPr>
          </a:p>
        </p:txBody>
      </p:sp>
      <p:sp>
        <p:nvSpPr>
          <p:cNvPr id="138" name=""/>
          <p:cNvSpPr/>
          <p:nvPr/>
        </p:nvSpPr>
        <p:spPr>
          <a:xfrm>
            <a:off x="1620000" y="215964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These functions can get and set a particular digit of a binary BCD number, as well as compute the length of a binary BCD number.</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245" dur="indefinite" restart="never" nodeType="tmRoot">
          <p:childTnLst>
            <p:seq>
              <p:cTn id="246" dur="indefinite" nodeType="mainSeq">
                <p:childTnLst>
                  <p:par>
                    <p:cTn id="247" fill="hold">
                      <p:stCondLst>
                        <p:cond delay="indefinite"/>
                      </p:stCondLst>
                      <p:childTnLst>
                        <p:par>
                          <p:cTn id="248" fill="hold">
                            <p:stCondLst>
                              <p:cond delay="0"/>
                            </p:stCondLst>
                            <p:childTnLst>
                              <p:par>
                                <p:cTn id="249" nodeType="clickEffect" fill="hold" presetClass="entr" presetID="1">
                                  <p:stCondLst>
                                    <p:cond delay="0"/>
                                  </p:stCondLst>
                                  <p:childTnLst>
                                    <p:set>
                                      <p:cBhvr>
                                        <p:cTn id="250" dur="1" fill="hold">
                                          <p:stCondLst>
                                            <p:cond delay="0"/>
                                          </p:stCondLst>
                                        </p:cTn>
                                        <p:tgtEl>
                                          <p:spTgt spid="136"/>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nodeType="clickEffect" fill="hold" presetClass="entr" presetID="1">
                                  <p:stCondLst>
                                    <p:cond delay="0"/>
                                  </p:stCondLst>
                                  <p:childTnLst>
                                    <p:set>
                                      <p:cBhvr>
                                        <p:cTn id="254" dur="1" fill="hold">
                                          <p:stCondLst>
                                            <p:cond delay="0"/>
                                          </p:stCondLst>
                                        </p:cTn>
                                        <p:tgtEl>
                                          <p:spTgt spid="137">
                                            <p:txEl>
                                              <p:pRg st="0" end="0"/>
                                            </p:txEl>
                                          </p:spTgt>
                                        </p:tgtEl>
                                        <p:attrNameLst>
                                          <p:attrName>style.visibility</p:attrName>
                                        </p:attrNameLst>
                                      </p:cBhvr>
                                      <p:to>
                                        <p:strVal val="visible"/>
                                      </p:to>
                                    </p:set>
                                  </p:childTnLst>
                                </p:cTn>
                              </p:par>
                            </p:childTnLst>
                          </p:cTn>
                        </p:par>
                      </p:childTnLst>
                    </p:cTn>
                  </p:par>
                  <p:par>
                    <p:cTn id="255" fill="hold">
                      <p:stCondLst>
                        <p:cond delay="indefinite"/>
                      </p:stCondLst>
                      <p:childTnLst>
                        <p:par>
                          <p:cTn id="256" fill="hold">
                            <p:stCondLst>
                              <p:cond delay="0"/>
                            </p:stCondLst>
                            <p:childTnLst>
                              <p:par>
                                <p:cTn id="257" nodeType="clickEffect" fill="hold" presetClass="entr" presetID="1">
                                  <p:stCondLst>
                                    <p:cond delay="0"/>
                                  </p:stCondLst>
                                  <p:childTnLst>
                                    <p:set>
                                      <p:cBhvr>
                                        <p:cTn id="258" dur="1" fill="hold">
                                          <p:stCondLst>
                                            <p:cond delay="0"/>
                                          </p:stCondLst>
                                        </p:cTn>
                                        <p:tgtEl>
                                          <p:spTgt spid="138">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TextShape 1"/>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getNth</a:t>
            </a:r>
            <a:endParaRPr b="0" lang="en-CA" sz="4400" spc="-1" strike="noStrike">
              <a:solidFill>
                <a:srgbClr val="000000"/>
              </a:solidFill>
              <a:latin typeface="Arial"/>
            </a:endParaRPr>
          </a:p>
        </p:txBody>
      </p:sp>
      <p:sp>
        <p:nvSpPr>
          <p:cNvPr id="140" name="CustomShape 64"/>
          <p:cNvSpPr/>
          <p:nvPr/>
        </p:nvSpPr>
        <p:spPr>
          <a:xfrm>
            <a:off x="1538640" y="5100120"/>
            <a:ext cx="951156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Calibri"/>
              </a:rPr>
              <a:t>a0: nth digit</a:t>
            </a:r>
            <a:endParaRPr b="0" lang="en-CA" sz="2400" spc="-1" strike="noStrike">
              <a:solidFill>
                <a:srgbClr val="000000"/>
              </a:solidFill>
              <a:latin typeface="Arial"/>
            </a:endParaRPr>
          </a:p>
        </p:txBody>
      </p:sp>
      <p:sp>
        <p:nvSpPr>
          <p:cNvPr id="141" name="CustomShape 65"/>
          <p:cNvSpPr/>
          <p:nvPr/>
        </p:nvSpPr>
        <p:spPr>
          <a:xfrm>
            <a:off x="1302480" y="284328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Parameters:</a:t>
            </a:r>
            <a:endParaRPr b="0" lang="en-CA" sz="2400" spc="-1" strike="noStrike">
              <a:solidFill>
                <a:srgbClr val="000000"/>
              </a:solidFill>
              <a:latin typeface="Arial"/>
            </a:endParaRPr>
          </a:p>
        </p:txBody>
      </p:sp>
      <p:sp>
        <p:nvSpPr>
          <p:cNvPr id="142" name="CustomShape 66"/>
          <p:cNvSpPr/>
          <p:nvPr/>
        </p:nvSpPr>
        <p:spPr>
          <a:xfrm>
            <a:off x="1230840" y="4656960"/>
            <a:ext cx="23976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Return Value:</a:t>
            </a:r>
            <a:endParaRPr b="0" lang="en-CA" sz="2400" spc="-1" strike="noStrike">
              <a:solidFill>
                <a:srgbClr val="000000"/>
              </a:solidFill>
              <a:latin typeface="Arial"/>
            </a:endParaRPr>
          </a:p>
        </p:txBody>
      </p:sp>
      <p:sp>
        <p:nvSpPr>
          <p:cNvPr id="143" name="CustomShape 67"/>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44" name="CustomShape 68"/>
          <p:cNvSpPr/>
          <p:nvPr/>
        </p:nvSpPr>
        <p:spPr>
          <a:xfrm>
            <a:off x="1302480" y="1767960"/>
            <a:ext cx="989640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Get the nth digit of a binary BCD number. The lowest digit has index 0.</a:t>
            </a:r>
            <a:endParaRPr b="0" lang="en-CA" sz="2400" spc="-1" strike="noStrike">
              <a:solidFill>
                <a:srgbClr val="000000"/>
              </a:solidFill>
              <a:latin typeface="Arial"/>
            </a:endParaRPr>
          </a:p>
        </p:txBody>
      </p:sp>
      <p:sp>
        <p:nvSpPr>
          <p:cNvPr id="145" name="CustomShape 69"/>
          <p:cNvSpPr/>
          <p:nvPr/>
        </p:nvSpPr>
        <p:spPr>
          <a:xfrm>
            <a:off x="1302480" y="134316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a:t>
            </a:r>
            <a:endParaRPr b="0" lang="en-CA" sz="2400" spc="-1" strike="noStrike">
              <a:solidFill>
                <a:srgbClr val="000000"/>
              </a:solidFill>
              <a:latin typeface="Arial"/>
            </a:endParaRPr>
          </a:p>
        </p:txBody>
      </p:sp>
      <p:sp>
        <p:nvSpPr>
          <p:cNvPr id="146" name="CustomShape 70"/>
          <p:cNvSpPr/>
          <p:nvPr/>
        </p:nvSpPr>
        <p:spPr>
          <a:xfrm>
            <a:off x="1538640" y="3267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a0: Pointer to a binary BCD number.</a:t>
            </a:r>
            <a:endParaRPr b="0" lang="en-CA" sz="2400" spc="-1" strike="noStrike">
              <a:solidFill>
                <a:srgbClr val="000000"/>
              </a:solidFill>
              <a:latin typeface="Arial"/>
            </a:endParaRPr>
          </a:p>
        </p:txBody>
      </p:sp>
      <p:sp>
        <p:nvSpPr>
          <p:cNvPr id="147" name="CustomShape 71"/>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48" name="CustomShape 72"/>
          <p:cNvSpPr/>
          <p:nvPr/>
        </p:nvSpPr>
        <p:spPr>
          <a:xfrm>
            <a:off x="1538640" y="3663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a1: Index of the digit to get.</a:t>
            </a:r>
            <a:endParaRPr b="0" lang="en-CA" sz="24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259" dur="indefinite" restart="never" nodeType="tmRoot">
          <p:childTnLst>
            <p:seq>
              <p:cTn id="260" dur="indefinite" nodeType="mainSeq">
                <p:childTnLst>
                  <p:par>
                    <p:cTn id="261" fill="hold">
                      <p:stCondLst>
                        <p:cond delay="indefinite"/>
                      </p:stCondLst>
                      <p:childTnLst>
                        <p:par>
                          <p:cTn id="262" fill="hold">
                            <p:stCondLst>
                              <p:cond delay="0"/>
                            </p:stCondLst>
                            <p:childTnLst>
                              <p:par>
                                <p:cTn id="263" nodeType="clickEffect" fill="hold" presetClass="entr" presetID="1">
                                  <p:stCondLst>
                                    <p:cond delay="0"/>
                                  </p:stCondLst>
                                  <p:childTnLst>
                                    <p:set>
                                      <p:cBhvr>
                                        <p:cTn id="264" dur="1" fill="hold">
                                          <p:stCondLst>
                                            <p:cond delay="0"/>
                                          </p:stCondLst>
                                        </p:cTn>
                                        <p:tgtEl>
                                          <p:spTgt spid="145"/>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nodeType="clickEffect" fill="hold" presetClass="entr" presetID="1">
                                  <p:stCondLst>
                                    <p:cond delay="0"/>
                                  </p:stCondLst>
                                  <p:childTnLst>
                                    <p:set>
                                      <p:cBhvr>
                                        <p:cTn id="268" dur="1" fill="hold">
                                          <p:stCondLst>
                                            <p:cond delay="0"/>
                                          </p:stCondLst>
                                        </p:cTn>
                                        <p:tgtEl>
                                          <p:spTgt spid="144"/>
                                        </p:tgtEl>
                                        <p:attrNameLst>
                                          <p:attrName>style.visibility</p:attrName>
                                        </p:attrNameLst>
                                      </p:cBhvr>
                                      <p:to>
                                        <p:strVal val="visible"/>
                                      </p:to>
                                    </p:set>
                                  </p:childTnLst>
                                </p:cTn>
                              </p:par>
                            </p:childTnLst>
                          </p:cTn>
                        </p:par>
                      </p:childTnLst>
                    </p:cTn>
                  </p:par>
                  <p:par>
                    <p:cTn id="269" fill="hold">
                      <p:stCondLst>
                        <p:cond delay="indefinite"/>
                      </p:stCondLst>
                      <p:childTnLst>
                        <p:par>
                          <p:cTn id="270" fill="hold">
                            <p:stCondLst>
                              <p:cond delay="0"/>
                            </p:stCondLst>
                            <p:childTnLst>
                              <p:par>
                                <p:cTn id="271" nodeType="clickEffect" fill="hold" presetClass="entr" presetID="1">
                                  <p:stCondLst>
                                    <p:cond delay="0"/>
                                  </p:stCondLst>
                                  <p:childTnLst>
                                    <p:set>
                                      <p:cBhvr>
                                        <p:cTn id="272" dur="1" fill="hold">
                                          <p:stCondLst>
                                            <p:cond delay="0"/>
                                          </p:stCondLst>
                                        </p:cTn>
                                        <p:tgtEl>
                                          <p:spTgt spid="141"/>
                                        </p:tgtEl>
                                        <p:attrNameLst>
                                          <p:attrName>style.visibility</p:attrName>
                                        </p:attrNameLst>
                                      </p:cBhvr>
                                      <p:to>
                                        <p:strVal val="visible"/>
                                      </p:to>
                                    </p:set>
                                  </p:childTnLst>
                                </p:cTn>
                              </p:par>
                            </p:childTnLst>
                          </p:cTn>
                        </p:par>
                      </p:childTnLst>
                    </p:cTn>
                  </p:par>
                  <p:par>
                    <p:cTn id="273" fill="hold">
                      <p:stCondLst>
                        <p:cond delay="indefinite"/>
                      </p:stCondLst>
                      <p:childTnLst>
                        <p:par>
                          <p:cTn id="274" fill="hold">
                            <p:stCondLst>
                              <p:cond delay="0"/>
                            </p:stCondLst>
                            <p:childTnLst>
                              <p:par>
                                <p:cTn id="275" nodeType="clickEffect" fill="hold" presetClass="entr" presetID="1">
                                  <p:stCondLst>
                                    <p:cond delay="0"/>
                                  </p:stCondLst>
                                  <p:childTnLst>
                                    <p:set>
                                      <p:cBhvr>
                                        <p:cTn id="276" dur="1" fill="hold">
                                          <p:stCondLst>
                                            <p:cond delay="0"/>
                                          </p:stCondLst>
                                        </p:cTn>
                                        <p:tgtEl>
                                          <p:spTgt spid="146"/>
                                        </p:tgtEl>
                                        <p:attrNameLst>
                                          <p:attrName>style.visibility</p:attrName>
                                        </p:attrNameLst>
                                      </p:cBhvr>
                                      <p:to>
                                        <p:strVal val="visible"/>
                                      </p:to>
                                    </p:set>
                                  </p:childTnLst>
                                </p:cTn>
                              </p:par>
                            </p:childTnLst>
                          </p:cTn>
                        </p:par>
                      </p:childTnLst>
                    </p:cTn>
                  </p:par>
                  <p:par>
                    <p:cTn id="277" fill="hold">
                      <p:stCondLst>
                        <p:cond delay="indefinite"/>
                      </p:stCondLst>
                      <p:childTnLst>
                        <p:par>
                          <p:cTn id="278" fill="hold">
                            <p:stCondLst>
                              <p:cond delay="0"/>
                            </p:stCondLst>
                            <p:childTnLst>
                              <p:par>
                                <p:cTn id="279" nodeType="clickEffect" fill="hold" presetClass="entr" presetID="1">
                                  <p:stCondLst>
                                    <p:cond delay="0"/>
                                  </p:stCondLst>
                                  <p:childTnLst>
                                    <p:set>
                                      <p:cBhvr>
                                        <p:cTn id="280" dur="1" fill="hold">
                                          <p:stCondLst>
                                            <p:cond delay="0"/>
                                          </p:stCondLst>
                                        </p:cTn>
                                        <p:tgtEl>
                                          <p:spTgt spid="148"/>
                                        </p:tgtEl>
                                        <p:attrNameLst>
                                          <p:attrName>style.visibility</p:attrName>
                                        </p:attrNameLst>
                                      </p:cBhvr>
                                      <p:to>
                                        <p:strVal val="visible"/>
                                      </p:to>
                                    </p:set>
                                  </p:childTnLst>
                                </p:cTn>
                              </p:par>
                            </p:childTnLst>
                          </p:cTn>
                        </p:par>
                      </p:childTnLst>
                    </p:cTn>
                  </p:par>
                  <p:par>
                    <p:cTn id="281" fill="hold">
                      <p:stCondLst>
                        <p:cond delay="indefinite"/>
                      </p:stCondLst>
                      <p:childTnLst>
                        <p:par>
                          <p:cTn id="282" fill="hold">
                            <p:stCondLst>
                              <p:cond delay="0"/>
                            </p:stCondLst>
                            <p:childTnLst>
                              <p:par>
                                <p:cTn id="283" nodeType="clickEffect" fill="hold" presetClass="entr" presetID="1">
                                  <p:stCondLst>
                                    <p:cond delay="0"/>
                                  </p:stCondLst>
                                  <p:childTnLst>
                                    <p:set>
                                      <p:cBhvr>
                                        <p:cTn id="284" dur="1" fill="hold">
                                          <p:stCondLst>
                                            <p:cond delay="0"/>
                                          </p:stCondLst>
                                        </p:cTn>
                                        <p:tgtEl>
                                          <p:spTgt spid="142"/>
                                        </p:tgtEl>
                                        <p:attrNameLst>
                                          <p:attrName>style.visibility</p:attrName>
                                        </p:attrNameLst>
                                      </p:cBhvr>
                                      <p:to>
                                        <p:strVal val="visible"/>
                                      </p:to>
                                    </p:set>
                                  </p:childTnLst>
                                </p:cTn>
                              </p:par>
                            </p:childTnLst>
                          </p:cTn>
                        </p:par>
                      </p:childTnLst>
                    </p:cTn>
                  </p:par>
                  <p:par>
                    <p:cTn id="285" fill="hold">
                      <p:stCondLst>
                        <p:cond delay="indefinite"/>
                      </p:stCondLst>
                      <p:childTnLst>
                        <p:par>
                          <p:cTn id="286" fill="hold">
                            <p:stCondLst>
                              <p:cond delay="0"/>
                            </p:stCondLst>
                            <p:childTnLst>
                              <p:par>
                                <p:cTn id="287" nodeType="clickEffect" fill="hold" presetClass="entr" presetID="1">
                                  <p:stCondLst>
                                    <p:cond delay="0"/>
                                  </p:stCondLst>
                                  <p:childTnLst>
                                    <p:set>
                                      <p:cBhvr>
                                        <p:cTn id="288" dur="1" fill="hold">
                                          <p:stCondLst>
                                            <p:cond delay="0"/>
                                          </p:stCondLst>
                                        </p:cTn>
                                        <p:tgtEl>
                                          <p:spTgt spid="14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3"/>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getNth Example</a:t>
            </a:r>
            <a:endParaRPr b="0" lang="en-CA" sz="4400" spc="-1" strike="noStrike">
              <a:solidFill>
                <a:srgbClr val="000000"/>
              </a:solidFill>
              <a:latin typeface="Arial"/>
            </a:endParaRPr>
          </a:p>
        </p:txBody>
      </p:sp>
      <p:sp>
        <p:nvSpPr>
          <p:cNvPr id="150" name="CustomShape 90"/>
          <p:cNvSpPr/>
          <p:nvPr/>
        </p:nvSpPr>
        <p:spPr>
          <a:xfrm>
            <a:off x="153900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51" name=""/>
          <p:cNvSpPr/>
          <p:nvPr/>
        </p:nvSpPr>
        <p:spPr>
          <a:xfrm>
            <a:off x="1620360" y="143928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Suppose getNth is called with the following inputs:</a:t>
            </a:r>
            <a:endParaRPr b="0" lang="en-CA" sz="1800" spc="-1" strike="noStrike">
              <a:solidFill>
                <a:srgbClr val="000000"/>
              </a:solidFill>
              <a:latin typeface="Arial"/>
            </a:endParaRPr>
          </a:p>
        </p:txBody>
      </p:sp>
      <p:graphicFrame>
        <p:nvGraphicFramePr>
          <p:cNvPr id="152" name=""/>
          <p:cNvGraphicFramePr/>
          <p:nvPr/>
        </p:nvGraphicFramePr>
        <p:xfrm>
          <a:off x="621360" y="2499840"/>
          <a:ext cx="5075280" cy="695520"/>
        </p:xfrm>
        <a:graphic>
          <a:graphicData uri="http://schemas.openxmlformats.org/drawingml/2006/table">
            <a:tbl>
              <a:tblPr/>
              <a:tblGrid>
                <a:gridCol w="2537640"/>
                <a:gridCol w="2538000"/>
              </a:tblGrid>
              <a:tr h="346320">
                <a:tc>
                  <a:txBody>
                    <a:bodyPr lIns="36000" rIns="36000" anchor="t">
                      <a:noAutofit/>
                    </a:bodyPr>
                    <a:p>
                      <a:pPr>
                        <a:lnSpc>
                          <a:spcPct val="100000"/>
                        </a:lnSpc>
                      </a:pPr>
                      <a:r>
                        <a:rPr b="0" lang="en-CA" sz="1800" spc="-1" strike="noStrike">
                          <a:solidFill>
                            <a:srgbClr val="000000"/>
                          </a:solidFill>
                          <a:latin typeface="Arial"/>
                        </a:rPr>
                        <a:t>a0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0x10001000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a1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153" name=""/>
          <p:cNvSpPr/>
          <p:nvPr/>
        </p:nvSpPr>
        <p:spPr>
          <a:xfrm>
            <a:off x="1620360" y="413820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After the call, the result in a0 will be 4, since 4 is the 2</a:t>
            </a:r>
            <a:r>
              <a:rPr b="0" lang="en-CA" sz="1800" spc="-1" strike="noStrike" baseline="33000">
                <a:solidFill>
                  <a:srgbClr val="000000"/>
                </a:solidFill>
                <a:latin typeface="Arial"/>
              </a:rPr>
              <a:t>nd</a:t>
            </a:r>
            <a:r>
              <a:rPr b="0" lang="en-CA" sz="1800" spc="-1" strike="noStrike">
                <a:solidFill>
                  <a:srgbClr val="000000"/>
                </a:solidFill>
                <a:latin typeface="Arial"/>
              </a:rPr>
              <a:t> digit.</a:t>
            </a:r>
            <a:endParaRPr b="0" lang="en-CA" sz="1800" spc="-1" strike="noStrike">
              <a:solidFill>
                <a:srgbClr val="000000"/>
              </a:solidFill>
              <a:latin typeface="Arial"/>
            </a:endParaRPr>
          </a:p>
        </p:txBody>
      </p:sp>
      <p:graphicFrame>
        <p:nvGraphicFramePr>
          <p:cNvPr id="154" name=""/>
          <p:cNvGraphicFramePr/>
          <p:nvPr/>
        </p:nvGraphicFramePr>
        <p:xfrm>
          <a:off x="6988320" y="2082240"/>
          <a:ext cx="3712320" cy="364680"/>
        </p:xfrm>
        <a:graphic>
          <a:graphicData uri="http://schemas.openxmlformats.org/drawingml/2006/table">
            <a:tbl>
              <a:tblPr/>
              <a:tblGrid>
                <a:gridCol w="928080"/>
                <a:gridCol w="928080"/>
                <a:gridCol w="928080"/>
                <a:gridCol w="928440"/>
              </a:tblGrid>
              <a:tr h="364680">
                <a:tc>
                  <a:txBody>
                    <a:bodyPr lIns="36000" rIns="36000" anchor="t">
                      <a:noAutofit/>
                    </a:bodyPr>
                    <a:p>
                      <a:pPr>
                        <a:lnSpc>
                          <a:spcPct val="100000"/>
                        </a:lnSpc>
                      </a:pPr>
                      <a:r>
                        <a:rPr b="0" lang="en-CA" sz="1800" spc="-1" strike="noStrike">
                          <a:solidFill>
                            <a:srgbClr val="000000"/>
                          </a:solidFill>
                          <a:latin typeface="Arial"/>
                        </a:rPr>
                        <a:t>0x45</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0x23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0xc1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155" name=""/>
          <p:cNvSpPr/>
          <p:nvPr/>
        </p:nvSpPr>
        <p:spPr>
          <a:xfrm rot="20362200">
            <a:off x="5824080" y="2302560"/>
            <a:ext cx="1079640" cy="359640"/>
          </a:xfrm>
          <a:prstGeom prst="rightArrow">
            <a:avLst>
              <a:gd name="adj1" fmla="val 50000"/>
              <a:gd name="adj2" fmla="val 75000"/>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156" name=""/>
          <p:cNvSpPr/>
          <p:nvPr/>
        </p:nvSpPr>
        <p:spPr>
          <a:xfrm>
            <a:off x="7020000" y="2520000"/>
            <a:ext cx="1979640" cy="359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Number is 12345</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289" dur="indefinite" restart="never" nodeType="tmRoot">
          <p:childTnLst>
            <p:seq>
              <p:cTn id="290" dur="indefinite" nodeType="mainSeq">
                <p:childTnLst>
                  <p:par>
                    <p:cTn id="291" fill="hold">
                      <p:stCondLst>
                        <p:cond delay="indefinite"/>
                      </p:stCondLst>
                      <p:childTnLst>
                        <p:par>
                          <p:cTn id="292" fill="hold">
                            <p:stCondLst>
                              <p:cond delay="0"/>
                            </p:stCondLst>
                            <p:childTnLst>
                              <p:par>
                                <p:cTn id="293" nodeType="clickEffect" fill="hold" presetClass="entr" presetID="1">
                                  <p:stCondLst>
                                    <p:cond delay="0"/>
                                  </p:stCondLst>
                                  <p:childTnLst>
                                    <p:set>
                                      <p:cBhvr>
                                        <p:cTn id="294" dur="1" fill="hold">
                                          <p:stCondLst>
                                            <p:cond delay="0"/>
                                          </p:stCondLst>
                                        </p:cTn>
                                        <p:tgtEl>
                                          <p:spTgt spid="151"/>
                                        </p:tgtEl>
                                        <p:attrNameLst>
                                          <p:attrName>style.visibility</p:attrName>
                                        </p:attrNameLst>
                                      </p:cBhvr>
                                      <p:to>
                                        <p:strVal val="visible"/>
                                      </p:to>
                                    </p:set>
                                  </p:childTnLst>
                                </p:cTn>
                              </p:par>
                            </p:childTnLst>
                          </p:cTn>
                        </p:par>
                      </p:childTnLst>
                    </p:cTn>
                  </p:par>
                  <p:par>
                    <p:cTn id="295" fill="hold">
                      <p:stCondLst>
                        <p:cond delay="indefinite"/>
                      </p:stCondLst>
                      <p:childTnLst>
                        <p:par>
                          <p:cTn id="296" fill="hold">
                            <p:stCondLst>
                              <p:cond delay="0"/>
                            </p:stCondLst>
                            <p:childTnLst>
                              <p:par>
                                <p:cTn id="297" nodeType="clickEffect" fill="hold" presetClass="entr" presetID="1">
                                  <p:stCondLst>
                                    <p:cond delay="0"/>
                                  </p:stCondLst>
                                  <p:childTnLst>
                                    <p:set>
                                      <p:cBhvr>
                                        <p:cTn id="298" dur="1" fill="hold">
                                          <p:stCondLst>
                                            <p:cond delay="0"/>
                                          </p:stCondLst>
                                        </p:cTn>
                                        <p:tgtEl>
                                          <p:spTgt spid="152"/>
                                        </p:tgtEl>
                                        <p:attrNameLst>
                                          <p:attrName>style.visibility</p:attrName>
                                        </p:attrNameLst>
                                      </p:cBhvr>
                                      <p:to>
                                        <p:strVal val="visible"/>
                                      </p:to>
                                    </p:set>
                                  </p:childTnLst>
                                </p:cTn>
                              </p:par>
                            </p:childTnLst>
                          </p:cTn>
                        </p:par>
                      </p:childTnLst>
                    </p:cTn>
                  </p:par>
                  <p:par>
                    <p:cTn id="299" fill="hold">
                      <p:stCondLst>
                        <p:cond delay="indefinite"/>
                      </p:stCondLst>
                      <p:childTnLst>
                        <p:par>
                          <p:cTn id="300" fill="hold">
                            <p:stCondLst>
                              <p:cond delay="0"/>
                            </p:stCondLst>
                            <p:childTnLst>
                              <p:par>
                                <p:cTn id="301" nodeType="clickEffect" fill="hold" presetClass="entr" presetID="1">
                                  <p:stCondLst>
                                    <p:cond delay="0"/>
                                  </p:stCondLst>
                                  <p:childTnLst>
                                    <p:set>
                                      <p:cBhvr>
                                        <p:cTn id="302" dur="1" fill="hold">
                                          <p:stCondLst>
                                            <p:cond delay="0"/>
                                          </p:stCondLst>
                                        </p:cTn>
                                        <p:tgtEl>
                                          <p:spTgt spid="155"/>
                                        </p:tgtEl>
                                        <p:attrNameLst>
                                          <p:attrName>style.visibility</p:attrName>
                                        </p:attrNameLst>
                                      </p:cBhvr>
                                      <p:to>
                                        <p:strVal val="visible"/>
                                      </p:to>
                                    </p:set>
                                  </p:childTnLst>
                                </p:cTn>
                              </p:par>
                            </p:childTnLst>
                          </p:cTn>
                        </p:par>
                      </p:childTnLst>
                    </p:cTn>
                  </p:par>
                  <p:par>
                    <p:cTn id="303" fill="hold">
                      <p:stCondLst>
                        <p:cond delay="indefinite"/>
                      </p:stCondLst>
                      <p:childTnLst>
                        <p:par>
                          <p:cTn id="304" fill="hold">
                            <p:stCondLst>
                              <p:cond delay="0"/>
                            </p:stCondLst>
                            <p:childTnLst>
                              <p:par>
                                <p:cTn id="305" nodeType="clickEffect" fill="hold" presetClass="entr" presetID="1">
                                  <p:stCondLst>
                                    <p:cond delay="0"/>
                                  </p:stCondLst>
                                  <p:childTnLst>
                                    <p:set>
                                      <p:cBhvr>
                                        <p:cTn id="306" dur="1" fill="hold">
                                          <p:stCondLst>
                                            <p:cond delay="0"/>
                                          </p:stCondLst>
                                        </p:cTn>
                                        <p:tgtEl>
                                          <p:spTgt spid="154"/>
                                        </p:tgtEl>
                                        <p:attrNameLst>
                                          <p:attrName>style.visibility</p:attrName>
                                        </p:attrNameLst>
                                      </p:cBhvr>
                                      <p:to>
                                        <p:strVal val="visible"/>
                                      </p:to>
                                    </p:set>
                                  </p:childTnLst>
                                </p:cTn>
                              </p:par>
                              <p:par>
                                <p:cTn id="307" nodeType="withEffect" fill="hold" presetClass="entr" presetID="1">
                                  <p:stCondLst>
                                    <p:cond delay="0"/>
                                  </p:stCondLst>
                                  <p:childTnLst>
                                    <p:set>
                                      <p:cBhvr>
                                        <p:cTn id="308" dur="1" fill="hold">
                                          <p:stCondLst>
                                            <p:cond delay="0"/>
                                          </p:stCondLst>
                                        </p:cTn>
                                        <p:tgtEl>
                                          <p:spTgt spid="156">
                                            <p:txEl>
                                              <p:pRg st="0" end="0"/>
                                            </p:txEl>
                                          </p:spTgt>
                                        </p:tgtEl>
                                        <p:attrNameLst>
                                          <p:attrName>style.visibility</p:attrName>
                                        </p:attrNameLst>
                                      </p:cBhvr>
                                      <p:to>
                                        <p:strVal val="visible"/>
                                      </p:to>
                                    </p:set>
                                  </p:childTnLst>
                                </p:cTn>
                              </p:par>
                            </p:childTnLst>
                          </p:cTn>
                        </p:par>
                      </p:childTnLst>
                    </p:cTn>
                  </p:par>
                  <p:par>
                    <p:cTn id="309" fill="hold">
                      <p:stCondLst>
                        <p:cond delay="indefinite"/>
                      </p:stCondLst>
                      <p:childTnLst>
                        <p:par>
                          <p:cTn id="310" fill="hold">
                            <p:stCondLst>
                              <p:cond delay="0"/>
                            </p:stCondLst>
                            <p:childTnLst>
                              <p:par>
                                <p:cTn id="311" nodeType="clickEffect" fill="hold" presetClass="entr" presetID="1">
                                  <p:stCondLst>
                                    <p:cond delay="0"/>
                                  </p:stCondLst>
                                  <p:childTnLst>
                                    <p:set>
                                      <p:cBhvr>
                                        <p:cTn id="312" dur="1" fill="hold">
                                          <p:stCondLst>
                                            <p:cond delay="0"/>
                                          </p:stCondLst>
                                        </p:cTn>
                                        <p:tgtEl>
                                          <p:spTgt spid="1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TextShape 10"/>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setNth</a:t>
            </a:r>
            <a:endParaRPr b="0" lang="en-CA" sz="4400" spc="-1" strike="noStrike">
              <a:solidFill>
                <a:srgbClr val="000000"/>
              </a:solidFill>
              <a:latin typeface="Arial"/>
            </a:endParaRPr>
          </a:p>
        </p:txBody>
      </p:sp>
      <p:sp>
        <p:nvSpPr>
          <p:cNvPr id="158" name="CustomShape 73"/>
          <p:cNvSpPr/>
          <p:nvPr/>
        </p:nvSpPr>
        <p:spPr>
          <a:xfrm>
            <a:off x="1538640" y="5100120"/>
            <a:ext cx="951156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Calibri"/>
              </a:rPr>
              <a:t>N/A</a:t>
            </a:r>
            <a:endParaRPr b="0" lang="en-CA" sz="2400" spc="-1" strike="noStrike">
              <a:solidFill>
                <a:srgbClr val="000000"/>
              </a:solidFill>
              <a:latin typeface="Arial"/>
            </a:endParaRPr>
          </a:p>
        </p:txBody>
      </p:sp>
      <p:sp>
        <p:nvSpPr>
          <p:cNvPr id="159" name="CustomShape 74"/>
          <p:cNvSpPr/>
          <p:nvPr/>
        </p:nvSpPr>
        <p:spPr>
          <a:xfrm>
            <a:off x="1302480" y="284328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Parameters:</a:t>
            </a:r>
            <a:endParaRPr b="0" lang="en-CA" sz="2400" spc="-1" strike="noStrike">
              <a:solidFill>
                <a:srgbClr val="000000"/>
              </a:solidFill>
              <a:latin typeface="Arial"/>
            </a:endParaRPr>
          </a:p>
        </p:txBody>
      </p:sp>
      <p:sp>
        <p:nvSpPr>
          <p:cNvPr id="160" name="CustomShape 75"/>
          <p:cNvSpPr/>
          <p:nvPr/>
        </p:nvSpPr>
        <p:spPr>
          <a:xfrm>
            <a:off x="1230840" y="4656960"/>
            <a:ext cx="23976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Return Value:</a:t>
            </a:r>
            <a:endParaRPr b="0" lang="en-CA" sz="2400" spc="-1" strike="noStrike">
              <a:solidFill>
                <a:srgbClr val="000000"/>
              </a:solidFill>
              <a:latin typeface="Arial"/>
            </a:endParaRPr>
          </a:p>
        </p:txBody>
      </p:sp>
      <p:sp>
        <p:nvSpPr>
          <p:cNvPr id="161" name="CustomShape 76"/>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62" name="CustomShape 77"/>
          <p:cNvSpPr/>
          <p:nvPr/>
        </p:nvSpPr>
        <p:spPr>
          <a:xfrm>
            <a:off x="1302480" y="1767960"/>
            <a:ext cx="989640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Set the nth digit of a binary BCD number. The lowest digit has index 0.</a:t>
            </a:r>
            <a:endParaRPr b="0" lang="en-CA" sz="2400" spc="-1" strike="noStrike">
              <a:solidFill>
                <a:srgbClr val="000000"/>
              </a:solidFill>
              <a:latin typeface="Arial"/>
            </a:endParaRPr>
          </a:p>
        </p:txBody>
      </p:sp>
      <p:sp>
        <p:nvSpPr>
          <p:cNvPr id="163" name="CustomShape 78"/>
          <p:cNvSpPr/>
          <p:nvPr/>
        </p:nvSpPr>
        <p:spPr>
          <a:xfrm>
            <a:off x="1302480" y="134316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a:t>
            </a:r>
            <a:endParaRPr b="0" lang="en-CA" sz="2400" spc="-1" strike="noStrike">
              <a:solidFill>
                <a:srgbClr val="000000"/>
              </a:solidFill>
              <a:latin typeface="Arial"/>
            </a:endParaRPr>
          </a:p>
        </p:txBody>
      </p:sp>
      <p:sp>
        <p:nvSpPr>
          <p:cNvPr id="164" name="CustomShape 79"/>
          <p:cNvSpPr/>
          <p:nvPr/>
        </p:nvSpPr>
        <p:spPr>
          <a:xfrm>
            <a:off x="1538640" y="3267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a0: Pointer to a binary BCD number.</a:t>
            </a:r>
            <a:endParaRPr b="0" lang="en-CA" sz="2400" spc="-1" strike="noStrike">
              <a:solidFill>
                <a:srgbClr val="000000"/>
              </a:solidFill>
              <a:latin typeface="Arial"/>
            </a:endParaRPr>
          </a:p>
        </p:txBody>
      </p:sp>
      <p:sp>
        <p:nvSpPr>
          <p:cNvPr id="165" name="CustomShape 80"/>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66" name="CustomShape 81"/>
          <p:cNvSpPr/>
          <p:nvPr/>
        </p:nvSpPr>
        <p:spPr>
          <a:xfrm>
            <a:off x="1538640" y="3663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a1: Index of the digit to set.</a:t>
            </a:r>
            <a:endParaRPr b="0" lang="en-CA" sz="2400" spc="-1" strike="noStrike">
              <a:solidFill>
                <a:srgbClr val="000000"/>
              </a:solidFill>
              <a:latin typeface="Arial"/>
            </a:endParaRPr>
          </a:p>
        </p:txBody>
      </p:sp>
      <p:sp>
        <p:nvSpPr>
          <p:cNvPr id="167" name="CustomShape 3"/>
          <p:cNvSpPr/>
          <p:nvPr/>
        </p:nvSpPr>
        <p:spPr>
          <a:xfrm>
            <a:off x="1538640" y="4059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a2: Digit to set the given index to</a:t>
            </a:r>
            <a:endParaRPr b="0" lang="en-CA" sz="24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313" dur="indefinite" restart="never" nodeType="tmRoot">
          <p:childTnLst>
            <p:seq>
              <p:cTn id="314" dur="indefinite" nodeType="mainSeq">
                <p:childTnLst>
                  <p:par>
                    <p:cTn id="315" fill="hold">
                      <p:stCondLst>
                        <p:cond delay="indefinite"/>
                      </p:stCondLst>
                      <p:childTnLst>
                        <p:par>
                          <p:cTn id="316" fill="hold">
                            <p:stCondLst>
                              <p:cond delay="0"/>
                            </p:stCondLst>
                            <p:childTnLst>
                              <p:par>
                                <p:cTn id="317" nodeType="clickEffect" fill="hold" presetClass="entr" presetID="1">
                                  <p:stCondLst>
                                    <p:cond delay="0"/>
                                  </p:stCondLst>
                                  <p:childTnLst>
                                    <p:set>
                                      <p:cBhvr>
                                        <p:cTn id="318" dur="1" fill="hold">
                                          <p:stCondLst>
                                            <p:cond delay="0"/>
                                          </p:stCondLst>
                                        </p:cTn>
                                        <p:tgtEl>
                                          <p:spTgt spid="163"/>
                                        </p:tgtEl>
                                        <p:attrNameLst>
                                          <p:attrName>style.visibility</p:attrName>
                                        </p:attrNameLst>
                                      </p:cBhvr>
                                      <p:to>
                                        <p:strVal val="visible"/>
                                      </p:to>
                                    </p:set>
                                  </p:childTnLst>
                                </p:cTn>
                              </p:par>
                            </p:childTnLst>
                          </p:cTn>
                        </p:par>
                      </p:childTnLst>
                    </p:cTn>
                  </p:par>
                  <p:par>
                    <p:cTn id="319" fill="hold">
                      <p:stCondLst>
                        <p:cond delay="indefinite"/>
                      </p:stCondLst>
                      <p:childTnLst>
                        <p:par>
                          <p:cTn id="320" fill="hold">
                            <p:stCondLst>
                              <p:cond delay="0"/>
                            </p:stCondLst>
                            <p:childTnLst>
                              <p:par>
                                <p:cTn id="321" nodeType="clickEffect" fill="hold" presetClass="entr" presetID="1">
                                  <p:stCondLst>
                                    <p:cond delay="0"/>
                                  </p:stCondLst>
                                  <p:childTnLst>
                                    <p:set>
                                      <p:cBhvr>
                                        <p:cTn id="322" dur="1" fill="hold">
                                          <p:stCondLst>
                                            <p:cond delay="0"/>
                                          </p:stCondLst>
                                        </p:cTn>
                                        <p:tgtEl>
                                          <p:spTgt spid="162"/>
                                        </p:tgtEl>
                                        <p:attrNameLst>
                                          <p:attrName>style.visibility</p:attrName>
                                        </p:attrNameLst>
                                      </p:cBhvr>
                                      <p:to>
                                        <p:strVal val="visible"/>
                                      </p:to>
                                    </p:set>
                                  </p:childTnLst>
                                </p:cTn>
                              </p:par>
                            </p:childTnLst>
                          </p:cTn>
                        </p:par>
                      </p:childTnLst>
                    </p:cTn>
                  </p:par>
                  <p:par>
                    <p:cTn id="323" fill="hold">
                      <p:stCondLst>
                        <p:cond delay="indefinite"/>
                      </p:stCondLst>
                      <p:childTnLst>
                        <p:par>
                          <p:cTn id="324" fill="hold">
                            <p:stCondLst>
                              <p:cond delay="0"/>
                            </p:stCondLst>
                            <p:childTnLst>
                              <p:par>
                                <p:cTn id="325" nodeType="clickEffect" fill="hold" presetClass="entr" presetID="1">
                                  <p:stCondLst>
                                    <p:cond delay="0"/>
                                  </p:stCondLst>
                                  <p:childTnLst>
                                    <p:set>
                                      <p:cBhvr>
                                        <p:cTn id="326" dur="1" fill="hold">
                                          <p:stCondLst>
                                            <p:cond delay="0"/>
                                          </p:stCondLst>
                                        </p:cTn>
                                        <p:tgtEl>
                                          <p:spTgt spid="159"/>
                                        </p:tgtEl>
                                        <p:attrNameLst>
                                          <p:attrName>style.visibility</p:attrName>
                                        </p:attrNameLst>
                                      </p:cBhvr>
                                      <p:to>
                                        <p:strVal val="visible"/>
                                      </p:to>
                                    </p:set>
                                  </p:childTnLst>
                                </p:cTn>
                              </p:par>
                            </p:childTnLst>
                          </p:cTn>
                        </p:par>
                      </p:childTnLst>
                    </p:cTn>
                  </p:par>
                  <p:par>
                    <p:cTn id="327" fill="hold">
                      <p:stCondLst>
                        <p:cond delay="indefinite"/>
                      </p:stCondLst>
                      <p:childTnLst>
                        <p:par>
                          <p:cTn id="328" fill="hold">
                            <p:stCondLst>
                              <p:cond delay="0"/>
                            </p:stCondLst>
                            <p:childTnLst>
                              <p:par>
                                <p:cTn id="329" nodeType="clickEffect" fill="hold" presetClass="entr" presetID="1">
                                  <p:stCondLst>
                                    <p:cond delay="0"/>
                                  </p:stCondLst>
                                  <p:childTnLst>
                                    <p:set>
                                      <p:cBhvr>
                                        <p:cTn id="330" dur="1" fill="hold">
                                          <p:stCondLst>
                                            <p:cond delay="0"/>
                                          </p:stCondLst>
                                        </p:cTn>
                                        <p:tgtEl>
                                          <p:spTgt spid="164"/>
                                        </p:tgtEl>
                                        <p:attrNameLst>
                                          <p:attrName>style.visibility</p:attrName>
                                        </p:attrNameLst>
                                      </p:cBhvr>
                                      <p:to>
                                        <p:strVal val="visible"/>
                                      </p:to>
                                    </p:set>
                                  </p:childTnLst>
                                </p:cTn>
                              </p:par>
                            </p:childTnLst>
                          </p:cTn>
                        </p:par>
                      </p:childTnLst>
                    </p:cTn>
                  </p:par>
                  <p:par>
                    <p:cTn id="331" fill="hold">
                      <p:stCondLst>
                        <p:cond delay="indefinite"/>
                      </p:stCondLst>
                      <p:childTnLst>
                        <p:par>
                          <p:cTn id="332" fill="hold">
                            <p:stCondLst>
                              <p:cond delay="0"/>
                            </p:stCondLst>
                            <p:childTnLst>
                              <p:par>
                                <p:cTn id="333" nodeType="clickEffect" fill="hold" presetClass="entr" presetID="1">
                                  <p:stCondLst>
                                    <p:cond delay="0"/>
                                  </p:stCondLst>
                                  <p:childTnLst>
                                    <p:set>
                                      <p:cBhvr>
                                        <p:cTn id="334" dur="1" fill="hold">
                                          <p:stCondLst>
                                            <p:cond delay="0"/>
                                          </p:stCondLst>
                                        </p:cTn>
                                        <p:tgtEl>
                                          <p:spTgt spid="166"/>
                                        </p:tgtEl>
                                        <p:attrNameLst>
                                          <p:attrName>style.visibility</p:attrName>
                                        </p:attrNameLst>
                                      </p:cBhvr>
                                      <p:to>
                                        <p:strVal val="visible"/>
                                      </p:to>
                                    </p:set>
                                  </p:childTnLst>
                                </p:cTn>
                              </p:par>
                            </p:childTnLst>
                          </p:cTn>
                        </p:par>
                      </p:childTnLst>
                    </p:cTn>
                  </p:par>
                  <p:par>
                    <p:cTn id="335" fill="hold">
                      <p:stCondLst>
                        <p:cond delay="indefinite"/>
                      </p:stCondLst>
                      <p:childTnLst>
                        <p:par>
                          <p:cTn id="336" fill="hold">
                            <p:stCondLst>
                              <p:cond delay="0"/>
                            </p:stCondLst>
                            <p:childTnLst>
                              <p:par>
                                <p:cTn id="337" nodeType="clickEffect" fill="hold" presetClass="entr" presetID="1">
                                  <p:stCondLst>
                                    <p:cond delay="0"/>
                                  </p:stCondLst>
                                  <p:childTnLst>
                                    <p:set>
                                      <p:cBhvr>
                                        <p:cTn id="338" dur="1" fill="hold">
                                          <p:stCondLst>
                                            <p:cond delay="0"/>
                                          </p:stCondLst>
                                        </p:cTn>
                                        <p:tgtEl>
                                          <p:spTgt spid="167"/>
                                        </p:tgtEl>
                                        <p:attrNameLst>
                                          <p:attrName>style.visibility</p:attrName>
                                        </p:attrNameLst>
                                      </p:cBhvr>
                                      <p:to>
                                        <p:strVal val="visible"/>
                                      </p:to>
                                    </p:set>
                                  </p:childTnLst>
                                </p:cTn>
                              </p:par>
                            </p:childTnLst>
                          </p:cTn>
                        </p:par>
                      </p:childTnLst>
                    </p:cTn>
                  </p:par>
                  <p:par>
                    <p:cTn id="339" fill="hold">
                      <p:stCondLst>
                        <p:cond delay="indefinite"/>
                      </p:stCondLst>
                      <p:childTnLst>
                        <p:par>
                          <p:cTn id="340" fill="hold">
                            <p:stCondLst>
                              <p:cond delay="0"/>
                            </p:stCondLst>
                            <p:childTnLst>
                              <p:par>
                                <p:cTn id="341" nodeType="clickEffect" fill="hold" presetClass="entr" presetID="1">
                                  <p:stCondLst>
                                    <p:cond delay="0"/>
                                  </p:stCondLst>
                                  <p:childTnLst>
                                    <p:set>
                                      <p:cBhvr>
                                        <p:cTn id="342" dur="1" fill="hold">
                                          <p:stCondLst>
                                            <p:cond delay="0"/>
                                          </p:stCondLst>
                                        </p:cTn>
                                        <p:tgtEl>
                                          <p:spTgt spid="160"/>
                                        </p:tgtEl>
                                        <p:attrNameLst>
                                          <p:attrName>style.visibility</p:attrName>
                                        </p:attrNameLst>
                                      </p:cBhvr>
                                      <p:to>
                                        <p:strVal val="visible"/>
                                      </p:to>
                                    </p:set>
                                  </p:childTnLst>
                                </p:cTn>
                              </p:par>
                            </p:childTnLst>
                          </p:cTn>
                        </p:par>
                      </p:childTnLst>
                    </p:cTn>
                  </p:par>
                  <p:par>
                    <p:cTn id="343" fill="hold">
                      <p:stCondLst>
                        <p:cond delay="indefinite"/>
                      </p:stCondLst>
                      <p:childTnLst>
                        <p:par>
                          <p:cTn id="344" fill="hold">
                            <p:stCondLst>
                              <p:cond delay="0"/>
                            </p:stCondLst>
                            <p:childTnLst>
                              <p:par>
                                <p:cTn id="345" nodeType="clickEffect" fill="hold" presetClass="entr" presetID="1">
                                  <p:stCondLst>
                                    <p:cond delay="0"/>
                                  </p:stCondLst>
                                  <p:childTnLst>
                                    <p:set>
                                      <p:cBhvr>
                                        <p:cTn id="346"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4"/>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setNth Example</a:t>
            </a:r>
            <a:endParaRPr b="0" lang="en-CA" sz="4400" spc="-1" strike="noStrike">
              <a:solidFill>
                <a:srgbClr val="000000"/>
              </a:solidFill>
              <a:latin typeface="Arial"/>
            </a:endParaRPr>
          </a:p>
        </p:txBody>
      </p:sp>
      <p:sp>
        <p:nvSpPr>
          <p:cNvPr id="169" name="CustomShape 4"/>
          <p:cNvSpPr/>
          <p:nvPr/>
        </p:nvSpPr>
        <p:spPr>
          <a:xfrm>
            <a:off x="153900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70" name=""/>
          <p:cNvSpPr/>
          <p:nvPr/>
        </p:nvSpPr>
        <p:spPr>
          <a:xfrm>
            <a:off x="1620360" y="143928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Suppose setNth is called with the following inputs:</a:t>
            </a:r>
            <a:endParaRPr b="0" lang="en-CA" sz="1800" spc="-1" strike="noStrike">
              <a:solidFill>
                <a:srgbClr val="000000"/>
              </a:solidFill>
              <a:latin typeface="Arial"/>
            </a:endParaRPr>
          </a:p>
        </p:txBody>
      </p:sp>
      <p:graphicFrame>
        <p:nvGraphicFramePr>
          <p:cNvPr id="171" name=""/>
          <p:cNvGraphicFramePr/>
          <p:nvPr/>
        </p:nvGraphicFramePr>
        <p:xfrm>
          <a:off x="621360" y="2499840"/>
          <a:ext cx="5075280" cy="1043280"/>
        </p:xfrm>
        <a:graphic>
          <a:graphicData uri="http://schemas.openxmlformats.org/drawingml/2006/table">
            <a:tbl>
              <a:tblPr/>
              <a:tblGrid>
                <a:gridCol w="2537640"/>
                <a:gridCol w="2538000"/>
              </a:tblGrid>
              <a:tr h="346320">
                <a:tc>
                  <a:txBody>
                    <a:bodyPr lIns="36000" rIns="36000" anchor="t">
                      <a:noAutofit/>
                    </a:bodyPr>
                    <a:p>
                      <a:pPr>
                        <a:lnSpc>
                          <a:spcPct val="100000"/>
                        </a:lnSpc>
                      </a:pPr>
                      <a:r>
                        <a:rPr b="0" lang="en-CA" sz="1800" spc="-1" strike="noStrike">
                          <a:solidFill>
                            <a:srgbClr val="000000"/>
                          </a:solidFill>
                          <a:latin typeface="Arial"/>
                        </a:rPr>
                        <a:t>a0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0x10001000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a1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a2</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9</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172" name=""/>
          <p:cNvSpPr/>
          <p:nvPr/>
        </p:nvSpPr>
        <p:spPr>
          <a:xfrm>
            <a:off x="1620360" y="413820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After the call, the BCD number at address 0x10001000 will be modified:</a:t>
            </a:r>
            <a:endParaRPr b="0" lang="en-CA" sz="1800" spc="-1" strike="noStrike">
              <a:solidFill>
                <a:srgbClr val="000000"/>
              </a:solidFill>
              <a:latin typeface="Arial"/>
            </a:endParaRPr>
          </a:p>
        </p:txBody>
      </p:sp>
      <p:graphicFrame>
        <p:nvGraphicFramePr>
          <p:cNvPr id="173" name=""/>
          <p:cNvGraphicFramePr/>
          <p:nvPr/>
        </p:nvGraphicFramePr>
        <p:xfrm>
          <a:off x="6988320" y="2082240"/>
          <a:ext cx="3712320" cy="364680"/>
        </p:xfrm>
        <a:graphic>
          <a:graphicData uri="http://schemas.openxmlformats.org/drawingml/2006/table">
            <a:tbl>
              <a:tblPr/>
              <a:tblGrid>
                <a:gridCol w="928080"/>
                <a:gridCol w="928080"/>
                <a:gridCol w="928080"/>
                <a:gridCol w="928440"/>
              </a:tblGrid>
              <a:tr h="364680">
                <a:tc>
                  <a:txBody>
                    <a:bodyPr lIns="36000" rIns="36000" anchor="t">
                      <a:noAutofit/>
                    </a:bodyPr>
                    <a:p>
                      <a:pPr>
                        <a:lnSpc>
                          <a:spcPct val="100000"/>
                        </a:lnSpc>
                      </a:pPr>
                      <a:r>
                        <a:rPr b="0" lang="en-CA" sz="1800" spc="-1" strike="noStrike">
                          <a:solidFill>
                            <a:srgbClr val="000000"/>
                          </a:solidFill>
                          <a:latin typeface="Arial"/>
                        </a:rPr>
                        <a:t>0x45</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0x23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0xc1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174" name=""/>
          <p:cNvSpPr/>
          <p:nvPr/>
        </p:nvSpPr>
        <p:spPr>
          <a:xfrm rot="20362200">
            <a:off x="5824080" y="2302560"/>
            <a:ext cx="1079640" cy="359640"/>
          </a:xfrm>
          <a:prstGeom prst="rightArrow">
            <a:avLst>
              <a:gd name="adj1" fmla="val 50000"/>
              <a:gd name="adj2" fmla="val 75000"/>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175" name=""/>
          <p:cNvSpPr/>
          <p:nvPr/>
        </p:nvSpPr>
        <p:spPr>
          <a:xfrm>
            <a:off x="7020000" y="2520000"/>
            <a:ext cx="1979640" cy="359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Number is 12345</a:t>
            </a:r>
            <a:endParaRPr b="0" lang="en-CA" sz="1800" spc="-1" strike="noStrike">
              <a:solidFill>
                <a:srgbClr val="000000"/>
              </a:solidFill>
              <a:latin typeface="Arial"/>
            </a:endParaRPr>
          </a:p>
        </p:txBody>
      </p:sp>
      <p:graphicFrame>
        <p:nvGraphicFramePr>
          <p:cNvPr id="176" name=""/>
          <p:cNvGraphicFramePr/>
          <p:nvPr/>
        </p:nvGraphicFramePr>
        <p:xfrm>
          <a:off x="4239720" y="4890600"/>
          <a:ext cx="3712320" cy="364680"/>
        </p:xfrm>
        <a:graphic>
          <a:graphicData uri="http://schemas.openxmlformats.org/drawingml/2006/table">
            <a:tbl>
              <a:tblPr/>
              <a:tblGrid>
                <a:gridCol w="928080"/>
                <a:gridCol w="928080"/>
                <a:gridCol w="928080"/>
                <a:gridCol w="928440"/>
              </a:tblGrid>
              <a:tr h="364680">
                <a:tc>
                  <a:txBody>
                    <a:bodyPr lIns="36000" rIns="36000" anchor="t">
                      <a:noAutofit/>
                    </a:bodyPr>
                    <a:p>
                      <a:pPr>
                        <a:lnSpc>
                          <a:spcPct val="100000"/>
                        </a:lnSpc>
                      </a:pPr>
                      <a:r>
                        <a:rPr b="0" lang="en-CA" sz="1800" spc="-1" strike="noStrike">
                          <a:solidFill>
                            <a:srgbClr val="000000"/>
                          </a:solidFill>
                          <a:latin typeface="Arial"/>
                        </a:rPr>
                        <a:t>0x45</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0x23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0xc9</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177" name=""/>
          <p:cNvSpPr/>
          <p:nvPr/>
        </p:nvSpPr>
        <p:spPr>
          <a:xfrm>
            <a:off x="5105880" y="5373000"/>
            <a:ext cx="1979640" cy="359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Number is 92345</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347" dur="indefinite" restart="never" nodeType="tmRoot">
          <p:childTnLst>
            <p:seq>
              <p:cTn id="348" dur="indefinite" nodeType="mainSeq">
                <p:childTnLst>
                  <p:par>
                    <p:cTn id="349" fill="hold">
                      <p:stCondLst>
                        <p:cond delay="indefinite"/>
                      </p:stCondLst>
                      <p:childTnLst>
                        <p:par>
                          <p:cTn id="350" fill="hold">
                            <p:stCondLst>
                              <p:cond delay="0"/>
                            </p:stCondLst>
                            <p:childTnLst>
                              <p:par>
                                <p:cTn id="351" nodeType="clickEffect" fill="hold" presetClass="entr" presetID="1">
                                  <p:stCondLst>
                                    <p:cond delay="0"/>
                                  </p:stCondLst>
                                  <p:childTnLst>
                                    <p:set>
                                      <p:cBhvr>
                                        <p:cTn id="352" dur="1" fill="hold">
                                          <p:stCondLst>
                                            <p:cond delay="0"/>
                                          </p:stCondLst>
                                        </p:cTn>
                                        <p:tgtEl>
                                          <p:spTgt spid="170"/>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nodeType="clickEffect" fill="hold" presetClass="entr" presetID="1">
                                  <p:stCondLst>
                                    <p:cond delay="0"/>
                                  </p:stCondLst>
                                  <p:childTnLst>
                                    <p:set>
                                      <p:cBhvr>
                                        <p:cTn id="356" dur="1" fill="hold">
                                          <p:stCondLst>
                                            <p:cond delay="0"/>
                                          </p:stCondLst>
                                        </p:cTn>
                                        <p:tgtEl>
                                          <p:spTgt spid="171"/>
                                        </p:tgtEl>
                                        <p:attrNameLst>
                                          <p:attrName>style.visibility</p:attrName>
                                        </p:attrNameLst>
                                      </p:cBhvr>
                                      <p:to>
                                        <p:strVal val="visible"/>
                                      </p:to>
                                    </p:set>
                                  </p:childTnLst>
                                </p:cTn>
                              </p:par>
                            </p:childTnLst>
                          </p:cTn>
                        </p:par>
                      </p:childTnLst>
                    </p:cTn>
                  </p:par>
                  <p:par>
                    <p:cTn id="357" fill="hold">
                      <p:stCondLst>
                        <p:cond delay="indefinite"/>
                      </p:stCondLst>
                      <p:childTnLst>
                        <p:par>
                          <p:cTn id="358" fill="hold">
                            <p:stCondLst>
                              <p:cond delay="0"/>
                            </p:stCondLst>
                            <p:childTnLst>
                              <p:par>
                                <p:cTn id="359" nodeType="clickEffect" fill="hold" presetClass="entr" presetID="1">
                                  <p:stCondLst>
                                    <p:cond delay="0"/>
                                  </p:stCondLst>
                                  <p:childTnLst>
                                    <p:set>
                                      <p:cBhvr>
                                        <p:cTn id="360" dur="1" fill="hold">
                                          <p:stCondLst>
                                            <p:cond delay="0"/>
                                          </p:stCondLst>
                                        </p:cTn>
                                        <p:tgtEl>
                                          <p:spTgt spid="174"/>
                                        </p:tgtEl>
                                        <p:attrNameLst>
                                          <p:attrName>style.visibility</p:attrName>
                                        </p:attrNameLst>
                                      </p:cBhvr>
                                      <p:to>
                                        <p:strVal val="visible"/>
                                      </p:to>
                                    </p:set>
                                  </p:childTnLst>
                                </p:cTn>
                              </p:par>
                            </p:childTnLst>
                          </p:cTn>
                        </p:par>
                      </p:childTnLst>
                    </p:cTn>
                  </p:par>
                  <p:par>
                    <p:cTn id="361" fill="hold">
                      <p:stCondLst>
                        <p:cond delay="indefinite"/>
                      </p:stCondLst>
                      <p:childTnLst>
                        <p:par>
                          <p:cTn id="362" fill="hold">
                            <p:stCondLst>
                              <p:cond delay="0"/>
                            </p:stCondLst>
                            <p:childTnLst>
                              <p:par>
                                <p:cTn id="363" nodeType="clickEffect" fill="hold" presetClass="entr" presetID="1">
                                  <p:stCondLst>
                                    <p:cond delay="0"/>
                                  </p:stCondLst>
                                  <p:childTnLst>
                                    <p:set>
                                      <p:cBhvr>
                                        <p:cTn id="364" dur="1" fill="hold">
                                          <p:stCondLst>
                                            <p:cond delay="0"/>
                                          </p:stCondLst>
                                        </p:cTn>
                                        <p:tgtEl>
                                          <p:spTgt spid="173"/>
                                        </p:tgtEl>
                                        <p:attrNameLst>
                                          <p:attrName>style.visibility</p:attrName>
                                        </p:attrNameLst>
                                      </p:cBhvr>
                                      <p:to>
                                        <p:strVal val="visible"/>
                                      </p:to>
                                    </p:set>
                                  </p:childTnLst>
                                </p:cTn>
                              </p:par>
                              <p:par>
                                <p:cTn id="365" nodeType="withEffect" fill="hold" presetClass="entr" presetID="1">
                                  <p:stCondLst>
                                    <p:cond delay="0"/>
                                  </p:stCondLst>
                                  <p:childTnLst>
                                    <p:set>
                                      <p:cBhvr>
                                        <p:cTn id="366" dur="1" fill="hold">
                                          <p:stCondLst>
                                            <p:cond delay="0"/>
                                          </p:stCondLst>
                                        </p:cTn>
                                        <p:tgtEl>
                                          <p:spTgt spid="175">
                                            <p:txEl>
                                              <p:pRg st="0" end="0"/>
                                            </p:txEl>
                                          </p:spTgt>
                                        </p:tgtEl>
                                        <p:attrNameLst>
                                          <p:attrName>style.visibility</p:attrName>
                                        </p:attrNameLst>
                                      </p:cBhvr>
                                      <p:to>
                                        <p:strVal val="visible"/>
                                      </p:to>
                                    </p:set>
                                  </p:childTnLst>
                                </p:cTn>
                              </p:par>
                            </p:childTnLst>
                          </p:cTn>
                        </p:par>
                      </p:childTnLst>
                    </p:cTn>
                  </p:par>
                  <p:par>
                    <p:cTn id="367" fill="hold">
                      <p:stCondLst>
                        <p:cond delay="indefinite"/>
                      </p:stCondLst>
                      <p:childTnLst>
                        <p:par>
                          <p:cTn id="368" fill="hold">
                            <p:stCondLst>
                              <p:cond delay="0"/>
                            </p:stCondLst>
                            <p:childTnLst>
                              <p:par>
                                <p:cTn id="369" nodeType="clickEffect" fill="hold" presetClass="entr" presetID="1">
                                  <p:stCondLst>
                                    <p:cond delay="0"/>
                                  </p:stCondLst>
                                  <p:childTnLst>
                                    <p:set>
                                      <p:cBhvr>
                                        <p:cTn id="370" dur="1" fill="hold">
                                          <p:stCondLst>
                                            <p:cond delay="0"/>
                                          </p:stCondLst>
                                        </p:cTn>
                                        <p:tgtEl>
                                          <p:spTgt spid="172"/>
                                        </p:tgtEl>
                                        <p:attrNameLst>
                                          <p:attrName>style.visibility</p:attrName>
                                        </p:attrNameLst>
                                      </p:cBhvr>
                                      <p:to>
                                        <p:strVal val="visible"/>
                                      </p:to>
                                    </p:set>
                                  </p:childTnLst>
                                </p:cTn>
                              </p:par>
                            </p:childTnLst>
                          </p:cTn>
                        </p:par>
                      </p:childTnLst>
                    </p:cTn>
                  </p:par>
                  <p:par>
                    <p:cTn id="371" fill="hold">
                      <p:stCondLst>
                        <p:cond delay="indefinite"/>
                      </p:stCondLst>
                      <p:childTnLst>
                        <p:par>
                          <p:cTn id="372" fill="hold">
                            <p:stCondLst>
                              <p:cond delay="0"/>
                            </p:stCondLst>
                            <p:childTnLst>
                              <p:par>
                                <p:cTn id="373" nodeType="clickEffect" fill="hold" presetClass="entr" presetID="1">
                                  <p:stCondLst>
                                    <p:cond delay="0"/>
                                  </p:stCondLst>
                                  <p:childTnLst>
                                    <p:set>
                                      <p:cBhvr>
                                        <p:cTn id="374" dur="1" fill="hold">
                                          <p:stCondLst>
                                            <p:cond delay="0"/>
                                          </p:stCondLst>
                                        </p:cTn>
                                        <p:tgtEl>
                                          <p:spTgt spid="176"/>
                                        </p:tgtEl>
                                        <p:attrNameLst>
                                          <p:attrName>style.visibility</p:attrName>
                                        </p:attrNameLst>
                                      </p:cBhvr>
                                      <p:to>
                                        <p:strVal val="visible"/>
                                      </p:to>
                                    </p:set>
                                  </p:childTnLst>
                                </p:cTn>
                              </p:par>
                              <p:par>
                                <p:cTn id="375" nodeType="withEffect" fill="hold" presetClass="entr" presetID="1">
                                  <p:stCondLst>
                                    <p:cond delay="0"/>
                                  </p:stCondLst>
                                  <p:childTnLst>
                                    <p:set>
                                      <p:cBhvr>
                                        <p:cTn id="376" dur="1" fill="hold">
                                          <p:stCondLst>
                                            <p:cond delay="0"/>
                                          </p:stCondLst>
                                        </p:cTn>
                                        <p:tgtEl>
                                          <p:spTgt spid="177">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2"/>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length</a:t>
            </a:r>
            <a:endParaRPr b="0" lang="en-CA" sz="4400" spc="-1" strike="noStrike">
              <a:solidFill>
                <a:srgbClr val="000000"/>
              </a:solidFill>
              <a:latin typeface="Arial"/>
            </a:endParaRPr>
          </a:p>
        </p:txBody>
      </p:sp>
      <p:sp>
        <p:nvSpPr>
          <p:cNvPr id="179" name="CustomShape 82"/>
          <p:cNvSpPr/>
          <p:nvPr/>
        </p:nvSpPr>
        <p:spPr>
          <a:xfrm>
            <a:off x="1538640" y="5100120"/>
            <a:ext cx="951156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Calibri"/>
              </a:rPr>
              <a:t>a0: Length of the input number</a:t>
            </a:r>
            <a:endParaRPr b="0" lang="en-CA" sz="2400" spc="-1" strike="noStrike">
              <a:solidFill>
                <a:srgbClr val="000000"/>
              </a:solidFill>
              <a:latin typeface="Arial"/>
            </a:endParaRPr>
          </a:p>
        </p:txBody>
      </p:sp>
      <p:sp>
        <p:nvSpPr>
          <p:cNvPr id="180" name="CustomShape 83"/>
          <p:cNvSpPr/>
          <p:nvPr/>
        </p:nvSpPr>
        <p:spPr>
          <a:xfrm>
            <a:off x="1302480" y="284328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Parameters:</a:t>
            </a:r>
            <a:endParaRPr b="0" lang="en-CA" sz="2400" spc="-1" strike="noStrike">
              <a:solidFill>
                <a:srgbClr val="000000"/>
              </a:solidFill>
              <a:latin typeface="Arial"/>
            </a:endParaRPr>
          </a:p>
        </p:txBody>
      </p:sp>
      <p:sp>
        <p:nvSpPr>
          <p:cNvPr id="181" name="CustomShape 84"/>
          <p:cNvSpPr/>
          <p:nvPr/>
        </p:nvSpPr>
        <p:spPr>
          <a:xfrm>
            <a:off x="1230840" y="4656960"/>
            <a:ext cx="23976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Return Value:</a:t>
            </a:r>
            <a:endParaRPr b="0" lang="en-CA" sz="2400" spc="-1" strike="noStrike">
              <a:solidFill>
                <a:srgbClr val="000000"/>
              </a:solidFill>
              <a:latin typeface="Arial"/>
            </a:endParaRPr>
          </a:p>
        </p:txBody>
      </p:sp>
      <p:sp>
        <p:nvSpPr>
          <p:cNvPr id="182" name="CustomShape 85"/>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83" name="CustomShape 86"/>
          <p:cNvSpPr/>
          <p:nvPr/>
        </p:nvSpPr>
        <p:spPr>
          <a:xfrm>
            <a:off x="1302480" y="1767960"/>
            <a:ext cx="989640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Get the length of a binary BCD number, including the terminating character.</a:t>
            </a:r>
            <a:endParaRPr b="0" lang="en-CA" sz="2400" spc="-1" strike="noStrike">
              <a:solidFill>
                <a:srgbClr val="000000"/>
              </a:solidFill>
              <a:latin typeface="Arial"/>
            </a:endParaRPr>
          </a:p>
        </p:txBody>
      </p:sp>
      <p:sp>
        <p:nvSpPr>
          <p:cNvPr id="184" name="CustomShape 87"/>
          <p:cNvSpPr/>
          <p:nvPr/>
        </p:nvSpPr>
        <p:spPr>
          <a:xfrm>
            <a:off x="1302480" y="134316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a:t>
            </a:r>
            <a:endParaRPr b="0" lang="en-CA" sz="2400" spc="-1" strike="noStrike">
              <a:solidFill>
                <a:srgbClr val="000000"/>
              </a:solidFill>
              <a:latin typeface="Arial"/>
            </a:endParaRPr>
          </a:p>
        </p:txBody>
      </p:sp>
      <p:sp>
        <p:nvSpPr>
          <p:cNvPr id="185" name="CustomShape 88"/>
          <p:cNvSpPr/>
          <p:nvPr/>
        </p:nvSpPr>
        <p:spPr>
          <a:xfrm>
            <a:off x="1538640" y="3267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a0: Pointer to a binary BCD number.</a:t>
            </a:r>
            <a:endParaRPr b="0" lang="en-CA" sz="2400" spc="-1" strike="noStrike">
              <a:solidFill>
                <a:srgbClr val="000000"/>
              </a:solidFill>
              <a:latin typeface="Arial"/>
            </a:endParaRPr>
          </a:p>
        </p:txBody>
      </p:sp>
      <p:sp>
        <p:nvSpPr>
          <p:cNvPr id="186" name="CustomShape 89"/>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377" dur="indefinite" restart="never" nodeType="tmRoot">
          <p:childTnLst>
            <p:seq>
              <p:cTn id="378" dur="indefinite" nodeType="mainSeq">
                <p:childTnLst>
                  <p:par>
                    <p:cTn id="379" fill="hold">
                      <p:stCondLst>
                        <p:cond delay="indefinite"/>
                      </p:stCondLst>
                      <p:childTnLst>
                        <p:par>
                          <p:cTn id="380" fill="hold">
                            <p:stCondLst>
                              <p:cond delay="0"/>
                            </p:stCondLst>
                            <p:childTnLst>
                              <p:par>
                                <p:cTn id="381" nodeType="clickEffect" fill="hold" presetClass="entr" presetID="1">
                                  <p:stCondLst>
                                    <p:cond delay="0"/>
                                  </p:stCondLst>
                                  <p:childTnLst>
                                    <p:set>
                                      <p:cBhvr>
                                        <p:cTn id="382" dur="1" fill="hold">
                                          <p:stCondLst>
                                            <p:cond delay="0"/>
                                          </p:stCondLst>
                                        </p:cTn>
                                        <p:tgtEl>
                                          <p:spTgt spid="184"/>
                                        </p:tgtEl>
                                        <p:attrNameLst>
                                          <p:attrName>style.visibility</p:attrName>
                                        </p:attrNameLst>
                                      </p:cBhvr>
                                      <p:to>
                                        <p:strVal val="visible"/>
                                      </p:to>
                                    </p:set>
                                  </p:childTnLst>
                                </p:cTn>
                              </p:par>
                            </p:childTnLst>
                          </p:cTn>
                        </p:par>
                      </p:childTnLst>
                    </p:cTn>
                  </p:par>
                  <p:par>
                    <p:cTn id="383" fill="hold">
                      <p:stCondLst>
                        <p:cond delay="indefinite"/>
                      </p:stCondLst>
                      <p:childTnLst>
                        <p:par>
                          <p:cTn id="384" fill="hold">
                            <p:stCondLst>
                              <p:cond delay="0"/>
                            </p:stCondLst>
                            <p:childTnLst>
                              <p:par>
                                <p:cTn id="385" nodeType="clickEffect" fill="hold" presetClass="entr" presetID="1">
                                  <p:stCondLst>
                                    <p:cond delay="0"/>
                                  </p:stCondLst>
                                  <p:childTnLst>
                                    <p:set>
                                      <p:cBhvr>
                                        <p:cTn id="386" dur="1" fill="hold">
                                          <p:stCondLst>
                                            <p:cond delay="0"/>
                                          </p:stCondLst>
                                        </p:cTn>
                                        <p:tgtEl>
                                          <p:spTgt spid="183"/>
                                        </p:tgtEl>
                                        <p:attrNameLst>
                                          <p:attrName>style.visibility</p:attrName>
                                        </p:attrNameLst>
                                      </p:cBhvr>
                                      <p:to>
                                        <p:strVal val="visible"/>
                                      </p:to>
                                    </p:set>
                                  </p:childTnLst>
                                </p:cTn>
                              </p:par>
                            </p:childTnLst>
                          </p:cTn>
                        </p:par>
                      </p:childTnLst>
                    </p:cTn>
                  </p:par>
                  <p:par>
                    <p:cTn id="387" fill="hold">
                      <p:stCondLst>
                        <p:cond delay="indefinite"/>
                      </p:stCondLst>
                      <p:childTnLst>
                        <p:par>
                          <p:cTn id="388" fill="hold">
                            <p:stCondLst>
                              <p:cond delay="0"/>
                            </p:stCondLst>
                            <p:childTnLst>
                              <p:par>
                                <p:cTn id="389" nodeType="clickEffect" fill="hold" presetClass="entr" presetID="1">
                                  <p:stCondLst>
                                    <p:cond delay="0"/>
                                  </p:stCondLst>
                                  <p:childTnLst>
                                    <p:set>
                                      <p:cBhvr>
                                        <p:cTn id="390" dur="1" fill="hold">
                                          <p:stCondLst>
                                            <p:cond delay="0"/>
                                          </p:stCondLst>
                                        </p:cTn>
                                        <p:tgtEl>
                                          <p:spTgt spid="180"/>
                                        </p:tgtEl>
                                        <p:attrNameLst>
                                          <p:attrName>style.visibility</p:attrName>
                                        </p:attrNameLst>
                                      </p:cBhvr>
                                      <p:to>
                                        <p:strVal val="visible"/>
                                      </p:to>
                                    </p:set>
                                  </p:childTnLst>
                                </p:cTn>
                              </p:par>
                            </p:childTnLst>
                          </p:cTn>
                        </p:par>
                      </p:childTnLst>
                    </p:cTn>
                  </p:par>
                  <p:par>
                    <p:cTn id="391" fill="hold">
                      <p:stCondLst>
                        <p:cond delay="indefinite"/>
                      </p:stCondLst>
                      <p:childTnLst>
                        <p:par>
                          <p:cTn id="392" fill="hold">
                            <p:stCondLst>
                              <p:cond delay="0"/>
                            </p:stCondLst>
                            <p:childTnLst>
                              <p:par>
                                <p:cTn id="393" nodeType="clickEffect" fill="hold" presetClass="entr" presetID="1">
                                  <p:stCondLst>
                                    <p:cond delay="0"/>
                                  </p:stCondLst>
                                  <p:childTnLst>
                                    <p:set>
                                      <p:cBhvr>
                                        <p:cTn id="394" dur="1" fill="hold">
                                          <p:stCondLst>
                                            <p:cond delay="0"/>
                                          </p:stCondLst>
                                        </p:cTn>
                                        <p:tgtEl>
                                          <p:spTgt spid="185"/>
                                        </p:tgtEl>
                                        <p:attrNameLst>
                                          <p:attrName>style.visibility</p:attrName>
                                        </p:attrNameLst>
                                      </p:cBhvr>
                                      <p:to>
                                        <p:strVal val="visible"/>
                                      </p:to>
                                    </p:set>
                                  </p:childTnLst>
                                </p:cTn>
                              </p:par>
                            </p:childTnLst>
                          </p:cTn>
                        </p:par>
                      </p:childTnLst>
                    </p:cTn>
                  </p:par>
                  <p:par>
                    <p:cTn id="395" fill="hold">
                      <p:stCondLst>
                        <p:cond delay="indefinite"/>
                      </p:stCondLst>
                      <p:childTnLst>
                        <p:par>
                          <p:cTn id="396" fill="hold">
                            <p:stCondLst>
                              <p:cond delay="0"/>
                            </p:stCondLst>
                            <p:childTnLst>
                              <p:par>
                                <p:cTn id="397" nodeType="clickEffect" fill="hold" presetClass="entr" presetID="1">
                                  <p:stCondLst>
                                    <p:cond delay="0"/>
                                  </p:stCondLst>
                                  <p:childTnLst>
                                    <p:set>
                                      <p:cBhvr>
                                        <p:cTn id="398" dur="1" fill="hold">
                                          <p:stCondLst>
                                            <p:cond delay="0"/>
                                          </p:stCondLst>
                                        </p:cTn>
                                        <p:tgtEl>
                                          <p:spTgt spid="181"/>
                                        </p:tgtEl>
                                        <p:attrNameLst>
                                          <p:attrName>style.visibility</p:attrName>
                                        </p:attrNameLst>
                                      </p:cBhvr>
                                      <p:to>
                                        <p:strVal val="visible"/>
                                      </p:to>
                                    </p:set>
                                  </p:childTnLst>
                                </p:cTn>
                              </p:par>
                            </p:childTnLst>
                          </p:cTn>
                        </p:par>
                      </p:childTnLst>
                    </p:cTn>
                  </p:par>
                  <p:par>
                    <p:cTn id="399" fill="hold">
                      <p:stCondLst>
                        <p:cond delay="indefinite"/>
                      </p:stCondLst>
                      <p:childTnLst>
                        <p:par>
                          <p:cTn id="400" fill="hold">
                            <p:stCondLst>
                              <p:cond delay="0"/>
                            </p:stCondLst>
                            <p:childTnLst>
                              <p:par>
                                <p:cTn id="401" nodeType="clickEffect" fill="hold" presetClass="entr" presetID="1">
                                  <p:stCondLst>
                                    <p:cond delay="0"/>
                                  </p:stCondLst>
                                  <p:childTnLst>
                                    <p:set>
                                      <p:cBhvr>
                                        <p:cTn id="402"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5"/>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length Example</a:t>
            </a:r>
            <a:endParaRPr b="0" lang="en-CA" sz="4400" spc="-1" strike="noStrike">
              <a:solidFill>
                <a:srgbClr val="000000"/>
              </a:solidFill>
              <a:latin typeface="Arial"/>
            </a:endParaRPr>
          </a:p>
        </p:txBody>
      </p:sp>
      <p:sp>
        <p:nvSpPr>
          <p:cNvPr id="188" name="CustomShape 5"/>
          <p:cNvSpPr/>
          <p:nvPr/>
        </p:nvSpPr>
        <p:spPr>
          <a:xfrm>
            <a:off x="153900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189" name=""/>
          <p:cNvSpPr/>
          <p:nvPr/>
        </p:nvSpPr>
        <p:spPr>
          <a:xfrm>
            <a:off x="1620360" y="143928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Suppose length is called with the following inputs:</a:t>
            </a:r>
            <a:endParaRPr b="0" lang="en-CA" sz="1800" spc="-1" strike="noStrike">
              <a:solidFill>
                <a:srgbClr val="000000"/>
              </a:solidFill>
              <a:latin typeface="Arial"/>
            </a:endParaRPr>
          </a:p>
        </p:txBody>
      </p:sp>
      <p:graphicFrame>
        <p:nvGraphicFramePr>
          <p:cNvPr id="190" name=""/>
          <p:cNvGraphicFramePr/>
          <p:nvPr/>
        </p:nvGraphicFramePr>
        <p:xfrm>
          <a:off x="621360" y="2499840"/>
          <a:ext cx="5075280" cy="347760"/>
        </p:xfrm>
        <a:graphic>
          <a:graphicData uri="http://schemas.openxmlformats.org/drawingml/2006/table">
            <a:tbl>
              <a:tblPr/>
              <a:tblGrid>
                <a:gridCol w="2537640"/>
                <a:gridCol w="2538000"/>
              </a:tblGrid>
              <a:tr h="346320">
                <a:tc>
                  <a:txBody>
                    <a:bodyPr lIns="36000" rIns="36000" anchor="t">
                      <a:noAutofit/>
                    </a:bodyPr>
                    <a:p>
                      <a:pPr>
                        <a:lnSpc>
                          <a:spcPct val="100000"/>
                        </a:lnSpc>
                      </a:pPr>
                      <a:r>
                        <a:rPr b="0" lang="en-CA" sz="1800" spc="-1" strike="noStrike">
                          <a:solidFill>
                            <a:srgbClr val="000000"/>
                          </a:solidFill>
                          <a:latin typeface="Arial"/>
                        </a:rPr>
                        <a:t>a0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0x10001000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191" name=""/>
          <p:cNvSpPr/>
          <p:nvPr/>
        </p:nvSpPr>
        <p:spPr>
          <a:xfrm>
            <a:off x="1620360" y="413820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After the call, a0 will have the value 6. This is becuase the input number has 5 digits, and the terminator is counted.</a:t>
            </a:r>
            <a:endParaRPr b="0" lang="en-CA" sz="1800" spc="-1" strike="noStrike">
              <a:solidFill>
                <a:srgbClr val="000000"/>
              </a:solidFill>
              <a:latin typeface="Arial"/>
            </a:endParaRPr>
          </a:p>
        </p:txBody>
      </p:sp>
      <p:graphicFrame>
        <p:nvGraphicFramePr>
          <p:cNvPr id="192" name=""/>
          <p:cNvGraphicFramePr/>
          <p:nvPr/>
        </p:nvGraphicFramePr>
        <p:xfrm>
          <a:off x="6988320" y="2082240"/>
          <a:ext cx="3712320" cy="364680"/>
        </p:xfrm>
        <a:graphic>
          <a:graphicData uri="http://schemas.openxmlformats.org/drawingml/2006/table">
            <a:tbl>
              <a:tblPr/>
              <a:tblGrid>
                <a:gridCol w="928080"/>
                <a:gridCol w="928080"/>
                <a:gridCol w="928080"/>
                <a:gridCol w="928440"/>
              </a:tblGrid>
              <a:tr h="364680">
                <a:tc>
                  <a:txBody>
                    <a:bodyPr lIns="36000" rIns="36000" anchor="t">
                      <a:noAutofit/>
                    </a:bodyPr>
                    <a:p>
                      <a:pPr>
                        <a:lnSpc>
                          <a:spcPct val="100000"/>
                        </a:lnSpc>
                      </a:pPr>
                      <a:r>
                        <a:rPr b="0" lang="en-CA" sz="1800" spc="-1" strike="noStrike">
                          <a:solidFill>
                            <a:srgbClr val="000000"/>
                          </a:solidFill>
                          <a:latin typeface="Arial"/>
                        </a:rPr>
                        <a:t>0x45</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0x23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0xc1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193" name=""/>
          <p:cNvSpPr/>
          <p:nvPr/>
        </p:nvSpPr>
        <p:spPr>
          <a:xfrm rot="20362200">
            <a:off x="5824080" y="2302560"/>
            <a:ext cx="1079640" cy="359640"/>
          </a:xfrm>
          <a:prstGeom prst="rightArrow">
            <a:avLst>
              <a:gd name="adj1" fmla="val 50000"/>
              <a:gd name="adj2" fmla="val 75000"/>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194" name=""/>
          <p:cNvSpPr/>
          <p:nvPr/>
        </p:nvSpPr>
        <p:spPr>
          <a:xfrm>
            <a:off x="7020000" y="2520000"/>
            <a:ext cx="1979640" cy="359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Number is 12345</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403" dur="indefinite" restart="never" nodeType="tmRoot">
          <p:childTnLst>
            <p:seq>
              <p:cTn id="404" dur="indefinite" nodeType="mainSeq">
                <p:childTnLst>
                  <p:par>
                    <p:cTn id="405" fill="hold">
                      <p:stCondLst>
                        <p:cond delay="indefinite"/>
                      </p:stCondLst>
                      <p:childTnLst>
                        <p:par>
                          <p:cTn id="406" fill="hold">
                            <p:stCondLst>
                              <p:cond delay="0"/>
                            </p:stCondLst>
                            <p:childTnLst>
                              <p:par>
                                <p:cTn id="407" nodeType="clickEffect" fill="hold" presetClass="entr" presetID="1">
                                  <p:stCondLst>
                                    <p:cond delay="0"/>
                                  </p:stCondLst>
                                  <p:childTnLst>
                                    <p:set>
                                      <p:cBhvr>
                                        <p:cTn id="408" dur="1" fill="hold">
                                          <p:stCondLst>
                                            <p:cond delay="0"/>
                                          </p:stCondLst>
                                        </p:cTn>
                                        <p:tgtEl>
                                          <p:spTgt spid="189"/>
                                        </p:tgtEl>
                                        <p:attrNameLst>
                                          <p:attrName>style.visibility</p:attrName>
                                        </p:attrNameLst>
                                      </p:cBhvr>
                                      <p:to>
                                        <p:strVal val="visible"/>
                                      </p:to>
                                    </p:set>
                                  </p:childTnLst>
                                </p:cTn>
                              </p:par>
                            </p:childTnLst>
                          </p:cTn>
                        </p:par>
                      </p:childTnLst>
                    </p:cTn>
                  </p:par>
                  <p:par>
                    <p:cTn id="409" fill="hold">
                      <p:stCondLst>
                        <p:cond delay="indefinite"/>
                      </p:stCondLst>
                      <p:childTnLst>
                        <p:par>
                          <p:cTn id="410" fill="hold">
                            <p:stCondLst>
                              <p:cond delay="0"/>
                            </p:stCondLst>
                            <p:childTnLst>
                              <p:par>
                                <p:cTn id="411" nodeType="clickEffect" fill="hold" presetClass="entr" presetID="1">
                                  <p:stCondLst>
                                    <p:cond delay="0"/>
                                  </p:stCondLst>
                                  <p:childTnLst>
                                    <p:set>
                                      <p:cBhvr>
                                        <p:cTn id="412" dur="1" fill="hold">
                                          <p:stCondLst>
                                            <p:cond delay="0"/>
                                          </p:stCondLst>
                                        </p:cTn>
                                        <p:tgtEl>
                                          <p:spTgt spid="190"/>
                                        </p:tgtEl>
                                        <p:attrNameLst>
                                          <p:attrName>style.visibility</p:attrName>
                                        </p:attrNameLst>
                                      </p:cBhvr>
                                      <p:to>
                                        <p:strVal val="visible"/>
                                      </p:to>
                                    </p:set>
                                  </p:childTnLst>
                                </p:cTn>
                              </p:par>
                            </p:childTnLst>
                          </p:cTn>
                        </p:par>
                      </p:childTnLst>
                    </p:cTn>
                  </p:par>
                  <p:par>
                    <p:cTn id="413" fill="hold">
                      <p:stCondLst>
                        <p:cond delay="indefinite"/>
                      </p:stCondLst>
                      <p:childTnLst>
                        <p:par>
                          <p:cTn id="414" fill="hold">
                            <p:stCondLst>
                              <p:cond delay="0"/>
                            </p:stCondLst>
                            <p:childTnLst>
                              <p:par>
                                <p:cTn id="415" nodeType="clickEffect" fill="hold" presetClass="entr" presetID="1">
                                  <p:stCondLst>
                                    <p:cond delay="0"/>
                                  </p:stCondLst>
                                  <p:childTnLst>
                                    <p:set>
                                      <p:cBhvr>
                                        <p:cTn id="416" dur="1" fill="hold">
                                          <p:stCondLst>
                                            <p:cond delay="0"/>
                                          </p:stCondLst>
                                        </p:cTn>
                                        <p:tgtEl>
                                          <p:spTgt spid="193"/>
                                        </p:tgtEl>
                                        <p:attrNameLst>
                                          <p:attrName>style.visibility</p:attrName>
                                        </p:attrNameLst>
                                      </p:cBhvr>
                                      <p:to>
                                        <p:strVal val="visible"/>
                                      </p:to>
                                    </p:set>
                                  </p:childTnLst>
                                </p:cTn>
                              </p:par>
                            </p:childTnLst>
                          </p:cTn>
                        </p:par>
                      </p:childTnLst>
                    </p:cTn>
                  </p:par>
                  <p:par>
                    <p:cTn id="417" fill="hold">
                      <p:stCondLst>
                        <p:cond delay="indefinite"/>
                      </p:stCondLst>
                      <p:childTnLst>
                        <p:par>
                          <p:cTn id="418" fill="hold">
                            <p:stCondLst>
                              <p:cond delay="0"/>
                            </p:stCondLst>
                            <p:childTnLst>
                              <p:par>
                                <p:cTn id="419" nodeType="clickEffect" fill="hold" presetClass="entr" presetID="1">
                                  <p:stCondLst>
                                    <p:cond delay="0"/>
                                  </p:stCondLst>
                                  <p:childTnLst>
                                    <p:set>
                                      <p:cBhvr>
                                        <p:cTn id="420" dur="1" fill="hold">
                                          <p:stCondLst>
                                            <p:cond delay="0"/>
                                          </p:stCondLst>
                                        </p:cTn>
                                        <p:tgtEl>
                                          <p:spTgt spid="192"/>
                                        </p:tgtEl>
                                        <p:attrNameLst>
                                          <p:attrName>style.visibility</p:attrName>
                                        </p:attrNameLst>
                                      </p:cBhvr>
                                      <p:to>
                                        <p:strVal val="visible"/>
                                      </p:to>
                                    </p:set>
                                  </p:childTnLst>
                                </p:cTn>
                              </p:par>
                              <p:par>
                                <p:cTn id="421" nodeType="withEffect" fill="hold" presetClass="entr" presetID="1">
                                  <p:stCondLst>
                                    <p:cond delay="0"/>
                                  </p:stCondLst>
                                  <p:childTnLst>
                                    <p:set>
                                      <p:cBhvr>
                                        <p:cTn id="422" dur="1" fill="hold">
                                          <p:stCondLst>
                                            <p:cond delay="0"/>
                                          </p:stCondLst>
                                        </p:cTn>
                                        <p:tgtEl>
                                          <p:spTgt spid="194">
                                            <p:txEl>
                                              <p:pRg st="0" end="0"/>
                                            </p:txEl>
                                          </p:spTgt>
                                        </p:tgtEl>
                                        <p:attrNameLst>
                                          <p:attrName>style.visibility</p:attrName>
                                        </p:attrNameLst>
                                      </p:cBhvr>
                                      <p:to>
                                        <p:strVal val="visible"/>
                                      </p:to>
                                    </p:set>
                                  </p:childTnLst>
                                </p:cTn>
                              </p:par>
                            </p:childTnLst>
                          </p:cTn>
                        </p:par>
                      </p:childTnLst>
                    </p:cTn>
                  </p:par>
                  <p:par>
                    <p:cTn id="423" fill="hold">
                      <p:stCondLst>
                        <p:cond delay="indefinite"/>
                      </p:stCondLst>
                      <p:childTnLst>
                        <p:par>
                          <p:cTn id="424" fill="hold">
                            <p:stCondLst>
                              <p:cond delay="0"/>
                            </p:stCondLst>
                            <p:childTnLst>
                              <p:par>
                                <p:cTn id="425" nodeType="clickEffect" fill="hold" presetClass="entr" presetID="1">
                                  <p:stCondLst>
                                    <p:cond delay="0"/>
                                  </p:stCondLst>
                                  <p:childTnLst>
                                    <p:set>
                                      <p:cBhvr>
                                        <p:cTn id="426" dur="1" fill="hold">
                                          <p:stCondLst>
                                            <p:cond delay="0"/>
                                          </p:stCondLst>
                                        </p:cTn>
                                        <p:tgtEl>
                                          <p:spTgt spid="1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title"/>
          </p:nvPr>
        </p:nvSpPr>
        <p:spPr>
          <a:xfrm>
            <a:off x="914400" y="2130480"/>
            <a:ext cx="10360800" cy="1467360"/>
          </a:xfrm>
          <a:prstGeom prst="rect">
            <a:avLst/>
          </a:prstGeom>
          <a:noFill/>
          <a:ln w="0">
            <a:noFill/>
          </a:ln>
        </p:spPr>
        <p:txBody>
          <a:bodyPr lIns="91440" rIns="91440" tIns="45720" bIns="45720" anchor="ctr">
            <a:noAutofit/>
          </a:bodyPr>
          <a:p>
            <a:pPr indent="0" algn="ctr" defTabSz="457200">
              <a:lnSpc>
                <a:spcPct val="100000"/>
              </a:lnSpc>
              <a:buNone/>
              <a:tabLst>
                <a:tab algn="l" pos="0"/>
              </a:tabLst>
            </a:pPr>
            <a:r>
              <a:rPr b="0" lang="en-US" sz="4400" spc="-1" strike="noStrike">
                <a:solidFill>
                  <a:schemeClr val="dk1"/>
                </a:solidFill>
                <a:latin typeface="Calibri"/>
              </a:rPr>
              <a:t>Assignment</a:t>
            </a:r>
            <a:endParaRPr b="0" lang="en-CA" sz="4400" spc="-1" strike="noStrike">
              <a:solidFill>
                <a:srgbClr val="000000"/>
              </a:solidFill>
              <a:latin typeface="Arial"/>
            </a:endParaRPr>
          </a:p>
        </p:txBody>
      </p:sp>
      <p:sp>
        <p:nvSpPr>
          <p:cNvPr id="196" name="PlaceHolder 2"/>
          <p:cNvSpPr>
            <a:spLocks noGrp="1"/>
          </p:cNvSpPr>
          <p:nvPr>
            <p:ph type="subTitle"/>
          </p:nvPr>
        </p:nvSpPr>
        <p:spPr>
          <a:xfrm>
            <a:off x="4829760" y="1055520"/>
            <a:ext cx="2530080" cy="778680"/>
          </a:xfrm>
          <a:prstGeom prst="rect">
            <a:avLst/>
          </a:prstGeom>
          <a:noFill/>
          <a:ln w="0">
            <a:noFill/>
          </a:ln>
        </p:spPr>
        <p:txBody>
          <a:bodyPr lIns="91440" rIns="91440" tIns="45720" bIns="45720" anchor="t">
            <a:noAutofit/>
          </a:bodyPr>
          <a:p>
            <a:pPr indent="0" algn="ctr" defTabSz="457200">
              <a:lnSpc>
                <a:spcPct val="100000"/>
              </a:lnSpc>
              <a:spcBef>
                <a:spcPts val="641"/>
              </a:spcBef>
              <a:buNone/>
              <a:tabLst>
                <a:tab algn="l" pos="0"/>
              </a:tabLst>
            </a:pPr>
            <a:r>
              <a:rPr b="0" lang="en-US" sz="3200" spc="-1" strike="noStrike">
                <a:solidFill>
                  <a:schemeClr val="dk1">
                    <a:tint val="75000"/>
                  </a:schemeClr>
                </a:solidFill>
                <a:latin typeface="Calibri"/>
              </a:rPr>
              <a:t>CMPUT 229</a:t>
            </a:r>
            <a:endParaRPr b="0" lang="en-CA"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Overview of the lab</a:t>
            </a:r>
            <a:endParaRPr b="0" lang="en-CA" sz="2400" spc="-1" strike="noStrike">
              <a:solidFill>
                <a:srgbClr val="000000"/>
              </a:solidFill>
              <a:latin typeface="Arial"/>
            </a:endParaRPr>
          </a:p>
        </p:txBody>
      </p:sp>
      <p:sp>
        <p:nvSpPr>
          <p:cNvPr id="198" name="CustomShape 2"/>
          <p:cNvSpPr/>
          <p:nvPr/>
        </p:nvSpPr>
        <p:spPr>
          <a:xfrm>
            <a:off x="1302480" y="134316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Overview:</a:t>
            </a:r>
            <a:endParaRPr b="0" lang="en-CA" sz="2400" spc="-1" strike="noStrike">
              <a:solidFill>
                <a:srgbClr val="000000"/>
              </a:solidFill>
              <a:latin typeface="Arial"/>
            </a:endParaRPr>
          </a:p>
        </p:txBody>
      </p:sp>
      <p:sp>
        <p:nvSpPr>
          <p:cNvPr id="199" name=""/>
          <p:cNvSpPr/>
          <p:nvPr/>
        </p:nvSpPr>
        <p:spPr>
          <a:xfrm>
            <a:off x="1620000" y="179928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In this lab, you must implement addition and multiplication of BCD numbers, using the given format.</a:t>
            </a:r>
            <a:endParaRPr b="0" lang="en-CA" sz="1800" spc="-1" strike="noStrike">
              <a:solidFill>
                <a:srgbClr val="000000"/>
              </a:solidFill>
              <a:latin typeface="Arial"/>
            </a:endParaRPr>
          </a:p>
        </p:txBody>
      </p:sp>
      <p:sp>
        <p:nvSpPr>
          <p:cNvPr id="200" name=""/>
          <p:cNvSpPr/>
          <p:nvPr/>
        </p:nvSpPr>
        <p:spPr>
          <a:xfrm>
            <a:off x="1620000" y="237564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Additionally, you must write small functions to read from a string to the BCD format, and to print a BCD number.</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427" dur="indefinite" restart="never" nodeType="tmRoot">
          <p:childTnLst>
            <p:seq>
              <p:cTn id="428" dur="indefinite" nodeType="mainSeq">
                <p:childTnLst>
                  <p:par>
                    <p:cTn id="429" fill="hold">
                      <p:stCondLst>
                        <p:cond delay="indefinite"/>
                      </p:stCondLst>
                      <p:childTnLst>
                        <p:par>
                          <p:cTn id="430" fill="hold">
                            <p:stCondLst>
                              <p:cond delay="0"/>
                            </p:stCondLst>
                            <p:childTnLst>
                              <p:par>
                                <p:cTn id="431" nodeType="clickEffect" fill="hold" presetClass="entr" presetID="1">
                                  <p:stCondLst>
                                    <p:cond delay="0"/>
                                  </p:stCondLst>
                                  <p:childTnLst>
                                    <p:set>
                                      <p:cBhvr>
                                        <p:cTn id="432" dur="1" fill="hold">
                                          <p:stCondLst>
                                            <p:cond delay="0"/>
                                          </p:stCondLst>
                                        </p:cTn>
                                        <p:tgtEl>
                                          <p:spTgt spid="198"/>
                                        </p:tgtEl>
                                        <p:attrNameLst>
                                          <p:attrName>style.visibility</p:attrName>
                                        </p:attrNameLst>
                                      </p:cBhvr>
                                      <p:to>
                                        <p:strVal val="visible"/>
                                      </p:to>
                                    </p:set>
                                  </p:childTnLst>
                                </p:cTn>
                              </p:par>
                            </p:childTnLst>
                          </p:cTn>
                        </p:par>
                      </p:childTnLst>
                    </p:cTn>
                  </p:par>
                  <p:par>
                    <p:cTn id="433" fill="hold">
                      <p:stCondLst>
                        <p:cond delay="indefinite"/>
                      </p:stCondLst>
                      <p:childTnLst>
                        <p:par>
                          <p:cTn id="434" fill="hold">
                            <p:stCondLst>
                              <p:cond delay="0"/>
                            </p:stCondLst>
                            <p:childTnLst>
                              <p:par>
                                <p:cTn id="435" nodeType="clickEffect" fill="hold" presetClass="entr" presetID="1">
                                  <p:stCondLst>
                                    <p:cond delay="0"/>
                                  </p:stCondLst>
                                  <p:childTnLst>
                                    <p:set>
                                      <p:cBhvr>
                                        <p:cTn id="436" dur="1" fill="hold">
                                          <p:stCondLst>
                                            <p:cond delay="0"/>
                                          </p:stCondLst>
                                        </p:cTn>
                                        <p:tgtEl>
                                          <p:spTgt spid="199">
                                            <p:txEl>
                                              <p:pRg st="0" end="0"/>
                                            </p:txEl>
                                          </p:spTgt>
                                        </p:tgtEl>
                                        <p:attrNameLst>
                                          <p:attrName>style.visibility</p:attrName>
                                        </p:attrNameLst>
                                      </p:cBhvr>
                                      <p:to>
                                        <p:strVal val="visible"/>
                                      </p:to>
                                    </p:set>
                                  </p:childTnLst>
                                </p:cTn>
                              </p:par>
                            </p:childTnLst>
                          </p:cTn>
                        </p:par>
                      </p:childTnLst>
                    </p:cTn>
                  </p:par>
                  <p:par>
                    <p:cTn id="437" fill="hold">
                      <p:stCondLst>
                        <p:cond delay="indefinite"/>
                      </p:stCondLst>
                      <p:childTnLst>
                        <p:par>
                          <p:cTn id="438" fill="hold">
                            <p:stCondLst>
                              <p:cond delay="0"/>
                            </p:stCondLst>
                            <p:childTnLst>
                              <p:par>
                                <p:cTn id="439" nodeType="clickEffect" fill="hold" presetClass="entr" presetID="1">
                                  <p:stCondLst>
                                    <p:cond delay="0"/>
                                  </p:stCondLst>
                                  <p:childTnLst>
                                    <p:set>
                                      <p:cBhvr>
                                        <p:cTn id="440" dur="1" fill="hold">
                                          <p:stCondLst>
                                            <p:cond delay="0"/>
                                          </p:stCondLst>
                                        </p:cTn>
                                        <p:tgtEl>
                                          <p:spTgt spid="200">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type="title"/>
          </p:nvPr>
        </p:nvSpPr>
        <p:spPr>
          <a:xfrm>
            <a:off x="914400" y="2130480"/>
            <a:ext cx="10360800" cy="1467360"/>
          </a:xfrm>
          <a:prstGeom prst="rect">
            <a:avLst/>
          </a:prstGeom>
          <a:noFill/>
          <a:ln w="0">
            <a:noFill/>
          </a:ln>
        </p:spPr>
        <p:txBody>
          <a:bodyPr lIns="91440" rIns="91440" tIns="45720" bIns="45720" anchor="ctr">
            <a:noAutofit/>
          </a:bodyPr>
          <a:p>
            <a:pPr indent="0" algn="ctr" defTabSz="457200">
              <a:lnSpc>
                <a:spcPct val="100000"/>
              </a:lnSpc>
              <a:buNone/>
              <a:tabLst>
                <a:tab algn="l" pos="0"/>
              </a:tabLst>
            </a:pPr>
            <a:r>
              <a:rPr b="0" lang="en-US" sz="4400" spc="-1" strike="noStrike">
                <a:solidFill>
                  <a:schemeClr val="dk1"/>
                </a:solidFill>
                <a:latin typeface="Calibri"/>
              </a:rPr>
              <a:t>Background</a:t>
            </a:r>
            <a:endParaRPr b="0" lang="en-CA" sz="4400" spc="-1" strike="noStrike">
              <a:solidFill>
                <a:srgbClr val="000000"/>
              </a:solidFill>
              <a:latin typeface="Arial"/>
            </a:endParaRPr>
          </a:p>
        </p:txBody>
      </p:sp>
      <p:sp>
        <p:nvSpPr>
          <p:cNvPr id="59" name="PlaceHolder 2"/>
          <p:cNvSpPr>
            <a:spLocks noGrp="1"/>
          </p:cNvSpPr>
          <p:nvPr>
            <p:ph type="subTitle"/>
          </p:nvPr>
        </p:nvSpPr>
        <p:spPr>
          <a:xfrm>
            <a:off x="4829760" y="1055520"/>
            <a:ext cx="2530080" cy="778680"/>
          </a:xfrm>
          <a:prstGeom prst="rect">
            <a:avLst/>
          </a:prstGeom>
          <a:noFill/>
          <a:ln w="0">
            <a:noFill/>
          </a:ln>
        </p:spPr>
        <p:txBody>
          <a:bodyPr lIns="91440" rIns="91440" tIns="45720" bIns="45720" anchor="t">
            <a:noAutofit/>
          </a:bodyPr>
          <a:p>
            <a:pPr indent="0" algn="ctr" defTabSz="457200">
              <a:lnSpc>
                <a:spcPct val="100000"/>
              </a:lnSpc>
              <a:spcBef>
                <a:spcPts val="641"/>
              </a:spcBef>
              <a:buNone/>
              <a:tabLst>
                <a:tab algn="l" pos="0"/>
              </a:tabLst>
            </a:pPr>
            <a:r>
              <a:rPr b="0" lang="en-US" sz="3200" spc="-1" strike="noStrike">
                <a:solidFill>
                  <a:schemeClr val="dk1">
                    <a:tint val="75000"/>
                  </a:schemeClr>
                </a:solidFill>
                <a:latin typeface="Calibri"/>
              </a:rPr>
              <a:t>CMPUT 229</a:t>
            </a:r>
            <a:endParaRPr b="0" lang="en-CA"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2"/>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mulBCD</a:t>
            </a:r>
            <a:endParaRPr b="0" lang="en-CA" sz="4400" spc="-1" strike="noStrike">
              <a:solidFill>
                <a:srgbClr val="000000"/>
              </a:solidFill>
              <a:latin typeface="Arial"/>
            </a:endParaRPr>
          </a:p>
        </p:txBody>
      </p:sp>
      <p:sp>
        <p:nvSpPr>
          <p:cNvPr id="202" name="CustomShape 13"/>
          <p:cNvSpPr/>
          <p:nvPr/>
        </p:nvSpPr>
        <p:spPr>
          <a:xfrm>
            <a:off x="1538640" y="3519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a0: Pointer to an ASCII encoded integer (A).</a:t>
            </a:r>
            <a:endParaRPr b="0" lang="en-CA" sz="2400" spc="-1" strike="noStrike">
              <a:solidFill>
                <a:srgbClr val="000000"/>
              </a:solidFill>
              <a:latin typeface="Arial"/>
            </a:endParaRPr>
          </a:p>
        </p:txBody>
      </p:sp>
      <p:sp>
        <p:nvSpPr>
          <p:cNvPr id="203" name="CustomShape 14"/>
          <p:cNvSpPr/>
          <p:nvPr/>
        </p:nvSpPr>
        <p:spPr>
          <a:xfrm>
            <a:off x="1538640" y="5100120"/>
            <a:ext cx="951156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Calibri"/>
              </a:rPr>
              <a:t>N/A</a:t>
            </a:r>
            <a:endParaRPr b="0" lang="en-CA" sz="2400" spc="-1" strike="noStrike">
              <a:solidFill>
                <a:srgbClr val="000000"/>
              </a:solidFill>
              <a:latin typeface="Arial"/>
            </a:endParaRPr>
          </a:p>
        </p:txBody>
      </p:sp>
      <p:sp>
        <p:nvSpPr>
          <p:cNvPr id="204" name="CustomShape 15"/>
          <p:cNvSpPr/>
          <p:nvPr/>
        </p:nvSpPr>
        <p:spPr>
          <a:xfrm>
            <a:off x="1302480" y="309528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Parameters:</a:t>
            </a:r>
            <a:endParaRPr b="0" lang="en-CA" sz="2400" spc="-1" strike="noStrike">
              <a:solidFill>
                <a:srgbClr val="000000"/>
              </a:solidFill>
              <a:latin typeface="Arial"/>
            </a:endParaRPr>
          </a:p>
        </p:txBody>
      </p:sp>
      <p:sp>
        <p:nvSpPr>
          <p:cNvPr id="205" name="CustomShape 16"/>
          <p:cNvSpPr/>
          <p:nvPr/>
        </p:nvSpPr>
        <p:spPr>
          <a:xfrm>
            <a:off x="1230840" y="4656960"/>
            <a:ext cx="23976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Return Value:</a:t>
            </a:r>
            <a:endParaRPr b="0" lang="en-CA" sz="2400" spc="-1" strike="noStrike">
              <a:solidFill>
                <a:srgbClr val="000000"/>
              </a:solidFill>
              <a:latin typeface="Arial"/>
            </a:endParaRPr>
          </a:p>
        </p:txBody>
      </p:sp>
      <p:sp>
        <p:nvSpPr>
          <p:cNvPr id="206" name="CustomShape 17"/>
          <p:cNvSpPr/>
          <p:nvPr/>
        </p:nvSpPr>
        <p:spPr>
          <a:xfrm>
            <a:off x="1538640" y="4534200"/>
            <a:ext cx="8288640" cy="45324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endParaRPr b="0" lang="en-CA" sz="1800" spc="-1" strike="noStrike">
              <a:solidFill>
                <a:srgbClr val="000000"/>
              </a:solidFill>
              <a:latin typeface="Arial"/>
            </a:endParaRPr>
          </a:p>
        </p:txBody>
      </p:sp>
      <p:sp>
        <p:nvSpPr>
          <p:cNvPr id="207" name="CustomShape 18"/>
          <p:cNvSpPr/>
          <p:nvPr/>
        </p:nvSpPr>
        <p:spPr>
          <a:xfrm>
            <a:off x="1302480" y="1767960"/>
            <a:ext cx="9896400" cy="118692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This function takes two BCD numbers A and B, and prints their product. Internally, the multiplication must be performed on binary BCD numbers.</a:t>
            </a:r>
            <a:endParaRPr b="0" lang="en-CA" sz="2400" spc="-1" strike="noStrike">
              <a:solidFill>
                <a:srgbClr val="000000"/>
              </a:solidFill>
              <a:latin typeface="Arial"/>
            </a:endParaRPr>
          </a:p>
        </p:txBody>
      </p:sp>
      <p:sp>
        <p:nvSpPr>
          <p:cNvPr id="208" name="CustomShape 19"/>
          <p:cNvSpPr/>
          <p:nvPr/>
        </p:nvSpPr>
        <p:spPr>
          <a:xfrm>
            <a:off x="1302480" y="134316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a:t>
            </a:r>
            <a:endParaRPr b="0" lang="en-CA" sz="2400" spc="-1" strike="noStrike">
              <a:solidFill>
                <a:srgbClr val="000000"/>
              </a:solidFill>
              <a:latin typeface="Arial"/>
            </a:endParaRPr>
          </a:p>
        </p:txBody>
      </p:sp>
      <p:sp>
        <p:nvSpPr>
          <p:cNvPr id="209" name="CustomShape 48"/>
          <p:cNvSpPr/>
          <p:nvPr/>
        </p:nvSpPr>
        <p:spPr>
          <a:xfrm>
            <a:off x="1538640" y="3951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a1: Pointer to an ASCII encoded integer (B).</a:t>
            </a:r>
            <a:endParaRPr b="0" lang="en-CA" sz="24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441" dur="indefinite" restart="never" nodeType="tmRoot">
          <p:childTnLst>
            <p:seq>
              <p:cTn id="442" dur="indefinite" nodeType="mainSeq">
                <p:childTnLst>
                  <p:par>
                    <p:cTn id="443" fill="hold">
                      <p:stCondLst>
                        <p:cond delay="indefinite"/>
                      </p:stCondLst>
                      <p:childTnLst>
                        <p:par>
                          <p:cTn id="444" fill="hold">
                            <p:stCondLst>
                              <p:cond delay="0"/>
                            </p:stCondLst>
                            <p:childTnLst>
                              <p:par>
                                <p:cTn id="445" nodeType="clickEffect" fill="hold" presetClass="entr" presetID="1">
                                  <p:stCondLst>
                                    <p:cond delay="0"/>
                                  </p:stCondLst>
                                  <p:childTnLst>
                                    <p:set>
                                      <p:cBhvr>
                                        <p:cTn id="446" dur="1" fill="hold">
                                          <p:stCondLst>
                                            <p:cond delay="0"/>
                                          </p:stCondLst>
                                        </p:cTn>
                                        <p:tgtEl>
                                          <p:spTgt spid="208"/>
                                        </p:tgtEl>
                                        <p:attrNameLst>
                                          <p:attrName>style.visibility</p:attrName>
                                        </p:attrNameLst>
                                      </p:cBhvr>
                                      <p:to>
                                        <p:strVal val="visible"/>
                                      </p:to>
                                    </p:set>
                                  </p:childTnLst>
                                </p:cTn>
                              </p:par>
                            </p:childTnLst>
                          </p:cTn>
                        </p:par>
                      </p:childTnLst>
                    </p:cTn>
                  </p:par>
                  <p:par>
                    <p:cTn id="447" fill="hold">
                      <p:stCondLst>
                        <p:cond delay="indefinite"/>
                      </p:stCondLst>
                      <p:childTnLst>
                        <p:par>
                          <p:cTn id="448" fill="hold">
                            <p:stCondLst>
                              <p:cond delay="0"/>
                            </p:stCondLst>
                            <p:childTnLst>
                              <p:par>
                                <p:cTn id="449" nodeType="clickEffect" fill="hold" presetClass="entr" presetID="1">
                                  <p:stCondLst>
                                    <p:cond delay="0"/>
                                  </p:stCondLst>
                                  <p:childTnLst>
                                    <p:set>
                                      <p:cBhvr>
                                        <p:cTn id="450" dur="1" fill="hold">
                                          <p:stCondLst>
                                            <p:cond delay="0"/>
                                          </p:stCondLst>
                                        </p:cTn>
                                        <p:tgtEl>
                                          <p:spTgt spid="207"/>
                                        </p:tgtEl>
                                        <p:attrNameLst>
                                          <p:attrName>style.visibility</p:attrName>
                                        </p:attrNameLst>
                                      </p:cBhvr>
                                      <p:to>
                                        <p:strVal val="visible"/>
                                      </p:to>
                                    </p:set>
                                  </p:childTnLst>
                                </p:cTn>
                              </p:par>
                            </p:childTnLst>
                          </p:cTn>
                        </p:par>
                      </p:childTnLst>
                    </p:cTn>
                  </p:par>
                  <p:par>
                    <p:cTn id="451" fill="hold">
                      <p:stCondLst>
                        <p:cond delay="indefinite"/>
                      </p:stCondLst>
                      <p:childTnLst>
                        <p:par>
                          <p:cTn id="452" fill="hold">
                            <p:stCondLst>
                              <p:cond delay="0"/>
                            </p:stCondLst>
                            <p:childTnLst>
                              <p:par>
                                <p:cTn id="453" nodeType="clickEffect" fill="hold" presetClass="entr" presetID="1">
                                  <p:stCondLst>
                                    <p:cond delay="0"/>
                                  </p:stCondLst>
                                  <p:childTnLst>
                                    <p:set>
                                      <p:cBhvr>
                                        <p:cTn id="454" dur="1" fill="hold">
                                          <p:stCondLst>
                                            <p:cond delay="0"/>
                                          </p:stCondLst>
                                        </p:cTn>
                                        <p:tgtEl>
                                          <p:spTgt spid="204"/>
                                        </p:tgtEl>
                                        <p:attrNameLst>
                                          <p:attrName>style.visibility</p:attrName>
                                        </p:attrNameLst>
                                      </p:cBhvr>
                                      <p:to>
                                        <p:strVal val="visible"/>
                                      </p:to>
                                    </p:set>
                                  </p:childTnLst>
                                </p:cTn>
                              </p:par>
                            </p:childTnLst>
                          </p:cTn>
                        </p:par>
                      </p:childTnLst>
                    </p:cTn>
                  </p:par>
                  <p:par>
                    <p:cTn id="455" fill="hold">
                      <p:stCondLst>
                        <p:cond delay="indefinite"/>
                      </p:stCondLst>
                      <p:childTnLst>
                        <p:par>
                          <p:cTn id="456" fill="hold">
                            <p:stCondLst>
                              <p:cond delay="0"/>
                            </p:stCondLst>
                            <p:childTnLst>
                              <p:par>
                                <p:cTn id="457" nodeType="clickEffect" fill="hold" presetClass="entr" presetID="1">
                                  <p:stCondLst>
                                    <p:cond delay="0"/>
                                  </p:stCondLst>
                                  <p:childTnLst>
                                    <p:set>
                                      <p:cBhvr>
                                        <p:cTn id="458" dur="1" fill="hold">
                                          <p:stCondLst>
                                            <p:cond delay="0"/>
                                          </p:stCondLst>
                                        </p:cTn>
                                        <p:tgtEl>
                                          <p:spTgt spid="202"/>
                                        </p:tgtEl>
                                        <p:attrNameLst>
                                          <p:attrName>style.visibility</p:attrName>
                                        </p:attrNameLst>
                                      </p:cBhvr>
                                      <p:to>
                                        <p:strVal val="visible"/>
                                      </p:to>
                                    </p:set>
                                  </p:childTnLst>
                                </p:cTn>
                              </p:par>
                            </p:childTnLst>
                          </p:cTn>
                        </p:par>
                      </p:childTnLst>
                    </p:cTn>
                  </p:par>
                  <p:par>
                    <p:cTn id="459" fill="hold">
                      <p:stCondLst>
                        <p:cond delay="indefinite"/>
                      </p:stCondLst>
                      <p:childTnLst>
                        <p:par>
                          <p:cTn id="460" fill="hold">
                            <p:stCondLst>
                              <p:cond delay="0"/>
                            </p:stCondLst>
                            <p:childTnLst>
                              <p:par>
                                <p:cTn id="461" nodeType="clickEffect" fill="hold" presetClass="entr" presetID="1">
                                  <p:stCondLst>
                                    <p:cond delay="0"/>
                                  </p:stCondLst>
                                  <p:childTnLst>
                                    <p:set>
                                      <p:cBhvr>
                                        <p:cTn id="462" dur="1" fill="hold">
                                          <p:stCondLst>
                                            <p:cond delay="0"/>
                                          </p:stCondLst>
                                        </p:cTn>
                                        <p:tgtEl>
                                          <p:spTgt spid="209"/>
                                        </p:tgtEl>
                                        <p:attrNameLst>
                                          <p:attrName>style.visibility</p:attrName>
                                        </p:attrNameLst>
                                      </p:cBhvr>
                                      <p:to>
                                        <p:strVal val="visible"/>
                                      </p:to>
                                    </p:set>
                                  </p:childTnLst>
                                </p:cTn>
                              </p:par>
                            </p:childTnLst>
                          </p:cTn>
                        </p:par>
                      </p:childTnLst>
                    </p:cTn>
                  </p:par>
                  <p:par>
                    <p:cTn id="463" fill="hold">
                      <p:stCondLst>
                        <p:cond delay="indefinite"/>
                      </p:stCondLst>
                      <p:childTnLst>
                        <p:par>
                          <p:cTn id="464" fill="hold">
                            <p:stCondLst>
                              <p:cond delay="0"/>
                            </p:stCondLst>
                            <p:childTnLst>
                              <p:par>
                                <p:cTn id="465" nodeType="clickEffect" fill="hold" presetClass="entr" presetID="1">
                                  <p:stCondLst>
                                    <p:cond delay="0"/>
                                  </p:stCondLst>
                                  <p:childTnLst>
                                    <p:set>
                                      <p:cBhvr>
                                        <p:cTn id="466" dur="1" fill="hold">
                                          <p:stCondLst>
                                            <p:cond delay="0"/>
                                          </p:stCondLst>
                                        </p:cTn>
                                        <p:tgtEl>
                                          <p:spTgt spid="205"/>
                                        </p:tgtEl>
                                        <p:attrNameLst>
                                          <p:attrName>style.visibility</p:attrName>
                                        </p:attrNameLst>
                                      </p:cBhvr>
                                      <p:to>
                                        <p:strVal val="visible"/>
                                      </p:to>
                                    </p:set>
                                  </p:childTnLst>
                                </p:cTn>
                              </p:par>
                            </p:childTnLst>
                          </p:cTn>
                        </p:par>
                      </p:childTnLst>
                    </p:cTn>
                  </p:par>
                  <p:par>
                    <p:cTn id="467" fill="hold">
                      <p:stCondLst>
                        <p:cond delay="indefinite"/>
                      </p:stCondLst>
                      <p:childTnLst>
                        <p:par>
                          <p:cTn id="468" fill="hold">
                            <p:stCondLst>
                              <p:cond delay="0"/>
                            </p:stCondLst>
                            <p:childTnLst>
                              <p:par>
                                <p:cTn id="469" nodeType="clickEffect" fill="hold" presetClass="entr" presetID="1">
                                  <p:stCondLst>
                                    <p:cond delay="0"/>
                                  </p:stCondLst>
                                  <p:childTnLst>
                                    <p:set>
                                      <p:cBhvr>
                                        <p:cTn id="470"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TextShape 6"/>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mulBCD Example</a:t>
            </a:r>
            <a:endParaRPr b="0" lang="en-CA" sz="4400" spc="-1" strike="noStrike">
              <a:solidFill>
                <a:srgbClr val="000000"/>
              </a:solidFill>
              <a:latin typeface="Arial"/>
            </a:endParaRPr>
          </a:p>
        </p:txBody>
      </p:sp>
      <p:sp>
        <p:nvSpPr>
          <p:cNvPr id="211" name="CustomShape 40"/>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408240"/>
              </a:tabLst>
            </a:pPr>
            <a:endParaRPr b="0" lang="en-CA" sz="1800" spc="-1" strike="noStrike">
              <a:solidFill>
                <a:srgbClr val="000000"/>
              </a:solidFill>
              <a:latin typeface="Arial"/>
            </a:endParaRPr>
          </a:p>
        </p:txBody>
      </p:sp>
      <p:sp>
        <p:nvSpPr>
          <p:cNvPr id="212" name=""/>
          <p:cNvSpPr/>
          <p:nvPr/>
        </p:nvSpPr>
        <p:spPr>
          <a:xfrm>
            <a:off x="1620000" y="143928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Suppose mulBCD is called with the following inputs, with ‘1’ representing the ASCII character of “1”:</a:t>
            </a:r>
            <a:endParaRPr b="0" lang="en-CA" sz="1800" spc="-1" strike="noStrike">
              <a:solidFill>
                <a:srgbClr val="000000"/>
              </a:solidFill>
              <a:latin typeface="Arial"/>
            </a:endParaRPr>
          </a:p>
        </p:txBody>
      </p:sp>
      <p:graphicFrame>
        <p:nvGraphicFramePr>
          <p:cNvPr id="213" name=""/>
          <p:cNvGraphicFramePr/>
          <p:nvPr/>
        </p:nvGraphicFramePr>
        <p:xfrm>
          <a:off x="621000" y="2499840"/>
          <a:ext cx="5075280" cy="695520"/>
        </p:xfrm>
        <a:graphic>
          <a:graphicData uri="http://schemas.openxmlformats.org/drawingml/2006/table">
            <a:tbl>
              <a:tblPr/>
              <a:tblGrid>
                <a:gridCol w="2537640"/>
                <a:gridCol w="2538000"/>
              </a:tblGrid>
              <a:tr h="346320">
                <a:tc>
                  <a:txBody>
                    <a:bodyPr lIns="36000" rIns="36000" anchor="t">
                      <a:noAutofit/>
                    </a:bodyPr>
                    <a:p>
                      <a:pPr>
                        <a:lnSpc>
                          <a:spcPct val="100000"/>
                        </a:lnSpc>
                      </a:pPr>
                      <a:r>
                        <a:rPr b="0" lang="en-CA" sz="1800" spc="-1" strike="noStrike">
                          <a:solidFill>
                            <a:srgbClr val="000000"/>
                          </a:solidFill>
                          <a:latin typeface="Arial"/>
                        </a:rPr>
                        <a:t>a0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0x10001000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a1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0x10001010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graphicFrame>
        <p:nvGraphicFramePr>
          <p:cNvPr id="214" name=""/>
          <p:cNvGraphicFramePr/>
          <p:nvPr/>
        </p:nvGraphicFramePr>
        <p:xfrm>
          <a:off x="6382080" y="2515680"/>
          <a:ext cx="5075280" cy="695520"/>
        </p:xfrm>
        <a:graphic>
          <a:graphicData uri="http://schemas.openxmlformats.org/drawingml/2006/table">
            <a:tbl>
              <a:tblPr/>
              <a:tblGrid>
                <a:gridCol w="845640"/>
                <a:gridCol w="845640"/>
                <a:gridCol w="845640"/>
                <a:gridCol w="845640"/>
                <a:gridCol w="845640"/>
                <a:gridCol w="847440"/>
              </a:tblGrid>
              <a:tr h="346320">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6’</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7’</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9’</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215" name=""/>
          <p:cNvSpPr/>
          <p:nvPr/>
        </p:nvSpPr>
        <p:spPr>
          <a:xfrm flipV="1">
            <a:off x="5400000" y="3057840"/>
            <a:ext cx="1258200" cy="898200"/>
          </a:xfrm>
          <a:custGeom>
            <a:avLst/>
            <a:gdLst>
              <a:gd name="textAreaLeft" fmla="*/ 0 w 1258200"/>
              <a:gd name="textAreaRight" fmla="*/ 1260360 w 1258200"/>
              <a:gd name="textAreaTop" fmla="*/ 1080 h 898200"/>
              <a:gd name="textAreaBottom" fmla="*/ 901440 h 898200"/>
            </a:gdLst>
            <a:ahLst/>
            <a:rect l="textAreaLeft" t="textAreaTop" r="textAreaRight" b="textAreaBottom"/>
            <a:pathLst>
              <a:path w="21600" h="21600">
                <a:moveTo>
                  <a:pt x="16300" y="10800"/>
                </a:moveTo>
                <a:arcTo wR="5500" hR="5500" stAng="0" swAng="-10800000"/>
                <a:lnTo>
                  <a:pt x="0" y="10800"/>
                </a:lnTo>
                <a:arcTo wR="10800" hR="10800" stAng="10800000" swAng="10800000"/>
                <a:lnTo>
                  <a:pt x="24300" y="10800"/>
                </a:lnTo>
                <a:lnTo>
                  <a:pt x="18950" y="16150"/>
                </a:lnTo>
                <a:lnTo>
                  <a:pt x="13600" y="10800"/>
                </a:lnTo>
                <a:close/>
              </a:path>
            </a:pathLst>
          </a:cu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216" name=""/>
          <p:cNvSpPr/>
          <p:nvPr/>
        </p:nvSpPr>
        <p:spPr>
          <a:xfrm>
            <a:off x="5400000" y="1800000"/>
            <a:ext cx="1258200" cy="898200"/>
          </a:xfrm>
          <a:custGeom>
            <a:avLst/>
            <a:gdLst>
              <a:gd name="textAreaLeft" fmla="*/ 0 w 1258200"/>
              <a:gd name="textAreaRight" fmla="*/ 1260360 w 1258200"/>
              <a:gd name="textAreaTop" fmla="*/ 0 h 898200"/>
              <a:gd name="textAreaBottom" fmla="*/ 900360 h 898200"/>
            </a:gdLst>
            <a:ahLst/>
            <a:rect l="textAreaLeft" t="textAreaTop" r="textAreaRight" b="textAreaBottom"/>
            <a:pathLst>
              <a:path w="21600" h="21600">
                <a:moveTo>
                  <a:pt x="16300" y="10800"/>
                </a:moveTo>
                <a:arcTo wR="5500" hR="5500" stAng="0" swAng="-10800000"/>
                <a:lnTo>
                  <a:pt x="0" y="10800"/>
                </a:lnTo>
                <a:arcTo wR="10800" hR="10800" stAng="10800000" swAng="10800000"/>
                <a:lnTo>
                  <a:pt x="24300" y="10800"/>
                </a:lnTo>
                <a:lnTo>
                  <a:pt x="18950" y="16150"/>
                </a:lnTo>
                <a:lnTo>
                  <a:pt x="13600" y="10800"/>
                </a:lnTo>
                <a:close/>
              </a:path>
            </a:pathLst>
          </a:cu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217" name=""/>
          <p:cNvSpPr/>
          <p:nvPr/>
        </p:nvSpPr>
        <p:spPr>
          <a:xfrm>
            <a:off x="1620000" y="413820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mulBCD should print the product of 46734 and 391, which is 18272994.</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471" dur="indefinite" restart="never" nodeType="tmRoot">
          <p:childTnLst>
            <p:seq>
              <p:cTn id="472" dur="indefinite" nodeType="mainSeq">
                <p:childTnLst>
                  <p:par>
                    <p:cTn id="473" fill="hold">
                      <p:stCondLst>
                        <p:cond delay="indefinite"/>
                      </p:stCondLst>
                      <p:childTnLst>
                        <p:par>
                          <p:cTn id="474" fill="hold">
                            <p:stCondLst>
                              <p:cond delay="0"/>
                            </p:stCondLst>
                            <p:childTnLst>
                              <p:par>
                                <p:cTn id="475" nodeType="clickEffect" fill="hold" presetClass="entr" presetID="1">
                                  <p:stCondLst>
                                    <p:cond delay="0"/>
                                  </p:stCondLst>
                                  <p:childTnLst>
                                    <p:set>
                                      <p:cBhvr>
                                        <p:cTn id="476" dur="1" fill="hold">
                                          <p:stCondLst>
                                            <p:cond delay="0"/>
                                          </p:stCondLst>
                                        </p:cTn>
                                        <p:tgtEl>
                                          <p:spTgt spid="212"/>
                                        </p:tgtEl>
                                        <p:attrNameLst>
                                          <p:attrName>style.visibility</p:attrName>
                                        </p:attrNameLst>
                                      </p:cBhvr>
                                      <p:to>
                                        <p:strVal val="visible"/>
                                      </p:to>
                                    </p:set>
                                  </p:childTnLst>
                                </p:cTn>
                              </p:par>
                              <p:par>
                                <p:cTn id="477" nodeType="withEffect" fill="hold" presetClass="entr" presetID="1">
                                  <p:stCondLst>
                                    <p:cond delay="0"/>
                                  </p:stCondLst>
                                  <p:childTnLst>
                                    <p:set>
                                      <p:cBhvr>
                                        <p:cTn id="478" dur="1" fill="hold">
                                          <p:stCondLst>
                                            <p:cond delay="0"/>
                                          </p:stCondLst>
                                        </p:cTn>
                                        <p:tgtEl>
                                          <p:spTgt spid="213"/>
                                        </p:tgtEl>
                                        <p:attrNameLst>
                                          <p:attrName>style.visibility</p:attrName>
                                        </p:attrNameLst>
                                      </p:cBhvr>
                                      <p:to>
                                        <p:strVal val="visible"/>
                                      </p:to>
                                    </p:set>
                                  </p:childTnLst>
                                </p:cTn>
                              </p:par>
                              <p:par>
                                <p:cTn id="479" nodeType="withEffect" fill="hold" presetClass="entr" presetID="1">
                                  <p:stCondLst>
                                    <p:cond delay="0"/>
                                  </p:stCondLst>
                                  <p:childTnLst>
                                    <p:set>
                                      <p:cBhvr>
                                        <p:cTn id="480" dur="1" fill="hold">
                                          <p:stCondLst>
                                            <p:cond delay="0"/>
                                          </p:stCondLst>
                                        </p:cTn>
                                        <p:tgtEl>
                                          <p:spTgt spid="214"/>
                                        </p:tgtEl>
                                        <p:attrNameLst>
                                          <p:attrName>style.visibility</p:attrName>
                                        </p:attrNameLst>
                                      </p:cBhvr>
                                      <p:to>
                                        <p:strVal val="visible"/>
                                      </p:to>
                                    </p:set>
                                  </p:childTnLst>
                                </p:cTn>
                              </p:par>
                              <p:par>
                                <p:cTn id="481" nodeType="withEffect" fill="hold" presetClass="entr" presetID="1">
                                  <p:stCondLst>
                                    <p:cond delay="0"/>
                                  </p:stCondLst>
                                  <p:childTnLst>
                                    <p:set>
                                      <p:cBhvr>
                                        <p:cTn id="482" dur="1" fill="hold">
                                          <p:stCondLst>
                                            <p:cond delay="0"/>
                                          </p:stCondLst>
                                        </p:cTn>
                                        <p:tgtEl>
                                          <p:spTgt spid="215"/>
                                        </p:tgtEl>
                                        <p:attrNameLst>
                                          <p:attrName>style.visibility</p:attrName>
                                        </p:attrNameLst>
                                      </p:cBhvr>
                                      <p:to>
                                        <p:strVal val="visible"/>
                                      </p:to>
                                    </p:set>
                                  </p:childTnLst>
                                </p:cTn>
                              </p:par>
                              <p:par>
                                <p:cTn id="483" nodeType="withEffect" fill="hold" presetClass="entr" presetID="1">
                                  <p:stCondLst>
                                    <p:cond delay="0"/>
                                  </p:stCondLst>
                                  <p:childTnLst>
                                    <p:set>
                                      <p:cBhvr>
                                        <p:cTn id="484" dur="1" fill="hold">
                                          <p:stCondLst>
                                            <p:cond delay="0"/>
                                          </p:stCondLst>
                                        </p:cTn>
                                        <p:tgtEl>
                                          <p:spTgt spid="216"/>
                                        </p:tgtEl>
                                        <p:attrNameLst>
                                          <p:attrName>style.visibility</p:attrName>
                                        </p:attrNameLst>
                                      </p:cBhvr>
                                      <p:to>
                                        <p:strVal val="visible"/>
                                      </p:to>
                                    </p:set>
                                  </p:childTnLst>
                                </p:cTn>
                              </p:par>
                            </p:childTnLst>
                          </p:cTn>
                        </p:par>
                      </p:childTnLst>
                    </p:cTn>
                  </p:par>
                  <p:par>
                    <p:cTn id="485" fill="hold">
                      <p:stCondLst>
                        <p:cond delay="indefinite"/>
                      </p:stCondLst>
                      <p:childTnLst>
                        <p:par>
                          <p:cTn id="486" fill="hold">
                            <p:stCondLst>
                              <p:cond delay="0"/>
                            </p:stCondLst>
                            <p:childTnLst>
                              <p:par>
                                <p:cTn id="487" nodeType="clickEffect" fill="hold" presetClass="entr" presetID="1">
                                  <p:stCondLst>
                                    <p:cond delay="0"/>
                                  </p:stCondLst>
                                  <p:childTnLst>
                                    <p:set>
                                      <p:cBhvr>
                                        <p:cTn id="488" dur="1" fill="hold">
                                          <p:stCondLst>
                                            <p:cond delay="0"/>
                                          </p:stCondLst>
                                        </p:cTn>
                                        <p:tgtEl>
                                          <p:spTgt spid="217">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TextShape 3"/>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addBCD</a:t>
            </a:r>
            <a:endParaRPr b="0" lang="en-CA" sz="4400" spc="-1" strike="noStrike">
              <a:solidFill>
                <a:srgbClr val="000000"/>
              </a:solidFill>
              <a:latin typeface="Arial"/>
            </a:endParaRPr>
          </a:p>
        </p:txBody>
      </p:sp>
      <p:sp>
        <p:nvSpPr>
          <p:cNvPr id="219" name="CustomShape 8"/>
          <p:cNvSpPr/>
          <p:nvPr/>
        </p:nvSpPr>
        <p:spPr>
          <a:xfrm>
            <a:off x="1538640" y="3267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a0: Pointer to the first operand in binary BCD format.</a:t>
            </a:r>
            <a:endParaRPr b="0" lang="en-CA" sz="2400" spc="-1" strike="noStrike">
              <a:solidFill>
                <a:srgbClr val="000000"/>
              </a:solidFill>
              <a:latin typeface="Arial"/>
            </a:endParaRPr>
          </a:p>
        </p:txBody>
      </p:sp>
      <p:sp>
        <p:nvSpPr>
          <p:cNvPr id="220" name="CustomShape 9"/>
          <p:cNvSpPr/>
          <p:nvPr/>
        </p:nvSpPr>
        <p:spPr>
          <a:xfrm>
            <a:off x="1538640" y="5100120"/>
            <a:ext cx="951156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Calibri"/>
              </a:rPr>
              <a:t>N/A</a:t>
            </a:r>
            <a:endParaRPr b="0" lang="en-CA" sz="2400" spc="-1" strike="noStrike">
              <a:solidFill>
                <a:srgbClr val="000000"/>
              </a:solidFill>
              <a:latin typeface="Arial"/>
            </a:endParaRPr>
          </a:p>
        </p:txBody>
      </p:sp>
      <p:sp>
        <p:nvSpPr>
          <p:cNvPr id="221" name="CustomShape 10"/>
          <p:cNvSpPr/>
          <p:nvPr/>
        </p:nvSpPr>
        <p:spPr>
          <a:xfrm>
            <a:off x="1302480" y="284328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Parameters:</a:t>
            </a:r>
            <a:endParaRPr b="0" lang="en-CA" sz="2400" spc="-1" strike="noStrike">
              <a:solidFill>
                <a:srgbClr val="000000"/>
              </a:solidFill>
              <a:latin typeface="Arial"/>
            </a:endParaRPr>
          </a:p>
        </p:txBody>
      </p:sp>
      <p:sp>
        <p:nvSpPr>
          <p:cNvPr id="222" name="CustomShape 11"/>
          <p:cNvSpPr/>
          <p:nvPr/>
        </p:nvSpPr>
        <p:spPr>
          <a:xfrm>
            <a:off x="1230840" y="4656960"/>
            <a:ext cx="23976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Return Value:</a:t>
            </a:r>
            <a:endParaRPr b="0" lang="en-CA" sz="2400" spc="-1" strike="noStrike">
              <a:solidFill>
                <a:srgbClr val="000000"/>
              </a:solidFill>
              <a:latin typeface="Arial"/>
            </a:endParaRPr>
          </a:p>
        </p:txBody>
      </p:sp>
      <p:sp>
        <p:nvSpPr>
          <p:cNvPr id="223" name="CustomShape 12"/>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408240"/>
              </a:tabLst>
            </a:pPr>
            <a:endParaRPr b="0" lang="en-CA" sz="1800" spc="-1" strike="noStrike">
              <a:solidFill>
                <a:srgbClr val="000000"/>
              </a:solidFill>
              <a:latin typeface="Arial"/>
            </a:endParaRPr>
          </a:p>
        </p:txBody>
      </p:sp>
      <p:sp>
        <p:nvSpPr>
          <p:cNvPr id="224" name="CustomShape 20"/>
          <p:cNvSpPr/>
          <p:nvPr/>
        </p:nvSpPr>
        <p:spPr>
          <a:xfrm>
            <a:off x="1302480" y="1767960"/>
            <a:ext cx="989640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This function adds two BCD numbers and writes the result to a buffer. The sum is stored as a binary BCD number.</a:t>
            </a:r>
            <a:endParaRPr b="0" lang="en-CA" sz="2400" spc="-1" strike="noStrike">
              <a:solidFill>
                <a:srgbClr val="000000"/>
              </a:solidFill>
              <a:latin typeface="Arial"/>
            </a:endParaRPr>
          </a:p>
        </p:txBody>
      </p:sp>
      <p:sp>
        <p:nvSpPr>
          <p:cNvPr id="225" name="CustomShape 21"/>
          <p:cNvSpPr/>
          <p:nvPr/>
        </p:nvSpPr>
        <p:spPr>
          <a:xfrm>
            <a:off x="1302480" y="134316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a:t>
            </a:r>
            <a:endParaRPr b="0" lang="en-CA" sz="2400" spc="-1" strike="noStrike">
              <a:solidFill>
                <a:srgbClr val="000000"/>
              </a:solidFill>
              <a:latin typeface="Arial"/>
            </a:endParaRPr>
          </a:p>
        </p:txBody>
      </p:sp>
      <p:sp>
        <p:nvSpPr>
          <p:cNvPr id="226" name="CustomShape 49"/>
          <p:cNvSpPr/>
          <p:nvPr/>
        </p:nvSpPr>
        <p:spPr>
          <a:xfrm>
            <a:off x="1538640" y="3663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a1: Pointer to the second operand in binary BCD format.</a:t>
            </a:r>
            <a:endParaRPr b="0" lang="en-CA" sz="2400" spc="-1" strike="noStrike">
              <a:solidFill>
                <a:srgbClr val="000000"/>
              </a:solidFill>
              <a:latin typeface="Arial"/>
            </a:endParaRPr>
          </a:p>
        </p:txBody>
      </p:sp>
      <p:sp>
        <p:nvSpPr>
          <p:cNvPr id="227" name="CustomShape 50"/>
          <p:cNvSpPr/>
          <p:nvPr/>
        </p:nvSpPr>
        <p:spPr>
          <a:xfrm>
            <a:off x="1538640" y="4059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a2: Pointer to the result buffer</a:t>
            </a:r>
            <a:endParaRPr b="0" lang="en-CA" sz="24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489" dur="indefinite" restart="never" nodeType="tmRoot">
          <p:childTnLst>
            <p:seq>
              <p:cTn id="490" dur="indefinite" nodeType="mainSeq">
                <p:childTnLst>
                  <p:par>
                    <p:cTn id="491" fill="hold">
                      <p:stCondLst>
                        <p:cond delay="indefinite"/>
                      </p:stCondLst>
                      <p:childTnLst>
                        <p:par>
                          <p:cTn id="492" fill="hold">
                            <p:stCondLst>
                              <p:cond delay="0"/>
                            </p:stCondLst>
                            <p:childTnLst>
                              <p:par>
                                <p:cTn id="493" nodeType="clickEffect" fill="hold" presetClass="entr" presetID="1">
                                  <p:stCondLst>
                                    <p:cond delay="0"/>
                                  </p:stCondLst>
                                  <p:childTnLst>
                                    <p:set>
                                      <p:cBhvr>
                                        <p:cTn id="494" dur="1" fill="hold">
                                          <p:stCondLst>
                                            <p:cond delay="0"/>
                                          </p:stCondLst>
                                        </p:cTn>
                                        <p:tgtEl>
                                          <p:spTgt spid="225"/>
                                        </p:tgtEl>
                                        <p:attrNameLst>
                                          <p:attrName>style.visibility</p:attrName>
                                        </p:attrNameLst>
                                      </p:cBhvr>
                                      <p:to>
                                        <p:strVal val="visible"/>
                                      </p:to>
                                    </p:set>
                                  </p:childTnLst>
                                </p:cTn>
                              </p:par>
                            </p:childTnLst>
                          </p:cTn>
                        </p:par>
                      </p:childTnLst>
                    </p:cTn>
                  </p:par>
                  <p:par>
                    <p:cTn id="495" fill="hold">
                      <p:stCondLst>
                        <p:cond delay="indefinite"/>
                      </p:stCondLst>
                      <p:childTnLst>
                        <p:par>
                          <p:cTn id="496" fill="hold">
                            <p:stCondLst>
                              <p:cond delay="0"/>
                            </p:stCondLst>
                            <p:childTnLst>
                              <p:par>
                                <p:cTn id="497" nodeType="clickEffect" fill="hold" presetClass="entr" presetID="1">
                                  <p:stCondLst>
                                    <p:cond delay="0"/>
                                  </p:stCondLst>
                                  <p:childTnLst>
                                    <p:set>
                                      <p:cBhvr>
                                        <p:cTn id="498" dur="1" fill="hold">
                                          <p:stCondLst>
                                            <p:cond delay="0"/>
                                          </p:stCondLst>
                                        </p:cTn>
                                        <p:tgtEl>
                                          <p:spTgt spid="224"/>
                                        </p:tgtEl>
                                        <p:attrNameLst>
                                          <p:attrName>style.visibility</p:attrName>
                                        </p:attrNameLst>
                                      </p:cBhvr>
                                      <p:to>
                                        <p:strVal val="visible"/>
                                      </p:to>
                                    </p:set>
                                  </p:childTnLst>
                                </p:cTn>
                              </p:par>
                            </p:childTnLst>
                          </p:cTn>
                        </p:par>
                      </p:childTnLst>
                    </p:cTn>
                  </p:par>
                  <p:par>
                    <p:cTn id="499" fill="hold">
                      <p:stCondLst>
                        <p:cond delay="indefinite"/>
                      </p:stCondLst>
                      <p:childTnLst>
                        <p:par>
                          <p:cTn id="500" fill="hold">
                            <p:stCondLst>
                              <p:cond delay="0"/>
                            </p:stCondLst>
                            <p:childTnLst>
                              <p:par>
                                <p:cTn id="501" nodeType="clickEffect" fill="hold" presetClass="entr" presetID="1">
                                  <p:stCondLst>
                                    <p:cond delay="0"/>
                                  </p:stCondLst>
                                  <p:childTnLst>
                                    <p:set>
                                      <p:cBhvr>
                                        <p:cTn id="502" dur="1" fill="hold">
                                          <p:stCondLst>
                                            <p:cond delay="0"/>
                                          </p:stCondLst>
                                        </p:cTn>
                                        <p:tgtEl>
                                          <p:spTgt spid="221"/>
                                        </p:tgtEl>
                                        <p:attrNameLst>
                                          <p:attrName>style.visibility</p:attrName>
                                        </p:attrNameLst>
                                      </p:cBhvr>
                                      <p:to>
                                        <p:strVal val="visible"/>
                                      </p:to>
                                    </p:set>
                                  </p:childTnLst>
                                </p:cTn>
                              </p:par>
                            </p:childTnLst>
                          </p:cTn>
                        </p:par>
                      </p:childTnLst>
                    </p:cTn>
                  </p:par>
                  <p:par>
                    <p:cTn id="503" fill="hold">
                      <p:stCondLst>
                        <p:cond delay="indefinite"/>
                      </p:stCondLst>
                      <p:childTnLst>
                        <p:par>
                          <p:cTn id="504" fill="hold">
                            <p:stCondLst>
                              <p:cond delay="0"/>
                            </p:stCondLst>
                            <p:childTnLst>
                              <p:par>
                                <p:cTn id="505" nodeType="clickEffect" fill="hold" presetClass="entr" presetID="1">
                                  <p:stCondLst>
                                    <p:cond delay="0"/>
                                  </p:stCondLst>
                                  <p:childTnLst>
                                    <p:set>
                                      <p:cBhvr>
                                        <p:cTn id="506" dur="1" fill="hold">
                                          <p:stCondLst>
                                            <p:cond delay="0"/>
                                          </p:stCondLst>
                                        </p:cTn>
                                        <p:tgtEl>
                                          <p:spTgt spid="219"/>
                                        </p:tgtEl>
                                        <p:attrNameLst>
                                          <p:attrName>style.visibility</p:attrName>
                                        </p:attrNameLst>
                                      </p:cBhvr>
                                      <p:to>
                                        <p:strVal val="visible"/>
                                      </p:to>
                                    </p:set>
                                  </p:childTnLst>
                                </p:cTn>
                              </p:par>
                            </p:childTnLst>
                          </p:cTn>
                        </p:par>
                      </p:childTnLst>
                    </p:cTn>
                  </p:par>
                  <p:par>
                    <p:cTn id="507" fill="hold">
                      <p:stCondLst>
                        <p:cond delay="indefinite"/>
                      </p:stCondLst>
                      <p:childTnLst>
                        <p:par>
                          <p:cTn id="508" fill="hold">
                            <p:stCondLst>
                              <p:cond delay="0"/>
                            </p:stCondLst>
                            <p:childTnLst>
                              <p:par>
                                <p:cTn id="509" nodeType="clickEffect" fill="hold" presetClass="entr" presetID="1">
                                  <p:stCondLst>
                                    <p:cond delay="0"/>
                                  </p:stCondLst>
                                  <p:childTnLst>
                                    <p:set>
                                      <p:cBhvr>
                                        <p:cTn id="510" dur="1" fill="hold">
                                          <p:stCondLst>
                                            <p:cond delay="0"/>
                                          </p:stCondLst>
                                        </p:cTn>
                                        <p:tgtEl>
                                          <p:spTgt spid="226"/>
                                        </p:tgtEl>
                                        <p:attrNameLst>
                                          <p:attrName>style.visibility</p:attrName>
                                        </p:attrNameLst>
                                      </p:cBhvr>
                                      <p:to>
                                        <p:strVal val="visible"/>
                                      </p:to>
                                    </p:set>
                                  </p:childTnLst>
                                </p:cTn>
                              </p:par>
                            </p:childTnLst>
                          </p:cTn>
                        </p:par>
                      </p:childTnLst>
                    </p:cTn>
                  </p:par>
                  <p:par>
                    <p:cTn id="511" fill="hold">
                      <p:stCondLst>
                        <p:cond delay="indefinite"/>
                      </p:stCondLst>
                      <p:childTnLst>
                        <p:par>
                          <p:cTn id="512" fill="hold">
                            <p:stCondLst>
                              <p:cond delay="0"/>
                            </p:stCondLst>
                            <p:childTnLst>
                              <p:par>
                                <p:cTn id="513" nodeType="clickEffect" fill="hold" presetClass="entr" presetID="1">
                                  <p:stCondLst>
                                    <p:cond delay="0"/>
                                  </p:stCondLst>
                                  <p:childTnLst>
                                    <p:set>
                                      <p:cBhvr>
                                        <p:cTn id="514" dur="1" fill="hold">
                                          <p:stCondLst>
                                            <p:cond delay="0"/>
                                          </p:stCondLst>
                                        </p:cTn>
                                        <p:tgtEl>
                                          <p:spTgt spid="227"/>
                                        </p:tgtEl>
                                        <p:attrNameLst>
                                          <p:attrName>style.visibility</p:attrName>
                                        </p:attrNameLst>
                                      </p:cBhvr>
                                      <p:to>
                                        <p:strVal val="visible"/>
                                      </p:to>
                                    </p:set>
                                  </p:childTnLst>
                                </p:cTn>
                              </p:par>
                            </p:childTnLst>
                          </p:cTn>
                        </p:par>
                      </p:childTnLst>
                    </p:cTn>
                  </p:par>
                  <p:par>
                    <p:cTn id="515" fill="hold">
                      <p:stCondLst>
                        <p:cond delay="indefinite"/>
                      </p:stCondLst>
                      <p:childTnLst>
                        <p:par>
                          <p:cTn id="516" fill="hold">
                            <p:stCondLst>
                              <p:cond delay="0"/>
                            </p:stCondLst>
                            <p:childTnLst>
                              <p:par>
                                <p:cTn id="517" nodeType="clickEffect" fill="hold" presetClass="entr" presetID="1">
                                  <p:stCondLst>
                                    <p:cond delay="0"/>
                                  </p:stCondLst>
                                  <p:childTnLst>
                                    <p:set>
                                      <p:cBhvr>
                                        <p:cTn id="518" dur="1" fill="hold">
                                          <p:stCondLst>
                                            <p:cond delay="0"/>
                                          </p:stCondLst>
                                        </p:cTn>
                                        <p:tgtEl>
                                          <p:spTgt spid="222"/>
                                        </p:tgtEl>
                                        <p:attrNameLst>
                                          <p:attrName>style.visibility</p:attrName>
                                        </p:attrNameLst>
                                      </p:cBhvr>
                                      <p:to>
                                        <p:strVal val="visible"/>
                                      </p:to>
                                    </p:set>
                                  </p:childTnLst>
                                </p:cTn>
                              </p:par>
                            </p:childTnLst>
                          </p:cTn>
                        </p:par>
                      </p:childTnLst>
                    </p:cTn>
                  </p:par>
                  <p:par>
                    <p:cTn id="519" fill="hold">
                      <p:stCondLst>
                        <p:cond delay="indefinite"/>
                      </p:stCondLst>
                      <p:childTnLst>
                        <p:par>
                          <p:cTn id="520" fill="hold">
                            <p:stCondLst>
                              <p:cond delay="0"/>
                            </p:stCondLst>
                            <p:childTnLst>
                              <p:par>
                                <p:cTn id="521" nodeType="clickEffect" fill="hold" presetClass="entr" presetID="1">
                                  <p:stCondLst>
                                    <p:cond delay="0"/>
                                  </p:stCondLst>
                                  <p:childTnLst>
                                    <p:set>
                                      <p:cBhvr>
                                        <p:cTn id="522" dur="1" fill="hold">
                                          <p:stCondLst>
                                            <p:cond delay="0"/>
                                          </p:stCondLst>
                                        </p:cTn>
                                        <p:tgtEl>
                                          <p:spTgt spid="22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TextShape 5"/>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readBCD</a:t>
            </a:r>
            <a:endParaRPr b="0" lang="en-CA" sz="4400" spc="-1" strike="noStrike">
              <a:solidFill>
                <a:srgbClr val="000000"/>
              </a:solidFill>
              <a:latin typeface="Arial"/>
            </a:endParaRPr>
          </a:p>
        </p:txBody>
      </p:sp>
      <p:sp>
        <p:nvSpPr>
          <p:cNvPr id="229" name="CustomShape 53"/>
          <p:cNvSpPr/>
          <p:nvPr/>
        </p:nvSpPr>
        <p:spPr>
          <a:xfrm>
            <a:off x="1538640" y="5100120"/>
            <a:ext cx="951156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Calibri"/>
              </a:rPr>
              <a:t>N/A</a:t>
            </a:r>
            <a:endParaRPr b="0" lang="en-CA" sz="2400" spc="-1" strike="noStrike">
              <a:solidFill>
                <a:srgbClr val="000000"/>
              </a:solidFill>
              <a:latin typeface="Arial"/>
            </a:endParaRPr>
          </a:p>
        </p:txBody>
      </p:sp>
      <p:sp>
        <p:nvSpPr>
          <p:cNvPr id="230" name="CustomShape 54"/>
          <p:cNvSpPr/>
          <p:nvPr/>
        </p:nvSpPr>
        <p:spPr>
          <a:xfrm>
            <a:off x="1302480" y="284328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Parameters:</a:t>
            </a:r>
            <a:endParaRPr b="0" lang="en-CA" sz="2400" spc="-1" strike="noStrike">
              <a:solidFill>
                <a:srgbClr val="000000"/>
              </a:solidFill>
              <a:latin typeface="Arial"/>
            </a:endParaRPr>
          </a:p>
        </p:txBody>
      </p:sp>
      <p:sp>
        <p:nvSpPr>
          <p:cNvPr id="231" name="CustomShape 55"/>
          <p:cNvSpPr/>
          <p:nvPr/>
        </p:nvSpPr>
        <p:spPr>
          <a:xfrm>
            <a:off x="1230840" y="4656960"/>
            <a:ext cx="23976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Return Value:</a:t>
            </a:r>
            <a:endParaRPr b="0" lang="en-CA" sz="2400" spc="-1" strike="noStrike">
              <a:solidFill>
                <a:srgbClr val="000000"/>
              </a:solidFill>
              <a:latin typeface="Arial"/>
            </a:endParaRPr>
          </a:p>
        </p:txBody>
      </p:sp>
      <p:sp>
        <p:nvSpPr>
          <p:cNvPr id="232" name="CustomShape 56"/>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408240"/>
              </a:tabLst>
            </a:pPr>
            <a:endParaRPr b="0" lang="en-CA" sz="1800" spc="-1" strike="noStrike">
              <a:solidFill>
                <a:srgbClr val="000000"/>
              </a:solidFill>
              <a:latin typeface="Arial"/>
            </a:endParaRPr>
          </a:p>
        </p:txBody>
      </p:sp>
      <p:sp>
        <p:nvSpPr>
          <p:cNvPr id="233" name="CustomShape 57"/>
          <p:cNvSpPr/>
          <p:nvPr/>
        </p:nvSpPr>
        <p:spPr>
          <a:xfrm>
            <a:off x="1302480" y="1767960"/>
            <a:ext cx="989640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This function converts an input string into a BCD formatted number.</a:t>
            </a:r>
            <a:endParaRPr b="0" lang="en-CA" sz="2400" spc="-1" strike="noStrike">
              <a:solidFill>
                <a:srgbClr val="000000"/>
              </a:solidFill>
              <a:latin typeface="Arial"/>
            </a:endParaRPr>
          </a:p>
        </p:txBody>
      </p:sp>
      <p:sp>
        <p:nvSpPr>
          <p:cNvPr id="234" name="CustomShape 58"/>
          <p:cNvSpPr/>
          <p:nvPr/>
        </p:nvSpPr>
        <p:spPr>
          <a:xfrm>
            <a:off x="1302480" y="134316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a:t>
            </a:r>
            <a:endParaRPr b="0" lang="en-CA" sz="2400" spc="-1" strike="noStrike">
              <a:solidFill>
                <a:srgbClr val="000000"/>
              </a:solidFill>
              <a:latin typeface="Arial"/>
            </a:endParaRPr>
          </a:p>
        </p:txBody>
      </p:sp>
      <p:sp>
        <p:nvSpPr>
          <p:cNvPr id="235" name="CustomShape 59"/>
          <p:cNvSpPr/>
          <p:nvPr/>
        </p:nvSpPr>
        <p:spPr>
          <a:xfrm>
            <a:off x="1538640" y="3267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a0: Pointer to an ASCII encoded integer.</a:t>
            </a:r>
            <a:endParaRPr b="0" lang="en-CA" sz="2400" spc="-1" strike="noStrike">
              <a:solidFill>
                <a:srgbClr val="000000"/>
              </a:solidFill>
              <a:latin typeface="Arial"/>
            </a:endParaRPr>
          </a:p>
        </p:txBody>
      </p:sp>
      <p:sp>
        <p:nvSpPr>
          <p:cNvPr id="236" name="CustomShape 60"/>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237" name="CustomShape 61"/>
          <p:cNvSpPr/>
          <p:nvPr/>
        </p:nvSpPr>
        <p:spPr>
          <a:xfrm>
            <a:off x="1538640" y="3663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a1: Pointer to the result buffer.</a:t>
            </a:r>
            <a:endParaRPr b="0" lang="en-CA" sz="24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523" dur="indefinite" restart="never" nodeType="tmRoot">
          <p:childTnLst>
            <p:seq>
              <p:cTn id="524" dur="indefinite" nodeType="mainSeq">
                <p:childTnLst>
                  <p:par>
                    <p:cTn id="525" fill="hold">
                      <p:stCondLst>
                        <p:cond delay="indefinite"/>
                      </p:stCondLst>
                      <p:childTnLst>
                        <p:par>
                          <p:cTn id="526" fill="hold">
                            <p:stCondLst>
                              <p:cond delay="0"/>
                            </p:stCondLst>
                            <p:childTnLst>
                              <p:par>
                                <p:cTn id="527" nodeType="clickEffect" fill="hold" presetClass="entr" presetID="1">
                                  <p:stCondLst>
                                    <p:cond delay="0"/>
                                  </p:stCondLst>
                                  <p:childTnLst>
                                    <p:set>
                                      <p:cBhvr>
                                        <p:cTn id="528" dur="1" fill="hold">
                                          <p:stCondLst>
                                            <p:cond delay="0"/>
                                          </p:stCondLst>
                                        </p:cTn>
                                        <p:tgtEl>
                                          <p:spTgt spid="234"/>
                                        </p:tgtEl>
                                        <p:attrNameLst>
                                          <p:attrName>style.visibility</p:attrName>
                                        </p:attrNameLst>
                                      </p:cBhvr>
                                      <p:to>
                                        <p:strVal val="visible"/>
                                      </p:to>
                                    </p:set>
                                  </p:childTnLst>
                                </p:cTn>
                              </p:par>
                            </p:childTnLst>
                          </p:cTn>
                        </p:par>
                      </p:childTnLst>
                    </p:cTn>
                  </p:par>
                  <p:par>
                    <p:cTn id="529" fill="hold">
                      <p:stCondLst>
                        <p:cond delay="indefinite"/>
                      </p:stCondLst>
                      <p:childTnLst>
                        <p:par>
                          <p:cTn id="530" fill="hold">
                            <p:stCondLst>
                              <p:cond delay="0"/>
                            </p:stCondLst>
                            <p:childTnLst>
                              <p:par>
                                <p:cTn id="531" nodeType="clickEffect" fill="hold" presetClass="entr" presetID="1">
                                  <p:stCondLst>
                                    <p:cond delay="0"/>
                                  </p:stCondLst>
                                  <p:childTnLst>
                                    <p:set>
                                      <p:cBhvr>
                                        <p:cTn id="532" dur="1" fill="hold">
                                          <p:stCondLst>
                                            <p:cond delay="0"/>
                                          </p:stCondLst>
                                        </p:cTn>
                                        <p:tgtEl>
                                          <p:spTgt spid="233"/>
                                        </p:tgtEl>
                                        <p:attrNameLst>
                                          <p:attrName>style.visibility</p:attrName>
                                        </p:attrNameLst>
                                      </p:cBhvr>
                                      <p:to>
                                        <p:strVal val="visible"/>
                                      </p:to>
                                    </p:set>
                                  </p:childTnLst>
                                </p:cTn>
                              </p:par>
                            </p:childTnLst>
                          </p:cTn>
                        </p:par>
                      </p:childTnLst>
                    </p:cTn>
                  </p:par>
                  <p:par>
                    <p:cTn id="533" fill="hold">
                      <p:stCondLst>
                        <p:cond delay="indefinite"/>
                      </p:stCondLst>
                      <p:childTnLst>
                        <p:par>
                          <p:cTn id="534" fill="hold">
                            <p:stCondLst>
                              <p:cond delay="0"/>
                            </p:stCondLst>
                            <p:childTnLst>
                              <p:par>
                                <p:cTn id="535" nodeType="clickEffect" fill="hold" presetClass="entr" presetID="1">
                                  <p:stCondLst>
                                    <p:cond delay="0"/>
                                  </p:stCondLst>
                                  <p:childTnLst>
                                    <p:set>
                                      <p:cBhvr>
                                        <p:cTn id="536" dur="1" fill="hold">
                                          <p:stCondLst>
                                            <p:cond delay="0"/>
                                          </p:stCondLst>
                                        </p:cTn>
                                        <p:tgtEl>
                                          <p:spTgt spid="230"/>
                                        </p:tgtEl>
                                        <p:attrNameLst>
                                          <p:attrName>style.visibility</p:attrName>
                                        </p:attrNameLst>
                                      </p:cBhvr>
                                      <p:to>
                                        <p:strVal val="visible"/>
                                      </p:to>
                                    </p:set>
                                  </p:childTnLst>
                                </p:cTn>
                              </p:par>
                            </p:childTnLst>
                          </p:cTn>
                        </p:par>
                      </p:childTnLst>
                    </p:cTn>
                  </p:par>
                  <p:par>
                    <p:cTn id="537" fill="hold">
                      <p:stCondLst>
                        <p:cond delay="indefinite"/>
                      </p:stCondLst>
                      <p:childTnLst>
                        <p:par>
                          <p:cTn id="538" fill="hold">
                            <p:stCondLst>
                              <p:cond delay="0"/>
                            </p:stCondLst>
                            <p:childTnLst>
                              <p:par>
                                <p:cTn id="539" nodeType="clickEffect" fill="hold" presetClass="entr" presetID="1">
                                  <p:stCondLst>
                                    <p:cond delay="0"/>
                                  </p:stCondLst>
                                  <p:childTnLst>
                                    <p:set>
                                      <p:cBhvr>
                                        <p:cTn id="540" dur="1" fill="hold">
                                          <p:stCondLst>
                                            <p:cond delay="0"/>
                                          </p:stCondLst>
                                        </p:cTn>
                                        <p:tgtEl>
                                          <p:spTgt spid="235"/>
                                        </p:tgtEl>
                                        <p:attrNameLst>
                                          <p:attrName>style.visibility</p:attrName>
                                        </p:attrNameLst>
                                      </p:cBhvr>
                                      <p:to>
                                        <p:strVal val="visible"/>
                                      </p:to>
                                    </p:set>
                                  </p:childTnLst>
                                </p:cTn>
                              </p:par>
                            </p:childTnLst>
                          </p:cTn>
                        </p:par>
                      </p:childTnLst>
                    </p:cTn>
                  </p:par>
                  <p:par>
                    <p:cTn id="541" fill="hold">
                      <p:stCondLst>
                        <p:cond delay="indefinite"/>
                      </p:stCondLst>
                      <p:childTnLst>
                        <p:par>
                          <p:cTn id="542" fill="hold">
                            <p:stCondLst>
                              <p:cond delay="0"/>
                            </p:stCondLst>
                            <p:childTnLst>
                              <p:par>
                                <p:cTn id="543" nodeType="clickEffect" fill="hold" presetClass="entr" presetID="1">
                                  <p:stCondLst>
                                    <p:cond delay="0"/>
                                  </p:stCondLst>
                                  <p:childTnLst>
                                    <p:set>
                                      <p:cBhvr>
                                        <p:cTn id="544" dur="1" fill="hold">
                                          <p:stCondLst>
                                            <p:cond delay="0"/>
                                          </p:stCondLst>
                                        </p:cTn>
                                        <p:tgtEl>
                                          <p:spTgt spid="237"/>
                                        </p:tgtEl>
                                        <p:attrNameLst>
                                          <p:attrName>style.visibility</p:attrName>
                                        </p:attrNameLst>
                                      </p:cBhvr>
                                      <p:to>
                                        <p:strVal val="visible"/>
                                      </p:to>
                                    </p:set>
                                  </p:childTnLst>
                                </p:cTn>
                              </p:par>
                            </p:childTnLst>
                          </p:cTn>
                        </p:par>
                      </p:childTnLst>
                    </p:cTn>
                  </p:par>
                  <p:par>
                    <p:cTn id="545" fill="hold">
                      <p:stCondLst>
                        <p:cond delay="indefinite"/>
                      </p:stCondLst>
                      <p:childTnLst>
                        <p:par>
                          <p:cTn id="546" fill="hold">
                            <p:stCondLst>
                              <p:cond delay="0"/>
                            </p:stCondLst>
                            <p:childTnLst>
                              <p:par>
                                <p:cTn id="547" nodeType="clickEffect" fill="hold" presetClass="entr" presetID="1">
                                  <p:stCondLst>
                                    <p:cond delay="0"/>
                                  </p:stCondLst>
                                  <p:childTnLst>
                                    <p:set>
                                      <p:cBhvr>
                                        <p:cTn id="548" dur="1" fill="hold">
                                          <p:stCondLst>
                                            <p:cond delay="0"/>
                                          </p:stCondLst>
                                        </p:cTn>
                                        <p:tgtEl>
                                          <p:spTgt spid="231"/>
                                        </p:tgtEl>
                                        <p:attrNameLst>
                                          <p:attrName>style.visibility</p:attrName>
                                        </p:attrNameLst>
                                      </p:cBhvr>
                                      <p:to>
                                        <p:strVal val="visible"/>
                                      </p:to>
                                    </p:set>
                                  </p:childTnLst>
                                </p:cTn>
                              </p:par>
                            </p:childTnLst>
                          </p:cTn>
                        </p:par>
                      </p:childTnLst>
                    </p:cTn>
                  </p:par>
                  <p:par>
                    <p:cTn id="549" fill="hold">
                      <p:stCondLst>
                        <p:cond delay="indefinite"/>
                      </p:stCondLst>
                      <p:childTnLst>
                        <p:par>
                          <p:cTn id="550" fill="hold">
                            <p:stCondLst>
                              <p:cond delay="0"/>
                            </p:stCondLst>
                            <p:childTnLst>
                              <p:par>
                                <p:cTn id="551" nodeType="clickEffect" fill="hold" presetClass="entr" presetID="1">
                                  <p:stCondLst>
                                    <p:cond delay="0"/>
                                  </p:stCondLst>
                                  <p:childTnLst>
                                    <p:set>
                                      <p:cBhvr>
                                        <p:cTn id="552" dur="1" fill="hold">
                                          <p:stCondLst>
                                            <p:cond delay="0"/>
                                          </p:stCondLst>
                                        </p:cTn>
                                        <p:tgtEl>
                                          <p:spTgt spid="2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TextShape 7"/>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readBCD Example</a:t>
            </a:r>
            <a:endParaRPr b="0" lang="en-CA" sz="4400" spc="-1" strike="noStrike">
              <a:solidFill>
                <a:srgbClr val="000000"/>
              </a:solidFill>
              <a:latin typeface="Arial"/>
            </a:endParaRPr>
          </a:p>
        </p:txBody>
      </p:sp>
      <p:sp>
        <p:nvSpPr>
          <p:cNvPr id="239" name="CustomShape 7"/>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240" name="CustomShape 29"/>
          <p:cNvSpPr/>
          <p:nvPr/>
        </p:nvSpPr>
        <p:spPr>
          <a:xfrm>
            <a:off x="1539000" y="413856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241" name=""/>
          <p:cNvSpPr/>
          <p:nvPr/>
        </p:nvSpPr>
        <p:spPr>
          <a:xfrm>
            <a:off x="1620360" y="143964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Suppose readBCD is called with the following inputs:</a:t>
            </a:r>
            <a:endParaRPr b="0" lang="en-CA" sz="1800" spc="-1" strike="noStrike">
              <a:solidFill>
                <a:srgbClr val="000000"/>
              </a:solidFill>
              <a:latin typeface="Arial"/>
            </a:endParaRPr>
          </a:p>
        </p:txBody>
      </p:sp>
      <p:graphicFrame>
        <p:nvGraphicFramePr>
          <p:cNvPr id="242" name=""/>
          <p:cNvGraphicFramePr/>
          <p:nvPr/>
        </p:nvGraphicFramePr>
        <p:xfrm>
          <a:off x="621360" y="2500200"/>
          <a:ext cx="5075280" cy="695520"/>
        </p:xfrm>
        <a:graphic>
          <a:graphicData uri="http://schemas.openxmlformats.org/drawingml/2006/table">
            <a:tbl>
              <a:tblPr/>
              <a:tblGrid>
                <a:gridCol w="2537640"/>
                <a:gridCol w="2538000"/>
              </a:tblGrid>
              <a:tr h="346320">
                <a:tc>
                  <a:txBody>
                    <a:bodyPr lIns="36000" rIns="36000" anchor="t">
                      <a:noAutofit/>
                    </a:bodyPr>
                    <a:p>
                      <a:pPr>
                        <a:lnSpc>
                          <a:spcPct val="100000"/>
                        </a:lnSpc>
                      </a:pPr>
                      <a:r>
                        <a:rPr b="0" lang="en-CA" sz="1800" spc="-1" strike="noStrike">
                          <a:solidFill>
                            <a:srgbClr val="000000"/>
                          </a:solidFill>
                          <a:latin typeface="Arial"/>
                        </a:rPr>
                        <a:t>a0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0x10001000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a1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0x10001010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graphicFrame>
        <p:nvGraphicFramePr>
          <p:cNvPr id="243" name=""/>
          <p:cNvGraphicFramePr/>
          <p:nvPr/>
        </p:nvGraphicFramePr>
        <p:xfrm>
          <a:off x="6382440" y="2516040"/>
          <a:ext cx="5075280" cy="695520"/>
        </p:xfrm>
        <a:graphic>
          <a:graphicData uri="http://schemas.openxmlformats.org/drawingml/2006/table">
            <a:tbl>
              <a:tblPr/>
              <a:tblGrid>
                <a:gridCol w="845640"/>
                <a:gridCol w="845640"/>
                <a:gridCol w="845640"/>
                <a:gridCol w="845640"/>
                <a:gridCol w="845640"/>
                <a:gridCol w="847440"/>
              </a:tblGrid>
              <a:tr h="346320">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6’</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7’</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a:t>
                      </a:r>
                      <a:r>
                        <a:rPr b="0" lang="en-CA" sz="1800" spc="-1" strike="noStrike">
                          <a:solidFill>
                            <a:srgbClr val="000000"/>
                          </a:solidFill>
                          <a:latin typeface="Arial"/>
                        </a:rPr>
                        <a:t>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244" name=""/>
          <p:cNvSpPr/>
          <p:nvPr/>
        </p:nvSpPr>
        <p:spPr>
          <a:xfrm flipV="1">
            <a:off x="5400360" y="3058200"/>
            <a:ext cx="1258200" cy="898200"/>
          </a:xfrm>
          <a:custGeom>
            <a:avLst/>
            <a:gdLst>
              <a:gd name="textAreaLeft" fmla="*/ 0 w 1258200"/>
              <a:gd name="textAreaRight" fmla="*/ 1260360 w 1258200"/>
              <a:gd name="textAreaTop" fmla="*/ 1080 h 898200"/>
              <a:gd name="textAreaBottom" fmla="*/ 901440 h 898200"/>
            </a:gdLst>
            <a:ahLst/>
            <a:rect l="textAreaLeft" t="textAreaTop" r="textAreaRight" b="textAreaBottom"/>
            <a:pathLst>
              <a:path w="21600" h="21600">
                <a:moveTo>
                  <a:pt x="16300" y="10800"/>
                </a:moveTo>
                <a:arcTo wR="5500" hR="5500" stAng="0" swAng="-10800000"/>
                <a:lnTo>
                  <a:pt x="0" y="10800"/>
                </a:lnTo>
                <a:arcTo wR="10800" hR="10800" stAng="10800000" swAng="10800000"/>
                <a:lnTo>
                  <a:pt x="24300" y="10800"/>
                </a:lnTo>
                <a:lnTo>
                  <a:pt x="18950" y="16150"/>
                </a:lnTo>
                <a:lnTo>
                  <a:pt x="13600" y="10800"/>
                </a:lnTo>
                <a:close/>
              </a:path>
            </a:pathLst>
          </a:cu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245" name=""/>
          <p:cNvSpPr/>
          <p:nvPr/>
        </p:nvSpPr>
        <p:spPr>
          <a:xfrm>
            <a:off x="5400360" y="1800360"/>
            <a:ext cx="1258200" cy="898200"/>
          </a:xfrm>
          <a:custGeom>
            <a:avLst/>
            <a:gdLst>
              <a:gd name="textAreaLeft" fmla="*/ 0 w 1258200"/>
              <a:gd name="textAreaRight" fmla="*/ 1260360 w 1258200"/>
              <a:gd name="textAreaTop" fmla="*/ 0 h 898200"/>
              <a:gd name="textAreaBottom" fmla="*/ 900360 h 898200"/>
            </a:gdLst>
            <a:ahLst/>
            <a:rect l="textAreaLeft" t="textAreaTop" r="textAreaRight" b="textAreaBottom"/>
            <a:pathLst>
              <a:path w="21600" h="21600">
                <a:moveTo>
                  <a:pt x="16300" y="10800"/>
                </a:moveTo>
                <a:arcTo wR="5500" hR="5500" stAng="0" swAng="-10800000"/>
                <a:lnTo>
                  <a:pt x="0" y="10800"/>
                </a:lnTo>
                <a:arcTo wR="10800" hR="10800" stAng="10800000" swAng="10800000"/>
                <a:lnTo>
                  <a:pt x="24300" y="10800"/>
                </a:lnTo>
                <a:lnTo>
                  <a:pt x="18950" y="16150"/>
                </a:lnTo>
                <a:lnTo>
                  <a:pt x="13600" y="10800"/>
                </a:lnTo>
                <a:close/>
              </a:path>
            </a:pathLst>
          </a:cu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246" name=""/>
          <p:cNvSpPr/>
          <p:nvPr/>
        </p:nvSpPr>
        <p:spPr>
          <a:xfrm>
            <a:off x="1620360" y="413856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After the call to readBCD, the memory location 0x10001010 should contain the following:</a:t>
            </a:r>
            <a:endParaRPr b="0" lang="en-CA" sz="1800" spc="-1" strike="noStrike">
              <a:solidFill>
                <a:srgbClr val="000000"/>
              </a:solidFill>
              <a:latin typeface="Arial"/>
            </a:endParaRPr>
          </a:p>
        </p:txBody>
      </p:sp>
      <p:graphicFrame>
        <p:nvGraphicFramePr>
          <p:cNvPr id="247" name=""/>
          <p:cNvGraphicFramePr/>
          <p:nvPr/>
        </p:nvGraphicFramePr>
        <p:xfrm>
          <a:off x="2715480" y="5026320"/>
          <a:ext cx="2537640" cy="347760"/>
        </p:xfrm>
        <a:graphic>
          <a:graphicData uri="http://schemas.openxmlformats.org/drawingml/2006/table">
            <a:tbl>
              <a:tblPr/>
              <a:tblGrid>
                <a:gridCol w="2538000"/>
              </a:tblGrid>
              <a:tr h="346320">
                <a:tc>
                  <a:txBody>
                    <a:bodyPr lIns="36000" rIns="36000" anchor="t">
                      <a:noAutofit/>
                    </a:bodyPr>
                    <a:p>
                      <a:pPr>
                        <a:lnSpc>
                          <a:spcPct val="100000"/>
                        </a:lnSpc>
                      </a:pPr>
                      <a:r>
                        <a:rPr b="0" lang="en-CA" sz="1800" spc="-1" strike="noStrike">
                          <a:solidFill>
                            <a:srgbClr val="000000"/>
                          </a:solidFill>
                          <a:latin typeface="Arial"/>
                        </a:rPr>
                        <a:t>0x10001010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graphicFrame>
        <p:nvGraphicFramePr>
          <p:cNvPr id="248" name=""/>
          <p:cNvGraphicFramePr/>
          <p:nvPr/>
        </p:nvGraphicFramePr>
        <p:xfrm>
          <a:off x="6759000" y="5058720"/>
          <a:ext cx="5075280" cy="347760"/>
        </p:xfrm>
        <a:graphic>
          <a:graphicData uri="http://schemas.openxmlformats.org/drawingml/2006/table">
            <a:tbl>
              <a:tblPr/>
              <a:tblGrid>
                <a:gridCol w="845640"/>
                <a:gridCol w="845640"/>
                <a:gridCol w="845640"/>
                <a:gridCol w="845640"/>
                <a:gridCol w="845640"/>
                <a:gridCol w="847440"/>
              </a:tblGrid>
              <a:tr h="346320">
                <a:tc>
                  <a:txBody>
                    <a:bodyPr lIns="36000" rIns="36000" anchor="t">
                      <a:noAutofit/>
                    </a:bodyPr>
                    <a:p>
                      <a:pPr>
                        <a:lnSpc>
                          <a:spcPct val="100000"/>
                        </a:lnSpc>
                      </a:pPr>
                      <a:r>
                        <a:rPr b="0" lang="en-CA" sz="1800" spc="-1" strike="noStrike">
                          <a:solidFill>
                            <a:srgbClr val="000000"/>
                          </a:solidFill>
                          <a:latin typeface="Arial"/>
                        </a:rPr>
                        <a:t>0x34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0x67</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0xc4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249" name=""/>
          <p:cNvSpPr/>
          <p:nvPr/>
        </p:nvSpPr>
        <p:spPr>
          <a:xfrm>
            <a:off x="5580000" y="4968000"/>
            <a:ext cx="898200" cy="477360"/>
          </a:xfrm>
          <a:prstGeom prst="rightArrow">
            <a:avLst>
              <a:gd name="adj1" fmla="val 50000"/>
              <a:gd name="adj2" fmla="val 46957"/>
            </a:avLst>
          </a:pr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553" dur="indefinite" restart="never" nodeType="tmRoot">
          <p:childTnLst>
            <p:seq>
              <p:cTn id="554" dur="indefinite" nodeType="mainSeq">
                <p:childTnLst>
                  <p:par>
                    <p:cTn id="555" fill="hold">
                      <p:stCondLst>
                        <p:cond delay="indefinite"/>
                      </p:stCondLst>
                      <p:childTnLst>
                        <p:par>
                          <p:cTn id="556" fill="hold">
                            <p:stCondLst>
                              <p:cond delay="0"/>
                            </p:stCondLst>
                            <p:childTnLst>
                              <p:par>
                                <p:cTn id="557" nodeType="clickEffect" fill="hold" presetClass="entr" presetID="1">
                                  <p:stCondLst>
                                    <p:cond delay="0"/>
                                  </p:stCondLst>
                                  <p:childTnLst>
                                    <p:set>
                                      <p:cBhvr>
                                        <p:cTn id="558" dur="1" fill="hold">
                                          <p:stCondLst>
                                            <p:cond delay="0"/>
                                          </p:stCondLst>
                                        </p:cTn>
                                        <p:tgtEl>
                                          <p:spTgt spid="241"/>
                                        </p:tgtEl>
                                        <p:attrNameLst>
                                          <p:attrName>style.visibility</p:attrName>
                                        </p:attrNameLst>
                                      </p:cBhvr>
                                      <p:to>
                                        <p:strVal val="visible"/>
                                      </p:to>
                                    </p:set>
                                  </p:childTnLst>
                                </p:cTn>
                              </p:par>
                              <p:par>
                                <p:cTn id="559" nodeType="withEffect" fill="hold" presetClass="entr" presetID="1">
                                  <p:stCondLst>
                                    <p:cond delay="0"/>
                                  </p:stCondLst>
                                  <p:childTnLst>
                                    <p:set>
                                      <p:cBhvr>
                                        <p:cTn id="560" dur="1" fill="hold">
                                          <p:stCondLst>
                                            <p:cond delay="0"/>
                                          </p:stCondLst>
                                        </p:cTn>
                                        <p:tgtEl>
                                          <p:spTgt spid="242"/>
                                        </p:tgtEl>
                                        <p:attrNameLst>
                                          <p:attrName>style.visibility</p:attrName>
                                        </p:attrNameLst>
                                      </p:cBhvr>
                                      <p:to>
                                        <p:strVal val="visible"/>
                                      </p:to>
                                    </p:set>
                                  </p:childTnLst>
                                </p:cTn>
                              </p:par>
                              <p:par>
                                <p:cTn id="561" nodeType="withEffect" fill="hold" presetClass="entr" presetID="1">
                                  <p:stCondLst>
                                    <p:cond delay="0"/>
                                  </p:stCondLst>
                                  <p:childTnLst>
                                    <p:set>
                                      <p:cBhvr>
                                        <p:cTn id="562" dur="1" fill="hold">
                                          <p:stCondLst>
                                            <p:cond delay="0"/>
                                          </p:stCondLst>
                                        </p:cTn>
                                        <p:tgtEl>
                                          <p:spTgt spid="243"/>
                                        </p:tgtEl>
                                        <p:attrNameLst>
                                          <p:attrName>style.visibility</p:attrName>
                                        </p:attrNameLst>
                                      </p:cBhvr>
                                      <p:to>
                                        <p:strVal val="visible"/>
                                      </p:to>
                                    </p:set>
                                  </p:childTnLst>
                                </p:cTn>
                              </p:par>
                              <p:par>
                                <p:cTn id="563" nodeType="withEffect" fill="hold" presetClass="entr" presetID="1">
                                  <p:stCondLst>
                                    <p:cond delay="0"/>
                                  </p:stCondLst>
                                  <p:childTnLst>
                                    <p:set>
                                      <p:cBhvr>
                                        <p:cTn id="564" dur="1" fill="hold">
                                          <p:stCondLst>
                                            <p:cond delay="0"/>
                                          </p:stCondLst>
                                        </p:cTn>
                                        <p:tgtEl>
                                          <p:spTgt spid="244"/>
                                        </p:tgtEl>
                                        <p:attrNameLst>
                                          <p:attrName>style.visibility</p:attrName>
                                        </p:attrNameLst>
                                      </p:cBhvr>
                                      <p:to>
                                        <p:strVal val="visible"/>
                                      </p:to>
                                    </p:set>
                                  </p:childTnLst>
                                </p:cTn>
                              </p:par>
                              <p:par>
                                <p:cTn id="565" nodeType="withEffect" fill="hold" presetClass="entr" presetID="1">
                                  <p:stCondLst>
                                    <p:cond delay="0"/>
                                  </p:stCondLst>
                                  <p:childTnLst>
                                    <p:set>
                                      <p:cBhvr>
                                        <p:cTn id="566" dur="1" fill="hold">
                                          <p:stCondLst>
                                            <p:cond delay="0"/>
                                          </p:stCondLst>
                                        </p:cTn>
                                        <p:tgtEl>
                                          <p:spTgt spid="245"/>
                                        </p:tgtEl>
                                        <p:attrNameLst>
                                          <p:attrName>style.visibility</p:attrName>
                                        </p:attrNameLst>
                                      </p:cBhvr>
                                      <p:to>
                                        <p:strVal val="visible"/>
                                      </p:to>
                                    </p:set>
                                  </p:childTnLst>
                                </p:cTn>
                              </p:par>
                            </p:childTnLst>
                          </p:cTn>
                        </p:par>
                      </p:childTnLst>
                    </p:cTn>
                  </p:par>
                  <p:par>
                    <p:cTn id="567" fill="hold">
                      <p:stCondLst>
                        <p:cond delay="indefinite"/>
                      </p:stCondLst>
                      <p:childTnLst>
                        <p:par>
                          <p:cTn id="568" fill="hold">
                            <p:stCondLst>
                              <p:cond delay="0"/>
                            </p:stCondLst>
                            <p:childTnLst>
                              <p:par>
                                <p:cTn id="569" nodeType="clickEffect" fill="hold" presetClass="entr" presetID="1">
                                  <p:stCondLst>
                                    <p:cond delay="0"/>
                                  </p:stCondLst>
                                  <p:childTnLst>
                                    <p:set>
                                      <p:cBhvr>
                                        <p:cTn id="570" dur="1" fill="hold">
                                          <p:stCondLst>
                                            <p:cond delay="0"/>
                                          </p:stCondLst>
                                        </p:cTn>
                                        <p:tgtEl>
                                          <p:spTgt spid="246"/>
                                        </p:tgtEl>
                                        <p:attrNameLst>
                                          <p:attrName>style.visibility</p:attrName>
                                        </p:attrNameLst>
                                      </p:cBhvr>
                                      <p:to>
                                        <p:strVal val="visible"/>
                                      </p:to>
                                    </p:set>
                                  </p:childTnLst>
                                </p:cTn>
                              </p:par>
                              <p:par>
                                <p:cTn id="571" nodeType="withEffect" fill="hold" presetClass="entr" presetID="1">
                                  <p:stCondLst>
                                    <p:cond delay="0"/>
                                  </p:stCondLst>
                                  <p:childTnLst>
                                    <p:set>
                                      <p:cBhvr>
                                        <p:cTn id="572" dur="1" fill="hold">
                                          <p:stCondLst>
                                            <p:cond delay="0"/>
                                          </p:stCondLst>
                                        </p:cTn>
                                        <p:tgtEl>
                                          <p:spTgt spid="247"/>
                                        </p:tgtEl>
                                        <p:attrNameLst>
                                          <p:attrName>style.visibility</p:attrName>
                                        </p:attrNameLst>
                                      </p:cBhvr>
                                      <p:to>
                                        <p:strVal val="visible"/>
                                      </p:to>
                                    </p:set>
                                  </p:childTnLst>
                                </p:cTn>
                              </p:par>
                            </p:childTnLst>
                          </p:cTn>
                        </p:par>
                      </p:childTnLst>
                    </p:cTn>
                  </p:par>
                  <p:par>
                    <p:cTn id="573" fill="hold">
                      <p:stCondLst>
                        <p:cond delay="indefinite"/>
                      </p:stCondLst>
                      <p:childTnLst>
                        <p:par>
                          <p:cTn id="574" fill="hold">
                            <p:stCondLst>
                              <p:cond delay="0"/>
                            </p:stCondLst>
                            <p:childTnLst>
                              <p:par>
                                <p:cTn id="575" nodeType="clickEffect" fill="hold" presetClass="entr" presetID="1">
                                  <p:stCondLst>
                                    <p:cond delay="0"/>
                                  </p:stCondLst>
                                  <p:childTnLst>
                                    <p:set>
                                      <p:cBhvr>
                                        <p:cTn id="576" dur="1" fill="hold">
                                          <p:stCondLst>
                                            <p:cond delay="0"/>
                                          </p:stCondLst>
                                        </p:cTn>
                                        <p:tgtEl>
                                          <p:spTgt spid="248"/>
                                        </p:tgtEl>
                                        <p:attrNameLst>
                                          <p:attrName>style.visibility</p:attrName>
                                        </p:attrNameLst>
                                      </p:cBhvr>
                                      <p:to>
                                        <p:strVal val="visible"/>
                                      </p:to>
                                    </p:set>
                                  </p:childTnLst>
                                </p:cTn>
                              </p:par>
                              <p:par>
                                <p:cTn id="577" nodeType="withEffect" fill="hold" presetClass="entr" presetID="1">
                                  <p:stCondLst>
                                    <p:cond delay="0"/>
                                  </p:stCondLst>
                                  <p:childTnLst>
                                    <p:set>
                                      <p:cBhvr>
                                        <p:cTn id="578" dur="1" fill="hold">
                                          <p:stCondLst>
                                            <p:cond delay="0"/>
                                          </p:stCondLst>
                                        </p:cTn>
                                        <p:tgtEl>
                                          <p:spTgt spid="2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TextShape 4"/>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printBCD</a:t>
            </a:r>
            <a:endParaRPr b="0" lang="en-CA" sz="4400" spc="-1" strike="noStrike">
              <a:solidFill>
                <a:srgbClr val="000000"/>
              </a:solidFill>
              <a:latin typeface="Arial"/>
            </a:endParaRPr>
          </a:p>
        </p:txBody>
      </p:sp>
      <p:sp>
        <p:nvSpPr>
          <p:cNvPr id="251" name="CustomShape 22"/>
          <p:cNvSpPr/>
          <p:nvPr/>
        </p:nvSpPr>
        <p:spPr>
          <a:xfrm>
            <a:off x="1538640" y="32673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Arial"/>
              </a:rPr>
              <a:t>a0: Pointer to an integer in binary BCD format.</a:t>
            </a:r>
            <a:endParaRPr b="0" lang="en-CA" sz="2400" spc="-1" strike="noStrike">
              <a:solidFill>
                <a:srgbClr val="000000"/>
              </a:solidFill>
              <a:latin typeface="Arial"/>
            </a:endParaRPr>
          </a:p>
        </p:txBody>
      </p:sp>
      <p:sp>
        <p:nvSpPr>
          <p:cNvPr id="252" name="CustomShape 23"/>
          <p:cNvSpPr/>
          <p:nvPr/>
        </p:nvSpPr>
        <p:spPr>
          <a:xfrm>
            <a:off x="1538640" y="5100120"/>
            <a:ext cx="951156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Calibri"/>
              </a:rPr>
              <a:t>N/A</a:t>
            </a:r>
            <a:endParaRPr b="0" lang="en-CA" sz="2400" spc="-1" strike="noStrike">
              <a:solidFill>
                <a:srgbClr val="000000"/>
              </a:solidFill>
              <a:latin typeface="Arial"/>
            </a:endParaRPr>
          </a:p>
        </p:txBody>
      </p:sp>
      <p:sp>
        <p:nvSpPr>
          <p:cNvPr id="253" name="CustomShape 24"/>
          <p:cNvSpPr/>
          <p:nvPr/>
        </p:nvSpPr>
        <p:spPr>
          <a:xfrm>
            <a:off x="1302480" y="284328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Parameter:</a:t>
            </a:r>
            <a:endParaRPr b="0" lang="en-CA" sz="2400" spc="-1" strike="noStrike">
              <a:solidFill>
                <a:srgbClr val="000000"/>
              </a:solidFill>
              <a:latin typeface="Arial"/>
            </a:endParaRPr>
          </a:p>
        </p:txBody>
      </p:sp>
      <p:sp>
        <p:nvSpPr>
          <p:cNvPr id="254" name="CustomShape 25"/>
          <p:cNvSpPr/>
          <p:nvPr/>
        </p:nvSpPr>
        <p:spPr>
          <a:xfrm>
            <a:off x="1230840" y="4656960"/>
            <a:ext cx="23976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Return Value:</a:t>
            </a:r>
            <a:endParaRPr b="0" lang="en-CA" sz="2400" spc="-1" strike="noStrike">
              <a:solidFill>
                <a:srgbClr val="000000"/>
              </a:solidFill>
              <a:latin typeface="Arial"/>
            </a:endParaRPr>
          </a:p>
        </p:txBody>
      </p:sp>
      <p:sp>
        <p:nvSpPr>
          <p:cNvPr id="255" name="CustomShape 27"/>
          <p:cNvSpPr/>
          <p:nvPr/>
        </p:nvSpPr>
        <p:spPr>
          <a:xfrm>
            <a:off x="1302480" y="1767960"/>
            <a:ext cx="989640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This function prints a BCD number to standard output. A newline should be printed after the number.</a:t>
            </a:r>
            <a:endParaRPr b="0" lang="en-CA" sz="2400" spc="-1" strike="noStrike">
              <a:solidFill>
                <a:srgbClr val="000000"/>
              </a:solidFill>
              <a:latin typeface="Arial"/>
            </a:endParaRPr>
          </a:p>
        </p:txBody>
      </p:sp>
      <p:sp>
        <p:nvSpPr>
          <p:cNvPr id="256" name="CustomShape 28"/>
          <p:cNvSpPr/>
          <p:nvPr/>
        </p:nvSpPr>
        <p:spPr>
          <a:xfrm>
            <a:off x="1302480" y="1343160"/>
            <a:ext cx="19879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a:t>
            </a:r>
            <a:endParaRPr b="0" lang="en-CA" sz="24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579" dur="indefinite" restart="never" nodeType="tmRoot">
          <p:childTnLst>
            <p:seq>
              <p:cTn id="580" dur="indefinite" nodeType="mainSeq">
                <p:childTnLst>
                  <p:par>
                    <p:cTn id="581" fill="hold">
                      <p:stCondLst>
                        <p:cond delay="indefinite"/>
                      </p:stCondLst>
                      <p:childTnLst>
                        <p:par>
                          <p:cTn id="582" fill="hold">
                            <p:stCondLst>
                              <p:cond delay="0"/>
                            </p:stCondLst>
                            <p:childTnLst>
                              <p:par>
                                <p:cTn id="583" nodeType="clickEffect" fill="hold" presetClass="entr" presetID="1">
                                  <p:stCondLst>
                                    <p:cond delay="0"/>
                                  </p:stCondLst>
                                  <p:childTnLst>
                                    <p:set>
                                      <p:cBhvr>
                                        <p:cTn id="584" dur="1" fill="hold">
                                          <p:stCondLst>
                                            <p:cond delay="0"/>
                                          </p:stCondLst>
                                        </p:cTn>
                                        <p:tgtEl>
                                          <p:spTgt spid="256"/>
                                        </p:tgtEl>
                                        <p:attrNameLst>
                                          <p:attrName>style.visibility</p:attrName>
                                        </p:attrNameLst>
                                      </p:cBhvr>
                                      <p:to>
                                        <p:strVal val="visible"/>
                                      </p:to>
                                    </p:set>
                                  </p:childTnLst>
                                </p:cTn>
                              </p:par>
                            </p:childTnLst>
                          </p:cTn>
                        </p:par>
                      </p:childTnLst>
                    </p:cTn>
                  </p:par>
                  <p:par>
                    <p:cTn id="585" fill="hold">
                      <p:stCondLst>
                        <p:cond delay="indefinite"/>
                      </p:stCondLst>
                      <p:childTnLst>
                        <p:par>
                          <p:cTn id="586" fill="hold">
                            <p:stCondLst>
                              <p:cond delay="0"/>
                            </p:stCondLst>
                            <p:childTnLst>
                              <p:par>
                                <p:cTn id="587" nodeType="clickEffect" fill="hold" presetClass="entr" presetID="1">
                                  <p:stCondLst>
                                    <p:cond delay="0"/>
                                  </p:stCondLst>
                                  <p:childTnLst>
                                    <p:set>
                                      <p:cBhvr>
                                        <p:cTn id="588" dur="1" fill="hold">
                                          <p:stCondLst>
                                            <p:cond delay="0"/>
                                          </p:stCondLst>
                                        </p:cTn>
                                        <p:tgtEl>
                                          <p:spTgt spid="255"/>
                                        </p:tgtEl>
                                        <p:attrNameLst>
                                          <p:attrName>style.visibility</p:attrName>
                                        </p:attrNameLst>
                                      </p:cBhvr>
                                      <p:to>
                                        <p:strVal val="visible"/>
                                      </p:to>
                                    </p:set>
                                  </p:childTnLst>
                                </p:cTn>
                              </p:par>
                            </p:childTnLst>
                          </p:cTn>
                        </p:par>
                      </p:childTnLst>
                    </p:cTn>
                  </p:par>
                  <p:par>
                    <p:cTn id="589" fill="hold">
                      <p:stCondLst>
                        <p:cond delay="indefinite"/>
                      </p:stCondLst>
                      <p:childTnLst>
                        <p:par>
                          <p:cTn id="590" fill="hold">
                            <p:stCondLst>
                              <p:cond delay="0"/>
                            </p:stCondLst>
                            <p:childTnLst>
                              <p:par>
                                <p:cTn id="591" nodeType="clickEffect" fill="hold" presetClass="entr" presetID="1">
                                  <p:stCondLst>
                                    <p:cond delay="0"/>
                                  </p:stCondLst>
                                  <p:childTnLst>
                                    <p:set>
                                      <p:cBhvr>
                                        <p:cTn id="592" dur="1" fill="hold">
                                          <p:stCondLst>
                                            <p:cond delay="0"/>
                                          </p:stCondLst>
                                        </p:cTn>
                                        <p:tgtEl>
                                          <p:spTgt spid="253"/>
                                        </p:tgtEl>
                                        <p:attrNameLst>
                                          <p:attrName>style.visibility</p:attrName>
                                        </p:attrNameLst>
                                      </p:cBhvr>
                                      <p:to>
                                        <p:strVal val="visible"/>
                                      </p:to>
                                    </p:set>
                                  </p:childTnLst>
                                </p:cTn>
                              </p:par>
                            </p:childTnLst>
                          </p:cTn>
                        </p:par>
                      </p:childTnLst>
                    </p:cTn>
                  </p:par>
                  <p:par>
                    <p:cTn id="593" fill="hold">
                      <p:stCondLst>
                        <p:cond delay="indefinite"/>
                      </p:stCondLst>
                      <p:childTnLst>
                        <p:par>
                          <p:cTn id="594" fill="hold">
                            <p:stCondLst>
                              <p:cond delay="0"/>
                            </p:stCondLst>
                            <p:childTnLst>
                              <p:par>
                                <p:cTn id="595" nodeType="clickEffect" fill="hold" presetClass="entr" presetID="1">
                                  <p:stCondLst>
                                    <p:cond delay="0"/>
                                  </p:stCondLst>
                                  <p:childTnLst>
                                    <p:set>
                                      <p:cBhvr>
                                        <p:cTn id="596" dur="1" fill="hold">
                                          <p:stCondLst>
                                            <p:cond delay="0"/>
                                          </p:stCondLst>
                                        </p:cTn>
                                        <p:tgtEl>
                                          <p:spTgt spid="251"/>
                                        </p:tgtEl>
                                        <p:attrNameLst>
                                          <p:attrName>style.visibility</p:attrName>
                                        </p:attrNameLst>
                                      </p:cBhvr>
                                      <p:to>
                                        <p:strVal val="visible"/>
                                      </p:to>
                                    </p:set>
                                  </p:childTnLst>
                                </p:cTn>
                              </p:par>
                            </p:childTnLst>
                          </p:cTn>
                        </p:par>
                      </p:childTnLst>
                    </p:cTn>
                  </p:par>
                  <p:par>
                    <p:cTn id="597" fill="hold">
                      <p:stCondLst>
                        <p:cond delay="indefinite"/>
                      </p:stCondLst>
                      <p:childTnLst>
                        <p:par>
                          <p:cTn id="598" fill="hold">
                            <p:stCondLst>
                              <p:cond delay="0"/>
                            </p:stCondLst>
                            <p:childTnLst>
                              <p:par>
                                <p:cTn id="599" nodeType="clickEffect" fill="hold" presetClass="entr" presetID="1">
                                  <p:stCondLst>
                                    <p:cond delay="0"/>
                                  </p:stCondLst>
                                  <p:childTnLst>
                                    <p:set>
                                      <p:cBhvr>
                                        <p:cTn id="600" dur="1" fill="hold">
                                          <p:stCondLst>
                                            <p:cond delay="0"/>
                                          </p:stCondLst>
                                        </p:cTn>
                                        <p:tgtEl>
                                          <p:spTgt spid="254"/>
                                        </p:tgtEl>
                                        <p:attrNameLst>
                                          <p:attrName>style.visibility</p:attrName>
                                        </p:attrNameLst>
                                      </p:cBhvr>
                                      <p:to>
                                        <p:strVal val="visible"/>
                                      </p:to>
                                    </p:set>
                                  </p:childTnLst>
                                </p:cTn>
                              </p:par>
                            </p:childTnLst>
                          </p:cTn>
                        </p:par>
                      </p:childTnLst>
                    </p:cTn>
                  </p:par>
                  <p:par>
                    <p:cTn id="601" fill="hold">
                      <p:stCondLst>
                        <p:cond delay="indefinite"/>
                      </p:stCondLst>
                      <p:childTnLst>
                        <p:par>
                          <p:cTn id="602" fill="hold">
                            <p:stCondLst>
                              <p:cond delay="0"/>
                            </p:stCondLst>
                            <p:childTnLst>
                              <p:par>
                                <p:cTn id="603" nodeType="clickEffect" fill="hold" presetClass="entr" presetID="1">
                                  <p:stCondLst>
                                    <p:cond delay="0"/>
                                  </p:stCondLst>
                                  <p:childTnLst>
                                    <p:set>
                                      <p:cBhvr>
                                        <p:cTn id="604" dur="1" fill="hold">
                                          <p:stCondLst>
                                            <p:cond delay="0"/>
                                          </p:stCondLst>
                                        </p:cTn>
                                        <p:tgtEl>
                                          <p:spTgt spid="25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TextShape 11"/>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What to submit?</a:t>
            </a:r>
            <a:endParaRPr b="0" lang="en-CA" sz="4400" spc="-1" strike="noStrike">
              <a:solidFill>
                <a:srgbClr val="000000"/>
              </a:solidFill>
              <a:latin typeface="Arial"/>
            </a:endParaRPr>
          </a:p>
        </p:txBody>
      </p:sp>
      <p:sp>
        <p:nvSpPr>
          <p:cNvPr id="258" name="CustomShape 39"/>
          <p:cNvSpPr/>
          <p:nvPr/>
        </p:nvSpPr>
        <p:spPr>
          <a:xfrm>
            <a:off x="1538640" y="4138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408240"/>
              </a:tabLst>
            </a:pPr>
            <a:endParaRPr b="0" lang="en-CA" sz="1800" spc="-1" strike="noStrike">
              <a:solidFill>
                <a:srgbClr val="000000"/>
              </a:solidFill>
              <a:latin typeface="Arial"/>
            </a:endParaRPr>
          </a:p>
        </p:txBody>
      </p:sp>
      <p:sp>
        <p:nvSpPr>
          <p:cNvPr id="259" name="CustomShape 26"/>
          <p:cNvSpPr/>
          <p:nvPr/>
        </p:nvSpPr>
        <p:spPr>
          <a:xfrm>
            <a:off x="1302480" y="1767960"/>
            <a:ext cx="989640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Submit a single file </a:t>
            </a:r>
            <a:r>
              <a:rPr b="1" lang="en-CA" sz="2400" spc="-1" strike="noStrike">
                <a:solidFill>
                  <a:srgbClr val="000000"/>
                </a:solidFill>
                <a:latin typeface="Monaco"/>
              </a:rPr>
              <a:t>multiplyBCD.s</a:t>
            </a:r>
            <a:r>
              <a:rPr b="0" lang="en-CA" sz="2400" spc="-1" strike="noStrike">
                <a:solidFill>
                  <a:srgbClr val="000000"/>
                </a:solidFill>
                <a:latin typeface="Monaco"/>
              </a:rPr>
              <a:t>.</a:t>
            </a:r>
            <a:endParaRPr b="0" lang="en-CA" sz="2400" spc="-1" strike="noStrike">
              <a:solidFill>
                <a:srgbClr val="000000"/>
              </a:solidFill>
              <a:latin typeface="Arial"/>
            </a:endParaRPr>
          </a:p>
        </p:txBody>
      </p:sp>
      <p:sp>
        <p:nvSpPr>
          <p:cNvPr id="260" name="CustomShape 30"/>
          <p:cNvSpPr/>
          <p:nvPr/>
        </p:nvSpPr>
        <p:spPr>
          <a:xfrm>
            <a:off x="1302480" y="2487960"/>
            <a:ext cx="9896400" cy="82116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0" lang="en-CA" sz="2400" spc="-1" strike="noStrike">
                <a:solidFill>
                  <a:srgbClr val="000000"/>
                </a:solidFill>
                <a:latin typeface="Monaco"/>
              </a:rPr>
              <a:t>Make sure to push your changes before the assignment deadline.</a:t>
            </a:r>
            <a:endParaRPr b="0" lang="en-CA" sz="24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605" dur="indefinite" restart="never" nodeType="tmRoot">
          <p:childTnLst>
            <p:seq>
              <p:cTn id="606" dur="indefinite" nodeType="mainSeq">
                <p:childTnLst>
                  <p:par>
                    <p:cTn id="607" fill="hold">
                      <p:stCondLst>
                        <p:cond delay="indefinite"/>
                      </p:stCondLst>
                      <p:childTnLst>
                        <p:par>
                          <p:cTn id="608" fill="hold">
                            <p:stCondLst>
                              <p:cond delay="0"/>
                            </p:stCondLst>
                            <p:childTnLst>
                              <p:par>
                                <p:cTn id="609" nodeType="clickEffect" fill="hold" presetClass="entr" presetID="1">
                                  <p:stCondLst>
                                    <p:cond delay="0"/>
                                  </p:stCondLst>
                                  <p:childTnLst>
                                    <p:set>
                                      <p:cBhvr>
                                        <p:cTn id="610" dur="1" fill="hold">
                                          <p:stCondLst>
                                            <p:cond delay="0"/>
                                          </p:stCondLst>
                                        </p:cTn>
                                        <p:tgtEl>
                                          <p:spTgt spid="258"/>
                                        </p:tgtEl>
                                        <p:attrNameLst>
                                          <p:attrName>style.visibility</p:attrName>
                                        </p:attrNameLst>
                                      </p:cBhvr>
                                      <p:to>
                                        <p:strVal val="visible"/>
                                      </p:to>
                                    </p:set>
                                  </p:childTnLst>
                                </p:cTn>
                              </p:par>
                            </p:childTnLst>
                          </p:cTn>
                        </p:par>
                      </p:childTnLst>
                    </p:cTn>
                  </p:par>
                  <p:par>
                    <p:cTn id="611" fill="hold">
                      <p:stCondLst>
                        <p:cond delay="indefinite"/>
                      </p:stCondLst>
                      <p:childTnLst>
                        <p:par>
                          <p:cTn id="612" fill="hold">
                            <p:stCondLst>
                              <p:cond delay="0"/>
                            </p:stCondLst>
                            <p:childTnLst>
                              <p:par>
                                <p:cTn id="613" nodeType="clickEffect" fill="hold" presetClass="entr" presetID="1">
                                  <p:stCondLst>
                                    <p:cond delay="0"/>
                                  </p:stCondLst>
                                  <p:childTnLst>
                                    <p:set>
                                      <p:cBhvr>
                                        <p:cTn id="614" dur="1" fill="hold">
                                          <p:stCondLst>
                                            <p:cond delay="0"/>
                                          </p:stCondLst>
                                        </p:cTn>
                                        <p:tgtEl>
                                          <p:spTgt spid="259"/>
                                        </p:tgtEl>
                                        <p:attrNameLst>
                                          <p:attrName>style.visibility</p:attrName>
                                        </p:attrNameLst>
                                      </p:cBhvr>
                                      <p:to>
                                        <p:strVal val="visible"/>
                                      </p:to>
                                    </p:set>
                                  </p:childTnLst>
                                </p:cTn>
                              </p:par>
                            </p:childTnLst>
                          </p:cTn>
                        </p:par>
                      </p:childTnLst>
                    </p:cTn>
                  </p:par>
                  <p:par>
                    <p:cTn id="615" fill="hold">
                      <p:stCondLst>
                        <p:cond delay="indefinite"/>
                      </p:stCondLst>
                      <p:childTnLst>
                        <p:par>
                          <p:cTn id="616" fill="hold">
                            <p:stCondLst>
                              <p:cond delay="0"/>
                            </p:stCondLst>
                            <p:childTnLst>
                              <p:par>
                                <p:cTn id="617" nodeType="clickEffect" fill="hold" presetClass="entr" presetID="1">
                                  <p:stCondLst>
                                    <p:cond delay="0"/>
                                  </p:stCondLst>
                                  <p:childTnLst>
                                    <p:set>
                                      <p:cBhvr>
                                        <p:cTn id="618" dur="1" fill="hold">
                                          <p:stCondLst>
                                            <p:cond delay="0"/>
                                          </p:stCondLst>
                                        </p:cTn>
                                        <p:tgtEl>
                                          <p:spTgt spid="26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914400" y="2130480"/>
            <a:ext cx="10360800" cy="1467360"/>
          </a:xfrm>
          <a:prstGeom prst="rect">
            <a:avLst/>
          </a:prstGeom>
          <a:noFill/>
          <a:ln w="0">
            <a:noFill/>
          </a:ln>
        </p:spPr>
        <p:txBody>
          <a:bodyPr lIns="91440" rIns="91440" tIns="45720" bIns="45720" anchor="ctr">
            <a:noAutofit/>
          </a:bodyPr>
          <a:p>
            <a:pPr indent="0" algn="ctr" defTabSz="457200">
              <a:lnSpc>
                <a:spcPct val="100000"/>
              </a:lnSpc>
              <a:buNone/>
              <a:tabLst>
                <a:tab algn="l" pos="0"/>
              </a:tabLst>
            </a:pPr>
            <a:r>
              <a:rPr b="0" lang="en-US" sz="4400" spc="-1" strike="noStrike">
                <a:solidFill>
                  <a:schemeClr val="dk1"/>
                </a:solidFill>
                <a:latin typeface="Calibri"/>
              </a:rPr>
              <a:t>Testing</a:t>
            </a:r>
            <a:endParaRPr b="0" lang="en-CA" sz="4400" spc="-1" strike="noStrike">
              <a:solidFill>
                <a:srgbClr val="000000"/>
              </a:solidFill>
              <a:latin typeface="Arial"/>
            </a:endParaRPr>
          </a:p>
        </p:txBody>
      </p:sp>
      <p:sp>
        <p:nvSpPr>
          <p:cNvPr id="262" name="PlaceHolder 2"/>
          <p:cNvSpPr>
            <a:spLocks noGrp="1"/>
          </p:cNvSpPr>
          <p:nvPr>
            <p:ph type="subTitle"/>
          </p:nvPr>
        </p:nvSpPr>
        <p:spPr>
          <a:xfrm>
            <a:off x="4829760" y="1055520"/>
            <a:ext cx="2530080" cy="778680"/>
          </a:xfrm>
          <a:prstGeom prst="rect">
            <a:avLst/>
          </a:prstGeom>
          <a:noFill/>
          <a:ln w="0">
            <a:noFill/>
          </a:ln>
        </p:spPr>
        <p:txBody>
          <a:bodyPr lIns="91440" rIns="91440" tIns="45720" bIns="45720" anchor="t">
            <a:noAutofit/>
          </a:bodyPr>
          <a:p>
            <a:pPr indent="0" algn="ctr" defTabSz="457200">
              <a:lnSpc>
                <a:spcPct val="100000"/>
              </a:lnSpc>
              <a:spcBef>
                <a:spcPts val="641"/>
              </a:spcBef>
              <a:buNone/>
              <a:tabLst>
                <a:tab algn="l" pos="0"/>
              </a:tabLst>
            </a:pPr>
            <a:r>
              <a:rPr b="0" lang="en-US" sz="3200" spc="-1" strike="noStrike">
                <a:solidFill>
                  <a:schemeClr val="dk1">
                    <a:tint val="75000"/>
                  </a:schemeClr>
                </a:solidFill>
                <a:latin typeface="Calibri"/>
              </a:rPr>
              <a:t>CMPUT 229</a:t>
            </a:r>
            <a:endParaRPr b="0" lang="en-CA"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TextShape 8"/>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Testing your Solution</a:t>
            </a:r>
            <a:endParaRPr b="0" lang="en-CA" sz="4400" spc="-1" strike="noStrike">
              <a:solidFill>
                <a:srgbClr val="000000"/>
              </a:solidFill>
              <a:latin typeface="Arial"/>
            </a:endParaRPr>
          </a:p>
        </p:txBody>
      </p:sp>
      <p:sp>
        <p:nvSpPr>
          <p:cNvPr id="264" name="CustomShape 36"/>
          <p:cNvSpPr/>
          <p:nvPr/>
        </p:nvSpPr>
        <p:spPr>
          <a:xfrm>
            <a:off x="1538640" y="4426200"/>
            <a:ext cx="8288640" cy="453240"/>
          </a:xfrm>
          <a:prstGeom prst="rect">
            <a:avLst/>
          </a:prstGeom>
          <a:noFill/>
          <a:ln w="0">
            <a:noFill/>
          </a:ln>
        </p:spPr>
        <p:style>
          <a:lnRef idx="0"/>
          <a:fillRef idx="0"/>
          <a:effectRef idx="0"/>
          <a:fontRef idx="minor"/>
        </p:style>
        <p:txBody>
          <a:bodyPr lIns="90000" rIns="90000" tIns="45000" bIns="45000" anchor="t">
            <a:spAutoFit/>
          </a:bodyPr>
          <a:p>
            <a:pPr>
              <a:lnSpc>
                <a:spcPct val="100000"/>
              </a:lnSpc>
              <a:tabLst>
                <a:tab algn="l" pos="408240"/>
              </a:tabLst>
            </a:pPr>
            <a:endParaRPr b="0" lang="en-CA" sz="1800" spc="-1" strike="noStrike">
              <a:solidFill>
                <a:srgbClr val="000000"/>
              </a:solidFill>
              <a:latin typeface="Arial"/>
            </a:endParaRPr>
          </a:p>
        </p:txBody>
      </p:sp>
      <p:sp>
        <p:nvSpPr>
          <p:cNvPr id="265" name="CustomShape 31"/>
          <p:cNvSpPr/>
          <p:nvPr/>
        </p:nvSpPr>
        <p:spPr>
          <a:xfrm>
            <a:off x="1260000" y="1620000"/>
            <a:ext cx="1987920" cy="453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266" name="CustomShape 32"/>
          <p:cNvSpPr/>
          <p:nvPr/>
        </p:nvSpPr>
        <p:spPr>
          <a:xfrm>
            <a:off x="1302480" y="1343160"/>
            <a:ext cx="427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Included tests:</a:t>
            </a:r>
            <a:endParaRPr b="0" lang="en-CA" sz="2400" spc="-1" strike="noStrike">
              <a:solidFill>
                <a:srgbClr val="000000"/>
              </a:solidFill>
              <a:latin typeface="Arial"/>
            </a:endParaRPr>
          </a:p>
        </p:txBody>
      </p:sp>
      <p:sp>
        <p:nvSpPr>
          <p:cNvPr id="267" name=""/>
          <p:cNvSpPr/>
          <p:nvPr/>
        </p:nvSpPr>
        <p:spPr>
          <a:xfrm>
            <a:off x="1620000" y="1799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We have provided some test inputs and outputs.</a:t>
            </a:r>
            <a:endParaRPr b="0" lang="en-CA" sz="1800" spc="-1" strike="noStrike">
              <a:solidFill>
                <a:srgbClr val="000000"/>
              </a:solidFill>
              <a:latin typeface="Arial"/>
            </a:endParaRPr>
          </a:p>
        </p:txBody>
      </p:sp>
      <p:sp>
        <p:nvSpPr>
          <p:cNvPr id="268" name=""/>
          <p:cNvSpPr/>
          <p:nvPr/>
        </p:nvSpPr>
        <p:spPr>
          <a:xfrm>
            <a:off x="1620000" y="2160000"/>
            <a:ext cx="863892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Tests are stored in the “Tests” directory. *.txt files correspond to the inputs, while *.out files are the expected outputs.</a:t>
            </a:r>
            <a:endParaRPr b="0" lang="en-CA" sz="1800" spc="-1" strike="noStrike">
              <a:solidFill>
                <a:srgbClr val="000000"/>
              </a:solidFill>
              <a:latin typeface="Arial"/>
            </a:endParaRPr>
          </a:p>
        </p:txBody>
      </p:sp>
      <p:pic>
        <p:nvPicPr>
          <p:cNvPr id="269" name="Picture 1" descr=""/>
          <p:cNvPicPr/>
          <p:nvPr/>
        </p:nvPicPr>
        <p:blipFill>
          <a:blip r:embed="rId1"/>
          <a:stretch/>
        </p:blipFill>
        <p:spPr>
          <a:xfrm>
            <a:off x="2647800" y="5148000"/>
            <a:ext cx="6894360" cy="925560"/>
          </a:xfrm>
          <a:prstGeom prst="rect">
            <a:avLst/>
          </a:prstGeom>
          <a:ln w="0">
            <a:noFill/>
          </a:ln>
        </p:spPr>
      </p:pic>
      <p:sp>
        <p:nvSpPr>
          <p:cNvPr id="270" name="CustomShape 33"/>
          <p:cNvSpPr/>
          <p:nvPr/>
        </p:nvSpPr>
        <p:spPr>
          <a:xfrm>
            <a:off x="1260000" y="3204000"/>
            <a:ext cx="1987920" cy="453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271" name="CustomShape 34"/>
          <p:cNvSpPr/>
          <p:nvPr/>
        </p:nvSpPr>
        <p:spPr>
          <a:xfrm>
            <a:off x="1302480" y="2927160"/>
            <a:ext cx="607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Give file path as program arguments:</a:t>
            </a:r>
            <a:endParaRPr b="0" lang="en-CA" sz="2400" spc="-1" strike="noStrike">
              <a:solidFill>
                <a:srgbClr val="000000"/>
              </a:solidFill>
              <a:latin typeface="Arial"/>
            </a:endParaRPr>
          </a:p>
        </p:txBody>
      </p:sp>
      <p:sp>
        <p:nvSpPr>
          <p:cNvPr id="272" name=""/>
          <p:cNvSpPr/>
          <p:nvPr/>
        </p:nvSpPr>
        <p:spPr>
          <a:xfrm>
            <a:off x="1620000" y="3743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Make sure the test file has the correct format (Next slide).</a:t>
            </a:r>
            <a:endParaRPr b="0" lang="en-CA" sz="1800" spc="-1" strike="noStrike">
              <a:solidFill>
                <a:srgbClr val="000000"/>
              </a:solidFill>
              <a:latin typeface="Arial"/>
            </a:endParaRPr>
          </a:p>
        </p:txBody>
      </p:sp>
      <p:sp>
        <p:nvSpPr>
          <p:cNvPr id="273" name=""/>
          <p:cNvSpPr/>
          <p:nvPr/>
        </p:nvSpPr>
        <p:spPr>
          <a:xfrm>
            <a:off x="1620000" y="4104000"/>
            <a:ext cx="6838200" cy="3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RARS may need the full path to the test file.</a:t>
            </a:r>
            <a:endParaRPr b="0" lang="en-CA" sz="1800" spc="-1" strike="noStrike">
              <a:solidFill>
                <a:srgbClr val="000000"/>
              </a:solidFill>
              <a:latin typeface="Arial"/>
            </a:endParaRPr>
          </a:p>
        </p:txBody>
      </p:sp>
      <p:sp>
        <p:nvSpPr>
          <p:cNvPr id="274" name=""/>
          <p:cNvSpPr/>
          <p:nvPr/>
        </p:nvSpPr>
        <p:spPr>
          <a:xfrm>
            <a:off x="1620000" y="3384000"/>
            <a:ext cx="6838200" cy="3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Give the path to the *.txt file in the program arguments.</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619" dur="indefinite" restart="never" nodeType="tmRoot">
          <p:childTnLst>
            <p:seq>
              <p:cTn id="620" dur="indefinite" nodeType="mainSeq">
                <p:childTnLst>
                  <p:par>
                    <p:cTn id="621" fill="hold">
                      <p:stCondLst>
                        <p:cond delay="indefinite"/>
                      </p:stCondLst>
                      <p:childTnLst>
                        <p:par>
                          <p:cTn id="622" fill="hold">
                            <p:stCondLst>
                              <p:cond delay="0"/>
                            </p:stCondLst>
                            <p:childTnLst>
                              <p:par>
                                <p:cTn id="623" nodeType="clickEffect" fill="hold" presetClass="entr" presetID="1">
                                  <p:stCondLst>
                                    <p:cond delay="0"/>
                                  </p:stCondLst>
                                  <p:childTnLst>
                                    <p:set>
                                      <p:cBhvr>
                                        <p:cTn id="624" dur="1" fill="hold">
                                          <p:stCondLst>
                                            <p:cond delay="0"/>
                                          </p:stCondLst>
                                        </p:cTn>
                                        <p:tgtEl>
                                          <p:spTgt spid="266"/>
                                        </p:tgtEl>
                                        <p:attrNameLst>
                                          <p:attrName>style.visibility</p:attrName>
                                        </p:attrNameLst>
                                      </p:cBhvr>
                                      <p:to>
                                        <p:strVal val="visible"/>
                                      </p:to>
                                    </p:set>
                                  </p:childTnLst>
                                </p:cTn>
                              </p:par>
                            </p:childTnLst>
                          </p:cTn>
                        </p:par>
                      </p:childTnLst>
                    </p:cTn>
                  </p:par>
                  <p:par>
                    <p:cTn id="625" fill="hold">
                      <p:stCondLst>
                        <p:cond delay="indefinite"/>
                      </p:stCondLst>
                      <p:childTnLst>
                        <p:par>
                          <p:cTn id="626" fill="hold">
                            <p:stCondLst>
                              <p:cond delay="0"/>
                            </p:stCondLst>
                            <p:childTnLst>
                              <p:par>
                                <p:cTn id="627" nodeType="clickEffect" fill="hold" presetClass="entr" presetID="1">
                                  <p:stCondLst>
                                    <p:cond delay="0"/>
                                  </p:stCondLst>
                                  <p:childTnLst>
                                    <p:set>
                                      <p:cBhvr>
                                        <p:cTn id="628" dur="1" fill="hold">
                                          <p:stCondLst>
                                            <p:cond delay="0"/>
                                          </p:stCondLst>
                                        </p:cTn>
                                        <p:tgtEl>
                                          <p:spTgt spid="267">
                                            <p:txEl>
                                              <p:pRg st="0" end="0"/>
                                            </p:txEl>
                                          </p:spTgt>
                                        </p:tgtEl>
                                        <p:attrNameLst>
                                          <p:attrName>style.visibility</p:attrName>
                                        </p:attrNameLst>
                                      </p:cBhvr>
                                      <p:to>
                                        <p:strVal val="visible"/>
                                      </p:to>
                                    </p:set>
                                  </p:childTnLst>
                                </p:cTn>
                              </p:par>
                            </p:childTnLst>
                          </p:cTn>
                        </p:par>
                      </p:childTnLst>
                    </p:cTn>
                  </p:par>
                  <p:par>
                    <p:cTn id="629" fill="hold">
                      <p:stCondLst>
                        <p:cond delay="indefinite"/>
                      </p:stCondLst>
                      <p:childTnLst>
                        <p:par>
                          <p:cTn id="630" fill="hold">
                            <p:stCondLst>
                              <p:cond delay="0"/>
                            </p:stCondLst>
                            <p:childTnLst>
                              <p:par>
                                <p:cTn id="631" nodeType="clickEffect" fill="hold" presetClass="entr" presetID="1">
                                  <p:stCondLst>
                                    <p:cond delay="0"/>
                                  </p:stCondLst>
                                  <p:childTnLst>
                                    <p:set>
                                      <p:cBhvr>
                                        <p:cTn id="632" dur="1" fill="hold">
                                          <p:stCondLst>
                                            <p:cond delay="0"/>
                                          </p:stCondLst>
                                        </p:cTn>
                                        <p:tgtEl>
                                          <p:spTgt spid="268">
                                            <p:txEl>
                                              <p:pRg st="0" end="0"/>
                                            </p:txEl>
                                          </p:spTgt>
                                        </p:tgtEl>
                                        <p:attrNameLst>
                                          <p:attrName>style.visibility</p:attrName>
                                        </p:attrNameLst>
                                      </p:cBhvr>
                                      <p:to>
                                        <p:strVal val="visible"/>
                                      </p:to>
                                    </p:set>
                                  </p:childTnLst>
                                </p:cTn>
                              </p:par>
                            </p:childTnLst>
                          </p:cTn>
                        </p:par>
                      </p:childTnLst>
                    </p:cTn>
                  </p:par>
                  <p:par>
                    <p:cTn id="633" fill="hold">
                      <p:stCondLst>
                        <p:cond delay="indefinite"/>
                      </p:stCondLst>
                      <p:childTnLst>
                        <p:par>
                          <p:cTn id="634" fill="hold">
                            <p:stCondLst>
                              <p:cond delay="0"/>
                            </p:stCondLst>
                            <p:childTnLst>
                              <p:par>
                                <p:cTn id="635" nodeType="clickEffect" fill="hold" presetClass="entr" presetID="1">
                                  <p:stCondLst>
                                    <p:cond delay="0"/>
                                  </p:stCondLst>
                                  <p:childTnLst>
                                    <p:set>
                                      <p:cBhvr>
                                        <p:cTn id="636" dur="1" fill="hold">
                                          <p:stCondLst>
                                            <p:cond delay="0"/>
                                          </p:stCondLst>
                                        </p:cTn>
                                        <p:tgtEl>
                                          <p:spTgt spid="271"/>
                                        </p:tgtEl>
                                        <p:attrNameLst>
                                          <p:attrName>style.visibility</p:attrName>
                                        </p:attrNameLst>
                                      </p:cBhvr>
                                      <p:to>
                                        <p:strVal val="visible"/>
                                      </p:to>
                                    </p:set>
                                  </p:childTnLst>
                                </p:cTn>
                              </p:par>
                            </p:childTnLst>
                          </p:cTn>
                        </p:par>
                      </p:childTnLst>
                    </p:cTn>
                  </p:par>
                  <p:par>
                    <p:cTn id="637" fill="hold">
                      <p:stCondLst>
                        <p:cond delay="indefinite"/>
                      </p:stCondLst>
                      <p:childTnLst>
                        <p:par>
                          <p:cTn id="638" fill="hold">
                            <p:stCondLst>
                              <p:cond delay="0"/>
                            </p:stCondLst>
                            <p:childTnLst>
                              <p:par>
                                <p:cTn id="639" nodeType="clickEffect" fill="hold" presetClass="entr" presetID="1">
                                  <p:stCondLst>
                                    <p:cond delay="0"/>
                                  </p:stCondLst>
                                  <p:childTnLst>
                                    <p:set>
                                      <p:cBhvr>
                                        <p:cTn id="640" dur="1" fill="hold">
                                          <p:stCondLst>
                                            <p:cond delay="0"/>
                                          </p:stCondLst>
                                        </p:cTn>
                                        <p:tgtEl>
                                          <p:spTgt spid="274"/>
                                        </p:tgtEl>
                                        <p:attrNameLst>
                                          <p:attrName>style.visibility</p:attrName>
                                        </p:attrNameLst>
                                      </p:cBhvr>
                                      <p:to>
                                        <p:strVal val="visible"/>
                                      </p:to>
                                    </p:set>
                                  </p:childTnLst>
                                </p:cTn>
                              </p:par>
                            </p:childTnLst>
                          </p:cTn>
                        </p:par>
                      </p:childTnLst>
                    </p:cTn>
                  </p:par>
                  <p:par>
                    <p:cTn id="641" fill="hold">
                      <p:stCondLst>
                        <p:cond delay="indefinite"/>
                      </p:stCondLst>
                      <p:childTnLst>
                        <p:par>
                          <p:cTn id="642" fill="hold">
                            <p:stCondLst>
                              <p:cond delay="0"/>
                            </p:stCondLst>
                            <p:childTnLst>
                              <p:par>
                                <p:cTn id="643" nodeType="clickEffect" fill="hold" presetClass="entr" presetID="1">
                                  <p:stCondLst>
                                    <p:cond delay="0"/>
                                  </p:stCondLst>
                                  <p:childTnLst>
                                    <p:set>
                                      <p:cBhvr>
                                        <p:cTn id="644" dur="1" fill="hold">
                                          <p:stCondLst>
                                            <p:cond delay="0"/>
                                          </p:stCondLst>
                                        </p:cTn>
                                        <p:tgtEl>
                                          <p:spTgt spid="272"/>
                                        </p:tgtEl>
                                        <p:attrNameLst>
                                          <p:attrName>style.visibility</p:attrName>
                                        </p:attrNameLst>
                                      </p:cBhvr>
                                      <p:to>
                                        <p:strVal val="visible"/>
                                      </p:to>
                                    </p:set>
                                  </p:childTnLst>
                                </p:cTn>
                              </p:par>
                            </p:childTnLst>
                          </p:cTn>
                        </p:par>
                      </p:childTnLst>
                    </p:cTn>
                  </p:par>
                  <p:par>
                    <p:cTn id="645" fill="hold">
                      <p:stCondLst>
                        <p:cond delay="indefinite"/>
                      </p:stCondLst>
                      <p:childTnLst>
                        <p:par>
                          <p:cTn id="646" fill="hold">
                            <p:stCondLst>
                              <p:cond delay="0"/>
                            </p:stCondLst>
                            <p:childTnLst>
                              <p:par>
                                <p:cTn id="647" nodeType="clickEffect" fill="hold" presetClass="entr" presetID="1">
                                  <p:stCondLst>
                                    <p:cond delay="0"/>
                                  </p:stCondLst>
                                  <p:childTnLst>
                                    <p:set>
                                      <p:cBhvr>
                                        <p:cTn id="648" dur="1" fill="hold">
                                          <p:stCondLst>
                                            <p:cond delay="0"/>
                                          </p:stCondLst>
                                        </p:cTn>
                                        <p:tgtEl>
                                          <p:spTgt spid="273">
                                            <p:txEl>
                                              <p:pRg st="0" end="0"/>
                                            </p:txEl>
                                          </p:spTgt>
                                        </p:tgtEl>
                                        <p:attrNameLst>
                                          <p:attrName>style.visibility</p:attrName>
                                        </p:attrNameLst>
                                      </p:cBhvr>
                                      <p:to>
                                        <p:strVal val="visible"/>
                                      </p:to>
                                    </p:set>
                                  </p:childTnLst>
                                </p:cTn>
                              </p:par>
                            </p:childTnLst>
                          </p:cTn>
                        </p:par>
                      </p:childTnLst>
                    </p:cTn>
                  </p:par>
                  <p:par>
                    <p:cTn id="649" fill="hold">
                      <p:stCondLst>
                        <p:cond delay="indefinite"/>
                      </p:stCondLst>
                      <p:childTnLst>
                        <p:par>
                          <p:cTn id="650" fill="hold">
                            <p:stCondLst>
                              <p:cond delay="0"/>
                            </p:stCondLst>
                            <p:childTnLst>
                              <p:par>
                                <p:cTn id="651" nodeType="clickEffect" fill="hold" presetClass="entr" presetID="1">
                                  <p:stCondLst>
                                    <p:cond delay="0"/>
                                  </p:stCondLst>
                                  <p:childTnLst>
                                    <p:set>
                                      <p:cBhvr>
                                        <p:cTn id="652" dur="1" fill="hold">
                                          <p:stCondLst>
                                            <p:cond delay="0"/>
                                          </p:stCondLst>
                                        </p:cTn>
                                        <p:tgtEl>
                                          <p:spTgt spid="26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TextShape 9"/>
          <p:cNvSpPr/>
          <p:nvPr/>
        </p:nvSpPr>
        <p:spPr>
          <a:xfrm>
            <a:off x="198108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defTabSz="457200">
              <a:lnSpc>
                <a:spcPct val="100000"/>
              </a:lnSpc>
            </a:pPr>
            <a:r>
              <a:rPr b="0" lang="en-US" sz="4400" spc="-1" strike="noStrike">
                <a:solidFill>
                  <a:srgbClr val="000000"/>
                </a:solidFill>
                <a:latin typeface="Monaco"/>
              </a:rPr>
              <a:t>Format of the Test File</a:t>
            </a:r>
            <a:endParaRPr b="0" lang="en-CA" sz="4400" spc="-1" strike="noStrike">
              <a:solidFill>
                <a:srgbClr val="000000"/>
              </a:solidFill>
              <a:latin typeface="Arial"/>
            </a:endParaRPr>
          </a:p>
        </p:txBody>
      </p:sp>
      <p:sp>
        <p:nvSpPr>
          <p:cNvPr id="276" name="CustomShape 35"/>
          <p:cNvSpPr/>
          <p:nvPr/>
        </p:nvSpPr>
        <p:spPr>
          <a:xfrm>
            <a:off x="1260000" y="1620000"/>
            <a:ext cx="1987920" cy="453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277" name="CustomShape 51"/>
          <p:cNvSpPr/>
          <p:nvPr/>
        </p:nvSpPr>
        <p:spPr>
          <a:xfrm>
            <a:off x="1302480" y="1343160"/>
            <a:ext cx="589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A test file contains an input to mulBCD:</a:t>
            </a:r>
            <a:endParaRPr b="0" lang="en-CA" sz="2400" spc="-1" strike="noStrike">
              <a:solidFill>
                <a:srgbClr val="000000"/>
              </a:solidFill>
              <a:latin typeface="Arial"/>
            </a:endParaRPr>
          </a:p>
        </p:txBody>
      </p:sp>
      <p:sp>
        <p:nvSpPr>
          <p:cNvPr id="278" name=""/>
          <p:cNvSpPr/>
          <p:nvPr/>
        </p:nvSpPr>
        <p:spPr>
          <a:xfrm>
            <a:off x="1620000" y="1799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The file must have two lines, each with a number.</a:t>
            </a:r>
            <a:endParaRPr b="0" lang="en-CA" sz="1800" spc="-1" strike="noStrike">
              <a:solidFill>
                <a:srgbClr val="000000"/>
              </a:solidFill>
              <a:latin typeface="Arial"/>
            </a:endParaRPr>
          </a:p>
        </p:txBody>
      </p:sp>
      <p:sp>
        <p:nvSpPr>
          <p:cNvPr id="279" name=""/>
          <p:cNvSpPr/>
          <p:nvPr/>
        </p:nvSpPr>
        <p:spPr>
          <a:xfrm>
            <a:off x="1620000" y="2160000"/>
            <a:ext cx="845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The numbers in a test file must be valid inputs as given by the specification.</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What is Binary Coded Decimal (BCD)?</a:t>
            </a:r>
            <a:endParaRPr b="0" lang="en-CA" sz="2400" spc="-1" strike="noStrike">
              <a:solidFill>
                <a:srgbClr val="000000"/>
              </a:solidFill>
              <a:latin typeface="Arial"/>
            </a:endParaRPr>
          </a:p>
        </p:txBody>
      </p:sp>
      <p:sp>
        <p:nvSpPr>
          <p:cNvPr id="61" name="CustomShape 44"/>
          <p:cNvSpPr/>
          <p:nvPr/>
        </p:nvSpPr>
        <p:spPr>
          <a:xfrm>
            <a:off x="1302480" y="134316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Alternative encoding system:</a:t>
            </a:r>
            <a:endParaRPr b="0" lang="en-CA" sz="2400" spc="-1" strike="noStrike">
              <a:solidFill>
                <a:srgbClr val="000000"/>
              </a:solidFill>
              <a:latin typeface="Arial"/>
            </a:endParaRPr>
          </a:p>
        </p:txBody>
      </p:sp>
      <p:sp>
        <p:nvSpPr>
          <p:cNvPr id="62" name=""/>
          <p:cNvSpPr/>
          <p:nvPr/>
        </p:nvSpPr>
        <p:spPr>
          <a:xfrm>
            <a:off x="1620000" y="1799280"/>
            <a:ext cx="917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Instead of representing numbers in binary, represent each decimal digit separately.</a:t>
            </a:r>
            <a:endParaRPr b="0" lang="en-CA" sz="1800" spc="-1" strike="noStrike">
              <a:solidFill>
                <a:srgbClr val="000000"/>
              </a:solidFill>
              <a:latin typeface="Arial"/>
            </a:endParaRPr>
          </a:p>
        </p:txBody>
      </p:sp>
      <p:sp>
        <p:nvSpPr>
          <p:cNvPr id="63" name=""/>
          <p:cNvSpPr/>
          <p:nvPr/>
        </p:nvSpPr>
        <p:spPr>
          <a:xfrm>
            <a:off x="1620000" y="2520000"/>
            <a:ext cx="917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BCD encoded digits are identical to the binary encoding but are truncated to 4 bits.</a:t>
            </a:r>
            <a:endParaRPr b="0" lang="en-CA" sz="1800" spc="-1" strike="noStrike">
              <a:solidFill>
                <a:srgbClr val="000000"/>
              </a:solidFill>
              <a:latin typeface="Arial"/>
            </a:endParaRPr>
          </a:p>
        </p:txBody>
      </p:sp>
      <p:sp>
        <p:nvSpPr>
          <p:cNvPr id="64" name=""/>
          <p:cNvSpPr/>
          <p:nvPr/>
        </p:nvSpPr>
        <p:spPr>
          <a:xfrm>
            <a:off x="1620000" y="2160000"/>
            <a:ext cx="917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Each decimal digit is represented in 4 bits.</a:t>
            </a:r>
            <a:endParaRPr b="0" lang="en-CA" sz="1800" spc="-1" strike="noStrike">
              <a:solidFill>
                <a:srgbClr val="000000"/>
              </a:solidFill>
              <a:latin typeface="Arial"/>
            </a:endParaRPr>
          </a:p>
        </p:txBody>
      </p:sp>
      <p:graphicFrame>
        <p:nvGraphicFramePr>
          <p:cNvPr id="65" name=""/>
          <p:cNvGraphicFramePr/>
          <p:nvPr/>
        </p:nvGraphicFramePr>
        <p:xfrm>
          <a:off x="3558240" y="3273480"/>
          <a:ext cx="5075280" cy="1830600"/>
        </p:xfrm>
        <a:graphic>
          <a:graphicData uri="http://schemas.openxmlformats.org/drawingml/2006/table">
            <a:tbl>
              <a:tblPr/>
              <a:tblGrid>
                <a:gridCol w="1268640"/>
                <a:gridCol w="1268640"/>
                <a:gridCol w="1268640"/>
                <a:gridCol w="1269720"/>
              </a:tblGrid>
              <a:tr h="346320">
                <a:tc>
                  <a:txBody>
                    <a:bodyPr lIns="36000" rIns="36000" anchor="t">
                      <a:noAutofit/>
                    </a:bodyPr>
                    <a:p>
                      <a:pPr>
                        <a:lnSpc>
                          <a:spcPct val="100000"/>
                        </a:lnSpc>
                      </a:pPr>
                      <a:r>
                        <a:rPr b="0" lang="en-CA" sz="1800" spc="-1" strike="noStrike">
                          <a:solidFill>
                            <a:srgbClr val="000000"/>
                          </a:solidFill>
                          <a:latin typeface="Arial"/>
                        </a:rPr>
                        <a:t>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0000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5</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0101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0001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6</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0110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2</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0010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7</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0111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0011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8</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1000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0100</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9</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c>
                  <a:txBody>
                    <a:bodyPr lIns="36000" rIns="36000" anchor="t">
                      <a:noAutofit/>
                    </a:bodyPr>
                    <a:p>
                      <a:pPr>
                        <a:lnSpc>
                          <a:spcPct val="100000"/>
                        </a:lnSpc>
                      </a:pPr>
                      <a:r>
                        <a:rPr b="0" lang="en-CA" sz="1800" spc="-1" strike="noStrike">
                          <a:solidFill>
                            <a:srgbClr val="000000"/>
                          </a:solidFill>
                          <a:latin typeface="Arial"/>
                        </a:rPr>
                        <a:t>1001</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nodeType="clickEffect" fill="hold" presetClass="entr" presetID="1">
                                  <p:stCondLst>
                                    <p:cond delay="0"/>
                                  </p:stCondLst>
                                  <p:childTnLst>
                                    <p:set>
                                      <p:cBhvr>
                                        <p:cTn id="10" dur="1" fill="hold">
                                          <p:stCondLst>
                                            <p:cond delay="0"/>
                                          </p:stCondLst>
                                        </p:cTn>
                                        <p:tgtEl>
                                          <p:spTgt spid="6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nodeType="clickEffect" fill="hold" presetClass="entr" presetID="1">
                                  <p:stCondLst>
                                    <p:cond delay="0"/>
                                  </p:stCondLst>
                                  <p:childTnLst>
                                    <p:set>
                                      <p:cBhvr>
                                        <p:cTn id="14" dur="1" fill="hold">
                                          <p:stCondLst>
                                            <p:cond delay="0"/>
                                          </p:stCondLst>
                                        </p:cTn>
                                        <p:tgtEl>
                                          <p:spTgt spid="6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6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nodeType="clickEffect" fill="hold" presetClass="entr" presetID="1">
                                  <p:stCondLst>
                                    <p:cond delay="0"/>
                                  </p:stCondLst>
                                  <p:childTnLst>
                                    <p:set>
                                      <p:cBhvr>
                                        <p:cTn id="22"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Why do we care about BCD?</a:t>
            </a:r>
            <a:endParaRPr b="0" lang="en-CA" sz="2400" spc="-1" strike="noStrike">
              <a:solidFill>
                <a:srgbClr val="000000"/>
              </a:solidFill>
              <a:latin typeface="Arial"/>
            </a:endParaRPr>
          </a:p>
        </p:txBody>
      </p:sp>
      <p:sp>
        <p:nvSpPr>
          <p:cNvPr id="67" name="CustomShape 1"/>
          <p:cNvSpPr/>
          <p:nvPr/>
        </p:nvSpPr>
        <p:spPr>
          <a:xfrm>
            <a:off x="1260000" y="1620000"/>
            <a:ext cx="1987920" cy="4536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endParaRPr b="0" lang="en-CA" sz="1800" spc="-1" strike="noStrike">
              <a:solidFill>
                <a:srgbClr val="000000"/>
              </a:solidFill>
              <a:latin typeface="Arial"/>
            </a:endParaRPr>
          </a:p>
        </p:txBody>
      </p:sp>
      <p:sp>
        <p:nvSpPr>
          <p:cNvPr id="68" name="CustomShape 41"/>
          <p:cNvSpPr/>
          <p:nvPr/>
        </p:nvSpPr>
        <p:spPr>
          <a:xfrm>
            <a:off x="1302480" y="134316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Arbitrarily large numbers: </a:t>
            </a:r>
            <a:endParaRPr b="0" lang="en-CA" sz="2400" spc="-1" strike="noStrike">
              <a:solidFill>
                <a:srgbClr val="000000"/>
              </a:solidFill>
              <a:latin typeface="Arial"/>
            </a:endParaRPr>
          </a:p>
        </p:txBody>
      </p:sp>
      <p:sp>
        <p:nvSpPr>
          <p:cNvPr id="69" name=""/>
          <p:cNvSpPr/>
          <p:nvPr/>
        </p:nvSpPr>
        <p:spPr>
          <a:xfrm>
            <a:off x="1620000" y="1799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 processor can only perform arithmetic on certain builtin types.</a:t>
            </a:r>
            <a:endParaRPr b="0" lang="en-CA" sz="1800" spc="-1" strike="noStrike">
              <a:solidFill>
                <a:srgbClr val="000000"/>
              </a:solidFill>
              <a:latin typeface="Arial"/>
            </a:endParaRPr>
          </a:p>
        </p:txBody>
      </p:sp>
      <p:sp>
        <p:nvSpPr>
          <p:cNvPr id="70" name=""/>
          <p:cNvSpPr/>
          <p:nvPr/>
        </p:nvSpPr>
        <p:spPr>
          <a:xfrm>
            <a:off x="1620000" y="2160000"/>
            <a:ext cx="6838200" cy="3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32-bit RISC-V only supports 32-bit integers and 32-bit floats .</a:t>
            </a:r>
            <a:endParaRPr b="0" lang="en-CA" sz="1800" spc="-1" strike="noStrike">
              <a:solidFill>
                <a:srgbClr val="000000"/>
              </a:solidFill>
              <a:latin typeface="Arial"/>
            </a:endParaRPr>
          </a:p>
        </p:txBody>
      </p:sp>
      <p:sp>
        <p:nvSpPr>
          <p:cNvPr id="71" name="CustomShape 42"/>
          <p:cNvSpPr/>
          <p:nvPr/>
        </p:nvSpPr>
        <p:spPr>
          <a:xfrm>
            <a:off x="1260000" y="3516840"/>
            <a:ext cx="1987920" cy="453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72" name="CustomShape 43"/>
          <p:cNvSpPr/>
          <p:nvPr/>
        </p:nvSpPr>
        <p:spPr>
          <a:xfrm>
            <a:off x="1302480" y="3240000"/>
            <a:ext cx="48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Control over precision and rounding: </a:t>
            </a:r>
            <a:endParaRPr b="0" lang="en-CA" sz="2400" spc="-1" strike="noStrike">
              <a:solidFill>
                <a:srgbClr val="000000"/>
              </a:solidFill>
              <a:latin typeface="Arial"/>
            </a:endParaRPr>
          </a:p>
        </p:txBody>
      </p:sp>
      <p:sp>
        <p:nvSpPr>
          <p:cNvPr id="73" name=""/>
          <p:cNvSpPr/>
          <p:nvPr/>
        </p:nvSpPr>
        <p:spPr>
          <a:xfrm>
            <a:off x="1620000" y="3696120"/>
            <a:ext cx="521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Floating point rounding can cause many issues.</a:t>
            </a:r>
            <a:endParaRPr b="0" lang="en-CA" sz="1800" spc="-1" strike="noStrike">
              <a:solidFill>
                <a:srgbClr val="000000"/>
              </a:solidFill>
              <a:latin typeface="Arial"/>
            </a:endParaRPr>
          </a:p>
        </p:txBody>
      </p:sp>
      <p:sp>
        <p:nvSpPr>
          <p:cNvPr id="74" name=""/>
          <p:cNvSpPr/>
          <p:nvPr/>
        </p:nvSpPr>
        <p:spPr>
          <a:xfrm>
            <a:off x="1620000" y="4056840"/>
            <a:ext cx="611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Financial and business applications require strict rounding. </a:t>
            </a:r>
            <a:endParaRPr b="0" lang="en-CA" sz="1800" spc="-1" strike="noStrike">
              <a:solidFill>
                <a:srgbClr val="000000"/>
              </a:solidFill>
              <a:latin typeface="Arial"/>
            </a:endParaRPr>
          </a:p>
        </p:txBody>
      </p:sp>
      <p:sp>
        <p:nvSpPr>
          <p:cNvPr id="75" name=""/>
          <p:cNvSpPr/>
          <p:nvPr/>
        </p:nvSpPr>
        <p:spPr>
          <a:xfrm>
            <a:off x="1620000" y="2520000"/>
            <a:ext cx="7378200" cy="3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We can represent arbitrarily large numbers precisely with BCD. </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childTnLst>
                  <p:par>
                    <p:cTn id="25" fill="hold">
                      <p:stCondLst>
                        <p:cond delay="indefinite"/>
                      </p:stCondLst>
                      <p:childTnLst>
                        <p:par>
                          <p:cTn id="26" fill="hold">
                            <p:stCondLst>
                              <p:cond delay="0"/>
                            </p:stCondLst>
                            <p:childTnLst>
                              <p:par>
                                <p:cTn id="27" nodeType="clickEffect" fill="hold" presetClass="entr" presetID="1">
                                  <p:stCondLst>
                                    <p:cond delay="0"/>
                                  </p:stCondLst>
                                  <p:childTnLst>
                                    <p:set>
                                      <p:cBhvr>
                                        <p:cTn id="28" dur="1" fill="hold">
                                          <p:stCondLst>
                                            <p:cond delay="0"/>
                                          </p:stCondLst>
                                        </p:cTn>
                                        <p:tgtEl>
                                          <p:spTgt spid="6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nodeType="clickEffect" fill="hold" presetClass="entr" presetID="1">
                                  <p:stCondLst>
                                    <p:cond delay="0"/>
                                  </p:stCondLst>
                                  <p:childTnLst>
                                    <p:set>
                                      <p:cBhvr>
                                        <p:cTn id="32" dur="1" fill="hold">
                                          <p:stCondLst>
                                            <p:cond delay="0"/>
                                          </p:stCondLst>
                                        </p:cTn>
                                        <p:tgtEl>
                                          <p:spTgt spid="69">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nodeType="clickEffect" fill="hold" presetClass="entr" presetID="1">
                                  <p:stCondLst>
                                    <p:cond delay="0"/>
                                  </p:stCondLst>
                                  <p:childTnLst>
                                    <p:set>
                                      <p:cBhvr>
                                        <p:cTn id="36" dur="1" fill="hold">
                                          <p:stCondLst>
                                            <p:cond delay="0"/>
                                          </p:stCondLst>
                                        </p:cTn>
                                        <p:tgtEl>
                                          <p:spTgt spid="70">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nodeType="clickEffect" fill="hold" presetClass="entr" presetID="1">
                                  <p:stCondLst>
                                    <p:cond delay="0"/>
                                  </p:stCondLst>
                                  <p:childTnLst>
                                    <p:set>
                                      <p:cBhvr>
                                        <p:cTn id="40" dur="1" fill="hold">
                                          <p:stCondLst>
                                            <p:cond delay="0"/>
                                          </p:stCondLst>
                                        </p:cTn>
                                        <p:tgtEl>
                                          <p:spTgt spid="75">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nodeType="clickEffect" fill="hold" presetClass="entr" presetID="1">
                                  <p:stCondLst>
                                    <p:cond delay="0"/>
                                  </p:stCondLst>
                                  <p:childTnLst>
                                    <p:set>
                                      <p:cBhvr>
                                        <p:cTn id="44" dur="1" fill="hold">
                                          <p:stCondLst>
                                            <p:cond delay="0"/>
                                          </p:stCondLst>
                                        </p:cTn>
                                        <p:tgtEl>
                                          <p:spTgt spid="7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nodeType="clickEffect" fill="hold" presetClass="entr" presetID="1">
                                  <p:stCondLst>
                                    <p:cond delay="0"/>
                                  </p:stCondLst>
                                  <p:childTnLst>
                                    <p:set>
                                      <p:cBhvr>
                                        <p:cTn id="48"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nodeType="clickEffect" fill="hold" presetClass="entr" presetID="1">
                                  <p:stCondLst>
                                    <p:cond delay="0"/>
                                  </p:stCondLst>
                                  <p:childTnLst>
                                    <p:set>
                                      <p:cBhvr>
                                        <p:cTn id="52"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Variable Length BCD Format</a:t>
            </a:r>
            <a:endParaRPr b="0" lang="en-CA" sz="2400" spc="-1" strike="noStrike">
              <a:solidFill>
                <a:srgbClr val="000000"/>
              </a:solidFill>
              <a:latin typeface="Arial"/>
            </a:endParaRPr>
          </a:p>
        </p:txBody>
      </p:sp>
      <p:sp>
        <p:nvSpPr>
          <p:cNvPr id="77" name="CustomShape 38"/>
          <p:cNvSpPr/>
          <p:nvPr/>
        </p:nvSpPr>
        <p:spPr>
          <a:xfrm>
            <a:off x="1260000" y="1620000"/>
            <a:ext cx="1987920" cy="453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78" name="CustomShape 52"/>
          <p:cNvSpPr/>
          <p:nvPr/>
        </p:nvSpPr>
        <p:spPr>
          <a:xfrm>
            <a:off x="1302480" y="134316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Why is this format needed?</a:t>
            </a:r>
            <a:endParaRPr b="0" lang="en-CA" sz="2400" spc="-1" strike="noStrike">
              <a:solidFill>
                <a:srgbClr val="000000"/>
              </a:solidFill>
              <a:latin typeface="Arial"/>
            </a:endParaRPr>
          </a:p>
        </p:txBody>
      </p:sp>
      <p:sp>
        <p:nvSpPr>
          <p:cNvPr id="79" name=""/>
          <p:cNvSpPr/>
          <p:nvPr/>
        </p:nvSpPr>
        <p:spPr>
          <a:xfrm>
            <a:off x="1620000" y="1799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 single BCD digit can only store the numbers from 0 to 9.</a:t>
            </a:r>
            <a:endParaRPr b="0" lang="en-CA" sz="1800" spc="-1" strike="noStrike">
              <a:solidFill>
                <a:srgbClr val="000000"/>
              </a:solidFill>
              <a:latin typeface="Arial"/>
            </a:endParaRPr>
          </a:p>
        </p:txBody>
      </p:sp>
      <p:sp>
        <p:nvSpPr>
          <p:cNvPr id="80" name=""/>
          <p:cNvSpPr/>
          <p:nvPr/>
        </p:nvSpPr>
        <p:spPr>
          <a:xfrm>
            <a:off x="1620000" y="2160000"/>
            <a:ext cx="6838200" cy="3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If we want to store larger numbers we can use multiple digits.</a:t>
            </a:r>
            <a:endParaRPr b="0" lang="en-CA" sz="1800" spc="-1" strike="noStrike">
              <a:solidFill>
                <a:srgbClr val="000000"/>
              </a:solidFill>
              <a:latin typeface="Arial"/>
            </a:endParaRPr>
          </a:p>
        </p:txBody>
      </p:sp>
      <p:sp>
        <p:nvSpPr>
          <p:cNvPr id="81" name=""/>
          <p:cNvSpPr/>
          <p:nvPr/>
        </p:nvSpPr>
        <p:spPr>
          <a:xfrm>
            <a:off x="1620000" y="2520000"/>
            <a:ext cx="7378200" cy="3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The digits must be stored in some standardized format.</a:t>
            </a:r>
            <a:endParaRPr b="0" lang="en-CA" sz="1800" spc="-1" strike="noStrike">
              <a:solidFill>
                <a:srgbClr val="000000"/>
              </a:solidFill>
              <a:latin typeface="Arial"/>
            </a:endParaRPr>
          </a:p>
        </p:txBody>
      </p:sp>
      <p:sp>
        <p:nvSpPr>
          <p:cNvPr id="82" name="CustomShape 62"/>
          <p:cNvSpPr/>
          <p:nvPr/>
        </p:nvSpPr>
        <p:spPr>
          <a:xfrm>
            <a:off x="1260000" y="3516840"/>
            <a:ext cx="1987920" cy="453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n-CA" sz="1800" spc="-1" strike="noStrike">
              <a:solidFill>
                <a:srgbClr val="000000"/>
              </a:solidFill>
              <a:latin typeface="Arial"/>
            </a:endParaRPr>
          </a:p>
        </p:txBody>
      </p:sp>
      <p:sp>
        <p:nvSpPr>
          <p:cNvPr id="83" name="CustomShape 63"/>
          <p:cNvSpPr/>
          <p:nvPr/>
        </p:nvSpPr>
        <p:spPr>
          <a:xfrm>
            <a:off x="1302480" y="3240000"/>
            <a:ext cx="48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Description of the format:</a:t>
            </a:r>
            <a:endParaRPr b="0" lang="en-CA" sz="2400" spc="-1" strike="noStrike">
              <a:solidFill>
                <a:srgbClr val="000000"/>
              </a:solidFill>
              <a:latin typeface="Arial"/>
            </a:endParaRPr>
          </a:p>
        </p:txBody>
      </p:sp>
      <p:sp>
        <p:nvSpPr>
          <p:cNvPr id="84" name=""/>
          <p:cNvSpPr/>
          <p:nvPr/>
        </p:nvSpPr>
        <p:spPr>
          <a:xfrm>
            <a:off x="1620000" y="3696120"/>
            <a:ext cx="8278200" cy="344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Numbers are encoded as arrays of bytes, with two BCD digits per byte.</a:t>
            </a:r>
            <a:endParaRPr b="0" lang="en-CA" sz="1800" spc="-1" strike="noStrike">
              <a:solidFill>
                <a:srgbClr val="000000"/>
              </a:solidFill>
              <a:latin typeface="Arial"/>
            </a:endParaRPr>
          </a:p>
        </p:txBody>
      </p:sp>
      <p:sp>
        <p:nvSpPr>
          <p:cNvPr id="85" name=""/>
          <p:cNvSpPr/>
          <p:nvPr/>
        </p:nvSpPr>
        <p:spPr>
          <a:xfrm>
            <a:off x="1620000" y="4056840"/>
            <a:ext cx="8458200" cy="621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The digit with the lower place value is stored in the lower nibble of the byte, while the digit with the higher place value is stored in the higher nibble.</a:t>
            </a:r>
            <a:endParaRPr b="0" lang="en-CA" sz="1800" spc="-1" strike="noStrike">
              <a:solidFill>
                <a:srgbClr val="000000"/>
              </a:solidFill>
              <a:latin typeface="Arial"/>
            </a:endParaRPr>
          </a:p>
        </p:txBody>
      </p:sp>
      <p:sp>
        <p:nvSpPr>
          <p:cNvPr id="86" name=""/>
          <p:cNvSpPr/>
          <p:nvPr/>
        </p:nvSpPr>
        <p:spPr>
          <a:xfrm>
            <a:off x="1620000" y="4633200"/>
            <a:ext cx="8458200" cy="344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The lowest byte contains the lowest two digits, and so on.</a:t>
            </a:r>
            <a:endParaRPr b="0" lang="en-CA" sz="1800" spc="-1" strike="noStrike">
              <a:solidFill>
                <a:srgbClr val="000000"/>
              </a:solidFill>
              <a:latin typeface="Arial"/>
            </a:endParaRPr>
          </a:p>
        </p:txBody>
      </p:sp>
      <p:sp>
        <p:nvSpPr>
          <p:cNvPr id="87" name=""/>
          <p:cNvSpPr/>
          <p:nvPr/>
        </p:nvSpPr>
        <p:spPr>
          <a:xfrm>
            <a:off x="1620000" y="4957200"/>
            <a:ext cx="845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The number is terminated with the value 0xc, stored one nibble higher than the last digit.</a:t>
            </a:r>
            <a:endParaRPr b="0" lang="en-CA" sz="1800" spc="-1" strike="noStrike">
              <a:solidFill>
                <a:srgbClr val="000000"/>
              </a:solidFill>
              <a:latin typeface="Arial"/>
            </a:endParaRPr>
          </a:p>
        </p:txBody>
      </p:sp>
      <p:sp>
        <p:nvSpPr>
          <p:cNvPr id="88" name=""/>
          <p:cNvSpPr/>
          <p:nvPr/>
        </p:nvSpPr>
        <p:spPr>
          <a:xfrm>
            <a:off x="1620000" y="5533560"/>
            <a:ext cx="845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Numbers contain no leading 0’s, except of the number 0, which is encoded as 0xc0.</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53" dur="indefinite" restart="never" nodeType="tmRoot">
          <p:childTnLst>
            <p:seq>
              <p:cTn id="54" dur="indefinite" nodeType="mainSeq">
                <p:childTnLst>
                  <p:par>
                    <p:cTn id="55" fill="hold">
                      <p:stCondLst>
                        <p:cond delay="indefinite"/>
                      </p:stCondLst>
                      <p:childTnLst>
                        <p:par>
                          <p:cTn id="56" fill="hold">
                            <p:stCondLst>
                              <p:cond delay="0"/>
                            </p:stCondLst>
                            <p:childTnLst>
                              <p:par>
                                <p:cTn id="57" nodeType="clickEffect" fill="hold" presetClass="entr" presetID="1">
                                  <p:stCondLst>
                                    <p:cond delay="0"/>
                                  </p:stCondLst>
                                  <p:childTnLst>
                                    <p:set>
                                      <p:cBhvr>
                                        <p:cTn id="58" dur="1" fill="hold">
                                          <p:stCondLst>
                                            <p:cond delay="0"/>
                                          </p:stCondLst>
                                        </p:cTn>
                                        <p:tgtEl>
                                          <p:spTgt spid="7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nodeType="clickEffect" fill="hold" presetClass="entr" presetID="1">
                                  <p:stCondLst>
                                    <p:cond delay="0"/>
                                  </p:stCondLst>
                                  <p:childTnLst>
                                    <p:set>
                                      <p:cBhvr>
                                        <p:cTn id="62"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nodeType="clickEffect" fill="hold" presetClass="entr" presetID="1">
                                  <p:stCondLst>
                                    <p:cond delay="0"/>
                                  </p:stCondLst>
                                  <p:childTnLst>
                                    <p:set>
                                      <p:cBhvr>
                                        <p:cTn id="66" dur="1" fill="hold">
                                          <p:stCondLst>
                                            <p:cond delay="0"/>
                                          </p:stCondLst>
                                        </p:cTn>
                                        <p:tgtEl>
                                          <p:spTgt spid="80">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nodeType="clickEffect" fill="hold" presetClass="entr" presetID="1">
                                  <p:stCondLst>
                                    <p:cond delay="0"/>
                                  </p:stCondLst>
                                  <p:childTnLst>
                                    <p:set>
                                      <p:cBhvr>
                                        <p:cTn id="70"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nodeType="clickEffect" fill="hold" presetClass="entr" presetID="1">
                                  <p:stCondLst>
                                    <p:cond delay="0"/>
                                  </p:stCondLst>
                                  <p:childTnLst>
                                    <p:set>
                                      <p:cBhvr>
                                        <p:cTn id="74" dur="1" fill="hold">
                                          <p:stCondLst>
                                            <p:cond delay="0"/>
                                          </p:stCondLst>
                                        </p:cTn>
                                        <p:tgtEl>
                                          <p:spTgt spid="8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nodeType="clickEffect" fill="hold" presetClass="entr" presetID="1">
                                  <p:stCondLst>
                                    <p:cond delay="0"/>
                                  </p:stCondLst>
                                  <p:childTnLst>
                                    <p:set>
                                      <p:cBhvr>
                                        <p:cTn id="78" dur="1" fill="hold">
                                          <p:stCondLst>
                                            <p:cond delay="0"/>
                                          </p:stCondLst>
                                        </p:cTn>
                                        <p:tgtEl>
                                          <p:spTgt spid="84">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nodeType="clickEffect" fill="hold" presetClass="entr" presetID="1">
                                  <p:stCondLst>
                                    <p:cond delay="0"/>
                                  </p:stCondLst>
                                  <p:childTnLst>
                                    <p:set>
                                      <p:cBhvr>
                                        <p:cTn id="82"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nodeType="clickEffect" fill="hold" presetClass="entr" presetID="1">
                                  <p:stCondLst>
                                    <p:cond delay="0"/>
                                  </p:stCondLst>
                                  <p:childTnLst>
                                    <p:set>
                                      <p:cBhvr>
                                        <p:cTn id="86" dur="1" fill="hold">
                                          <p:stCondLst>
                                            <p:cond delay="0"/>
                                          </p:stCondLst>
                                        </p:cTn>
                                        <p:tgtEl>
                                          <p:spTgt spid="86">
                                            <p:txEl>
                                              <p:pRg st="0" end="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nodeType="clickEffect" fill="hold" presetClass="entr" presetID="1">
                                  <p:stCondLst>
                                    <p:cond delay="0"/>
                                  </p:stCondLst>
                                  <p:childTnLst>
                                    <p:set>
                                      <p:cBhvr>
                                        <p:cTn id="90"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nodeType="clickEffect" fill="hold" presetClass="entr" presetID="1">
                                  <p:stCondLst>
                                    <p:cond delay="0"/>
                                  </p:stCondLst>
                                  <p:childTnLst>
                                    <p:set>
                                      <p:cBhvr>
                                        <p:cTn id="94"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BCD Format Examples</a:t>
            </a:r>
            <a:endParaRPr b="0" lang="en-CA" sz="2400" spc="-1" strike="noStrike">
              <a:solidFill>
                <a:srgbClr val="000000"/>
              </a:solidFill>
              <a:latin typeface="Arial"/>
            </a:endParaRPr>
          </a:p>
        </p:txBody>
      </p:sp>
      <p:graphicFrame>
        <p:nvGraphicFramePr>
          <p:cNvPr id="90" name=""/>
          <p:cNvGraphicFramePr/>
          <p:nvPr/>
        </p:nvGraphicFramePr>
        <p:xfrm>
          <a:off x="5733000" y="4029480"/>
          <a:ext cx="726120" cy="1391040"/>
        </p:xfrm>
        <a:graphic>
          <a:graphicData uri="http://schemas.openxmlformats.org/drawingml/2006/table">
            <a:tbl>
              <a:tblPr/>
              <a:tblGrid>
                <a:gridCol w="726480"/>
              </a:tblGrid>
              <a:tr h="346320">
                <a:tc>
                  <a:txBody>
                    <a:bodyPr lIns="36000" rIns="36000" anchor="t">
                      <a:noAutofit/>
                    </a:bodyPr>
                    <a:p>
                      <a:pPr>
                        <a:lnSpc>
                          <a:spcPct val="100000"/>
                        </a:lnSpc>
                      </a:pPr>
                      <a:r>
                        <a:rPr b="0" lang="en-CA" sz="1800" spc="-1" strike="noStrike">
                          <a:solidFill>
                            <a:srgbClr val="000000"/>
                          </a:solidFill>
                          <a:latin typeface="Arial"/>
                        </a:rPr>
                        <a:t>0x85</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0x45</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0x33</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0x0c</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graphicFrame>
        <p:nvGraphicFramePr>
          <p:cNvPr id="91" name=""/>
          <p:cNvGraphicFramePr/>
          <p:nvPr/>
        </p:nvGraphicFramePr>
        <p:xfrm>
          <a:off x="2565360" y="4029840"/>
          <a:ext cx="726120" cy="1391040"/>
        </p:xfrm>
        <a:graphic>
          <a:graphicData uri="http://schemas.openxmlformats.org/drawingml/2006/table">
            <a:tbl>
              <a:tblPr/>
              <a:tblGrid>
                <a:gridCol w="726480"/>
              </a:tblGrid>
              <a:tr h="346320">
                <a:tc>
                  <a:txBody>
                    <a:bodyPr lIns="36000" rIns="36000" anchor="t">
                      <a:noAutofit/>
                    </a:bodyPr>
                    <a:p>
                      <a:pPr>
                        <a:lnSpc>
                          <a:spcPct val="100000"/>
                        </a:lnSpc>
                      </a:pPr>
                      <a:r>
                        <a:rPr b="0" lang="en-CA" sz="1800" spc="-1" strike="noStrike">
                          <a:solidFill>
                            <a:srgbClr val="000000"/>
                          </a:solidFill>
                          <a:latin typeface="Arial"/>
                        </a:rPr>
                        <a:t>0x34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0x67</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pPr>
                        <a:lnSpc>
                          <a:spcPct val="100000"/>
                        </a:lnSpc>
                      </a:pPr>
                      <a:r>
                        <a:rPr b="0" lang="en-CA" sz="1800" spc="-1" strike="noStrike">
                          <a:solidFill>
                            <a:srgbClr val="000000"/>
                          </a:solidFill>
                          <a:latin typeface="Arial"/>
                        </a:rPr>
                        <a:t>0xc4</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graphicFrame>
        <p:nvGraphicFramePr>
          <p:cNvPr id="92" name=""/>
          <p:cNvGraphicFramePr/>
          <p:nvPr/>
        </p:nvGraphicFramePr>
        <p:xfrm>
          <a:off x="8793720" y="4030200"/>
          <a:ext cx="726120" cy="1391040"/>
        </p:xfrm>
        <a:graphic>
          <a:graphicData uri="http://schemas.openxmlformats.org/drawingml/2006/table">
            <a:tbl>
              <a:tblPr/>
              <a:tblGrid>
                <a:gridCol w="726480"/>
              </a:tblGrid>
              <a:tr h="346320">
                <a:tc>
                  <a:txBody>
                    <a:bodyPr lIns="36000" rIns="36000" anchor="t">
                      <a:noAutofit/>
                    </a:bodyPr>
                    <a:p>
                      <a:pPr>
                        <a:lnSpc>
                          <a:spcPct val="100000"/>
                        </a:lnSpc>
                      </a:pPr>
                      <a:r>
                        <a:rPr b="0" lang="en-CA" sz="1800" spc="-1" strike="noStrike">
                          <a:solidFill>
                            <a:srgbClr val="000000"/>
                          </a:solidFill>
                          <a:latin typeface="Arial"/>
                        </a:rPr>
                        <a:t>0xc7</a:t>
                      </a:r>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r h="346320">
                <a:tc>
                  <a:txBody>
                    <a:bodyPr lIns="36000" rIns="36000" anchor="t">
                      <a:noAutofit/>
                    </a:bodyPr>
                    <a:p>
                      <a:endParaRPr b="0" lang="en-CA" sz="1800" spc="-1" strike="noStrike">
                        <a:solidFill>
                          <a:srgbClr val="000000"/>
                        </a:solidFill>
                        <a:latin typeface="Arial"/>
                      </a:endParaRPr>
                    </a:p>
                  </a:txBody>
                  <a:tcPr anchor="t" marL="36000" marR="36000">
                    <a:lnL w="7200">
                      <a:solidFill>
                        <a:srgbClr val="000000"/>
                      </a:solidFill>
                      <a:prstDash val="solid"/>
                    </a:lnL>
                    <a:lnR w="7200">
                      <a:solidFill>
                        <a:srgbClr val="000000"/>
                      </a:solidFill>
                      <a:prstDash val="solid"/>
                    </a:lnR>
                    <a:lnT w="7200">
                      <a:solidFill>
                        <a:srgbClr val="000000"/>
                      </a:solidFill>
                      <a:prstDash val="solid"/>
                    </a:lnT>
                    <a:lnB w="7200">
                      <a:solidFill>
                        <a:srgbClr val="000000"/>
                      </a:solidFill>
                      <a:prstDash val="solid"/>
                    </a:lnB>
                    <a:noFill/>
                  </a:tcPr>
                </a:tc>
              </a:tr>
            </a:tbl>
          </a:graphicData>
        </a:graphic>
      </p:graphicFrame>
      <p:sp>
        <p:nvSpPr>
          <p:cNvPr id="93" name=""/>
          <p:cNvSpPr/>
          <p:nvPr/>
        </p:nvSpPr>
        <p:spPr>
          <a:xfrm>
            <a:off x="2664000" y="2988000"/>
            <a:ext cx="538200" cy="898200"/>
          </a:xfrm>
          <a:prstGeom prst="downArrow">
            <a:avLst>
              <a:gd name="adj1" fmla="val 50000"/>
              <a:gd name="adj2" fmla="val 41667"/>
            </a:avLst>
          </a:pr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94" name=""/>
          <p:cNvSpPr/>
          <p:nvPr/>
        </p:nvSpPr>
        <p:spPr>
          <a:xfrm>
            <a:off x="5832000" y="2988360"/>
            <a:ext cx="538200" cy="898200"/>
          </a:xfrm>
          <a:prstGeom prst="downArrow">
            <a:avLst>
              <a:gd name="adj1" fmla="val 50000"/>
              <a:gd name="adj2" fmla="val 41667"/>
            </a:avLst>
          </a:pr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95" name=""/>
          <p:cNvSpPr/>
          <p:nvPr/>
        </p:nvSpPr>
        <p:spPr>
          <a:xfrm>
            <a:off x="8856360" y="2988720"/>
            <a:ext cx="538200" cy="898200"/>
          </a:xfrm>
          <a:prstGeom prst="downArrow">
            <a:avLst>
              <a:gd name="adj1" fmla="val 50000"/>
              <a:gd name="adj2" fmla="val 41667"/>
            </a:avLst>
          </a:prstGeom>
          <a:solidFill>
            <a:srgbClr val="729fcf"/>
          </a:solidFill>
          <a:ln w="0">
            <a:noFill/>
          </a:ln>
        </p:spPr>
        <p:style>
          <a:lnRef idx="0"/>
          <a:fillRef idx="0"/>
          <a:effectRef idx="0"/>
          <a:fontRef idx="minor"/>
        </p:style>
        <p:txBody>
          <a:bodyPr lIns="90000" rIns="90000" tIns="45000" bIns="45000" anchor="ctr">
            <a:noAutofit/>
          </a:bodyPr>
          <a:p>
            <a:pPr>
              <a:lnSpc>
                <a:spcPct val="100000"/>
              </a:lnSpc>
            </a:pPr>
            <a:endParaRPr b="0" lang="en-CA" sz="1800" spc="-1" strike="noStrike">
              <a:solidFill>
                <a:srgbClr val="000000"/>
              </a:solidFill>
              <a:latin typeface="Arial"/>
            </a:endParaRPr>
          </a:p>
        </p:txBody>
      </p:sp>
      <p:sp>
        <p:nvSpPr>
          <p:cNvPr id="96" name=""/>
          <p:cNvSpPr/>
          <p:nvPr/>
        </p:nvSpPr>
        <p:spPr>
          <a:xfrm>
            <a:off x="2520000" y="2448000"/>
            <a:ext cx="898200" cy="344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46734</a:t>
            </a:r>
            <a:endParaRPr b="0" lang="en-CA" sz="1800" spc="-1" strike="noStrike">
              <a:solidFill>
                <a:srgbClr val="000000"/>
              </a:solidFill>
              <a:latin typeface="Arial"/>
            </a:endParaRPr>
          </a:p>
        </p:txBody>
      </p:sp>
      <p:sp>
        <p:nvSpPr>
          <p:cNvPr id="97" name=""/>
          <p:cNvSpPr/>
          <p:nvPr/>
        </p:nvSpPr>
        <p:spPr>
          <a:xfrm>
            <a:off x="5652000" y="2448000"/>
            <a:ext cx="1150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334585</a:t>
            </a:r>
            <a:endParaRPr b="0" lang="en-CA" sz="1800" spc="-1" strike="noStrike">
              <a:solidFill>
                <a:srgbClr val="000000"/>
              </a:solidFill>
              <a:latin typeface="Arial"/>
            </a:endParaRPr>
          </a:p>
        </p:txBody>
      </p:sp>
      <p:sp>
        <p:nvSpPr>
          <p:cNvPr id="98" name=""/>
          <p:cNvSpPr/>
          <p:nvPr/>
        </p:nvSpPr>
        <p:spPr>
          <a:xfrm>
            <a:off x="9000000" y="2448000"/>
            <a:ext cx="898200" cy="344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7</a:t>
            </a:r>
            <a:endParaRPr b="0" lang="en-CA" sz="1800" spc="-1" strike="noStrike">
              <a:solidFill>
                <a:srgbClr val="000000"/>
              </a:solidFill>
              <a:latin typeface="Arial"/>
            </a:endParaRPr>
          </a:p>
        </p:txBody>
      </p:sp>
      <p:sp>
        <p:nvSpPr>
          <p:cNvPr id="99" name=""/>
          <p:cNvSpPr/>
          <p:nvPr/>
        </p:nvSpPr>
        <p:spPr>
          <a:xfrm>
            <a:off x="1692000" y="3852000"/>
            <a:ext cx="719280" cy="3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Low:</a:t>
            </a:r>
            <a:endParaRPr b="0" lang="en-CA" sz="1800" spc="-1" strike="noStrike">
              <a:solidFill>
                <a:srgbClr val="000000"/>
              </a:solidFill>
              <a:latin typeface="Arial"/>
            </a:endParaRPr>
          </a:p>
        </p:txBody>
      </p:sp>
      <p:sp>
        <p:nvSpPr>
          <p:cNvPr id="100" name=""/>
          <p:cNvSpPr/>
          <p:nvPr/>
        </p:nvSpPr>
        <p:spPr>
          <a:xfrm>
            <a:off x="1692000" y="5220000"/>
            <a:ext cx="719280" cy="3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High:</a:t>
            </a:r>
            <a:endParaRPr b="0" lang="en-CA" sz="1800" spc="-1" strike="noStrike">
              <a:solidFill>
                <a:srgbClr val="000000"/>
              </a:solidFill>
              <a:latin typeface="Arial"/>
            </a:endParaRPr>
          </a:p>
        </p:txBody>
      </p:sp>
      <p:sp>
        <p:nvSpPr>
          <p:cNvPr id="101" name=""/>
          <p:cNvSpPr/>
          <p:nvPr/>
        </p:nvSpPr>
        <p:spPr>
          <a:xfrm>
            <a:off x="4860000" y="3852000"/>
            <a:ext cx="719280" cy="3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Low:</a:t>
            </a:r>
            <a:endParaRPr b="0" lang="en-CA" sz="1800" spc="-1" strike="noStrike">
              <a:solidFill>
                <a:srgbClr val="000000"/>
              </a:solidFill>
              <a:latin typeface="Arial"/>
            </a:endParaRPr>
          </a:p>
        </p:txBody>
      </p:sp>
      <p:sp>
        <p:nvSpPr>
          <p:cNvPr id="102" name=""/>
          <p:cNvSpPr/>
          <p:nvPr/>
        </p:nvSpPr>
        <p:spPr>
          <a:xfrm>
            <a:off x="4860000" y="5220000"/>
            <a:ext cx="719280" cy="3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High:</a:t>
            </a:r>
            <a:endParaRPr b="0" lang="en-CA" sz="1800" spc="-1" strike="noStrike">
              <a:solidFill>
                <a:srgbClr val="000000"/>
              </a:solidFill>
              <a:latin typeface="Arial"/>
            </a:endParaRPr>
          </a:p>
        </p:txBody>
      </p:sp>
      <p:sp>
        <p:nvSpPr>
          <p:cNvPr id="103" name=""/>
          <p:cNvSpPr/>
          <p:nvPr/>
        </p:nvSpPr>
        <p:spPr>
          <a:xfrm>
            <a:off x="7920000" y="3852000"/>
            <a:ext cx="719280" cy="3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Low:</a:t>
            </a:r>
            <a:endParaRPr b="0" lang="en-CA" sz="1800" spc="-1" strike="noStrike">
              <a:solidFill>
                <a:srgbClr val="000000"/>
              </a:solidFill>
              <a:latin typeface="Arial"/>
            </a:endParaRPr>
          </a:p>
        </p:txBody>
      </p:sp>
      <p:sp>
        <p:nvSpPr>
          <p:cNvPr id="104" name=""/>
          <p:cNvSpPr/>
          <p:nvPr/>
        </p:nvSpPr>
        <p:spPr>
          <a:xfrm>
            <a:off x="7920000" y="5220000"/>
            <a:ext cx="719280" cy="359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High:</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95" dur="indefinite" restart="never" nodeType="tmRoot">
          <p:childTnLst>
            <p:seq>
              <p:cTn id="96" dur="indefinite" nodeType="mainSeq">
                <p:childTnLst>
                  <p:par>
                    <p:cTn id="97" fill="hold">
                      <p:stCondLst>
                        <p:cond delay="indefinite"/>
                      </p:stCondLst>
                      <p:childTnLst>
                        <p:par>
                          <p:cTn id="98" fill="hold">
                            <p:stCondLst>
                              <p:cond delay="0"/>
                            </p:stCondLst>
                            <p:childTnLst>
                              <p:par>
                                <p:cTn id="99" nodeType="clickEffect" fill="hold" presetClass="entr" presetID="1">
                                  <p:stCondLst>
                                    <p:cond delay="0"/>
                                  </p:stCondLst>
                                  <p:childTnLst>
                                    <p:set>
                                      <p:cBhvr>
                                        <p:cTn id="100" dur="1" fill="hold">
                                          <p:stCondLst>
                                            <p:cond delay="0"/>
                                          </p:stCondLst>
                                        </p:cTn>
                                        <p:tgtEl>
                                          <p:spTgt spid="96"/>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nodeType="clickEffect" fill="hold" presetClass="entr" presetID="1">
                                  <p:stCondLst>
                                    <p:cond delay="0"/>
                                  </p:stCondLst>
                                  <p:childTnLst>
                                    <p:set>
                                      <p:cBhvr>
                                        <p:cTn id="104" dur="1" fill="hold">
                                          <p:stCondLst>
                                            <p:cond delay="0"/>
                                          </p:stCondLst>
                                        </p:cTn>
                                        <p:tgtEl>
                                          <p:spTgt spid="93"/>
                                        </p:tgtEl>
                                        <p:attrNameLst>
                                          <p:attrName>style.visibility</p:attrName>
                                        </p:attrNameLst>
                                      </p:cBhvr>
                                      <p:to>
                                        <p:strVal val="visible"/>
                                      </p:to>
                                    </p:set>
                                  </p:childTnLst>
                                </p:cTn>
                              </p:par>
                              <p:par>
                                <p:cTn id="105" nodeType="withEffect" fill="hold" presetClass="entr" presetID="1">
                                  <p:stCondLst>
                                    <p:cond delay="0"/>
                                  </p:stCondLst>
                                  <p:childTnLst>
                                    <p:set>
                                      <p:cBhvr>
                                        <p:cTn id="106" dur="1" fill="hold">
                                          <p:stCondLst>
                                            <p:cond delay="0"/>
                                          </p:stCondLst>
                                        </p:cTn>
                                        <p:tgtEl>
                                          <p:spTgt spid="91"/>
                                        </p:tgtEl>
                                        <p:attrNameLst>
                                          <p:attrName>style.visibility</p:attrName>
                                        </p:attrNameLst>
                                      </p:cBhvr>
                                      <p:to>
                                        <p:strVal val="visible"/>
                                      </p:to>
                                    </p:set>
                                  </p:childTnLst>
                                </p:cTn>
                              </p:par>
                              <p:par>
                                <p:cTn id="107" nodeType="withEffect" fill="hold" presetClass="entr" presetID="1">
                                  <p:stCondLst>
                                    <p:cond delay="0"/>
                                  </p:stCondLst>
                                  <p:childTnLst>
                                    <p:set>
                                      <p:cBhvr>
                                        <p:cTn id="108" dur="1" fill="hold">
                                          <p:stCondLst>
                                            <p:cond delay="0"/>
                                          </p:stCondLst>
                                        </p:cTn>
                                        <p:tgtEl>
                                          <p:spTgt spid="99"/>
                                        </p:tgtEl>
                                        <p:attrNameLst>
                                          <p:attrName>style.visibility</p:attrName>
                                        </p:attrNameLst>
                                      </p:cBhvr>
                                      <p:to>
                                        <p:strVal val="visible"/>
                                      </p:to>
                                    </p:set>
                                  </p:childTnLst>
                                </p:cTn>
                              </p:par>
                              <p:par>
                                <p:cTn id="109" nodeType="withEffect" fill="hold" presetClass="entr" presetID="1">
                                  <p:stCondLst>
                                    <p:cond delay="0"/>
                                  </p:stCondLst>
                                  <p:childTnLst>
                                    <p:set>
                                      <p:cBhvr>
                                        <p:cTn id="110" dur="1" fill="hold">
                                          <p:stCondLst>
                                            <p:cond delay="0"/>
                                          </p:stCondLst>
                                        </p:cTn>
                                        <p:tgtEl>
                                          <p:spTgt spid="10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nodeType="clickEffect" fill="hold" presetClass="entr" presetID="1">
                                  <p:stCondLst>
                                    <p:cond delay="0"/>
                                  </p:stCondLst>
                                  <p:childTnLst>
                                    <p:set>
                                      <p:cBhvr>
                                        <p:cTn id="114" dur="1" fill="hold">
                                          <p:stCondLst>
                                            <p:cond delay="0"/>
                                          </p:stCondLst>
                                        </p:cTn>
                                        <p:tgtEl>
                                          <p:spTgt spid="9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nodeType="clickEffect" fill="hold" presetClass="entr" presetID="1">
                                  <p:stCondLst>
                                    <p:cond delay="0"/>
                                  </p:stCondLst>
                                  <p:childTnLst>
                                    <p:set>
                                      <p:cBhvr>
                                        <p:cTn id="118" dur="1" fill="hold">
                                          <p:stCondLst>
                                            <p:cond delay="0"/>
                                          </p:stCondLst>
                                        </p:cTn>
                                        <p:tgtEl>
                                          <p:spTgt spid="94"/>
                                        </p:tgtEl>
                                        <p:attrNameLst>
                                          <p:attrName>style.visibility</p:attrName>
                                        </p:attrNameLst>
                                      </p:cBhvr>
                                      <p:to>
                                        <p:strVal val="visible"/>
                                      </p:to>
                                    </p:set>
                                  </p:childTnLst>
                                </p:cTn>
                              </p:par>
                              <p:par>
                                <p:cTn id="119" nodeType="withEffect" fill="hold" presetClass="entr" presetID="1">
                                  <p:stCondLst>
                                    <p:cond delay="0"/>
                                  </p:stCondLst>
                                  <p:childTnLst>
                                    <p:set>
                                      <p:cBhvr>
                                        <p:cTn id="120" dur="1" fill="hold">
                                          <p:stCondLst>
                                            <p:cond delay="0"/>
                                          </p:stCondLst>
                                        </p:cTn>
                                        <p:tgtEl>
                                          <p:spTgt spid="90"/>
                                        </p:tgtEl>
                                        <p:attrNameLst>
                                          <p:attrName>style.visibility</p:attrName>
                                        </p:attrNameLst>
                                      </p:cBhvr>
                                      <p:to>
                                        <p:strVal val="visible"/>
                                      </p:to>
                                    </p:set>
                                  </p:childTnLst>
                                </p:cTn>
                              </p:par>
                              <p:par>
                                <p:cTn id="121" nodeType="withEffect" fill="hold" presetClass="entr" presetID="1">
                                  <p:stCondLst>
                                    <p:cond delay="0"/>
                                  </p:stCondLst>
                                  <p:childTnLst>
                                    <p:set>
                                      <p:cBhvr>
                                        <p:cTn id="122" dur="1" fill="hold">
                                          <p:stCondLst>
                                            <p:cond delay="0"/>
                                          </p:stCondLst>
                                        </p:cTn>
                                        <p:tgtEl>
                                          <p:spTgt spid="101"/>
                                        </p:tgtEl>
                                        <p:attrNameLst>
                                          <p:attrName>style.visibility</p:attrName>
                                        </p:attrNameLst>
                                      </p:cBhvr>
                                      <p:to>
                                        <p:strVal val="visible"/>
                                      </p:to>
                                    </p:set>
                                  </p:childTnLst>
                                </p:cTn>
                              </p:par>
                              <p:par>
                                <p:cTn id="123" nodeType="withEffect" fill="hold" presetClass="entr" presetID="1">
                                  <p:stCondLst>
                                    <p:cond delay="0"/>
                                  </p:stCondLst>
                                  <p:childTnLst>
                                    <p:set>
                                      <p:cBhvr>
                                        <p:cTn id="124" dur="1" fill="hold">
                                          <p:stCondLst>
                                            <p:cond delay="0"/>
                                          </p:stCondLst>
                                        </p:cTn>
                                        <p:tgtEl>
                                          <p:spTgt spid="102"/>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nodeType="clickEffect" fill="hold" presetClass="entr" presetID="1">
                                  <p:stCondLst>
                                    <p:cond delay="0"/>
                                  </p:stCondLst>
                                  <p:childTnLst>
                                    <p:set>
                                      <p:cBhvr>
                                        <p:cTn id="128" dur="1" fill="hold">
                                          <p:stCondLst>
                                            <p:cond delay="0"/>
                                          </p:stCondLst>
                                        </p:cTn>
                                        <p:tgtEl>
                                          <p:spTgt spid="9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nodeType="clickEffect" fill="hold" presetClass="entr" presetID="1">
                                  <p:stCondLst>
                                    <p:cond delay="0"/>
                                  </p:stCondLst>
                                  <p:childTnLst>
                                    <p:set>
                                      <p:cBhvr>
                                        <p:cTn id="132" dur="1" fill="hold">
                                          <p:stCondLst>
                                            <p:cond delay="0"/>
                                          </p:stCondLst>
                                        </p:cTn>
                                        <p:tgtEl>
                                          <p:spTgt spid="95"/>
                                        </p:tgtEl>
                                        <p:attrNameLst>
                                          <p:attrName>style.visibility</p:attrName>
                                        </p:attrNameLst>
                                      </p:cBhvr>
                                      <p:to>
                                        <p:strVal val="visible"/>
                                      </p:to>
                                    </p:set>
                                  </p:childTnLst>
                                </p:cTn>
                              </p:par>
                              <p:par>
                                <p:cTn id="133" nodeType="withEffect" fill="hold" presetClass="entr" presetID="1">
                                  <p:stCondLst>
                                    <p:cond delay="0"/>
                                  </p:stCondLst>
                                  <p:childTnLst>
                                    <p:set>
                                      <p:cBhvr>
                                        <p:cTn id="134" dur="1" fill="hold">
                                          <p:stCondLst>
                                            <p:cond delay="0"/>
                                          </p:stCondLst>
                                        </p:cTn>
                                        <p:tgtEl>
                                          <p:spTgt spid="92"/>
                                        </p:tgtEl>
                                        <p:attrNameLst>
                                          <p:attrName>style.visibility</p:attrName>
                                        </p:attrNameLst>
                                      </p:cBhvr>
                                      <p:to>
                                        <p:strVal val="visible"/>
                                      </p:to>
                                    </p:set>
                                  </p:childTnLst>
                                </p:cTn>
                              </p:par>
                              <p:par>
                                <p:cTn id="135" nodeType="withEffect" fill="hold" presetClass="entr" presetID="1">
                                  <p:stCondLst>
                                    <p:cond delay="0"/>
                                  </p:stCondLst>
                                  <p:childTnLst>
                                    <p:set>
                                      <p:cBhvr>
                                        <p:cTn id="136" dur="1" fill="hold">
                                          <p:stCondLst>
                                            <p:cond delay="0"/>
                                          </p:stCondLst>
                                        </p:cTn>
                                        <p:tgtEl>
                                          <p:spTgt spid="103"/>
                                        </p:tgtEl>
                                        <p:attrNameLst>
                                          <p:attrName>style.visibility</p:attrName>
                                        </p:attrNameLst>
                                      </p:cBhvr>
                                      <p:to>
                                        <p:strVal val="visible"/>
                                      </p:to>
                                    </p:set>
                                  </p:childTnLst>
                                </p:cTn>
                              </p:par>
                              <p:par>
                                <p:cTn id="137" nodeType="withEffect" fill="hold" presetClass="entr" presetID="1">
                                  <p:stCondLst>
                                    <p:cond delay="0"/>
                                  </p:stCondLst>
                                  <p:childTnLst>
                                    <p:set>
                                      <p:cBhvr>
                                        <p:cTn id="138"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Addition algorithm</a:t>
            </a:r>
            <a:endParaRPr b="0" lang="en-CA" sz="2400" spc="-1" strike="noStrike">
              <a:solidFill>
                <a:srgbClr val="000000"/>
              </a:solidFill>
              <a:latin typeface="Arial"/>
            </a:endParaRPr>
          </a:p>
        </p:txBody>
      </p:sp>
      <p:sp>
        <p:nvSpPr>
          <p:cNvPr id="106" name="CustomShape 45"/>
          <p:cNvSpPr/>
          <p:nvPr/>
        </p:nvSpPr>
        <p:spPr>
          <a:xfrm>
            <a:off x="1302480" y="134316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Informal description: </a:t>
            </a:r>
            <a:endParaRPr b="0" lang="en-CA" sz="2400" spc="-1" strike="noStrike">
              <a:solidFill>
                <a:srgbClr val="000000"/>
              </a:solidFill>
              <a:latin typeface="Arial"/>
            </a:endParaRPr>
          </a:p>
        </p:txBody>
      </p:sp>
      <p:sp>
        <p:nvSpPr>
          <p:cNvPr id="107" name=""/>
          <p:cNvSpPr/>
          <p:nvPr/>
        </p:nvSpPr>
        <p:spPr>
          <a:xfrm>
            <a:off x="1620000" y="1799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Assume input numbers A and B</a:t>
            </a:r>
            <a:endParaRPr b="0" lang="en-CA" sz="1800" spc="-1" strike="noStrike">
              <a:solidFill>
                <a:srgbClr val="000000"/>
              </a:solidFill>
              <a:latin typeface="Arial"/>
            </a:endParaRPr>
          </a:p>
        </p:txBody>
      </p:sp>
      <p:sp>
        <p:nvSpPr>
          <p:cNvPr id="108" name=""/>
          <p:cNvSpPr/>
          <p:nvPr/>
        </p:nvSpPr>
        <p:spPr>
          <a:xfrm>
            <a:off x="1620000" y="216000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Sum each digit pair, starting from the lowest pair.</a:t>
            </a:r>
            <a:endParaRPr b="0" lang="en-CA" sz="1800" spc="-1" strike="noStrike">
              <a:solidFill>
                <a:srgbClr val="000000"/>
              </a:solidFill>
              <a:latin typeface="Arial"/>
            </a:endParaRPr>
          </a:p>
        </p:txBody>
      </p:sp>
      <p:sp>
        <p:nvSpPr>
          <p:cNvPr id="109" name=""/>
          <p:cNvSpPr/>
          <p:nvPr/>
        </p:nvSpPr>
        <p:spPr>
          <a:xfrm>
            <a:off x="1620000" y="252000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If a number becomes larger than 10, split the number by place value and set the current result to the digit with the lower place value. Then propogate the digit with the higher place value so it is included in the next addition.</a:t>
            </a:r>
            <a:endParaRPr b="0" lang="en-CA" sz="1800" spc="-1" strike="noStrike">
              <a:solidFill>
                <a:srgbClr val="000000"/>
              </a:solidFill>
              <a:latin typeface="Arial"/>
            </a:endParaRPr>
          </a:p>
        </p:txBody>
      </p:sp>
      <p:pic>
        <p:nvPicPr>
          <p:cNvPr id="110" name="" descr=""/>
          <p:cNvPicPr/>
          <p:nvPr/>
        </p:nvPicPr>
        <p:blipFill>
          <a:blip r:embed="rId1"/>
          <a:stretch/>
        </p:blipFill>
        <p:spPr>
          <a:xfrm>
            <a:off x="1368000" y="3672000"/>
            <a:ext cx="1708560" cy="1929960"/>
          </a:xfrm>
          <a:prstGeom prst="rect">
            <a:avLst/>
          </a:prstGeom>
          <a:ln w="0">
            <a:noFill/>
          </a:ln>
        </p:spPr>
      </p:pic>
      <p:pic>
        <p:nvPicPr>
          <p:cNvPr id="111" name="" descr=""/>
          <p:cNvPicPr/>
          <p:nvPr/>
        </p:nvPicPr>
        <p:blipFill>
          <a:blip r:embed="rId2"/>
          <a:stretch/>
        </p:blipFill>
        <p:spPr>
          <a:xfrm>
            <a:off x="3320280" y="3672000"/>
            <a:ext cx="1708560" cy="1929960"/>
          </a:xfrm>
          <a:prstGeom prst="rect">
            <a:avLst/>
          </a:prstGeom>
          <a:ln w="0">
            <a:noFill/>
          </a:ln>
        </p:spPr>
      </p:pic>
      <p:pic>
        <p:nvPicPr>
          <p:cNvPr id="112" name="" descr=""/>
          <p:cNvPicPr/>
          <p:nvPr/>
        </p:nvPicPr>
        <p:blipFill>
          <a:blip r:embed="rId3"/>
          <a:stretch/>
        </p:blipFill>
        <p:spPr>
          <a:xfrm>
            <a:off x="5272560" y="3672000"/>
            <a:ext cx="1708560" cy="1929960"/>
          </a:xfrm>
          <a:prstGeom prst="rect">
            <a:avLst/>
          </a:prstGeom>
          <a:ln w="0">
            <a:noFill/>
          </a:ln>
        </p:spPr>
      </p:pic>
      <p:pic>
        <p:nvPicPr>
          <p:cNvPr id="113" name="" descr=""/>
          <p:cNvPicPr/>
          <p:nvPr/>
        </p:nvPicPr>
        <p:blipFill>
          <a:blip r:embed="rId4"/>
          <a:stretch/>
        </p:blipFill>
        <p:spPr>
          <a:xfrm>
            <a:off x="7225200" y="3672000"/>
            <a:ext cx="1708200" cy="1929960"/>
          </a:xfrm>
          <a:prstGeom prst="rect">
            <a:avLst/>
          </a:prstGeom>
          <a:ln w="0">
            <a:noFill/>
          </a:ln>
        </p:spPr>
      </p:pic>
      <p:pic>
        <p:nvPicPr>
          <p:cNvPr id="114" name="" descr=""/>
          <p:cNvPicPr/>
          <p:nvPr/>
        </p:nvPicPr>
        <p:blipFill>
          <a:blip r:embed="rId5"/>
          <a:stretch/>
        </p:blipFill>
        <p:spPr>
          <a:xfrm>
            <a:off x="9198000" y="3672000"/>
            <a:ext cx="1708560" cy="1950480"/>
          </a:xfrm>
          <a:prstGeom prst="rect">
            <a:avLst/>
          </a:prstGeom>
          <a:ln w="0">
            <a:noFill/>
          </a:ln>
        </p:spPr>
      </p:pic>
    </p:spTree>
  </p:cSld>
  <mc:AlternateContent>
    <mc:Choice Requires="p14">
      <p:transition spd="slow" p14:dur="2000"/>
    </mc:Choice>
    <mc:Fallback>
      <p:transition spd="slow"/>
    </mc:Fallback>
  </mc:AlternateContent>
  <p:timing>
    <p:tnLst>
      <p:par>
        <p:cTn id="139" dur="indefinite" restart="never" nodeType="tmRoot">
          <p:childTnLst>
            <p:seq>
              <p:cTn id="140" dur="indefinite" nodeType="mainSeq">
                <p:childTnLst>
                  <p:par>
                    <p:cTn id="141" fill="hold">
                      <p:stCondLst>
                        <p:cond delay="indefinite"/>
                      </p:stCondLst>
                      <p:childTnLst>
                        <p:par>
                          <p:cTn id="142" fill="hold">
                            <p:stCondLst>
                              <p:cond delay="0"/>
                            </p:stCondLst>
                            <p:childTnLst>
                              <p:par>
                                <p:cTn id="143" nodeType="clickEffect" fill="hold" presetClass="entr" presetID="1">
                                  <p:stCondLst>
                                    <p:cond delay="0"/>
                                  </p:stCondLst>
                                  <p:childTnLst>
                                    <p:set>
                                      <p:cBhvr>
                                        <p:cTn id="144" dur="1" fill="hold">
                                          <p:stCondLst>
                                            <p:cond delay="0"/>
                                          </p:stCondLst>
                                        </p:cTn>
                                        <p:tgtEl>
                                          <p:spTgt spid="106"/>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nodeType="clickEffect" fill="hold" presetClass="entr" presetID="1">
                                  <p:stCondLst>
                                    <p:cond delay="0"/>
                                  </p:stCondLst>
                                  <p:childTnLst>
                                    <p:set>
                                      <p:cBhvr>
                                        <p:cTn id="148" dur="1" fill="hold">
                                          <p:stCondLst>
                                            <p:cond delay="0"/>
                                          </p:stCondLst>
                                        </p:cTn>
                                        <p:tgtEl>
                                          <p:spTgt spid="107"/>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nodeType="clickEffect" fill="hold" presetClass="entr" presetID="1">
                                  <p:stCondLst>
                                    <p:cond delay="0"/>
                                  </p:stCondLst>
                                  <p:childTnLst>
                                    <p:set>
                                      <p:cBhvr>
                                        <p:cTn id="152" dur="1" fill="hold">
                                          <p:stCondLst>
                                            <p:cond delay="0"/>
                                          </p:stCondLst>
                                        </p:cTn>
                                        <p:tgtEl>
                                          <p:spTgt spid="108"/>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nodeType="clickEffect" fill="hold" presetClass="entr" presetID="1">
                                  <p:stCondLst>
                                    <p:cond delay="0"/>
                                  </p:stCondLst>
                                  <p:childTnLst>
                                    <p:set>
                                      <p:cBhvr>
                                        <p:cTn id="156" dur="1" fill="hold">
                                          <p:stCondLst>
                                            <p:cond delay="0"/>
                                          </p:stCondLst>
                                        </p:cTn>
                                        <p:tgtEl>
                                          <p:spTgt spid="109"/>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nodeType="clickEffect" fill="hold" presetClass="entr" presetID="1">
                                  <p:stCondLst>
                                    <p:cond delay="0"/>
                                  </p:stCondLst>
                                  <p:childTnLst>
                                    <p:set>
                                      <p:cBhvr>
                                        <p:cTn id="160" dur="1" fill="hold">
                                          <p:stCondLst>
                                            <p:cond delay="0"/>
                                          </p:stCondLst>
                                        </p:cTn>
                                        <p:tgtEl>
                                          <p:spTgt spid="110"/>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nodeType="clickEffect" fill="hold" presetClass="entr" presetID="1">
                                  <p:stCondLst>
                                    <p:cond delay="0"/>
                                  </p:stCondLst>
                                  <p:childTnLst>
                                    <p:set>
                                      <p:cBhvr>
                                        <p:cTn id="164" dur="1" fill="hold">
                                          <p:stCondLst>
                                            <p:cond delay="0"/>
                                          </p:stCondLst>
                                        </p:cTn>
                                        <p:tgtEl>
                                          <p:spTgt spid="111"/>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nodeType="clickEffect" fill="hold" presetClass="entr" presetID="1">
                                  <p:stCondLst>
                                    <p:cond delay="0"/>
                                  </p:stCondLst>
                                  <p:childTnLst>
                                    <p:set>
                                      <p:cBhvr>
                                        <p:cTn id="168" dur="1" fill="hold">
                                          <p:stCondLst>
                                            <p:cond delay="0"/>
                                          </p:stCondLst>
                                        </p:cTn>
                                        <p:tgtEl>
                                          <p:spTgt spid="112"/>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nodeType="clickEffect" fill="hold" presetClass="entr" presetID="1">
                                  <p:stCondLst>
                                    <p:cond delay="0"/>
                                  </p:stCondLst>
                                  <p:childTnLst>
                                    <p:set>
                                      <p:cBhvr>
                                        <p:cTn id="172" dur="1" fill="hold">
                                          <p:stCondLst>
                                            <p:cond delay="0"/>
                                          </p:stCondLst>
                                        </p:cTn>
                                        <p:tgtEl>
                                          <p:spTgt spid="113"/>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nodeType="clickEffect" fill="hold" presetClass="entr" presetID="1">
                                  <p:stCondLst>
                                    <p:cond delay="0"/>
                                  </p:stCondLst>
                                  <p:childTnLst>
                                    <p:set>
                                      <p:cBhvr>
                                        <p:cTn id="176"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Multiplication algorithm</a:t>
            </a:r>
            <a:endParaRPr b="0" lang="en-CA" sz="2400" spc="-1" strike="noStrike">
              <a:solidFill>
                <a:srgbClr val="000000"/>
              </a:solidFill>
              <a:latin typeface="Arial"/>
            </a:endParaRPr>
          </a:p>
        </p:txBody>
      </p:sp>
      <p:sp>
        <p:nvSpPr>
          <p:cNvPr id="116" name="CustomShape 46"/>
          <p:cNvSpPr/>
          <p:nvPr/>
        </p:nvSpPr>
        <p:spPr>
          <a:xfrm>
            <a:off x="1302480" y="134316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Informal description: </a:t>
            </a:r>
            <a:endParaRPr b="0" lang="en-CA" sz="2400" spc="-1" strike="noStrike">
              <a:solidFill>
                <a:srgbClr val="000000"/>
              </a:solidFill>
              <a:latin typeface="Arial"/>
            </a:endParaRPr>
          </a:p>
        </p:txBody>
      </p:sp>
      <p:sp>
        <p:nvSpPr>
          <p:cNvPr id="117" name=""/>
          <p:cNvSpPr/>
          <p:nvPr/>
        </p:nvSpPr>
        <p:spPr>
          <a:xfrm>
            <a:off x="1620000" y="1799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Assume input numbers A and B.</a:t>
            </a:r>
            <a:endParaRPr b="0" lang="en-CA" sz="1800" spc="-1" strike="noStrike">
              <a:solidFill>
                <a:srgbClr val="000000"/>
              </a:solidFill>
              <a:latin typeface="Arial"/>
            </a:endParaRPr>
          </a:p>
        </p:txBody>
      </p:sp>
      <p:sp>
        <p:nvSpPr>
          <p:cNvPr id="118" name=""/>
          <p:cNvSpPr/>
          <p:nvPr/>
        </p:nvSpPr>
        <p:spPr>
          <a:xfrm>
            <a:off x="1620000" y="216000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For each digit of B, multiply that digit by each digit of A.</a:t>
            </a:r>
            <a:endParaRPr b="0" lang="en-CA" sz="1800" spc="-1" strike="noStrike">
              <a:solidFill>
                <a:srgbClr val="000000"/>
              </a:solidFill>
              <a:latin typeface="Arial"/>
            </a:endParaRPr>
          </a:p>
        </p:txBody>
      </p:sp>
      <p:sp>
        <p:nvSpPr>
          <p:cNvPr id="119" name=""/>
          <p:cNvSpPr/>
          <p:nvPr/>
        </p:nvSpPr>
        <p:spPr>
          <a:xfrm>
            <a:off x="1620000" y="3122280"/>
            <a:ext cx="8098200" cy="358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Add the shifted partial products.</a:t>
            </a:r>
            <a:endParaRPr b="0" lang="en-CA" sz="1800" spc="-1" strike="noStrike">
              <a:solidFill>
                <a:srgbClr val="000000"/>
              </a:solidFill>
              <a:latin typeface="Arial"/>
            </a:endParaRPr>
          </a:p>
        </p:txBody>
      </p:sp>
      <p:sp>
        <p:nvSpPr>
          <p:cNvPr id="120" name=""/>
          <p:cNvSpPr/>
          <p:nvPr/>
        </p:nvSpPr>
        <p:spPr>
          <a:xfrm>
            <a:off x="1620000" y="252000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Shift the partial product by the place value of the digit of B. As in, the first product should not be shifted, the should be by 1 to the left and so on.</a:t>
            </a:r>
            <a:endParaRPr b="0" lang="en-CA" sz="1800" spc="-1" strike="noStrike">
              <a:solidFill>
                <a:srgbClr val="000000"/>
              </a:solidFill>
              <a:latin typeface="Arial"/>
            </a:endParaRPr>
          </a:p>
        </p:txBody>
      </p:sp>
      <p:sp>
        <p:nvSpPr>
          <p:cNvPr id="121" name="CustomShape 47"/>
          <p:cNvSpPr/>
          <p:nvPr/>
        </p:nvSpPr>
        <p:spPr>
          <a:xfrm>
            <a:off x="1296000" y="3780000"/>
            <a:ext cx="9315720" cy="455400"/>
          </a:xfrm>
          <a:prstGeom prst="rect">
            <a:avLst/>
          </a:prstGeom>
          <a:noFill/>
          <a:ln w="0">
            <a:noFill/>
          </a:ln>
        </p:spPr>
        <p:style>
          <a:lnRef idx="0"/>
          <a:fillRef idx="0"/>
          <a:effectRef idx="0"/>
          <a:fontRef idx="minor"/>
        </p:style>
        <p:txBody>
          <a:bodyPr lIns="90000" rIns="90000" tIns="45000" bIns="45000" anchor="t">
            <a:spAutoFit/>
          </a:bodyPr>
          <a:p>
            <a:pPr defTabSz="457200">
              <a:lnSpc>
                <a:spcPct val="100000"/>
              </a:lnSpc>
            </a:pPr>
            <a:r>
              <a:rPr b="1" lang="en-CA" sz="2400" spc="-1" strike="noStrike">
                <a:solidFill>
                  <a:srgbClr val="000000"/>
                </a:solidFill>
                <a:latin typeface="Calibri"/>
              </a:rPr>
              <a:t>Hints:</a:t>
            </a:r>
            <a:endParaRPr b="0" lang="en-CA" sz="2400" spc="-1" strike="noStrike">
              <a:solidFill>
                <a:srgbClr val="000000"/>
              </a:solidFill>
              <a:latin typeface="Arial"/>
            </a:endParaRPr>
          </a:p>
        </p:txBody>
      </p:sp>
      <p:sp>
        <p:nvSpPr>
          <p:cNvPr id="122" name=""/>
          <p:cNvSpPr/>
          <p:nvPr/>
        </p:nvSpPr>
        <p:spPr>
          <a:xfrm>
            <a:off x="1620000" y="4283280"/>
            <a:ext cx="8098200" cy="60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CA" sz="1800" spc="-1" strike="noStrike">
                <a:solidFill>
                  <a:srgbClr val="000000"/>
                </a:solidFill>
                <a:latin typeface="Arial"/>
              </a:rPr>
              <a:t>You may find the RISC-V multiplication, division, and remainder instructions useful.</a:t>
            </a:r>
            <a:endParaRPr b="0" lang="en-CA"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177" dur="indefinite" restart="never" nodeType="tmRoot">
          <p:childTnLst>
            <p:seq>
              <p:cTn id="178" dur="indefinite" nodeType="mainSeq">
                <p:childTnLst>
                  <p:par>
                    <p:cTn id="179" fill="hold">
                      <p:stCondLst>
                        <p:cond delay="indefinite"/>
                      </p:stCondLst>
                      <p:childTnLst>
                        <p:par>
                          <p:cTn id="180" fill="hold">
                            <p:stCondLst>
                              <p:cond delay="0"/>
                            </p:stCondLst>
                            <p:childTnLst>
                              <p:par>
                                <p:cTn id="181" nodeType="clickEffect" fill="hold" presetClass="entr" presetID="1">
                                  <p:stCondLst>
                                    <p:cond delay="0"/>
                                  </p:stCondLst>
                                  <p:childTnLst>
                                    <p:set>
                                      <p:cBhvr>
                                        <p:cTn id="182" dur="1" fill="hold">
                                          <p:stCondLst>
                                            <p:cond delay="0"/>
                                          </p:stCondLst>
                                        </p:cTn>
                                        <p:tgtEl>
                                          <p:spTgt spid="116"/>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nodeType="clickEffect" fill="hold" presetClass="entr" presetID="1">
                                  <p:stCondLst>
                                    <p:cond delay="0"/>
                                  </p:stCondLst>
                                  <p:childTnLst>
                                    <p:set>
                                      <p:cBhvr>
                                        <p:cTn id="186" dur="1" fill="hold">
                                          <p:stCondLst>
                                            <p:cond delay="0"/>
                                          </p:stCondLst>
                                        </p:cTn>
                                        <p:tgtEl>
                                          <p:spTgt spid="117">
                                            <p:txEl>
                                              <p:pRg st="0" end="0"/>
                                            </p:txEl>
                                          </p:spTgt>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nodeType="clickEffect" fill="hold" presetClass="entr" presetID="1">
                                  <p:stCondLst>
                                    <p:cond delay="0"/>
                                  </p:stCondLst>
                                  <p:childTnLst>
                                    <p:set>
                                      <p:cBhvr>
                                        <p:cTn id="190" dur="1" fill="hold">
                                          <p:stCondLst>
                                            <p:cond delay="0"/>
                                          </p:stCondLst>
                                        </p:cTn>
                                        <p:tgtEl>
                                          <p:spTgt spid="118">
                                            <p:txEl>
                                              <p:pRg st="0" end="0"/>
                                            </p:txEl>
                                          </p:spTgt>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nodeType="clickEffect" fill="hold" presetClass="entr" presetID="1">
                                  <p:stCondLst>
                                    <p:cond delay="0"/>
                                  </p:stCondLst>
                                  <p:childTnLst>
                                    <p:set>
                                      <p:cBhvr>
                                        <p:cTn id="194"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nodeType="clickEffect" fill="hold" presetClass="entr" presetID="1">
                                  <p:stCondLst>
                                    <p:cond delay="0"/>
                                  </p:stCondLst>
                                  <p:childTnLst>
                                    <p:set>
                                      <p:cBhvr>
                                        <p:cTn id="198" dur="1" fill="hold">
                                          <p:stCondLst>
                                            <p:cond delay="0"/>
                                          </p:stCondLst>
                                        </p:cTn>
                                        <p:tgtEl>
                                          <p:spTgt spid="119">
                                            <p:txEl>
                                              <p:pRg st="0" end="0"/>
                                            </p:txEl>
                                          </p:spTgt>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nodeType="clickEffect" fill="hold" presetClass="entr" presetID="1">
                                  <p:stCondLst>
                                    <p:cond delay="0"/>
                                  </p:stCondLst>
                                  <p:childTnLst>
                                    <p:set>
                                      <p:cBhvr>
                                        <p:cTn id="202" dur="1" fill="hold">
                                          <p:stCondLst>
                                            <p:cond delay="0"/>
                                          </p:stCondLst>
                                        </p:cTn>
                                        <p:tgtEl>
                                          <p:spTgt spid="121"/>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nodeType="clickEffect" fill="hold" presetClass="entr" presetID="1">
                                  <p:stCondLst>
                                    <p:cond delay="0"/>
                                  </p:stCondLst>
                                  <p:childTnLst>
                                    <p:set>
                                      <p:cBhvr>
                                        <p:cTn id="206" dur="1" fill="hold">
                                          <p:stCondLst>
                                            <p:cond delay="0"/>
                                          </p:stCondLst>
                                        </p:cTn>
                                        <p:tgtEl>
                                          <p:spTgt spid="122">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1981080" y="-38880"/>
            <a:ext cx="8227080" cy="1140480"/>
          </a:xfrm>
          <a:prstGeom prst="rect">
            <a:avLst/>
          </a:prstGeom>
          <a:noFill/>
          <a:ln w="0">
            <a:noFill/>
          </a:ln>
        </p:spPr>
        <p:txBody>
          <a:bodyPr lIns="91440" rIns="91440" tIns="45720" bIns="45720" anchor="ctr">
            <a:normAutofit/>
          </a:bodyPr>
          <a:p>
            <a:pPr indent="0" algn="ctr" defTabSz="457200">
              <a:lnSpc>
                <a:spcPct val="100000"/>
              </a:lnSpc>
              <a:buNone/>
              <a:tabLst>
                <a:tab algn="l" pos="0"/>
              </a:tabLst>
            </a:pPr>
            <a:r>
              <a:rPr b="0" lang="en-US" sz="2400" spc="-1" strike="noStrike">
                <a:solidFill>
                  <a:schemeClr val="dk1"/>
                </a:solidFill>
                <a:latin typeface="Calibri"/>
              </a:rPr>
              <a:t>Multiplication Example</a:t>
            </a:r>
            <a:endParaRPr b="0" lang="en-CA" sz="2400" spc="-1" strike="noStrike">
              <a:solidFill>
                <a:srgbClr val="000000"/>
              </a:solidFill>
              <a:latin typeface="Arial"/>
            </a:endParaRPr>
          </a:p>
        </p:txBody>
      </p:sp>
      <p:pic>
        <p:nvPicPr>
          <p:cNvPr id="124" name="" descr=""/>
          <p:cNvPicPr/>
          <p:nvPr/>
        </p:nvPicPr>
        <p:blipFill>
          <a:blip r:embed="rId1"/>
          <a:stretch/>
        </p:blipFill>
        <p:spPr>
          <a:xfrm>
            <a:off x="1155600" y="1010880"/>
            <a:ext cx="1914120" cy="2432880"/>
          </a:xfrm>
          <a:prstGeom prst="rect">
            <a:avLst/>
          </a:prstGeom>
          <a:ln w="0">
            <a:noFill/>
          </a:ln>
        </p:spPr>
      </p:pic>
      <p:pic>
        <p:nvPicPr>
          <p:cNvPr id="125" name="" descr=""/>
          <p:cNvPicPr/>
          <p:nvPr/>
        </p:nvPicPr>
        <p:blipFill>
          <a:blip r:embed="rId2"/>
          <a:stretch/>
        </p:blipFill>
        <p:spPr>
          <a:xfrm>
            <a:off x="3189960" y="1010880"/>
            <a:ext cx="1914480" cy="2432880"/>
          </a:xfrm>
          <a:prstGeom prst="rect">
            <a:avLst/>
          </a:prstGeom>
          <a:ln w="0">
            <a:noFill/>
          </a:ln>
        </p:spPr>
      </p:pic>
      <p:pic>
        <p:nvPicPr>
          <p:cNvPr id="126" name="" descr=""/>
          <p:cNvPicPr/>
          <p:nvPr/>
        </p:nvPicPr>
        <p:blipFill>
          <a:blip r:embed="rId3"/>
          <a:stretch/>
        </p:blipFill>
        <p:spPr>
          <a:xfrm>
            <a:off x="5224320" y="1013760"/>
            <a:ext cx="1914480" cy="2433240"/>
          </a:xfrm>
          <a:prstGeom prst="rect">
            <a:avLst/>
          </a:prstGeom>
          <a:ln w="0">
            <a:noFill/>
          </a:ln>
        </p:spPr>
      </p:pic>
      <p:pic>
        <p:nvPicPr>
          <p:cNvPr id="127" name="" descr=""/>
          <p:cNvPicPr/>
          <p:nvPr/>
        </p:nvPicPr>
        <p:blipFill>
          <a:blip r:embed="rId4"/>
          <a:stretch/>
        </p:blipFill>
        <p:spPr>
          <a:xfrm>
            <a:off x="7255440" y="1013760"/>
            <a:ext cx="1914120" cy="2433240"/>
          </a:xfrm>
          <a:prstGeom prst="rect">
            <a:avLst/>
          </a:prstGeom>
          <a:ln w="0">
            <a:noFill/>
          </a:ln>
        </p:spPr>
      </p:pic>
      <p:pic>
        <p:nvPicPr>
          <p:cNvPr id="128" name="" descr=""/>
          <p:cNvPicPr/>
          <p:nvPr/>
        </p:nvPicPr>
        <p:blipFill>
          <a:blip r:embed="rId5"/>
          <a:stretch/>
        </p:blipFill>
        <p:spPr>
          <a:xfrm>
            <a:off x="9280080" y="1013760"/>
            <a:ext cx="1914480" cy="2433240"/>
          </a:xfrm>
          <a:prstGeom prst="rect">
            <a:avLst/>
          </a:prstGeom>
          <a:ln w="0">
            <a:noFill/>
          </a:ln>
        </p:spPr>
      </p:pic>
      <p:pic>
        <p:nvPicPr>
          <p:cNvPr id="129" name="" descr=""/>
          <p:cNvPicPr/>
          <p:nvPr/>
        </p:nvPicPr>
        <p:blipFill>
          <a:blip r:embed="rId6"/>
          <a:stretch/>
        </p:blipFill>
        <p:spPr>
          <a:xfrm>
            <a:off x="1152000" y="3577680"/>
            <a:ext cx="1914480" cy="2432880"/>
          </a:xfrm>
          <a:prstGeom prst="rect">
            <a:avLst/>
          </a:prstGeom>
          <a:ln w="0">
            <a:noFill/>
          </a:ln>
        </p:spPr>
      </p:pic>
      <p:pic>
        <p:nvPicPr>
          <p:cNvPr id="130" name="" descr=""/>
          <p:cNvPicPr/>
          <p:nvPr/>
        </p:nvPicPr>
        <p:blipFill>
          <a:blip r:embed="rId7"/>
          <a:stretch/>
        </p:blipFill>
        <p:spPr>
          <a:xfrm>
            <a:off x="3186360" y="3577680"/>
            <a:ext cx="1914480" cy="2432880"/>
          </a:xfrm>
          <a:prstGeom prst="rect">
            <a:avLst/>
          </a:prstGeom>
          <a:ln w="0">
            <a:noFill/>
          </a:ln>
        </p:spPr>
      </p:pic>
      <p:pic>
        <p:nvPicPr>
          <p:cNvPr id="131" name="" descr=""/>
          <p:cNvPicPr/>
          <p:nvPr/>
        </p:nvPicPr>
        <p:blipFill>
          <a:blip r:embed="rId8"/>
          <a:stretch/>
        </p:blipFill>
        <p:spPr>
          <a:xfrm>
            <a:off x="5224320" y="3577680"/>
            <a:ext cx="1914480" cy="2432880"/>
          </a:xfrm>
          <a:prstGeom prst="rect">
            <a:avLst/>
          </a:prstGeom>
          <a:ln w="0">
            <a:noFill/>
          </a:ln>
        </p:spPr>
      </p:pic>
      <p:pic>
        <p:nvPicPr>
          <p:cNvPr id="132" name="" descr=""/>
          <p:cNvPicPr/>
          <p:nvPr/>
        </p:nvPicPr>
        <p:blipFill>
          <a:blip r:embed="rId9"/>
          <a:stretch/>
        </p:blipFill>
        <p:spPr>
          <a:xfrm>
            <a:off x="7250760" y="3577680"/>
            <a:ext cx="1922400" cy="2432880"/>
          </a:xfrm>
          <a:prstGeom prst="rect">
            <a:avLst/>
          </a:prstGeom>
          <a:ln w="0">
            <a:noFill/>
          </a:ln>
        </p:spPr>
      </p:pic>
    </p:spTree>
  </p:cSld>
  <mc:AlternateContent>
    <mc:Choice Requires="p14">
      <p:transition spd="slow" p14:dur="2000"/>
    </mc:Choice>
    <mc:Fallback>
      <p:transition spd="slow"/>
    </mc:Fallback>
  </mc:AlternateContent>
  <p:timing>
    <p:tnLst>
      <p:par>
        <p:cTn id="207" dur="indefinite" restart="never" nodeType="tmRoot">
          <p:childTnLst>
            <p:seq>
              <p:cTn id="208" dur="indefinite" nodeType="mainSeq">
                <p:childTnLst>
                  <p:par>
                    <p:cTn id="209" fill="hold">
                      <p:stCondLst>
                        <p:cond delay="indefinite"/>
                      </p:stCondLst>
                      <p:childTnLst>
                        <p:par>
                          <p:cTn id="210" fill="hold">
                            <p:stCondLst>
                              <p:cond delay="0"/>
                            </p:stCondLst>
                            <p:childTnLst>
                              <p:par>
                                <p:cTn id="211" nodeType="clickEffect" fill="hold" presetClass="entr" presetID="1">
                                  <p:stCondLst>
                                    <p:cond delay="0"/>
                                  </p:stCondLst>
                                  <p:childTnLst>
                                    <p:set>
                                      <p:cBhvr>
                                        <p:cTn id="212" dur="1" fill="hold">
                                          <p:stCondLst>
                                            <p:cond delay="0"/>
                                          </p:stCondLst>
                                        </p:cTn>
                                        <p:tgtEl>
                                          <p:spTgt spid="124"/>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nodeType="clickEffect" fill="hold" presetClass="entr" presetID="1">
                                  <p:stCondLst>
                                    <p:cond delay="0"/>
                                  </p:stCondLst>
                                  <p:childTnLst>
                                    <p:set>
                                      <p:cBhvr>
                                        <p:cTn id="216" dur="1" fill="hold">
                                          <p:stCondLst>
                                            <p:cond delay="0"/>
                                          </p:stCondLst>
                                        </p:cTn>
                                        <p:tgtEl>
                                          <p:spTgt spid="125"/>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nodeType="clickEffect" fill="hold" presetClass="entr" presetID="1">
                                  <p:stCondLst>
                                    <p:cond delay="0"/>
                                  </p:stCondLst>
                                  <p:childTnLst>
                                    <p:set>
                                      <p:cBhvr>
                                        <p:cTn id="220" dur="1" fill="hold">
                                          <p:stCondLst>
                                            <p:cond delay="0"/>
                                          </p:stCondLst>
                                        </p:cTn>
                                        <p:tgtEl>
                                          <p:spTgt spid="126"/>
                                        </p:tgtEl>
                                        <p:attrNameLst>
                                          <p:attrName>style.visibility</p:attrName>
                                        </p:attrNameLst>
                                      </p:cBhvr>
                                      <p:to>
                                        <p:strVal val="visible"/>
                                      </p:to>
                                    </p:set>
                                  </p:childTnLst>
                                </p:cTn>
                              </p:par>
                            </p:childTnLst>
                          </p:cTn>
                        </p:par>
                      </p:childTnLst>
                    </p:cTn>
                  </p:par>
                  <p:par>
                    <p:cTn id="221" fill="hold">
                      <p:stCondLst>
                        <p:cond delay="indefinite"/>
                      </p:stCondLst>
                      <p:childTnLst>
                        <p:par>
                          <p:cTn id="222" fill="hold">
                            <p:stCondLst>
                              <p:cond delay="0"/>
                            </p:stCondLst>
                            <p:childTnLst>
                              <p:par>
                                <p:cTn id="223" nodeType="clickEffect" fill="hold" presetClass="entr" presetID="1">
                                  <p:stCondLst>
                                    <p:cond delay="0"/>
                                  </p:stCondLst>
                                  <p:childTnLst>
                                    <p:set>
                                      <p:cBhvr>
                                        <p:cTn id="224" dur="1" fill="hold">
                                          <p:stCondLst>
                                            <p:cond delay="0"/>
                                          </p:stCondLst>
                                        </p:cTn>
                                        <p:tgtEl>
                                          <p:spTgt spid="127"/>
                                        </p:tgtEl>
                                        <p:attrNameLst>
                                          <p:attrName>style.visibility</p:attrName>
                                        </p:attrNameLst>
                                      </p:cBhvr>
                                      <p:to>
                                        <p:strVal val="visible"/>
                                      </p:to>
                                    </p:set>
                                  </p:childTnLst>
                                </p:cTn>
                              </p:par>
                            </p:childTnLst>
                          </p:cTn>
                        </p:par>
                      </p:childTnLst>
                    </p:cTn>
                  </p:par>
                  <p:par>
                    <p:cTn id="225" fill="hold">
                      <p:stCondLst>
                        <p:cond delay="indefinite"/>
                      </p:stCondLst>
                      <p:childTnLst>
                        <p:par>
                          <p:cTn id="226" fill="hold">
                            <p:stCondLst>
                              <p:cond delay="0"/>
                            </p:stCondLst>
                            <p:childTnLst>
                              <p:par>
                                <p:cTn id="227" nodeType="clickEffect" fill="hold" presetClass="entr" presetID="1">
                                  <p:stCondLst>
                                    <p:cond delay="0"/>
                                  </p:stCondLst>
                                  <p:childTnLst>
                                    <p:set>
                                      <p:cBhvr>
                                        <p:cTn id="228" dur="1" fill="hold">
                                          <p:stCondLst>
                                            <p:cond delay="0"/>
                                          </p:stCondLst>
                                        </p:cTn>
                                        <p:tgtEl>
                                          <p:spTgt spid="128"/>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nodeType="clickEffect" fill="hold" presetClass="entr" presetID="1">
                                  <p:stCondLst>
                                    <p:cond delay="0"/>
                                  </p:stCondLst>
                                  <p:childTnLst>
                                    <p:set>
                                      <p:cBhvr>
                                        <p:cTn id="232" dur="1" fill="hold">
                                          <p:stCondLst>
                                            <p:cond delay="0"/>
                                          </p:stCondLst>
                                        </p:cTn>
                                        <p:tgtEl>
                                          <p:spTgt spid="129"/>
                                        </p:tgtEl>
                                        <p:attrNameLst>
                                          <p:attrName>style.visibility</p:attrName>
                                        </p:attrNameLst>
                                      </p:cBhvr>
                                      <p:to>
                                        <p:strVal val="visible"/>
                                      </p:to>
                                    </p:set>
                                  </p:childTnLst>
                                </p:cTn>
                              </p:par>
                            </p:childTnLst>
                          </p:cTn>
                        </p:par>
                      </p:childTnLst>
                    </p:cTn>
                  </p:par>
                  <p:par>
                    <p:cTn id="233" fill="hold">
                      <p:stCondLst>
                        <p:cond delay="indefinite"/>
                      </p:stCondLst>
                      <p:childTnLst>
                        <p:par>
                          <p:cTn id="234" fill="hold">
                            <p:stCondLst>
                              <p:cond delay="0"/>
                            </p:stCondLst>
                            <p:childTnLst>
                              <p:par>
                                <p:cTn id="235" nodeType="clickEffect" fill="hold" presetClass="entr" presetID="1">
                                  <p:stCondLst>
                                    <p:cond delay="0"/>
                                  </p:stCondLst>
                                  <p:childTnLst>
                                    <p:set>
                                      <p:cBhvr>
                                        <p:cTn id="236" dur="1" fill="hold">
                                          <p:stCondLst>
                                            <p:cond delay="0"/>
                                          </p:stCondLst>
                                        </p:cTn>
                                        <p:tgtEl>
                                          <p:spTgt spid="130"/>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nodeType="clickEffect" fill="hold" presetClass="entr" presetID="1">
                                  <p:stCondLst>
                                    <p:cond delay="0"/>
                                  </p:stCondLst>
                                  <p:childTnLst>
                                    <p:set>
                                      <p:cBhvr>
                                        <p:cTn id="240" dur="1" fill="hold">
                                          <p:stCondLst>
                                            <p:cond delay="0"/>
                                          </p:stCondLst>
                                        </p:cTn>
                                        <p:tgtEl>
                                          <p:spTgt spid="131"/>
                                        </p:tgtEl>
                                        <p:attrNameLst>
                                          <p:attrName>style.visibility</p:attrName>
                                        </p:attrNameLst>
                                      </p:cBhvr>
                                      <p:to>
                                        <p:strVal val="visible"/>
                                      </p:to>
                                    </p:set>
                                  </p:childTnLst>
                                </p:cTn>
                              </p:par>
                            </p:childTnLst>
                          </p:cTn>
                        </p:par>
                      </p:childTnLst>
                    </p:cTn>
                  </p:par>
                  <p:par>
                    <p:cTn id="241" fill="hold">
                      <p:stCondLst>
                        <p:cond delay="indefinite"/>
                      </p:stCondLst>
                      <p:childTnLst>
                        <p:par>
                          <p:cTn id="242" fill="hold">
                            <p:stCondLst>
                              <p:cond delay="0"/>
                            </p:stCondLst>
                            <p:childTnLst>
                              <p:par>
                                <p:cTn id="243" nodeType="clickEffect" fill="hold" presetClass="entr" presetID="1">
                                  <p:stCondLst>
                                    <p:cond delay="0"/>
                                  </p:stCondLst>
                                  <p:childTnLst>
                                    <p:set>
                                      <p:cBhvr>
                                        <p:cTn id="244"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Frame</Template>
  <TotalTime>6010</TotalTime>
  <Application>LibreOffice/7.6.7.2$Linux_X86_64 LibreOffice_project/60$Build-2</Application>
  <AppVersion>15.0000</AppVersion>
  <Words>4517</Words>
  <Paragraphs>574</Paragraphs>
  <Company>University of Alberta</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2012-09-28T15:24:28Z</dcterms:created>
  <dc:creator>Liam Houston</dc:creator>
  <dc:description/>
  <dc:language>en-CA</dc:language>
  <cp:lastModifiedBy/>
  <cp:lastPrinted>2024-05-22T09:51:37Z</cp:lastPrinted>
  <dcterms:modified xsi:type="dcterms:W3CDTF">2024-08-09T08:42:25Z</dcterms:modified>
  <cp:revision>229</cp:revision>
  <dc:subject/>
  <dc:title>Introduction to Lab #3: BCD Multiplication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30</vt:r8>
  </property>
  <property fmtid="{D5CDD505-2E9C-101B-9397-08002B2CF9AE}" pid="3" name="PresentationFormat">
    <vt:lpwstr>Widescreen</vt:lpwstr>
  </property>
  <property fmtid="{D5CDD505-2E9C-101B-9397-08002B2CF9AE}" pid="4" name="Slides">
    <vt:r8>42</vt:r8>
  </property>
</Properties>
</file>