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</p:sldIdLst>
  <p:sldSz cy="5143500" cx="9144000"/>
  <p:notesSz cx="6858000" cy="9144000"/>
  <p:embeddedFontLst>
    <p:embeddedFont>
      <p:font typeface="Roboto Mono Medium"/>
      <p:regular r:id="rId38"/>
      <p:bold r:id="rId39"/>
      <p:italic r:id="rId40"/>
      <p:boldItalic r:id="rId41"/>
    </p:embeddedFont>
    <p:embeddedFont>
      <p:font typeface="Roboto Mono"/>
      <p:regular r:id="rId42"/>
      <p:bold r:id="rId43"/>
      <p:italic r:id="rId44"/>
      <p:boldItalic r:id="rId4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RobotoMonoMedium-italic.fntdata"/><Relationship Id="rId20" Type="http://schemas.openxmlformats.org/officeDocument/2006/relationships/slide" Target="slides/slide15.xml"/><Relationship Id="rId42" Type="http://schemas.openxmlformats.org/officeDocument/2006/relationships/font" Target="fonts/RobotoMono-regular.fntdata"/><Relationship Id="rId41" Type="http://schemas.openxmlformats.org/officeDocument/2006/relationships/font" Target="fonts/RobotoMonoMedium-boldItalic.fntdata"/><Relationship Id="rId22" Type="http://schemas.openxmlformats.org/officeDocument/2006/relationships/slide" Target="slides/slide17.xml"/><Relationship Id="rId44" Type="http://schemas.openxmlformats.org/officeDocument/2006/relationships/font" Target="fonts/RobotoMono-italic.fntdata"/><Relationship Id="rId21" Type="http://schemas.openxmlformats.org/officeDocument/2006/relationships/slide" Target="slides/slide16.xml"/><Relationship Id="rId43" Type="http://schemas.openxmlformats.org/officeDocument/2006/relationships/font" Target="fonts/RobotoMono-bold.fntdata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45" Type="http://schemas.openxmlformats.org/officeDocument/2006/relationships/font" Target="fonts/RobotoMon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font" Target="fonts/RobotoMonoMedium-bold.fntdata"/><Relationship Id="rId16" Type="http://schemas.openxmlformats.org/officeDocument/2006/relationships/slide" Target="slides/slide11.xml"/><Relationship Id="rId38" Type="http://schemas.openxmlformats.org/officeDocument/2006/relationships/font" Target="fonts/RobotoMonoMedium-regular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6c12e691a2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6c12e691a2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6c12e691a2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6c12e691a2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6c12e691a2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6c12e691a2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6c12e691a2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6c12e691a2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6ba881c68c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6ba881c68c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6c12e691a2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6c12e691a2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6ba881c68c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6ba881c68c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6ba881c68c_0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6ba881c68c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6ba881c68c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6ba881c68c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requests, sets, and meta bytes arrays will be described later.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6ba881c68c_0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6ba881c68c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The students will have to read the full headers themselves when they read the lab description.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 not read the whole function header when presenting, just read the summary on the side </a:t>
            </a:r>
            <a:r>
              <a:rPr lang="en">
                <a:solidFill>
                  <a:schemeClr val="dk1"/>
                </a:solidFill>
              </a:rPr>
              <a:t>(same for the slides for the other functions)</a:t>
            </a:r>
            <a:r>
              <a:rPr lang="en"/>
              <a:t>.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6c12e691a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6c12e691a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6ba881c68c_0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36ba881c68c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6ba881c68c_0_1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36ba881c68c_0_1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6ba881c68c_0_1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36ba881c68c_0_1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function is the hardest part of the lab, because the logic and bit manipulation for updating the </a:t>
            </a:r>
            <a:r>
              <a:rPr lang="en"/>
              <a:t>valid/LRU/dirty bits and tag is relatively complex.</a:t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6ba881c68c_0_2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36ba881c68c_0_2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36ba881c68c_0_2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36ba881c68c_0_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headers for each function describe the logic in detail. Students don’t have to figure it out themselves!</a:t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36c8e8244d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36c8e8244d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36c8e8244d6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36c8e8244d6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student’s solution should never write to </a:t>
            </a:r>
            <a:r>
              <a:rPr lang="en"/>
              <a:t>this array.</a:t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36c8e8244d6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36c8e8244d6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least significant NUM_TAG_BITS bits of the tag words contain the tags, and the remaining bits are 0 (the tag can never be 32 bits because there are a non-zero number of index and offset bits).</a:t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36c8e8244d6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36c8e8244d6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illustration shows a meta byte that has been initialized to 0. Every meta byte in the array looks like this before the lab solution is called.</a:t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36c8e8244d6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36c8e8244d6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6c12e691a2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6c12e691a2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36c8e8244d6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36c8e8244d6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36c8e8244d6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36c8e8244d6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See lab description for how to enable program arguments in the RARS GUI.</a:t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36c8e8244d6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36c8e8244d6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6c12e691a2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6c12e691a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6c12e691a2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6c12e691a2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6c12e691a2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6c12e691a2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6c12e691a2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6c12e691a2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6c12e691a2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6c12e691a2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6c12e691a2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6c12e691a2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med">
    <p:push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4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3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hyperlink" Target="https://cgi.cse.unsw.edu.au/~reports/papers/0321.pdf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2124150"/>
            <a:ext cx="8520600" cy="1006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Cache Simulator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167725"/>
            <a:ext cx="8520600" cy="47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800">
                <a:latin typeface="Calibri"/>
                <a:ea typeface="Calibri"/>
                <a:cs typeface="Calibri"/>
                <a:sym typeface="Calibri"/>
              </a:rPr>
              <a:t>Author: Max Leontiev</a:t>
            </a:r>
            <a:endParaRPr i="1"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473000" y="1502075"/>
            <a:ext cx="6198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CMPUT 229 Lab 3</a:t>
            </a:r>
            <a:endParaRPr sz="1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Finding an address in a set associative cache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●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 of access is split up into the </a:t>
            </a:r>
            <a:r>
              <a:rPr b="1"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index</a:t>
            </a: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b="1"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offset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●"/>
            </a:pPr>
            <a:r>
              <a:rPr b="1"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Index</a:t>
            </a: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identifies set that requested address maps to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●"/>
            </a:pPr>
            <a:r>
              <a:rPr b="1"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used to look over the blocks in the set and determine if there is valid data in the cache for the requested address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block has a </a:t>
            </a:r>
            <a:r>
              <a:rPr b="1"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valid bit</a:t>
            </a: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which is 1 if block contains valid data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○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 hit occurs if valid bit of block is 1 and tag of block matches tag of access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●"/>
            </a:pPr>
            <a:r>
              <a:rPr b="1"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Offset</a:t>
            </a: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used to identify where requested word is located within the block by acting as a byte offset from the beginning of the block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○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word size is 4 bytes, then offset = 0 corresponds to first word in block, offset = 4 corresponds second word in block, etc.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/>
          <p:nvPr/>
        </p:nvSpPr>
        <p:spPr>
          <a:xfrm>
            <a:off x="964638" y="3582525"/>
            <a:ext cx="4094400" cy="404700"/>
          </a:xfrm>
          <a:prstGeom prst="rect">
            <a:avLst/>
          </a:prstGeom>
          <a:solidFill>
            <a:schemeClr val="lt2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1011 0001 1110 0010 11</a:t>
            </a:r>
            <a:endParaRPr sz="2400"/>
          </a:p>
        </p:txBody>
      </p:sp>
      <p:sp>
        <p:nvSpPr>
          <p:cNvPr id="136" name="Google Shape;136;p23"/>
          <p:cNvSpPr txBox="1"/>
          <p:nvPr>
            <p:ph idx="1" type="body"/>
          </p:nvPr>
        </p:nvSpPr>
        <p:spPr>
          <a:xfrm>
            <a:off x="311700" y="1161800"/>
            <a:ext cx="8520600" cy="203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i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32 KB 2-way set associative cache with block size of 4 on 32-bit machine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 tag bits, 10 index bits, 4 offset bits (see lab description for how to calculate this)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Request address: </a:t>
            </a:r>
            <a:r>
              <a:rPr lang="en" sz="22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0xB1E2E3F4</a:t>
            </a:r>
            <a:endParaRPr sz="2200">
              <a:solidFill>
                <a:schemeClr val="dk1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</p:txBody>
      </p:sp>
      <p:sp>
        <p:nvSpPr>
          <p:cNvPr id="137" name="Google Shape;137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Finding an address in a set associative cache: example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23"/>
          <p:cNvSpPr txBox="1"/>
          <p:nvPr/>
        </p:nvSpPr>
        <p:spPr>
          <a:xfrm>
            <a:off x="964650" y="3987225"/>
            <a:ext cx="4094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Tag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(bits 31-14)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39" name="Google Shape;139;p23"/>
          <p:cNvSpPr txBox="1"/>
          <p:nvPr/>
        </p:nvSpPr>
        <p:spPr>
          <a:xfrm>
            <a:off x="5058976" y="3987225"/>
            <a:ext cx="22632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Index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(bits 13-4)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40" name="Google Shape;140;p23"/>
          <p:cNvSpPr txBox="1"/>
          <p:nvPr/>
        </p:nvSpPr>
        <p:spPr>
          <a:xfrm>
            <a:off x="7005764" y="3987215"/>
            <a:ext cx="1490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Offset</a:t>
            </a:r>
            <a:br>
              <a:rPr lang="en" sz="1800">
                <a:solidFill>
                  <a:schemeClr val="dk2"/>
                </a:solidFill>
              </a:rPr>
            </a:br>
            <a:r>
              <a:rPr lang="en" sz="1800">
                <a:solidFill>
                  <a:schemeClr val="dk2"/>
                </a:solidFill>
              </a:rPr>
              <a:t>(bits 3-0)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41" name="Google Shape;141;p23"/>
          <p:cNvSpPr/>
          <p:nvPr/>
        </p:nvSpPr>
        <p:spPr>
          <a:xfrm>
            <a:off x="5058979" y="3582525"/>
            <a:ext cx="2263200" cy="404700"/>
          </a:xfrm>
          <a:prstGeom prst="rect">
            <a:avLst/>
          </a:prstGeom>
          <a:solidFill>
            <a:schemeClr val="lt2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10 0011 1111</a:t>
            </a:r>
            <a:endParaRPr sz="2400"/>
          </a:p>
        </p:txBody>
      </p:sp>
      <p:sp>
        <p:nvSpPr>
          <p:cNvPr id="142" name="Google Shape;142;p23"/>
          <p:cNvSpPr/>
          <p:nvPr/>
        </p:nvSpPr>
        <p:spPr>
          <a:xfrm>
            <a:off x="7322266" y="3582525"/>
            <a:ext cx="857100" cy="404700"/>
          </a:xfrm>
          <a:prstGeom prst="rect">
            <a:avLst/>
          </a:prstGeom>
          <a:solidFill>
            <a:schemeClr val="lt2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91425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0100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Replacement Policy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24"/>
          <p:cNvSpPr txBox="1"/>
          <p:nvPr>
            <p:ph idx="1" type="body"/>
          </p:nvPr>
        </p:nvSpPr>
        <p:spPr>
          <a:xfrm>
            <a:off x="251250" y="1152475"/>
            <a:ext cx="8641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Capacity of cache is a lot smaller than main memory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in cache must occasionally be replaced with data that is needed in the moment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○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Replacement policy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used to decide which data to replace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Least-Recently Used (LRU) replacement policy: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Replace blocks that were used (read/written to) </a:t>
            </a:r>
            <a:r>
              <a:rPr i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least 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recently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According to principle of temporal locality, most recently used blocks are likely to be used again soon, so keep them in the cache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the policy used in this lab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LRU Replacement Policy Implementation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25"/>
          <p:cNvSpPr txBox="1"/>
          <p:nvPr>
            <p:ph idx="1" type="body"/>
          </p:nvPr>
        </p:nvSpPr>
        <p:spPr>
          <a:xfrm>
            <a:off x="251250" y="1152475"/>
            <a:ext cx="8641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an n-way set associative cache, implementing an LRU replacement policy requires a mechanism to keep track of which of the n ways in a set was used least recently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a new block is fetched into that set, the least-recently used block in the set is replaced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a two-way set associative cache (like in this lab), the LRU policy is implemented with a single </a:t>
            </a: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LRU bit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each set that indicates which of the blocks in the set was used least recently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block 0 was used least recently, LRU bit is 0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block 1 was used least recently, LRU bit is 1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Write Strategy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6"/>
          <p:cNvSpPr txBox="1"/>
          <p:nvPr>
            <p:ph idx="1" type="body"/>
          </p:nvPr>
        </p:nvSpPr>
        <p:spPr>
          <a:xfrm>
            <a:off x="251250" y="1152475"/>
            <a:ext cx="8641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strategy: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Policy for dealing with writes (stores)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hit: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When processor writes to a block that is in the cache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miss: 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processor writes to a block that is not in the cache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this lab: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write-back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policy is used on a write hit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write-allocate with write-back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policy is used on a write miss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7"/>
          <p:cNvSpPr/>
          <p:nvPr/>
        </p:nvSpPr>
        <p:spPr>
          <a:xfrm>
            <a:off x="2953341" y="1321824"/>
            <a:ext cx="2051100" cy="777300"/>
          </a:xfrm>
          <a:prstGeom prst="ellipse">
            <a:avLst/>
          </a:prstGeom>
          <a:solidFill>
            <a:srgbClr val="E7E6E6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40000" rotWithShape="0" dir="5400000" dist="20160">
              <a:srgbClr val="000000">
                <a:alpha val="37650"/>
              </a:srgbClr>
            </a:outerShdw>
          </a:effectLst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Processor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7"/>
          <p:cNvSpPr/>
          <p:nvPr/>
        </p:nvSpPr>
        <p:spPr>
          <a:xfrm>
            <a:off x="3590128" y="2526956"/>
            <a:ext cx="636300" cy="733200"/>
          </a:xfrm>
          <a:prstGeom prst="rect">
            <a:avLst/>
          </a:prstGeom>
          <a:solidFill>
            <a:srgbClr val="D5DBE5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40000" rotWithShape="0" dir="5400000" dist="20160">
              <a:srgbClr val="000000">
                <a:alpha val="3765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7"/>
          <p:cNvSpPr/>
          <p:nvPr/>
        </p:nvSpPr>
        <p:spPr>
          <a:xfrm>
            <a:off x="2634780" y="3677125"/>
            <a:ext cx="2369700" cy="1226400"/>
          </a:xfrm>
          <a:prstGeom prst="rect">
            <a:avLst/>
          </a:prstGeom>
          <a:solidFill>
            <a:srgbClr val="D5DBE5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40000" rotWithShape="0" dir="5400000" dist="20160">
              <a:srgbClr val="000000">
                <a:alpha val="37650"/>
              </a:srgbClr>
            </a:outerShdw>
          </a:effectLst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b="0" sz="24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7"/>
          <p:cNvSpPr/>
          <p:nvPr/>
        </p:nvSpPr>
        <p:spPr>
          <a:xfrm>
            <a:off x="2570600" y="2694637"/>
            <a:ext cx="1048200" cy="3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Cache</a:t>
            </a:r>
            <a:endParaRPr b="0" sz="24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9" name="Google Shape;169;p27"/>
          <p:cNvCxnSpPr/>
          <p:nvPr/>
        </p:nvCxnSpPr>
        <p:spPr>
          <a:xfrm rot="5400000">
            <a:off x="4012322" y="2200663"/>
            <a:ext cx="907200" cy="477000"/>
          </a:xfrm>
          <a:prstGeom prst="curvedConnector2">
            <a:avLst/>
          </a:prstGeom>
          <a:noFill/>
          <a:ln cap="flat" cmpd="sng" w="25400">
            <a:solidFill>
              <a:srgbClr val="000000"/>
            </a:solidFill>
            <a:prstDash val="solid"/>
            <a:miter lim="8000"/>
            <a:headEnd len="sm" w="sm" type="none"/>
            <a:tailEnd len="med" w="med" type="stealth"/>
          </a:ln>
          <a:effectLst>
            <a:outerShdw blurRad="40000" rotWithShape="0" dir="5400000" dist="20160">
              <a:srgbClr val="000000">
                <a:alpha val="37650"/>
              </a:srgbClr>
            </a:outerShdw>
          </a:effectLst>
        </p:spPr>
      </p:cxnSp>
      <p:sp>
        <p:nvSpPr>
          <p:cNvPr id="170" name="Google Shape;170;p27"/>
          <p:cNvSpPr/>
          <p:nvPr/>
        </p:nvSpPr>
        <p:spPr>
          <a:xfrm>
            <a:off x="3793365" y="4230163"/>
            <a:ext cx="636300" cy="57000"/>
          </a:xfrm>
          <a:prstGeom prst="rect">
            <a:avLst/>
          </a:prstGeom>
          <a:gradFill>
            <a:gsLst>
              <a:gs pos="0">
                <a:srgbClr val="5C80CB"/>
              </a:gs>
              <a:gs pos="100000">
                <a:srgbClr val="3D6FC9"/>
              </a:gs>
            </a:gsLst>
            <a:lin ang="5400012" scaled="0"/>
          </a:gradFill>
          <a:ln cap="flat" cmpd="sng" w="9525">
            <a:solidFill>
              <a:srgbClr val="3F6EC2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40000" rotWithShape="0" dir="5400000" dist="23040">
              <a:srgbClr val="000000">
                <a:alpha val="349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7"/>
          <p:cNvSpPr/>
          <p:nvPr/>
        </p:nvSpPr>
        <p:spPr>
          <a:xfrm>
            <a:off x="4610599" y="2318907"/>
            <a:ext cx="2920500" cy="3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22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Only write to cache</a:t>
            </a:r>
            <a:endParaRPr b="0" sz="22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7"/>
          <p:cNvSpPr/>
          <p:nvPr/>
        </p:nvSpPr>
        <p:spPr>
          <a:xfrm>
            <a:off x="2811610" y="2318907"/>
            <a:ext cx="777546" cy="573264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160">
              <a:srgbClr val="000000">
                <a:alpha val="3765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7"/>
          <p:cNvSpPr/>
          <p:nvPr/>
        </p:nvSpPr>
        <p:spPr>
          <a:xfrm>
            <a:off x="1612912" y="1716186"/>
            <a:ext cx="1347000" cy="7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Dirty bit:</a:t>
            </a:r>
            <a:endParaRPr sz="18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indicates</a:t>
            </a:r>
            <a:endParaRPr sz="18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line is dirty</a:t>
            </a:r>
            <a:endParaRPr sz="18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27"/>
          <p:cNvSpPr/>
          <p:nvPr/>
        </p:nvSpPr>
        <p:spPr>
          <a:xfrm flipH="1">
            <a:off x="4431176" y="4172578"/>
            <a:ext cx="860058" cy="57024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160">
              <a:srgbClr val="000000">
                <a:alpha val="3765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27"/>
          <p:cNvSpPr/>
          <p:nvPr/>
        </p:nvSpPr>
        <p:spPr>
          <a:xfrm>
            <a:off x="5347365" y="3797435"/>
            <a:ext cx="2135400" cy="5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Cache line copy 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memory is stale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7"/>
          <p:cNvSpPr/>
          <p:nvPr/>
        </p:nvSpPr>
        <p:spPr>
          <a:xfrm>
            <a:off x="1651962" y="3311575"/>
            <a:ext cx="4919100" cy="3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Must write</a:t>
            </a:r>
            <a:r>
              <a:rPr lang="en" sz="1800"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b="0" lang="en" sz="1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memory when entry is evicted 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7" name="Google Shape;177;p27"/>
          <p:cNvGrpSpPr/>
          <p:nvPr/>
        </p:nvGrpSpPr>
        <p:grpSpPr>
          <a:xfrm>
            <a:off x="3587000" y="2864037"/>
            <a:ext cx="636208" cy="58484"/>
            <a:chOff x="3730680" y="3946680"/>
            <a:chExt cx="685200" cy="67800"/>
          </a:xfrm>
        </p:grpSpPr>
        <p:sp>
          <p:nvSpPr>
            <p:cNvPr id="178" name="Google Shape;178;p27"/>
            <p:cNvSpPr/>
            <p:nvPr/>
          </p:nvSpPr>
          <p:spPr>
            <a:xfrm>
              <a:off x="3730680" y="3946680"/>
              <a:ext cx="685200" cy="67800"/>
            </a:xfrm>
            <a:prstGeom prst="rect">
              <a:avLst/>
            </a:prstGeom>
            <a:gradFill>
              <a:gsLst>
                <a:gs pos="0">
                  <a:srgbClr val="6082CA"/>
                </a:gs>
                <a:gs pos="100000">
                  <a:srgbClr val="3D6FC9"/>
                </a:gs>
              </a:gsLst>
              <a:lin ang="5400012" scaled="0"/>
            </a:gradFill>
            <a:ln cap="flat" cmpd="sng" w="9525">
              <a:solidFill>
                <a:srgbClr val="3F6EC2"/>
              </a:solidFill>
              <a:prstDash val="solid"/>
              <a:miter lim="8000"/>
              <a:headEnd len="sm" w="sm" type="none"/>
              <a:tailEnd len="sm" w="sm" type="none"/>
            </a:ln>
            <a:effectLst>
              <a:outerShdw blurRad="40000" rotWithShape="0" dir="5400000" dist="23040">
                <a:srgbClr val="000000">
                  <a:alpha val="349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27"/>
            <p:cNvSpPr/>
            <p:nvPr/>
          </p:nvSpPr>
          <p:spPr>
            <a:xfrm>
              <a:off x="3990960" y="3946680"/>
              <a:ext cx="151500" cy="66000"/>
            </a:xfrm>
            <a:prstGeom prst="rect">
              <a:avLst/>
            </a:prstGeom>
            <a:gradFill>
              <a:gsLst>
                <a:gs pos="0">
                  <a:srgbClr val="FFDA9E"/>
                </a:gs>
                <a:gs pos="100000">
                  <a:srgbClr val="FFD590"/>
                </a:gs>
              </a:gsLst>
              <a:lin ang="5400012" scaled="0"/>
            </a:gradFill>
            <a:ln cap="flat" cmpd="sng" w="9525">
              <a:solidFill>
                <a:srgbClr val="F9BB00"/>
              </a:solidFill>
              <a:prstDash val="solid"/>
              <a:miter lim="8000"/>
              <a:headEnd len="sm" w="sm" type="none"/>
              <a:tailEnd len="sm" w="sm" type="none"/>
            </a:ln>
            <a:effectLst>
              <a:outerShdw blurRad="40000" rotWithShape="0" dir="5400000" dist="20160">
                <a:srgbClr val="000000">
                  <a:alpha val="3765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0" name="Google Shape;180;p27"/>
          <p:cNvSpPr/>
          <p:nvPr/>
        </p:nvSpPr>
        <p:spPr>
          <a:xfrm>
            <a:off x="3590128" y="2863871"/>
            <a:ext cx="49500" cy="57000"/>
          </a:xfrm>
          <a:prstGeom prst="rect">
            <a:avLst/>
          </a:prstGeom>
          <a:gradFill>
            <a:gsLst>
              <a:gs pos="0">
                <a:srgbClr val="F08C56"/>
              </a:gs>
              <a:gs pos="100000">
                <a:srgbClr val="F57A27"/>
              </a:gs>
            </a:gsLst>
            <a:lin ang="5400012" scaled="0"/>
          </a:gradFill>
          <a:ln cap="flat" cmpd="sng" w="9525">
            <a:solidFill>
              <a:srgbClr val="EC792A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40000" rotWithShape="0" dir="5400000" dist="23040">
              <a:srgbClr val="000000">
                <a:alpha val="349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Write Strategy (on a hit): the write-back policy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8"/>
          <p:cNvSpPr txBox="1"/>
          <p:nvPr>
            <p:ph type="title"/>
          </p:nvPr>
        </p:nvSpPr>
        <p:spPr>
          <a:xfrm>
            <a:off x="311700" y="445025"/>
            <a:ext cx="8641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Write Strategy (on a miss): write-allocate with write-back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8"/>
          <p:cNvSpPr/>
          <p:nvPr/>
        </p:nvSpPr>
        <p:spPr>
          <a:xfrm>
            <a:off x="4616899" y="2318907"/>
            <a:ext cx="2920500" cy="3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alibri"/>
                <a:ea typeface="Calibri"/>
                <a:cs typeface="Calibri"/>
                <a:sym typeface="Calibri"/>
              </a:rPr>
              <a:t>Processor issues write</a:t>
            </a:r>
            <a:endParaRPr b="0" sz="22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28"/>
          <p:cNvSpPr/>
          <p:nvPr/>
        </p:nvSpPr>
        <p:spPr>
          <a:xfrm>
            <a:off x="992875" y="2209100"/>
            <a:ext cx="1886400" cy="3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Calibri"/>
                <a:ea typeface="Calibri"/>
                <a:cs typeface="Calibri"/>
                <a:sym typeface="Calibri"/>
              </a:rPr>
              <a:t>Now line is dirty</a:t>
            </a:r>
            <a:endParaRPr sz="18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28"/>
          <p:cNvSpPr/>
          <p:nvPr/>
        </p:nvSpPr>
        <p:spPr>
          <a:xfrm>
            <a:off x="5226449" y="3677125"/>
            <a:ext cx="3536400" cy="3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Calibri"/>
                <a:ea typeface="Calibri"/>
                <a:cs typeface="Calibri"/>
                <a:sym typeface="Calibri"/>
              </a:rPr>
              <a:t>Must fetch line from memory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8"/>
          <p:cNvSpPr/>
          <p:nvPr/>
        </p:nvSpPr>
        <p:spPr>
          <a:xfrm>
            <a:off x="5433599" y="2746832"/>
            <a:ext cx="2920500" cy="3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Calibri"/>
                <a:ea typeface="Calibri"/>
                <a:cs typeface="Calibri"/>
                <a:sym typeface="Calibri"/>
              </a:rPr>
              <a:t>But line is not in the cache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8"/>
          <p:cNvSpPr/>
          <p:nvPr/>
        </p:nvSpPr>
        <p:spPr>
          <a:xfrm>
            <a:off x="5473749" y="4101625"/>
            <a:ext cx="3536400" cy="3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Calibri"/>
                <a:ea typeface="Calibri"/>
                <a:cs typeface="Calibri"/>
                <a:sym typeface="Calibri"/>
              </a:rPr>
              <a:t>And then write on it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28"/>
          <p:cNvSpPr/>
          <p:nvPr/>
        </p:nvSpPr>
        <p:spPr>
          <a:xfrm>
            <a:off x="2953341" y="1321824"/>
            <a:ext cx="2051100" cy="777300"/>
          </a:xfrm>
          <a:prstGeom prst="ellipse">
            <a:avLst/>
          </a:prstGeom>
          <a:solidFill>
            <a:srgbClr val="E7E6E6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40000" rotWithShape="0" dir="5400000" dist="20160">
              <a:srgbClr val="000000">
                <a:alpha val="37650"/>
              </a:srgbClr>
            </a:outerShdw>
          </a:effectLst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Processor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8"/>
          <p:cNvSpPr/>
          <p:nvPr/>
        </p:nvSpPr>
        <p:spPr>
          <a:xfrm>
            <a:off x="3590128" y="2526956"/>
            <a:ext cx="636300" cy="733200"/>
          </a:xfrm>
          <a:prstGeom prst="rect">
            <a:avLst/>
          </a:prstGeom>
          <a:solidFill>
            <a:srgbClr val="D5DBE5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40000" rotWithShape="0" dir="5400000" dist="20160">
              <a:srgbClr val="000000">
                <a:alpha val="3765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8"/>
          <p:cNvSpPr/>
          <p:nvPr/>
        </p:nvSpPr>
        <p:spPr>
          <a:xfrm>
            <a:off x="2634780" y="3677125"/>
            <a:ext cx="2369700" cy="1226400"/>
          </a:xfrm>
          <a:prstGeom prst="rect">
            <a:avLst/>
          </a:prstGeom>
          <a:solidFill>
            <a:srgbClr val="D5DBE5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40000" rotWithShape="0" dir="5400000" dist="20160">
              <a:srgbClr val="000000">
                <a:alpha val="37650"/>
              </a:srgbClr>
            </a:outerShdw>
          </a:effectLst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b="0" sz="24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28"/>
          <p:cNvSpPr/>
          <p:nvPr/>
        </p:nvSpPr>
        <p:spPr>
          <a:xfrm>
            <a:off x="2570600" y="2694637"/>
            <a:ext cx="1048200" cy="3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2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Cache</a:t>
            </a:r>
            <a:endParaRPr b="0" sz="24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6" name="Google Shape;196;p28"/>
          <p:cNvCxnSpPr/>
          <p:nvPr/>
        </p:nvCxnSpPr>
        <p:spPr>
          <a:xfrm rot="5400000">
            <a:off x="4012322" y="2200663"/>
            <a:ext cx="907200" cy="477000"/>
          </a:xfrm>
          <a:prstGeom prst="curvedConnector2">
            <a:avLst/>
          </a:prstGeom>
          <a:noFill/>
          <a:ln cap="flat" cmpd="sng" w="25400">
            <a:solidFill>
              <a:srgbClr val="000000"/>
            </a:solidFill>
            <a:prstDash val="solid"/>
            <a:miter lim="8000"/>
            <a:headEnd len="sm" w="sm" type="none"/>
            <a:tailEnd len="med" w="med" type="stealth"/>
          </a:ln>
          <a:effectLst>
            <a:outerShdw blurRad="40000" rotWithShape="0" dir="5400000" dist="20160">
              <a:srgbClr val="000000">
                <a:alpha val="37650"/>
              </a:srgbClr>
            </a:outerShdw>
          </a:effectLst>
        </p:spPr>
      </p:cxnSp>
      <p:sp>
        <p:nvSpPr>
          <p:cNvPr id="197" name="Google Shape;197;p28"/>
          <p:cNvSpPr/>
          <p:nvPr/>
        </p:nvSpPr>
        <p:spPr>
          <a:xfrm>
            <a:off x="3793365" y="4230163"/>
            <a:ext cx="636300" cy="57000"/>
          </a:xfrm>
          <a:prstGeom prst="rect">
            <a:avLst/>
          </a:prstGeom>
          <a:gradFill>
            <a:gsLst>
              <a:gs pos="0">
                <a:srgbClr val="5C80CB"/>
              </a:gs>
              <a:gs pos="100000">
                <a:srgbClr val="3D6FC9"/>
              </a:gs>
            </a:gsLst>
            <a:lin ang="5400012" scaled="0"/>
          </a:gradFill>
          <a:ln cap="flat" cmpd="sng" w="9525">
            <a:solidFill>
              <a:srgbClr val="3F6EC2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40000" rotWithShape="0" dir="5400000" dist="23040">
              <a:srgbClr val="000000">
                <a:alpha val="349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28"/>
          <p:cNvSpPr/>
          <p:nvPr/>
        </p:nvSpPr>
        <p:spPr>
          <a:xfrm>
            <a:off x="3587000" y="2864037"/>
            <a:ext cx="636208" cy="58484"/>
          </a:xfrm>
          <a:prstGeom prst="rect">
            <a:avLst/>
          </a:prstGeom>
          <a:gradFill>
            <a:gsLst>
              <a:gs pos="0">
                <a:srgbClr val="6082CA"/>
              </a:gs>
              <a:gs pos="100000">
                <a:srgbClr val="3D6FC9"/>
              </a:gs>
            </a:gsLst>
            <a:lin ang="5400012" scaled="0"/>
          </a:gradFill>
          <a:ln cap="flat" cmpd="sng" w="9525">
            <a:solidFill>
              <a:srgbClr val="3F6EC2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40000" rotWithShape="0" dir="5400000" dist="23040">
              <a:srgbClr val="000000">
                <a:alpha val="349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28"/>
          <p:cNvSpPr/>
          <p:nvPr/>
        </p:nvSpPr>
        <p:spPr>
          <a:xfrm>
            <a:off x="3828670" y="2864037"/>
            <a:ext cx="140668" cy="56932"/>
          </a:xfrm>
          <a:prstGeom prst="rect">
            <a:avLst/>
          </a:prstGeom>
          <a:gradFill>
            <a:gsLst>
              <a:gs pos="0">
                <a:srgbClr val="FFDA9E"/>
              </a:gs>
              <a:gs pos="100000">
                <a:srgbClr val="FFD590"/>
              </a:gs>
            </a:gsLst>
            <a:lin ang="5400012" scaled="0"/>
          </a:gradFill>
          <a:ln cap="flat" cmpd="sng" w="9525">
            <a:solidFill>
              <a:srgbClr val="F9BB00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40000" rotWithShape="0" dir="5400000" dist="20160">
              <a:srgbClr val="000000">
                <a:alpha val="3765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8"/>
          <p:cNvSpPr/>
          <p:nvPr/>
        </p:nvSpPr>
        <p:spPr>
          <a:xfrm>
            <a:off x="3590128" y="2863871"/>
            <a:ext cx="49500" cy="57000"/>
          </a:xfrm>
          <a:prstGeom prst="rect">
            <a:avLst/>
          </a:prstGeom>
          <a:gradFill>
            <a:gsLst>
              <a:gs pos="0">
                <a:srgbClr val="F08C56"/>
              </a:gs>
              <a:gs pos="100000">
                <a:srgbClr val="F57A27"/>
              </a:gs>
            </a:gsLst>
            <a:lin ang="5400012" scaled="0"/>
          </a:gradFill>
          <a:ln cap="flat" cmpd="sng" w="9525">
            <a:solidFill>
              <a:srgbClr val="EC792A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40000" rotWithShape="0" dir="5400000" dist="23040">
              <a:srgbClr val="000000">
                <a:alpha val="349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28"/>
          <p:cNvSpPr/>
          <p:nvPr/>
        </p:nvSpPr>
        <p:spPr>
          <a:xfrm>
            <a:off x="2351375" y="4101625"/>
            <a:ext cx="1448280" cy="167292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160">
              <a:srgbClr val="000000">
                <a:alpha val="3765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28"/>
          <p:cNvSpPr/>
          <p:nvPr/>
        </p:nvSpPr>
        <p:spPr>
          <a:xfrm>
            <a:off x="505665" y="3558785"/>
            <a:ext cx="2135400" cy="5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Cache line copy 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memory is stale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Your Task: Creating a </a:t>
            </a:r>
            <a:r>
              <a:rPr lang="en">
                <a:latin typeface="Calibri"/>
                <a:ea typeface="Calibri"/>
                <a:cs typeface="Calibri"/>
                <a:sym typeface="Calibri"/>
              </a:rPr>
              <a:t>Cache Simulator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Cache Simulator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30"/>
          <p:cNvSpPr txBox="1"/>
          <p:nvPr>
            <p:ph idx="1" type="body"/>
          </p:nvPr>
        </p:nvSpPr>
        <p:spPr>
          <a:xfrm>
            <a:off x="251250" y="1152475"/>
            <a:ext cx="8641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lab consists of implementing </a:t>
            </a: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four functions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that simulate a two-way set associative cache given a list of requests (loads/stores with addresses):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Mono Medium"/>
              <a:buChar char="○"/>
            </a:pPr>
            <a:r>
              <a:rPr lang="en" sz="22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simulateCache</a:t>
            </a:r>
            <a:endParaRPr sz="2200">
              <a:solidFill>
                <a:schemeClr val="dk1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simulateRequest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simulateHit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simulateMiss</a:t>
            </a:r>
            <a:endParaRPr sz="2200">
              <a:solidFill>
                <a:schemeClr val="dk1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Mono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functions use the </a:t>
            </a:r>
            <a:r>
              <a:rPr lang="en" sz="22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requests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22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tags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en" sz="22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meta_bytes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arrays provided by </a:t>
            </a:r>
            <a:r>
              <a:rPr lang="en" sz="22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common.s</a:t>
            </a:r>
            <a:endParaRPr sz="22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200">
                <a:latin typeface="Roboto Mono Medium"/>
                <a:ea typeface="Roboto Mono Medium"/>
                <a:cs typeface="Roboto Mono Medium"/>
                <a:sym typeface="Roboto Mono Medium"/>
              </a:rPr>
              <a:t>simulateCache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31"/>
          <p:cNvSpPr txBox="1"/>
          <p:nvPr>
            <p:ph idx="1" type="body"/>
          </p:nvPr>
        </p:nvSpPr>
        <p:spPr>
          <a:xfrm>
            <a:off x="5941675" y="1017775"/>
            <a:ext cx="3094200" cy="391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Loops over </a:t>
            </a:r>
            <a:r>
              <a:rPr lang="en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requests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array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Calls </a:t>
            </a:r>
            <a:r>
              <a:rPr lang="en" sz="16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simulateRequest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each request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Counts number of hits and misses that occur using </a:t>
            </a:r>
            <a:r>
              <a:rPr lang="en" sz="16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simulateRequest</a:t>
            </a:r>
            <a:br>
              <a:rPr lang="en" sz="16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</a:b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urn value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Returns total number of hits and total number of misses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31"/>
          <p:cNvSpPr/>
          <p:nvPr/>
        </p:nvSpPr>
        <p:spPr>
          <a:xfrm>
            <a:off x="232375" y="1017725"/>
            <a:ext cx="5709300" cy="3912300"/>
          </a:xfrm>
          <a:prstGeom prst="roundRect">
            <a:avLst>
              <a:gd fmla="val 3458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-----------------------------------------------------------------------------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simulateCache: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Simulates a two-way set associative cache.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simulateCache must loop over the requests array, calling simulateRequest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for each request and counting the number of hits and misses that occur.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simulateCache must return the total number of hits and the total number of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misses.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Args: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a0: N, the number of requests to memory in the input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Returns: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a0: the total number of hits that occurred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a1: the total number of misses that occurred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Register usage: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insert your register usage for this function here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-----------------------------------------------------------------------------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Introduction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 solution simulates a two-way set associative cache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Simulates updates to LRU bits, valid bits, tags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Tracks number of hits and misses, logging them as they occur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Input: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list of memory accesses (loads/stores with addresses)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Represents accesses that a program performs during its runtime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 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hit and miss is logged, and the total number of hits, misses, and hit rate is printed at the end of the simulation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Goal: 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understand how caches work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2"/>
          <p:cNvSpPr/>
          <p:nvPr/>
        </p:nvSpPr>
        <p:spPr>
          <a:xfrm>
            <a:off x="232375" y="919825"/>
            <a:ext cx="5709300" cy="4108200"/>
          </a:xfrm>
          <a:prstGeom prst="roundRect">
            <a:avLst>
              <a:gd fmla="val 3458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-----------------------------------------------------------------------------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simulateRequest: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Simulates a single request, given a pointer to a request in the REQUESTS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array. First, simulateRequest must call getTag, getIndex, and getOffset to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get the tag, index, and offset of the requested address.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Then, simulateRequest must determine if the request is a hit or a miss by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comparing the tag of the requested address with the tags of the valid blocks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in the set at the index of the requested address. If block 0 is valid (the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valid0 bit is 1) and the tag of block 0 matches the tag of the requested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address, then there is a hit on block 0. Similarly, if block 1 is valid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(the valid1 bit is 1) and the tag of block 1 matches the tag of the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requested address, then there is a hit on block 1. Otherwise, the request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results in a miss.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If the request results in a hit, simulateRequest must call simulateHit and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return 1. If the request results in a miss, simulateRequest must call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simulateMiss and return 0.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Args: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a0: pointer to a request in the requests array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Returns: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a0: 1 if the request resulted in a hit, 0 if the request resulted in a miss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Register usage: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insert your register usage for this function here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-----------------------------------------------------------------------------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26" name="Google Shape;226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200">
                <a:latin typeface="Roboto Mono Medium"/>
                <a:ea typeface="Roboto Mono Medium"/>
                <a:cs typeface="Roboto Mono Medium"/>
                <a:sym typeface="Roboto Mono Medium"/>
              </a:rPr>
              <a:t>simulateRequest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32"/>
          <p:cNvSpPr txBox="1"/>
          <p:nvPr>
            <p:ph idx="1" type="body"/>
          </p:nvPr>
        </p:nvSpPr>
        <p:spPr>
          <a:xfrm>
            <a:off x="5941675" y="1017775"/>
            <a:ext cx="3094200" cy="391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Mono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Determines if request is a hit or miss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Calls </a:t>
            </a:r>
            <a:r>
              <a:rPr lang="en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simulateHit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lang="en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simulateMiss 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accordingly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Returns 1 if request resulted in a hit, 0 if request resulted in a miss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/>
          <p:nvPr/>
        </p:nvSpPr>
        <p:spPr>
          <a:xfrm>
            <a:off x="232375" y="907650"/>
            <a:ext cx="5709300" cy="4022400"/>
          </a:xfrm>
          <a:prstGeom prst="roundRect">
            <a:avLst>
              <a:gd fmla="val 3458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-----------------------------------------------------------------------------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simulateHit: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Given the block that the hit occurred on (block 0 or block 1),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simulateHit must set the LRU bit to the opposite block (if the hit was on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block 0, the LRU bit should be set to 1; if the hit was on block 1, then the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LRU bit should be set to 0).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If the request was a load, the dirty bit of the requested block must be left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unchanged. If the request was a store, then simulateHit must set the dirty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bit of the requested block to 1.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simulateHit must call logHit to print information about the hit.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Args: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a0: 0 if the request is a load, 1 if the request is a store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a1: tag of the requested address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a2: index of the requested address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a3: offset of the requested address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a4: pointer to meta_bytes[index]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a5: 0 if the hit is on block 0, 1 if the hit is on block 1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Register usage: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insert your register usage for this function here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-----------------------------------------------------------------------------</a:t>
            </a:r>
            <a:endParaRPr sz="9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33" name="Google Shape;233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200">
                <a:latin typeface="Roboto Mono Medium"/>
                <a:ea typeface="Roboto Mono Medium"/>
                <a:cs typeface="Roboto Mono Medium"/>
                <a:sym typeface="Roboto Mono Medium"/>
              </a:rPr>
              <a:t>simulateHit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33"/>
          <p:cNvSpPr txBox="1"/>
          <p:nvPr>
            <p:ph idx="1" type="body"/>
          </p:nvPr>
        </p:nvSpPr>
        <p:spPr>
          <a:xfrm>
            <a:off x="5941675" y="1017775"/>
            <a:ext cx="3094200" cy="391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Simulates a cache hit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Updates LRU bit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Sets dirty bit to 1 if request was a store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Calls </a:t>
            </a:r>
            <a:r>
              <a:rPr lang="en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logHit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helper function to print information about the hit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4"/>
          <p:cNvSpPr/>
          <p:nvPr/>
        </p:nvSpPr>
        <p:spPr>
          <a:xfrm>
            <a:off x="232375" y="495675"/>
            <a:ext cx="4548300" cy="4434300"/>
          </a:xfrm>
          <a:prstGeom prst="roundRect">
            <a:avLst>
              <a:gd fmla="val 3458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-----------------------------------------------------------------------------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simulateMiss: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simulateMiss must determine which block to replace by checking the LRU bit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of the set (if the LRU bit is 0, replace block 0; if the LRU bit is 1,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replace block 1). Then, simulateMiss must check the valid bit and dirty bit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of the replaced block to determine if a write-back should occur (if the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valid bit is 1 and the dirty bit is 1, then write-back; otherwise, don't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write-back).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simulateMiss must set the dirty bit of the replaced block to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0 if the request is a load or 1 if the request is a store.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simulateMiss must call logMiss to print information about the miss and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whether or not a write-back occurred.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simulateMiss must replace the tag of the replaced block with the tag of the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request, and set the valid bit of the replaced block to 1. Lastly,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simulateMiss must update the LRU bit of the set to the non-replaced block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(if block 0 was replaced, then the LRU bit should be set to 1; if block 1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was replaced, then the LRU bit should be set to 0).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Args: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a0: 0 if the request is a load, 1 if the request is a store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a1: tag of the requested address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a2: index of the requested address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a3: offset of the requested address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a4: pointer to tags[index]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a5: pointer to meta_bytes[index]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Register usage: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  insert your register usage for this function here</a:t>
            </a:r>
            <a:endParaRPr sz="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# -----------------------------------------------------------------------------</a:t>
            </a:r>
            <a:endParaRPr sz="7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40" name="Google Shape;240;p34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200">
                <a:latin typeface="Roboto Mono Medium"/>
                <a:ea typeface="Roboto Mono Medium"/>
                <a:cs typeface="Roboto Mono Medium"/>
                <a:sym typeface="Roboto Mono Medium"/>
              </a:rPr>
              <a:t>simulateMiss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34"/>
          <p:cNvSpPr txBox="1"/>
          <p:nvPr>
            <p:ph idx="1" type="body"/>
          </p:nvPr>
        </p:nvSpPr>
        <p:spPr>
          <a:xfrm>
            <a:off x="4780675" y="495775"/>
            <a:ext cx="4363200" cy="44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Simulates a cache miss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Checks LRU bit to determine which block to replace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Checks valid and dirty bit of replaced block to determine if write-back occurs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Calls </a:t>
            </a:r>
            <a:r>
              <a:rPr lang="en" sz="14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logMiss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helper function to print information about the miss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Sets dirty bit of replaced block to 0 if request was load, 1 if request was store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Replaces tag of block with tag of request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Sets valid bit of replaced block to 1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Updates LRU bit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Recommended lab completion flow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35"/>
          <p:cNvSpPr txBox="1"/>
          <p:nvPr>
            <p:ph idx="1" type="body"/>
          </p:nvPr>
        </p:nvSpPr>
        <p:spPr>
          <a:xfrm>
            <a:off x="251250" y="1152475"/>
            <a:ext cx="8641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5715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Mono"/>
              <a:buAutoNum type="arabicPeriod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simulateCache</a:t>
            </a:r>
            <a:endParaRPr>
              <a:solidFill>
                <a:schemeClr val="dk1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too hard, just a loop over the </a:t>
            </a:r>
            <a:r>
              <a:rPr lang="en" sz="1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REQUESTS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array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5715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Mono"/>
              <a:buAutoNum type="arabicPeriod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 </a:t>
            </a:r>
            <a:r>
              <a:rPr lang="en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simulateRequest</a:t>
            </a:r>
            <a:endParaRPr>
              <a:solidFill>
                <a:schemeClr val="dk1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Mono Medium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bit more difficult, requires checking the tags in the set at the  index of the requested address to determine if hit or miss</a:t>
            </a:r>
            <a:endParaRPr>
              <a:solidFill>
                <a:schemeClr val="dk1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  <a:p>
            <a:pPr indent="-368300" lvl="0" marL="5715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Mono"/>
              <a:buAutoNum type="arabicPeriod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simulateHit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Simpler than </a:t>
            </a:r>
            <a:r>
              <a:rPr lang="en" sz="1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simulateMiss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so implement it first</a:t>
            </a:r>
            <a:endParaRPr sz="1800">
              <a:solidFill>
                <a:schemeClr val="dk1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  <a:p>
            <a:pPr indent="-368300" lvl="0" marL="5715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Mono"/>
              <a:buAutoNum type="arabicPeriod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simulateMiss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last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 complicated part of the lab (will take the most time)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Tips for completing the lab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36"/>
          <p:cNvSpPr txBox="1"/>
          <p:nvPr>
            <p:ph idx="1" type="body"/>
          </p:nvPr>
        </p:nvSpPr>
        <p:spPr>
          <a:xfrm>
            <a:off x="251250" y="1152475"/>
            <a:ext cx="8641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Carefully read the function headers! This will save you time!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includes the functions you have to implement, as well as helper functions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the helper functions: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 sz="1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logHit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printing information about a cache hit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 sz="1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logMiss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printing information about a cache miss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 sz="1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getTag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getting the tag of an address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 sz="1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getIndex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getting the index of an address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 sz="1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getOffset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getting the offset of an address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correct lab solution </a:t>
            </a: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call </a:t>
            </a:r>
            <a:r>
              <a:rPr lang="en" sz="1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logHit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" sz="1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logMiss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print required output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Don’t forget to fill out the register usage section in the header of all four functions that you implement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Data Structures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600">
                <a:latin typeface="Roboto Mono Medium"/>
                <a:ea typeface="Roboto Mono Medium"/>
                <a:cs typeface="Roboto Mono Medium"/>
                <a:sym typeface="Roboto Mono Medium"/>
              </a:rPr>
              <a:t>requests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 array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38"/>
          <p:cNvSpPr txBox="1"/>
          <p:nvPr>
            <p:ph idx="1" type="body"/>
          </p:nvPr>
        </p:nvSpPr>
        <p:spPr>
          <a:xfrm>
            <a:off x="251250" y="1152475"/>
            <a:ext cx="4239000" cy="388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Contains information about each request passed as input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Initialized by </a:t>
            </a:r>
            <a:r>
              <a:rPr lang="en" sz="15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common.s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Mono Medium"/>
              <a:buChar char="●"/>
            </a:pPr>
            <a:r>
              <a:rPr lang="en" sz="15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R</a:t>
            </a:r>
            <a:r>
              <a:rPr lang="en" sz="15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EQUESTS</a:t>
            </a: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global variable points to base address of the array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○"/>
            </a:pPr>
            <a:r>
              <a:rPr lang="en" sz="15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la t0, REQUESTS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request is represented by two 32-bit words: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○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 if the request is a load,</a:t>
            </a:r>
            <a:b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if the request is a store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○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requested address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38"/>
          <p:cNvSpPr txBox="1"/>
          <p:nvPr>
            <p:ph idx="1" type="body"/>
          </p:nvPr>
        </p:nvSpPr>
        <p:spPr>
          <a:xfrm>
            <a:off x="4490300" y="1017725"/>
            <a:ext cx="4342200" cy="15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6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load_and_store.txt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test case consists of two requests: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l 0x1771F984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s 0x32BBEF44</a:t>
            </a:r>
            <a:endParaRPr sz="1600">
              <a:solidFill>
                <a:schemeClr val="dk1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Assuming </a:t>
            </a:r>
            <a:r>
              <a:rPr lang="en" sz="16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REQUESTS = 0x10010000,</a:t>
            </a: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requests array would look like this: </a:t>
            </a:r>
            <a:endParaRPr>
              <a:solidFill>
                <a:schemeClr val="dk1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</p:txBody>
      </p:sp>
      <p:pic>
        <p:nvPicPr>
          <p:cNvPr id="266" name="Google Shape;266;p38" title="drawing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52687" y="3029850"/>
            <a:ext cx="4417424" cy="2007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600">
                <a:latin typeface="Roboto Mono Medium"/>
                <a:ea typeface="Roboto Mono Medium"/>
                <a:cs typeface="Roboto Mono Medium"/>
                <a:sym typeface="Roboto Mono Medium"/>
              </a:rPr>
              <a:t>tags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 array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39"/>
          <p:cNvSpPr txBox="1"/>
          <p:nvPr>
            <p:ph idx="1" type="body"/>
          </p:nvPr>
        </p:nvSpPr>
        <p:spPr>
          <a:xfrm>
            <a:off x="251250" y="1152475"/>
            <a:ext cx="8581200" cy="388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Contains tags for the blocks in each set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Initialized to 0 by </a:t>
            </a:r>
            <a:r>
              <a:rPr lang="en" sz="1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common.s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Mono Medium"/>
              <a:buChar char="●"/>
            </a:pPr>
            <a:r>
              <a:rPr lang="en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TAGS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global variable points to base address of the array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1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l</a:t>
            </a:r>
            <a:r>
              <a:rPr lang="en" sz="1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a t0, TAGS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element </a:t>
            </a:r>
            <a:r>
              <a:rPr lang="en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tags</a:t>
            </a:r>
            <a:r>
              <a:rPr lang="en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[i]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the </a:t>
            </a:r>
            <a:r>
              <a:rPr lang="en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tags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array consists of two 32-bit words: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 of block 0 in 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with index </a:t>
            </a:r>
            <a:r>
              <a:rPr lang="en" sz="1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i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 of block 1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the set with index </a:t>
            </a:r>
            <a:r>
              <a:rPr lang="en" sz="1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i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 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 must update the tags in the </a:t>
            </a:r>
            <a:r>
              <a:rPr lang="en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tags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array when simulating a cache miss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600">
                <a:latin typeface="Roboto Mono Medium"/>
                <a:ea typeface="Roboto Mono Medium"/>
                <a:cs typeface="Roboto Mono Medium"/>
                <a:sym typeface="Roboto Mono Medium"/>
              </a:rPr>
              <a:t>meta_bytes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 array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40"/>
          <p:cNvSpPr txBox="1"/>
          <p:nvPr>
            <p:ph idx="1" type="body"/>
          </p:nvPr>
        </p:nvSpPr>
        <p:spPr>
          <a:xfrm>
            <a:off x="251250" y="1152475"/>
            <a:ext cx="8581200" cy="388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Contains LRU bits for each set, and valid and dirty bits for each block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Initialized to 0 by </a:t>
            </a:r>
            <a:r>
              <a:rPr lang="en" sz="15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common.s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Mono Medium"/>
              <a:buChar char="●"/>
            </a:pPr>
            <a:r>
              <a:rPr lang="en" sz="15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META_BYTES</a:t>
            </a: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global variable points to base address of the array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○"/>
            </a:pPr>
            <a:r>
              <a:rPr lang="en" sz="15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la t0, META_BYTES</a:t>
            </a:r>
            <a:endParaRPr sz="1100">
              <a:solidFill>
                <a:schemeClr val="dk1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element of meta bytes array is a meta byte, where: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○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Bits 7-5 are not used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○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Bit 4 is the LRU bit for the set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○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Bit 3 is the valid bit for block 0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○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Bit 2 is the dirty bit for block 0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○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Bit 1 is the valid bit for block 1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○"/>
            </a:pPr>
            <a:r>
              <a:rPr lang="en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Bit 0 is the dirty bit for block 1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9" name="Google Shape;279;p40" title="zero_meta_by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80475" y="3289325"/>
            <a:ext cx="3851976" cy="1650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Testing and Final Remarks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Background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Test case format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42"/>
          <p:cNvSpPr txBox="1"/>
          <p:nvPr>
            <p:ph idx="1" type="body"/>
          </p:nvPr>
        </p:nvSpPr>
        <p:spPr>
          <a:xfrm>
            <a:off x="251250" y="1152475"/>
            <a:ext cx="8641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small number of tests are provided in the Tests directory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provided tests are not extensive: </a:t>
            </a: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should create your own tests to ensure that your solution is correct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Expected output for the test files is given in the </a:t>
            </a:r>
            <a:r>
              <a:rPr lang="en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*.out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files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format of the test input (</a:t>
            </a:r>
            <a:r>
              <a:rPr lang="en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*.txt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files is as follows: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Roboto Mono Medium"/>
              <a:ea typeface="Roboto Mono Medium"/>
              <a:cs typeface="Roboto Mono Medium"/>
              <a:sym typeface="Roboto Mono Medium"/>
            </a:endParaRPr>
          </a:p>
        </p:txBody>
      </p:sp>
      <p:sp>
        <p:nvSpPr>
          <p:cNvPr id="291" name="Google Shape;291;p42"/>
          <p:cNvSpPr/>
          <p:nvPr/>
        </p:nvSpPr>
        <p:spPr>
          <a:xfrm>
            <a:off x="2016450" y="3227775"/>
            <a:ext cx="5111100" cy="1702800"/>
          </a:xfrm>
          <a:prstGeom prst="roundRect">
            <a:avLst>
              <a:gd fmla="val 3458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[N (# of requests)] [S (# of sets)]</a:t>
            </a:r>
            <a:endParaRPr sz="12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[# of tag bits] [# of index bits] [# of offset bits]</a:t>
            </a:r>
            <a:endParaRPr sz="12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[request 1]</a:t>
            </a:r>
            <a:endParaRPr sz="12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[request 2]</a:t>
            </a:r>
            <a:endParaRPr sz="12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⋮</a:t>
            </a:r>
            <a:endParaRPr sz="12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[request N]</a:t>
            </a:r>
            <a:endParaRPr sz="12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Running a test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43"/>
          <p:cNvSpPr txBox="1"/>
          <p:nvPr>
            <p:ph idx="1" type="body"/>
          </p:nvPr>
        </p:nvSpPr>
        <p:spPr>
          <a:xfrm>
            <a:off x="251250" y="1152475"/>
            <a:ext cx="8641500" cy="173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run a test, provide test file as a program argument to RARS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 arguments must be enabled using </a:t>
            </a:r>
            <a:r>
              <a:rPr lang="en" sz="1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pa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flag if running test via terminal, or RARS graphical interface if running test with RARS</a:t>
            </a:r>
            <a:endParaRPr i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i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To run the </a:t>
            </a:r>
            <a:r>
              <a:rPr lang="en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rPr>
              <a:t>load_and_store.txt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test case: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43"/>
          <p:cNvSpPr/>
          <p:nvPr/>
        </p:nvSpPr>
        <p:spPr>
          <a:xfrm>
            <a:off x="810900" y="2889225"/>
            <a:ext cx="8021400" cy="572700"/>
          </a:xfrm>
          <a:prstGeom prst="roundRect">
            <a:avLst>
              <a:gd fmla="val 37720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rars cacheSimulator.s nc pa Tests/load_and_store.txt</a:t>
            </a:r>
            <a:endParaRPr sz="1800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pic>
        <p:nvPicPr>
          <p:cNvPr id="299" name="Google Shape;299;p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0900" y="4322250"/>
            <a:ext cx="5829300" cy="733425"/>
          </a:xfrm>
          <a:prstGeom prst="rect">
            <a:avLst/>
          </a:prstGeom>
          <a:noFill/>
          <a:ln>
            <a:noFill/>
          </a:ln>
        </p:spPr>
      </p:pic>
      <p:sp>
        <p:nvSpPr>
          <p:cNvPr id="300" name="Google Shape;300;p43"/>
          <p:cNvSpPr txBox="1"/>
          <p:nvPr>
            <p:ph idx="1" type="body"/>
          </p:nvPr>
        </p:nvSpPr>
        <p:spPr>
          <a:xfrm>
            <a:off x="311700" y="3461925"/>
            <a:ext cx="8641500" cy="7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Or, using the RARS graphical interface, enter the path in the program arguments field before assembling and running the program: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Final Remarks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44"/>
          <p:cNvSpPr txBox="1"/>
          <p:nvPr>
            <p:ph idx="1" type="body"/>
          </p:nvPr>
        </p:nvSpPr>
        <p:spPr>
          <a:xfrm>
            <a:off x="251250" y="1152475"/>
            <a:ext cx="8641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 the lab description carefully!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 the videos in the lab description!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your own test cases for edge cases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Pay attention to the Testing section and the Assumptions and Notes section in the lab description to create valid test cases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 the marksheet (link in the Marking Guide section of lab description) to see how your lab will be graded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Don’t be afraid to ask questions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Style marks are an easy 20%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Locality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Programs perform 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many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(billions!) of memory accesses during runtime, but …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Principle of locality: 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any </a:t>
            </a:r>
            <a:r>
              <a:rPr i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instant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time, programs only access a small subset of available memory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○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Temporal locality (locality in time):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If an item is referenced, it is likely to be referenced again soon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○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Spatial locality (locality in space):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If an item is referenced, items whose addresses are close by are likely to be referenced soon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oogle Shape;78;p17"/>
          <p:cNvGrpSpPr/>
          <p:nvPr/>
        </p:nvGrpSpPr>
        <p:grpSpPr>
          <a:xfrm>
            <a:off x="6337325" y="2876062"/>
            <a:ext cx="2730750" cy="1817375"/>
            <a:chOff x="5988725" y="2629912"/>
            <a:chExt cx="2730750" cy="1817375"/>
          </a:xfrm>
        </p:grpSpPr>
        <p:pic>
          <p:nvPicPr>
            <p:cNvPr id="79" name="Google Shape;79;p17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5988725" y="2629912"/>
              <a:ext cx="2730750" cy="18173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0" name="Google Shape;80;p17"/>
            <p:cNvSpPr/>
            <p:nvPr/>
          </p:nvSpPr>
          <p:spPr>
            <a:xfrm rot="10800000">
              <a:off x="7422275" y="2656150"/>
              <a:ext cx="1297200" cy="1701900"/>
            </a:xfrm>
            <a:prstGeom prst="rtTriangle">
              <a:avLst/>
            </a:pr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17"/>
            <p:cNvSpPr/>
            <p:nvPr/>
          </p:nvSpPr>
          <p:spPr>
            <a:xfrm flipH="1" rot="10800000">
              <a:off x="5989450" y="2687638"/>
              <a:ext cx="1297200" cy="1701900"/>
            </a:xfrm>
            <a:prstGeom prst="rtTriangle">
              <a:avLst/>
            </a:pr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2" name="Google Shape;82;p17"/>
          <p:cNvSpPr txBox="1"/>
          <p:nvPr/>
        </p:nvSpPr>
        <p:spPr>
          <a:xfrm>
            <a:off x="0" y="4785775"/>
            <a:ext cx="9144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2"/>
                </a:solidFill>
              </a:rPr>
              <a:t>Image source: </a:t>
            </a:r>
            <a:r>
              <a:rPr lang="en" sz="1100" u="sng">
                <a:solidFill>
                  <a:schemeClr val="hlink"/>
                </a:solidFill>
                <a:hlinkClick r:id="rId4"/>
              </a:rPr>
              <a:t>https://cgi.cse.unsw.edu.au/~reports/papers/0321.pdf</a:t>
            </a:r>
            <a:endParaRPr sz="1100">
              <a:solidFill>
                <a:schemeClr val="dk2"/>
              </a:solidFill>
            </a:endParaRPr>
          </a:p>
        </p:txBody>
      </p:sp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Memory Hierarchy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4" name="Google Shape;84;p17"/>
          <p:cNvGrpSpPr/>
          <p:nvPr/>
        </p:nvGrpSpPr>
        <p:grpSpPr>
          <a:xfrm>
            <a:off x="5185850" y="2689263"/>
            <a:ext cx="836400" cy="2096523"/>
            <a:chOff x="4895225" y="2034413"/>
            <a:chExt cx="836400" cy="2096523"/>
          </a:xfrm>
        </p:grpSpPr>
        <p:cxnSp>
          <p:nvCxnSpPr>
            <p:cNvPr id="85" name="Google Shape;85;p17"/>
            <p:cNvCxnSpPr/>
            <p:nvPr/>
          </p:nvCxnSpPr>
          <p:spPr>
            <a:xfrm>
              <a:off x="5313425" y="2650000"/>
              <a:ext cx="0" cy="8886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cxnSp>
          <p:nvCxnSpPr>
            <p:cNvPr id="86" name="Google Shape;86;p17"/>
            <p:cNvCxnSpPr/>
            <p:nvPr/>
          </p:nvCxnSpPr>
          <p:spPr>
            <a:xfrm rot="10800000">
              <a:off x="5313425" y="2650000"/>
              <a:ext cx="0" cy="8886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87" name="Google Shape;87;p17"/>
            <p:cNvSpPr txBox="1"/>
            <p:nvPr/>
          </p:nvSpPr>
          <p:spPr>
            <a:xfrm>
              <a:off x="4895225" y="2034413"/>
              <a:ext cx="836400" cy="61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Higher $/bit</a:t>
              </a:r>
              <a:endParaRPr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17"/>
            <p:cNvSpPr txBox="1"/>
            <p:nvPr/>
          </p:nvSpPr>
          <p:spPr>
            <a:xfrm>
              <a:off x="4935425" y="3515336"/>
              <a:ext cx="756000" cy="61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Lowe</a:t>
              </a:r>
              <a:r>
                <a:rPr lang="en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r $/bit</a:t>
              </a:r>
              <a:endParaRPr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9" name="Google Shape;89;p17"/>
          <p:cNvGrpSpPr/>
          <p:nvPr/>
        </p:nvGrpSpPr>
        <p:grpSpPr>
          <a:xfrm>
            <a:off x="4496075" y="2876038"/>
            <a:ext cx="914400" cy="1705988"/>
            <a:chOff x="9009250" y="376688"/>
            <a:chExt cx="914400" cy="1705988"/>
          </a:xfrm>
        </p:grpSpPr>
        <p:grpSp>
          <p:nvGrpSpPr>
            <p:cNvPr id="90" name="Google Shape;90;p17"/>
            <p:cNvGrpSpPr/>
            <p:nvPr/>
          </p:nvGrpSpPr>
          <p:grpSpPr>
            <a:xfrm>
              <a:off x="9009250" y="376688"/>
              <a:ext cx="914400" cy="1705988"/>
              <a:chOff x="8167325" y="1424038"/>
              <a:chExt cx="914400" cy="1705988"/>
            </a:xfrm>
          </p:grpSpPr>
          <p:cxnSp>
            <p:nvCxnSpPr>
              <p:cNvPr id="91" name="Google Shape;91;p17"/>
              <p:cNvCxnSpPr/>
              <p:nvPr/>
            </p:nvCxnSpPr>
            <p:spPr>
              <a:xfrm>
                <a:off x="8624525" y="1841225"/>
                <a:ext cx="0" cy="8886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sp>
            <p:nvSpPr>
              <p:cNvPr id="92" name="Google Shape;92;p17"/>
              <p:cNvSpPr txBox="1"/>
              <p:nvPr/>
            </p:nvSpPr>
            <p:spPr>
              <a:xfrm>
                <a:off x="8167325" y="1424038"/>
                <a:ext cx="914400" cy="40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Smaller</a:t>
                </a:r>
                <a:endParaRPr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7"/>
              <p:cNvSpPr txBox="1"/>
              <p:nvPr/>
            </p:nvSpPr>
            <p:spPr>
              <a:xfrm>
                <a:off x="8167325" y="2729825"/>
                <a:ext cx="914400" cy="40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Larger</a:t>
                </a:r>
                <a:endParaRPr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94" name="Google Shape;94;p17"/>
            <p:cNvCxnSpPr/>
            <p:nvPr/>
          </p:nvCxnSpPr>
          <p:spPr>
            <a:xfrm rot="10800000">
              <a:off x="9466450" y="793875"/>
              <a:ext cx="0" cy="8886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grpSp>
        <p:nvGrpSpPr>
          <p:cNvPr id="95" name="Google Shape;95;p17"/>
          <p:cNvGrpSpPr/>
          <p:nvPr/>
        </p:nvGrpSpPr>
        <p:grpSpPr>
          <a:xfrm>
            <a:off x="5747025" y="2903438"/>
            <a:ext cx="914400" cy="1668175"/>
            <a:chOff x="6904800" y="2080675"/>
            <a:chExt cx="914400" cy="1668175"/>
          </a:xfrm>
        </p:grpSpPr>
        <p:grpSp>
          <p:nvGrpSpPr>
            <p:cNvPr id="96" name="Google Shape;96;p17"/>
            <p:cNvGrpSpPr/>
            <p:nvPr/>
          </p:nvGrpSpPr>
          <p:grpSpPr>
            <a:xfrm>
              <a:off x="6904800" y="2080675"/>
              <a:ext cx="914400" cy="1668175"/>
              <a:chOff x="6098175" y="2522938"/>
              <a:chExt cx="914400" cy="1668175"/>
            </a:xfrm>
          </p:grpSpPr>
          <p:cxnSp>
            <p:nvCxnSpPr>
              <p:cNvPr id="97" name="Google Shape;97;p17"/>
              <p:cNvCxnSpPr/>
              <p:nvPr/>
            </p:nvCxnSpPr>
            <p:spPr>
              <a:xfrm>
                <a:off x="6555375" y="2923138"/>
                <a:ext cx="0" cy="8886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triangle"/>
              </a:ln>
            </p:spPr>
          </p:cxnSp>
          <p:sp>
            <p:nvSpPr>
              <p:cNvPr id="98" name="Google Shape;98;p17"/>
              <p:cNvSpPr txBox="1"/>
              <p:nvPr/>
            </p:nvSpPr>
            <p:spPr>
              <a:xfrm>
                <a:off x="6098175" y="2522938"/>
                <a:ext cx="914400" cy="40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Faster</a:t>
                </a:r>
                <a:endParaRPr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7"/>
              <p:cNvSpPr txBox="1"/>
              <p:nvPr/>
            </p:nvSpPr>
            <p:spPr>
              <a:xfrm>
                <a:off x="6098175" y="3790913"/>
                <a:ext cx="914400" cy="40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Slower</a:t>
                </a:r>
                <a:endParaRPr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100" name="Google Shape;100;p17"/>
            <p:cNvCxnSpPr/>
            <p:nvPr/>
          </p:nvCxnSpPr>
          <p:spPr>
            <a:xfrm rot="10800000">
              <a:off x="7362000" y="2457450"/>
              <a:ext cx="0" cy="8886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</p:grpSp>
      <p:sp>
        <p:nvSpPr>
          <p:cNvPr id="101" name="Google Shape;10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hierarchy uses principle of locality to provide fast access to memory (on average), while minimizing hardware cost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Hierarchy (textbook definition):</a:t>
            </a:r>
            <a:b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structure that uses multiple levels</a:t>
            </a:r>
            <a:b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memories; as the distance</a:t>
            </a:r>
            <a:b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 the processor increases, the</a:t>
            </a:r>
            <a:b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size of the memories and the</a:t>
            </a:r>
            <a:b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access time both increase while</a:t>
            </a:r>
            <a:b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cost per bit decreases.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Cache Memory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 Memory: 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High-speed memory that is small in size (on the order of  KB or MB) and 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 in the memory hierarchy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Stores a subset of main memory data that processor is likely to need soon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May store data that has recently been written, depending on caching scheme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Block AKA line: 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Unit of transfer between levels of hierarchy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Consists of multiple (eg. 4) words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Block size: 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words/block</a:t>
            </a: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Cache Hits and Misses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9"/>
          <p:cNvSpPr txBox="1"/>
          <p:nvPr>
            <p:ph idx="1" type="body"/>
          </p:nvPr>
        </p:nvSpPr>
        <p:spPr>
          <a:xfrm>
            <a:off x="4641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 hit: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When processor finds requested data in the upper level of memory hierarchy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 miss: 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processor does not find requested data in upper level of memory hierarchy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Requested data must be fetched from a lower level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 rate: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Fraction of memory accesses satisfied by upper level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i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  <a:r>
              <a:rPr b="1" i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95% L1 (level 1) cache hit rate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95% of memory accesses satisfied by L1 cache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Requests to lower level in hierarchy are required for remaining 5% of memory accesses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 rate: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Fraction of memory accesses not satisfied by upper level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 rate is 1 - hit rate; if hit rate is 95%, miss rate is 5%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Cache Organization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Associativity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Associativity: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Number of locations in the cache where a given block of memory can be stored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an </a:t>
            </a: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n-way set associative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cache, each memory address maps to a </a:t>
            </a: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</a:t>
            </a: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blocks in the cache, and the data at that address can be in any of the blocks in the set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set contains n blocks, also known as </a:t>
            </a:r>
            <a:r>
              <a:rPr b="1"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ways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lab simulates a two-way set associative cache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 consists of many sets which each contain two blocks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