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9"/>
  </p:notesMasterIdLst>
  <p:sldIdLst>
    <p:sldId id="256" r:id="rId3"/>
    <p:sldId id="257" r:id="rId4"/>
    <p:sldId id="258" r:id="rId5"/>
    <p:sldId id="259" r:id="rId6"/>
    <p:sldId id="271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49"/>
    <p:restoredTop sz="78943" autoAdjust="0"/>
  </p:normalViewPr>
  <p:slideViewPr>
    <p:cSldViewPr snapToGrid="0">
      <p:cViewPr varScale="1">
        <p:scale>
          <a:sx n="80" d="100"/>
          <a:sy n="80" d="100"/>
        </p:scale>
        <p:origin x="134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Click to move the slide</a:t>
            </a: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8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&lt;header&gt;</a:t>
            </a:r>
          </a:p>
        </p:txBody>
      </p:sp>
      <p:sp>
        <p:nvSpPr>
          <p:cNvPr id="85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en-US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86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87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4C4706CB-4EFC-408E-AB16-4D2EE2FC91C6}" type="slidenum">
              <a:rPr lang="en-US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98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latin typeface="Arial"/>
              </a:rPr>
              <a:t>This lab requires an index correlated solution</a:t>
            </a: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latin typeface="Arial"/>
              </a:rPr>
              <a:t>While it would be possible to design this lab using spacially correlated tables, it would be less efficient because one table contains words and the other contains bytes </a:t>
            </a:r>
          </a:p>
        </p:txBody>
      </p:sp>
      <p:sp>
        <p:nvSpPr>
          <p:cNvPr id="199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01E46890-7C1E-4726-A70C-6579AE5DF886}" type="slidenum">
              <a:rPr lang="en-US" sz="1200" b="0" strike="noStrike" spc="-1">
                <a:latin typeface="Times New Roman"/>
              </a:rPr>
              <a:t>4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225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latin typeface="Arial"/>
              </a:rPr>
              <a:t>There are tools available to students for testing their solutions</a:t>
            </a:r>
          </a:p>
          <a:p>
            <a:pPr marL="628560" lvl="1" indent="-1710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latin typeface="Arial"/>
              </a:rPr>
              <a:t>Running these programs in the same directory as the files generated by the solution will use them as input</a:t>
            </a: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100" b="0" strike="noStrike" spc="-1" dirty="0">
                <a:latin typeface="Arial"/>
              </a:rPr>
              <a:t>If the student’s solution is correct, </a:t>
            </a:r>
            <a:r>
              <a:rPr lang="en-US" sz="1100" b="0" strike="noStrike" spc="-1" dirty="0" err="1">
                <a:latin typeface="Arial"/>
              </a:rPr>
              <a:t>decode.o</a:t>
            </a:r>
            <a:r>
              <a:rPr lang="en-US" sz="1100" b="0" strike="noStrike" spc="-1" dirty="0">
                <a:latin typeface="Arial"/>
              </a:rPr>
              <a:t> should print the original test file</a:t>
            </a:r>
          </a:p>
        </p:txBody>
      </p:sp>
      <p:sp>
        <p:nvSpPr>
          <p:cNvPr id="226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300A43E5-90D1-4F14-AC91-5DEC74A8F995}" type="slidenum">
              <a:rPr lang="en-US" sz="1200" b="0" strike="noStrike" spc="-1">
                <a:latin typeface="Times New Roman"/>
              </a:rPr>
              <a:t>16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201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latin typeface="Arial"/>
              </a:rPr>
              <a:t>This lab takes in an input file as an argument</a:t>
            </a:r>
          </a:p>
          <a:p>
            <a:pPr marL="628560" lvl="1" indent="-1710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latin typeface="Arial"/>
              </a:rPr>
              <a:t>The common file will put the data within the file into memory and passes that to the functions that the student will write</a:t>
            </a:r>
          </a:p>
          <a:p>
            <a:pPr marL="628560" lvl="1" indent="-1710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latin typeface="Arial"/>
              </a:rPr>
              <a:t>The contents of the input file will be stored as sequences of words in memory (like an array)</a:t>
            </a: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latin typeface="Arial"/>
              </a:rPr>
              <a:t>In this lab, both the input and output files will end with an end-of-file sentinel word that is just a full word of zeroes, or 4 null bytes</a:t>
            </a:r>
          </a:p>
          <a:p>
            <a:pPr marL="628560" lvl="1" indent="-1710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latin typeface="Arial"/>
              </a:rPr>
              <a:t>The end-of-file sentinel word is not counted in the size of a file</a:t>
            </a: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latin typeface="Arial"/>
              </a:rPr>
              <a:t>It’s very important that students don’t consider sequences of characters that cross the RISC-V word boundary (like “wink”)</a:t>
            </a:r>
          </a:p>
          <a:p>
            <a:pPr marL="628560" lvl="1" indent="-1710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latin typeface="Arial"/>
              </a:rPr>
              <a:t>Each word from the input can be obtained with lw</a:t>
            </a:r>
          </a:p>
        </p:txBody>
      </p:sp>
      <p:sp>
        <p:nvSpPr>
          <p:cNvPr id="202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FE97A74D-DC84-4135-8779-E9374CE3FC06}" type="slidenum">
              <a:rPr lang="en-US" sz="1200" b="0" strike="noStrike" spc="-1">
                <a:latin typeface="Times New Roman"/>
              </a:rPr>
              <a:t>6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204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205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CAF8A482-C11F-4842-879B-E3D1E2FDBF3C}" type="slidenum">
              <a:rPr lang="en-US" sz="1200" b="0" strike="noStrike" spc="-1">
                <a:latin typeface="Times New Roman"/>
              </a:rPr>
              <a:t>7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20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latin typeface="Arial"/>
              </a:rPr>
              <a:t>The index column is not actually part of the table and isn’t stored in memory, it’s just a visual demonstration</a:t>
            </a:r>
          </a:p>
          <a:p>
            <a:pPr marL="628560" lvl="1" indent="-1710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latin typeface="Arial"/>
              </a:rPr>
              <a:t>The index for any word can be found by taking the address of the word, subtracting the address of the beginning of the table, and dividing by 4 since words take 4 bytes (if you don’t divide by shifting, watch out for division by zero for the first word)</a:t>
            </a: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latin typeface="Arial"/>
              </a:rPr>
              <a:t>The end-of-file sentinel word is </a:t>
            </a:r>
            <a:r>
              <a:rPr lang="en-US" sz="2000" b="1" strike="noStrike" spc="-1" dirty="0">
                <a:latin typeface="Arial"/>
              </a:rPr>
              <a:t>not</a:t>
            </a:r>
            <a:r>
              <a:rPr lang="en-US" sz="2000" b="0" strike="noStrike" spc="-1" dirty="0">
                <a:latin typeface="Arial"/>
              </a:rPr>
              <a:t> to be added to any table</a:t>
            </a:r>
          </a:p>
        </p:txBody>
      </p:sp>
      <p:sp>
        <p:nvSpPr>
          <p:cNvPr id="208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544D0B30-1EC7-4FF8-AFA3-ACA6B9AC76B7}" type="slidenum">
              <a:rPr lang="en-US" sz="1200" b="0" strike="noStrike" spc="-1">
                <a:latin typeface="Times New Roman"/>
              </a:rPr>
              <a:t>8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21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latin typeface="Arial"/>
              </a:rPr>
              <a:t>Again, the index column is not a table nor is it stored in memory</a:t>
            </a: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latin typeface="Arial"/>
              </a:rPr>
              <a:t>In this example, it looks like the Count Table is sorted in non-increasing order, but this is just a coincidence. Count Table is ordered according to the ordering of the correlated words in Word Table</a:t>
            </a:r>
          </a:p>
        </p:txBody>
      </p:sp>
      <p:sp>
        <p:nvSpPr>
          <p:cNvPr id="211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29155F4A-6F28-43D5-8B6E-866C550BEE00}" type="slidenum">
              <a:rPr lang="en-US" sz="1200" b="0" strike="noStrike" spc="-1">
                <a:latin typeface="Times New Roman"/>
              </a:rPr>
              <a:t>9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21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latin typeface="Arial"/>
              </a:rPr>
              <a:t>Every ASCII character has a 0 in bit 7, which is how the decoder can differentiate between character bytes and dictionary reference bytes</a:t>
            </a:r>
          </a:p>
        </p:txBody>
      </p:sp>
      <p:sp>
        <p:nvSpPr>
          <p:cNvPr id="214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F99832EC-CFF9-49E2-BD4D-FB4A9D66D8C5}" type="slidenum">
              <a:rPr lang="en-US" sz="1200" b="0" strike="noStrike" spc="-1">
                <a:latin typeface="Times New Roman"/>
              </a:rPr>
              <a:t>11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21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latin typeface="Arial"/>
              </a:rPr>
              <a:t>The compressed sequence needs to include the end-of-file sentinel word found at the end of the input file</a:t>
            </a:r>
          </a:p>
          <a:p>
            <a:pPr marL="628560" lvl="1" indent="-1710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latin typeface="Arial"/>
              </a:rPr>
              <a:t>This is not counted in the size of file</a:t>
            </a:r>
          </a:p>
          <a:p>
            <a:pPr>
              <a:lnSpc>
                <a:spcPct val="100000"/>
              </a:lnSpc>
            </a:pPr>
            <a:endParaRPr lang="en-US" sz="2000" b="0" strike="noStrike" spc="-1" dirty="0">
              <a:latin typeface="Arial"/>
            </a:endParaRPr>
          </a:p>
        </p:txBody>
      </p:sp>
      <p:sp>
        <p:nvSpPr>
          <p:cNvPr id="21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A9554A75-CEE6-48AB-8D6A-8B5C6B99E0FC}" type="slidenum">
              <a:rPr lang="en-US" sz="1200" b="0" strike="noStrike" spc="-1">
                <a:latin typeface="Times New Roman"/>
              </a:rPr>
              <a:t>12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21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16000" indent="-216000">
              <a:lnSpc>
                <a:spcPct val="100000"/>
              </a:lnSpc>
            </a:pPr>
            <a:r>
              <a:rPr lang="en-US" sz="2000" b="0" strike="noStrike" spc="-1" dirty="0">
                <a:latin typeface="Arial"/>
              </a:rPr>
              <a:t>(input file was 28 bytes large)</a:t>
            </a:r>
          </a:p>
        </p:txBody>
      </p:sp>
      <p:sp>
        <p:nvSpPr>
          <p:cNvPr id="220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55BAF791-9BAF-4D65-A20F-1730D25FF67A}" type="slidenum">
              <a:rPr lang="en-US" sz="1200" b="0" strike="noStrike" spc="-1">
                <a:latin typeface="Times New Roman"/>
              </a:rPr>
              <a:t>13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222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1360" marR="0" lvl="0" indent="-171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Char char="•"/>
              <a:tabLst/>
              <a:defRPr/>
            </a:pPr>
            <a:r>
              <a:rPr lang="en-US" sz="1100" b="0" strike="noStrike" spc="-1" dirty="0" err="1">
                <a:latin typeface="Arial"/>
              </a:rPr>
              <a:t>common.s</a:t>
            </a:r>
            <a:r>
              <a:rPr lang="en-US" sz="1100" b="0" strike="noStrike" spc="-1" dirty="0">
                <a:latin typeface="Arial"/>
              </a:rPr>
              <a:t> will use the student’s functions to write two files: tables.txt which contains the result of </a:t>
            </a:r>
            <a:r>
              <a:rPr lang="en-US" sz="1100" b="0" strike="noStrike" spc="-1" dirty="0" err="1">
                <a:latin typeface="Arial"/>
              </a:rPr>
              <a:t>buildTables</a:t>
            </a:r>
            <a:r>
              <a:rPr lang="en-US" sz="1100" b="0" strike="noStrike" spc="-1" dirty="0">
                <a:latin typeface="Arial"/>
              </a:rPr>
              <a:t>, and encoding.txt which is the output file containing the encoding generated by the encode function </a:t>
            </a:r>
          </a:p>
        </p:txBody>
      </p:sp>
      <p:sp>
        <p:nvSpPr>
          <p:cNvPr id="223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7D736228-87FA-4A71-A775-31766502537F}" type="slidenum">
              <a:rPr lang="en-US" sz="1200" b="0" strike="noStrike" spc="-1">
                <a:latin typeface="Times New Roman"/>
              </a:rPr>
              <a:t>15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6000" b="0" strike="noStrike" spc="-1">
                <a:solidFill>
                  <a:srgbClr val="000000"/>
                </a:solidFill>
                <a:latin typeface="Calibri Light"/>
              </a:rPr>
              <a:t>Click to edit Master title style</a:t>
            </a:r>
            <a:endParaRPr lang="en-US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1F4DCAF2-6840-4AF4-9614-FF831DD166C9}" type="datetime">
              <a:rPr lang="en-US" sz="1200" b="0" strike="noStrike" spc="-1">
                <a:solidFill>
                  <a:srgbClr val="8B8B8B"/>
                </a:solidFill>
                <a:latin typeface="Calibri"/>
              </a:rPr>
              <a:t>9/23/21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BA95E74F-9780-4564-9FEB-0278D619C54C}" type="slidenum">
              <a:rPr lang="en-US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 Light"/>
              </a:rPr>
              <a:t>Click to edit Master title style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FD248448-7CF6-423A-9F73-0F3F952FF1A2}" type="datetime">
              <a:rPr lang="en-US" sz="1200" b="0" strike="noStrike" spc="-1">
                <a:solidFill>
                  <a:srgbClr val="8B8B8B"/>
                </a:solidFill>
                <a:latin typeface="Calibri"/>
              </a:rPr>
              <a:t>9/23/21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DEDB8471-18BA-4F8A-9A4A-CD8596D27B85}" type="slidenum">
              <a:rPr lang="en-US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914400" y="2131560"/>
            <a:ext cx="10362960" cy="146844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 fontScale="85500" lnSpcReduction="10000"/>
          </a:bodyPr>
          <a:lstStyle/>
          <a:p>
            <a:pPr>
              <a:lnSpc>
                <a:spcPct val="90000"/>
              </a:lnSpc>
            </a:pPr>
            <a:r>
              <a:rPr lang="en-US" sz="6000" b="0" strike="noStrike" spc="-1">
                <a:solidFill>
                  <a:srgbClr val="000000"/>
                </a:solidFill>
                <a:latin typeface="Calibri Light"/>
              </a:rPr>
              <a:t>Introduction to Lab </a:t>
            </a:r>
            <a:br/>
            <a:r>
              <a:rPr lang="en-US" sz="6000" b="0" strike="noStrike" spc="-1">
                <a:solidFill>
                  <a:srgbClr val="000000"/>
                </a:solidFill>
                <a:latin typeface="Calibri Light"/>
              </a:rPr>
              <a:t>Data Compression</a:t>
            </a:r>
            <a:endParaRPr lang="en-US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TextShape 2"/>
          <p:cNvSpPr txBox="1"/>
          <p:nvPr/>
        </p:nvSpPr>
        <p:spPr>
          <a:xfrm>
            <a:off x="914400" y="3886200"/>
            <a:ext cx="8534160" cy="17521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US" sz="2400" b="0" strike="noStrike" spc="-1">
                <a:solidFill>
                  <a:srgbClr val="898989"/>
                </a:solidFill>
                <a:latin typeface="Calibri"/>
              </a:rPr>
              <a:t>José Nelson Amaral</a:t>
            </a:r>
            <a:endParaRPr lang="en-US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 Light"/>
              </a:rPr>
              <a:t>Dictionary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7" name="CustomShape 2"/>
          <p:cNvSpPr/>
          <p:nvPr/>
        </p:nvSpPr>
        <p:spPr>
          <a:xfrm>
            <a:off x="1510560" y="1690560"/>
            <a:ext cx="9170280" cy="2284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Table containing up to 128 words from the Word Table</a:t>
            </a:r>
            <a:endParaRPr lang="en-US" sz="2400" b="0" strike="noStrike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Needs to be part of the output for decoding to be possible</a:t>
            </a:r>
            <a:endParaRPr lang="en-US" sz="2400" b="0" strike="noStrike" spc="-1" dirty="0">
              <a:latin typeface="Arial"/>
            </a:endParaRPr>
          </a:p>
          <a:p>
            <a:pPr marL="743040" lvl="1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To avoid taking too much space, only includes words that occur multiple times in the input</a:t>
            </a:r>
            <a:endParaRPr lang="en-US" sz="2400" b="0" strike="noStrike" spc="-1" dirty="0">
              <a:latin typeface="Arial"/>
            </a:endParaRPr>
          </a:p>
          <a:p>
            <a:pPr marL="743040" lvl="1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Words are picked using the Count Table</a:t>
            </a:r>
            <a:endParaRPr lang="en-US" sz="2400" b="0" strike="noStrike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A function to build a dictionary </a:t>
            </a:r>
            <a:r>
              <a:rPr lang="en-US" sz="2400" spc="-1" dirty="0">
                <a:solidFill>
                  <a:srgbClr val="000000"/>
                </a:solidFill>
                <a:latin typeface="Calibri"/>
              </a:rPr>
              <a:t>is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provided to you</a:t>
            </a:r>
            <a:endParaRPr lang="en-US" sz="2400" b="0" strike="noStrike" spc="-1" dirty="0">
              <a:latin typeface="Arial"/>
            </a:endParaRPr>
          </a:p>
        </p:txBody>
      </p:sp>
      <p:graphicFrame>
        <p:nvGraphicFramePr>
          <p:cNvPr id="138" name="Table 3"/>
          <p:cNvGraphicFramePr/>
          <p:nvPr/>
        </p:nvGraphicFramePr>
        <p:xfrm>
          <a:off x="2725560" y="5231520"/>
          <a:ext cx="6740640" cy="922320"/>
        </p:xfrm>
        <a:graphic>
          <a:graphicData uri="http://schemas.openxmlformats.org/drawingml/2006/table">
            <a:tbl>
              <a:tblPr/>
              <a:tblGrid>
                <a:gridCol w="999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4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6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(Index)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75600" marR="756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Address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75600" marR="756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Word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75600" marR="756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00000000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75600" marR="756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0x100120fc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75600" marR="756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twin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75600" marR="756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00000001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75600" marR="756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0x100120fd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75600" marR="756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kle_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75600" marR="756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9" name="CustomShape 4"/>
          <p:cNvSpPr/>
          <p:nvPr/>
        </p:nvSpPr>
        <p:spPr>
          <a:xfrm>
            <a:off x="4705200" y="4602600"/>
            <a:ext cx="2781000" cy="39348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twinkle_twinkle_little_star!</a:t>
            </a:r>
            <a:endParaRPr lang="en-US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4400" spc="-1" dirty="0">
                <a:solidFill>
                  <a:srgbClr val="000000"/>
                </a:solidFill>
                <a:latin typeface="Calibri Light"/>
              </a:rPr>
              <a:t>Creat</a:t>
            </a:r>
            <a:r>
              <a:rPr lang="en-US" sz="4400" b="0" strike="noStrike" spc="-1" dirty="0">
                <a:solidFill>
                  <a:srgbClr val="000000"/>
                </a:solidFill>
                <a:latin typeface="Calibri Light"/>
              </a:rPr>
              <a:t>ing the Compressed Sequence</a:t>
            </a:r>
            <a:endParaRPr lang="en-US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1" name="CustomShape 2"/>
          <p:cNvSpPr/>
          <p:nvPr/>
        </p:nvSpPr>
        <p:spPr>
          <a:xfrm>
            <a:off x="1510560" y="1690560"/>
            <a:ext cx="9170280" cy="267620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For each word in the input</a:t>
            </a:r>
            <a:endParaRPr lang="en-US" sz="2400" b="0" strike="noStrike" spc="-1" dirty="0">
              <a:latin typeface="Arial"/>
            </a:endParaRPr>
          </a:p>
          <a:p>
            <a:pPr marL="743040" lvl="1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If the word does not have a copy in the dictionary, output the word as-is</a:t>
            </a:r>
            <a:endParaRPr lang="en-US" sz="2400" b="0" strike="noStrike" spc="-1" dirty="0">
              <a:latin typeface="Arial"/>
            </a:endParaRPr>
          </a:p>
          <a:p>
            <a:pPr marL="743040" lvl="1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If there is a copy in the dictionary, instead </a:t>
            </a:r>
            <a:r>
              <a:rPr lang="en-US" sz="2400" spc="-1" dirty="0">
                <a:solidFill>
                  <a:srgbClr val="000000"/>
                </a:solidFill>
                <a:latin typeface="Calibri"/>
              </a:rPr>
              <a:t>output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a </a:t>
            </a:r>
            <a:r>
              <a:rPr lang="en-US" sz="2400" b="1" strike="noStrike" spc="-1" dirty="0">
                <a:solidFill>
                  <a:srgbClr val="000000"/>
                </a:solidFill>
                <a:latin typeface="Calibri"/>
              </a:rPr>
              <a:t>dictionary reference byte</a:t>
            </a:r>
            <a:endParaRPr lang="en-US" sz="2400" b="0" strike="noStrike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400" spc="-1" dirty="0">
                <a:solidFill>
                  <a:srgbClr val="000000"/>
                </a:solidFill>
                <a:latin typeface="Calibri"/>
              </a:rPr>
              <a:t>T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he decompressor can tell that a byte is a reference to the dictionary because the  most-significant bit (MSB) of the  byte is 1.  </a:t>
            </a:r>
            <a:endParaRPr lang="en-US" sz="2400" b="0" strike="noStrike" spc="-1" dirty="0">
              <a:latin typeface="Arial"/>
            </a:endParaRPr>
          </a:p>
        </p:txBody>
      </p:sp>
      <p:sp>
        <p:nvSpPr>
          <p:cNvPr id="142" name="CustomShape 3"/>
          <p:cNvSpPr/>
          <p:nvPr/>
        </p:nvSpPr>
        <p:spPr>
          <a:xfrm>
            <a:off x="6575760" y="5167440"/>
            <a:ext cx="272016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3600" b="1" strike="noStrike" spc="-1">
                <a:solidFill>
                  <a:srgbClr val="000000"/>
                </a:solidFill>
                <a:highlight>
                  <a:srgbClr val="FF0000"/>
                </a:highlight>
                <a:latin typeface="Calibri"/>
              </a:rPr>
              <a:t>1</a:t>
            </a:r>
            <a:r>
              <a:rPr lang="en-US" sz="3600" b="0" strike="noStrike" spc="-1">
                <a:solidFill>
                  <a:srgbClr val="000000"/>
                </a:solidFill>
                <a:highlight>
                  <a:srgbClr val="008000"/>
                </a:highlight>
                <a:latin typeface="Calibri"/>
              </a:rPr>
              <a:t>0000001</a:t>
            </a:r>
            <a:endParaRPr lang="en-US" sz="3600" b="0" strike="noStrike" spc="-1">
              <a:latin typeface="Arial"/>
            </a:endParaRPr>
          </a:p>
        </p:txBody>
      </p:sp>
      <p:sp>
        <p:nvSpPr>
          <p:cNvPr id="143" name="CustomShape 4"/>
          <p:cNvSpPr/>
          <p:nvPr/>
        </p:nvSpPr>
        <p:spPr>
          <a:xfrm>
            <a:off x="2054520" y="5259600"/>
            <a:ext cx="477468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Dictionary reference byte to index 1:</a:t>
            </a:r>
            <a:endParaRPr lang="en-US" sz="2400" b="0" strike="noStrike" spc="-1">
              <a:latin typeface="Arial"/>
            </a:endParaRPr>
          </a:p>
        </p:txBody>
      </p:sp>
      <p:sp>
        <p:nvSpPr>
          <p:cNvPr id="144" name="CustomShape 5"/>
          <p:cNvSpPr/>
          <p:nvPr/>
        </p:nvSpPr>
        <p:spPr>
          <a:xfrm>
            <a:off x="2054520" y="5721480"/>
            <a:ext cx="746064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bit [7]: 1</a:t>
            </a:r>
            <a:endParaRPr lang="en-US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bits [0-6]: the index in the dictionary containing the word being referenced</a:t>
            </a:r>
            <a:endParaRPr lang="en-US" sz="1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" grpId="0" build="p" bldLvl="2"/>
      <p:bldP spid="142" grpId="0"/>
      <p:bldP spid="143" grpId="0"/>
      <p:bldP spid="14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 Light"/>
              </a:rPr>
              <a:t>Compressed Sequence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46" name="Table 2"/>
          <p:cNvGraphicFramePr/>
          <p:nvPr/>
        </p:nvGraphicFramePr>
        <p:xfrm>
          <a:off x="2725560" y="2725920"/>
          <a:ext cx="6740640" cy="922320"/>
        </p:xfrm>
        <a:graphic>
          <a:graphicData uri="http://schemas.openxmlformats.org/drawingml/2006/table">
            <a:tbl>
              <a:tblPr/>
              <a:tblGrid>
                <a:gridCol w="999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4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6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(Index)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75600" marR="756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Address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75600" marR="756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Word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75600" marR="756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00000000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75600" marR="756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0x100120fc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75600" marR="756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twin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75600" marR="756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00000001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75600" marR="756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0x100120fd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75600" marR="756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kle_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75600" marR="756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7" name="CustomShape 3"/>
          <p:cNvSpPr/>
          <p:nvPr/>
        </p:nvSpPr>
        <p:spPr>
          <a:xfrm>
            <a:off x="4705200" y="1690560"/>
            <a:ext cx="2781000" cy="39348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twinkle_twinkle_little_star!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148" name="CustomShape 4"/>
          <p:cNvSpPr/>
          <p:nvPr/>
        </p:nvSpPr>
        <p:spPr>
          <a:xfrm>
            <a:off x="6095880" y="2084400"/>
            <a:ext cx="360" cy="641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9" name="CustomShape 5"/>
          <p:cNvSpPr/>
          <p:nvPr/>
        </p:nvSpPr>
        <p:spPr>
          <a:xfrm>
            <a:off x="519120" y="1703880"/>
            <a:ext cx="148968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strike="noStrike" spc="-1" dirty="0">
                <a:solidFill>
                  <a:srgbClr val="000000"/>
                </a:solidFill>
                <a:latin typeface="Calibri"/>
              </a:rPr>
              <a:t>Input:</a:t>
            </a:r>
            <a:endParaRPr lang="en-US" sz="1800" b="0" strike="noStrike" spc="-1" dirty="0">
              <a:latin typeface="Arial"/>
            </a:endParaRPr>
          </a:p>
        </p:txBody>
      </p:sp>
      <p:sp>
        <p:nvSpPr>
          <p:cNvPr id="150" name="CustomShape 6"/>
          <p:cNvSpPr/>
          <p:nvPr/>
        </p:nvSpPr>
        <p:spPr>
          <a:xfrm>
            <a:off x="519120" y="3002760"/>
            <a:ext cx="148968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Dictionary: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151" name="CustomShape 7"/>
          <p:cNvSpPr/>
          <p:nvPr/>
        </p:nvSpPr>
        <p:spPr>
          <a:xfrm>
            <a:off x="519120" y="5074920"/>
            <a:ext cx="260748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Compressed Sequence: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152" name="CustomShape 8"/>
          <p:cNvSpPr/>
          <p:nvPr/>
        </p:nvSpPr>
        <p:spPr>
          <a:xfrm>
            <a:off x="2926080" y="5074920"/>
            <a:ext cx="63392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[ref0][ref1][ref0][ref1]little_star!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153" name="CustomShape 9"/>
          <p:cNvSpPr/>
          <p:nvPr/>
        </p:nvSpPr>
        <p:spPr>
          <a:xfrm>
            <a:off x="4673520" y="5784840"/>
            <a:ext cx="1422000" cy="3337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b="1" strike="noStrike" spc="-1">
                <a:solidFill>
                  <a:srgbClr val="000000"/>
                </a:solidFill>
                <a:latin typeface="Calibri"/>
              </a:rPr>
              <a:t>1</a:t>
            </a:r>
            <a:r>
              <a:rPr lang="en-US" sz="1600" b="0" strike="noStrike" spc="-1">
                <a:solidFill>
                  <a:srgbClr val="000000"/>
                </a:solidFill>
                <a:latin typeface="Calibri"/>
              </a:rPr>
              <a:t>0000000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154" name="CustomShape 10"/>
          <p:cNvSpPr/>
          <p:nvPr/>
        </p:nvSpPr>
        <p:spPr>
          <a:xfrm flipV="1">
            <a:off x="4843080" y="5436360"/>
            <a:ext cx="360" cy="3474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5" name="CustomShape 11"/>
          <p:cNvSpPr/>
          <p:nvPr/>
        </p:nvSpPr>
        <p:spPr>
          <a:xfrm flipV="1">
            <a:off x="5898600" y="5443560"/>
            <a:ext cx="360" cy="340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6" name="CustomShape 12"/>
          <p:cNvSpPr/>
          <p:nvPr/>
        </p:nvSpPr>
        <p:spPr>
          <a:xfrm>
            <a:off x="5187240" y="4408920"/>
            <a:ext cx="1422000" cy="3337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b="1" strike="noStrike" spc="-1">
                <a:solidFill>
                  <a:srgbClr val="000000"/>
                </a:solidFill>
                <a:latin typeface="Calibri"/>
              </a:rPr>
              <a:t>1</a:t>
            </a:r>
            <a:r>
              <a:rPr lang="en-US" sz="1600" b="0" strike="noStrike" spc="-1">
                <a:solidFill>
                  <a:srgbClr val="000000"/>
                </a:solidFill>
                <a:latin typeface="Calibri"/>
              </a:rPr>
              <a:t>0000001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157" name="CustomShape 13"/>
          <p:cNvSpPr/>
          <p:nvPr/>
        </p:nvSpPr>
        <p:spPr>
          <a:xfrm>
            <a:off x="5384880" y="4747680"/>
            <a:ext cx="360" cy="3265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8" name="CustomShape 14"/>
          <p:cNvSpPr/>
          <p:nvPr/>
        </p:nvSpPr>
        <p:spPr>
          <a:xfrm>
            <a:off x="6372720" y="4747680"/>
            <a:ext cx="360" cy="333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9" name="CustomShape 15"/>
          <p:cNvSpPr/>
          <p:nvPr/>
        </p:nvSpPr>
        <p:spPr>
          <a:xfrm>
            <a:off x="7665120" y="1703880"/>
            <a:ext cx="12751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(28 bytes)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160" name="CustomShape 16"/>
          <p:cNvSpPr/>
          <p:nvPr/>
        </p:nvSpPr>
        <p:spPr>
          <a:xfrm>
            <a:off x="7990200" y="5074920"/>
            <a:ext cx="12751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(16 bytes)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161" name="Line 17"/>
          <p:cNvSpPr/>
          <p:nvPr/>
        </p:nvSpPr>
        <p:spPr>
          <a:xfrm>
            <a:off x="5153760" y="5074200"/>
            <a:ext cx="437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2" name="Line 18"/>
          <p:cNvSpPr/>
          <p:nvPr/>
        </p:nvSpPr>
        <p:spPr>
          <a:xfrm>
            <a:off x="6172200" y="5081040"/>
            <a:ext cx="437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3" name="Line 19"/>
          <p:cNvSpPr/>
          <p:nvPr/>
        </p:nvSpPr>
        <p:spPr>
          <a:xfrm>
            <a:off x="4640040" y="5436720"/>
            <a:ext cx="437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4" name="Line 20"/>
          <p:cNvSpPr/>
          <p:nvPr/>
        </p:nvSpPr>
        <p:spPr>
          <a:xfrm>
            <a:off x="5658480" y="5443920"/>
            <a:ext cx="437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" grpId="0"/>
      <p:bldP spid="151" grpId="0"/>
      <p:bldP spid="152" grpId="0"/>
      <p:bldP spid="153" grpId="0" animBg="1"/>
      <p:bldP spid="156" grpId="0" animBg="1"/>
      <p:bldP spid="16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4400" b="0" strike="noStrike" spc="-1" dirty="0">
                <a:solidFill>
                  <a:srgbClr val="000000"/>
                </a:solidFill>
                <a:latin typeface="Calibri Light"/>
              </a:rPr>
              <a:t>Output Format</a:t>
            </a:r>
            <a:endParaRPr lang="en-US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6" name="CustomShape 2"/>
          <p:cNvSpPr/>
          <p:nvPr/>
        </p:nvSpPr>
        <p:spPr>
          <a:xfrm>
            <a:off x="1510560" y="1690560"/>
            <a:ext cx="9170280" cy="156820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285840" indent="-285480">
              <a:buClr>
                <a:srgbClr val="000000"/>
              </a:buClr>
              <a:buFont typeface="Arial"/>
              <a:buChar char="•"/>
            </a:pPr>
            <a:r>
              <a:rPr lang="en-US" sz="2400" spc="-1" dirty="0">
                <a:solidFill>
                  <a:srgbClr val="000000"/>
                </a:solidFill>
                <a:latin typeface="Calibri"/>
              </a:rPr>
              <a:t>Place entire dictionary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at the beginning of the </a:t>
            </a:r>
            <a:r>
              <a:rPr lang="en-US" sz="2400" spc="-1" dirty="0">
                <a:solidFill>
                  <a:srgbClr val="000000"/>
                </a:solidFill>
                <a:latin typeface="Calibri"/>
              </a:rPr>
              <a:t>output</a:t>
            </a:r>
            <a:endParaRPr lang="en-US" sz="2400" b="0" strike="noStrike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Place a null character byte (0) to signal end of dictionary</a:t>
            </a:r>
            <a:endParaRPr lang="en-US" sz="2400" b="0" strike="noStrike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Plac</a:t>
            </a:r>
            <a:r>
              <a:rPr lang="en-US" sz="2400" spc="-1" dirty="0">
                <a:solidFill>
                  <a:srgbClr val="000000"/>
                </a:solidFill>
                <a:latin typeface="Calibri"/>
              </a:rPr>
              <a:t>e the compressed sequence</a:t>
            </a:r>
            <a:endParaRPr lang="en-US" sz="2400" b="0" strike="noStrike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400" spc="-1" dirty="0">
                <a:solidFill>
                  <a:srgbClr val="000000"/>
                </a:solidFill>
                <a:latin typeface="Calibri"/>
              </a:rPr>
              <a:t>Place the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end-of-array sentinel word</a:t>
            </a:r>
            <a:endParaRPr lang="en-US" sz="2400" b="0" strike="noStrike" spc="-1" dirty="0">
              <a:latin typeface="Arial"/>
            </a:endParaRPr>
          </a:p>
        </p:txBody>
      </p:sp>
      <p:sp>
        <p:nvSpPr>
          <p:cNvPr id="167" name="CustomShape 3"/>
          <p:cNvSpPr/>
          <p:nvPr/>
        </p:nvSpPr>
        <p:spPr>
          <a:xfrm>
            <a:off x="2395800" y="5133240"/>
            <a:ext cx="63392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twinkle_</a:t>
            </a:r>
            <a:r>
              <a:rPr lang="en-US" sz="1800" b="0" strike="noStrike" spc="-1">
                <a:solidFill>
                  <a:srgbClr val="FF0000"/>
                </a:solidFill>
                <a:latin typeface="Calibri"/>
              </a:rPr>
              <a:t>[null]</a:t>
            </a: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[ref0][ref1][ref0][ref1]little_star!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168" name="CustomShape 4"/>
          <p:cNvSpPr/>
          <p:nvPr/>
        </p:nvSpPr>
        <p:spPr>
          <a:xfrm>
            <a:off x="7854840" y="5140080"/>
            <a:ext cx="12751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(25 bytes)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169" name="CustomShape 5"/>
          <p:cNvSpPr/>
          <p:nvPr/>
        </p:nvSpPr>
        <p:spPr>
          <a:xfrm>
            <a:off x="3130560" y="5889600"/>
            <a:ext cx="1422000" cy="3337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b="1" strike="noStrike" spc="-1">
                <a:solidFill>
                  <a:srgbClr val="000000"/>
                </a:solidFill>
                <a:latin typeface="Calibri"/>
              </a:rPr>
              <a:t>dictionary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170" name="CustomShape 6"/>
          <p:cNvSpPr/>
          <p:nvPr/>
        </p:nvSpPr>
        <p:spPr>
          <a:xfrm flipV="1">
            <a:off x="3830760" y="5541120"/>
            <a:ext cx="360" cy="3474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1" name="Line 7"/>
          <p:cNvSpPr/>
          <p:nvPr/>
        </p:nvSpPr>
        <p:spPr>
          <a:xfrm>
            <a:off x="3411360" y="5523480"/>
            <a:ext cx="793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2" name="CustomShape 8"/>
          <p:cNvSpPr/>
          <p:nvPr/>
        </p:nvSpPr>
        <p:spPr>
          <a:xfrm>
            <a:off x="4957920" y="5907600"/>
            <a:ext cx="2253960" cy="3337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b="1" strike="noStrike" spc="-1">
                <a:solidFill>
                  <a:srgbClr val="000000"/>
                </a:solidFill>
                <a:latin typeface="Calibri"/>
              </a:rPr>
              <a:t>compressed sequence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173" name="CustomShape 9"/>
          <p:cNvSpPr/>
          <p:nvPr/>
        </p:nvSpPr>
        <p:spPr>
          <a:xfrm flipV="1">
            <a:off x="6085080" y="5541120"/>
            <a:ext cx="360" cy="3474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4" name="Line 10"/>
          <p:cNvSpPr/>
          <p:nvPr/>
        </p:nvSpPr>
        <p:spPr>
          <a:xfrm>
            <a:off x="4738680" y="5523480"/>
            <a:ext cx="29667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5" name="CustomShape 11"/>
          <p:cNvSpPr/>
          <p:nvPr/>
        </p:nvSpPr>
        <p:spPr>
          <a:xfrm>
            <a:off x="3768840" y="4408920"/>
            <a:ext cx="1422000" cy="3337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b="0" strike="noStrike" spc="-1">
                <a:solidFill>
                  <a:srgbClr val="000000"/>
                </a:solidFill>
                <a:latin typeface="Calibri"/>
              </a:rPr>
              <a:t>00000000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176" name="CustomShape 12"/>
          <p:cNvSpPr/>
          <p:nvPr/>
        </p:nvSpPr>
        <p:spPr>
          <a:xfrm>
            <a:off x="4479840" y="4747680"/>
            <a:ext cx="360" cy="3265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7" name="Line 13"/>
          <p:cNvSpPr/>
          <p:nvPr/>
        </p:nvSpPr>
        <p:spPr>
          <a:xfrm>
            <a:off x="4248720" y="5074200"/>
            <a:ext cx="437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 Light"/>
              </a:rPr>
              <a:t>Decoding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9" name="CustomShape 2"/>
          <p:cNvSpPr/>
          <p:nvPr/>
        </p:nvSpPr>
        <p:spPr>
          <a:xfrm>
            <a:off x="1510560" y="1690560"/>
            <a:ext cx="9170280" cy="82954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1200240" lvl="2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Replace dictionary reference bytes with the referenced word in the dictionary</a:t>
            </a:r>
            <a:endParaRPr lang="en-US" sz="2400" b="0" strike="noStrike" spc="-1" dirty="0">
              <a:latin typeface="Arial"/>
            </a:endParaRPr>
          </a:p>
        </p:txBody>
      </p:sp>
      <p:sp>
        <p:nvSpPr>
          <p:cNvPr id="180" name="CustomShape 3"/>
          <p:cNvSpPr/>
          <p:nvPr/>
        </p:nvSpPr>
        <p:spPr>
          <a:xfrm>
            <a:off x="2926080" y="3854880"/>
            <a:ext cx="63392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twinkle_</a:t>
            </a:r>
            <a:r>
              <a:rPr lang="en-US" sz="1800" b="0" strike="noStrike" spc="-1">
                <a:solidFill>
                  <a:srgbClr val="FF0000"/>
                </a:solidFill>
                <a:latin typeface="Calibri"/>
              </a:rPr>
              <a:t>[null]</a:t>
            </a: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[ref0][ref1][ref0][ref1]little_star!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181" name="Line 4"/>
          <p:cNvSpPr/>
          <p:nvPr/>
        </p:nvSpPr>
        <p:spPr>
          <a:xfrm flipV="1">
            <a:off x="5495760" y="3676320"/>
            <a:ext cx="0" cy="178200"/>
          </a:xfrm>
          <a:prstGeom prst="line">
            <a:avLst/>
          </a:prstGeom>
          <a:ln w="12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2" name="Line 5"/>
          <p:cNvSpPr/>
          <p:nvPr/>
        </p:nvSpPr>
        <p:spPr>
          <a:xfrm flipH="1">
            <a:off x="4143240" y="3671640"/>
            <a:ext cx="2397240" cy="0"/>
          </a:xfrm>
          <a:prstGeom prst="line">
            <a:avLst/>
          </a:prstGeom>
          <a:ln w="12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3" name="Line 6"/>
          <p:cNvSpPr/>
          <p:nvPr/>
        </p:nvSpPr>
        <p:spPr>
          <a:xfrm>
            <a:off x="3962160" y="3854520"/>
            <a:ext cx="3841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4" name="Line 7"/>
          <p:cNvSpPr/>
          <p:nvPr/>
        </p:nvSpPr>
        <p:spPr>
          <a:xfrm flipV="1">
            <a:off x="6540480" y="3671640"/>
            <a:ext cx="0" cy="178200"/>
          </a:xfrm>
          <a:prstGeom prst="line">
            <a:avLst/>
          </a:prstGeom>
          <a:ln w="12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5" name="Line 8"/>
          <p:cNvSpPr/>
          <p:nvPr/>
        </p:nvSpPr>
        <p:spPr>
          <a:xfrm flipH="1">
            <a:off x="4564080" y="4437360"/>
            <a:ext cx="2486880" cy="0"/>
          </a:xfrm>
          <a:prstGeom prst="line">
            <a:avLst/>
          </a:prstGeom>
          <a:ln w="12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6" name="Line 9"/>
          <p:cNvSpPr/>
          <p:nvPr/>
        </p:nvSpPr>
        <p:spPr>
          <a:xfrm flipV="1">
            <a:off x="6006240" y="4241880"/>
            <a:ext cx="0" cy="195480"/>
          </a:xfrm>
          <a:prstGeom prst="line">
            <a:avLst/>
          </a:prstGeom>
          <a:ln w="12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7" name="Line 10"/>
          <p:cNvSpPr/>
          <p:nvPr/>
        </p:nvSpPr>
        <p:spPr>
          <a:xfrm flipV="1">
            <a:off x="7050960" y="4237200"/>
            <a:ext cx="0" cy="200160"/>
          </a:xfrm>
          <a:prstGeom prst="line">
            <a:avLst/>
          </a:prstGeom>
          <a:ln w="12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8" name="Line 11"/>
          <p:cNvSpPr/>
          <p:nvPr/>
        </p:nvSpPr>
        <p:spPr>
          <a:xfrm>
            <a:off x="4372200" y="4237200"/>
            <a:ext cx="3841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9" name="CustomShape 12"/>
          <p:cNvSpPr/>
          <p:nvPr/>
        </p:nvSpPr>
        <p:spPr>
          <a:xfrm>
            <a:off x="4143240" y="3672000"/>
            <a:ext cx="360" cy="177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0" name="CustomShape 13"/>
          <p:cNvSpPr/>
          <p:nvPr/>
        </p:nvSpPr>
        <p:spPr>
          <a:xfrm flipV="1">
            <a:off x="4564440" y="4236840"/>
            <a:ext cx="360" cy="199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1" name="CustomShape 14"/>
          <p:cNvSpPr/>
          <p:nvPr/>
        </p:nvSpPr>
        <p:spPr>
          <a:xfrm>
            <a:off x="6006600" y="4676760"/>
            <a:ext cx="360" cy="685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2" name="CustomShape 15"/>
          <p:cNvSpPr/>
          <p:nvPr/>
        </p:nvSpPr>
        <p:spPr>
          <a:xfrm>
            <a:off x="2836800" y="5496120"/>
            <a:ext cx="63392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twinkle_twinkle_little_star!</a:t>
            </a:r>
            <a:endParaRPr lang="en-US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 Light"/>
              </a:rPr>
              <a:t>Lab Assignment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4" name="CustomShape 2"/>
          <p:cNvSpPr/>
          <p:nvPr/>
        </p:nvSpPr>
        <p:spPr>
          <a:xfrm>
            <a:off x="1510560" y="1690559"/>
            <a:ext cx="9414114" cy="230687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marL="285840" indent="-285480"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 err="1">
                <a:solidFill>
                  <a:srgbClr val="000000"/>
                </a:solidFill>
                <a:latin typeface="Monaco" pitchFamily="2" charset="77"/>
              </a:rPr>
              <a:t>buildTables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: generate word table and index-correlated count table</a:t>
            </a:r>
          </a:p>
          <a:p>
            <a:pPr marL="285840" indent="-285480">
              <a:buClr>
                <a:srgbClr val="000000"/>
              </a:buClr>
              <a:buFont typeface="Arial"/>
              <a:buChar char="•"/>
            </a:pPr>
            <a:endParaRPr lang="en-US" sz="2400" b="0" strike="noStrike" spc="-1" dirty="0">
              <a:latin typeface="Arial"/>
            </a:endParaRPr>
          </a:p>
          <a:p>
            <a:pPr marL="285840" indent="-285480"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 err="1">
                <a:solidFill>
                  <a:srgbClr val="000000"/>
                </a:solidFill>
                <a:latin typeface="Monaco" pitchFamily="2" charset="77"/>
              </a:rPr>
              <a:t>buildDictionary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– provided to students: generates a dictionary based on the word and count tables generated in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Monaco" pitchFamily="2" charset="77"/>
              </a:rPr>
              <a:t>buildTables</a:t>
            </a:r>
            <a:endParaRPr lang="en-US" sz="2400" b="0" strike="noStrike" spc="-1" dirty="0">
              <a:solidFill>
                <a:srgbClr val="000000"/>
              </a:solidFill>
              <a:latin typeface="Monaco" pitchFamily="2" charset="77"/>
            </a:endParaRPr>
          </a:p>
          <a:p>
            <a:pPr marL="285840" indent="-285480">
              <a:buClr>
                <a:srgbClr val="000000"/>
              </a:buClr>
              <a:buFont typeface="Arial"/>
              <a:buChar char="•"/>
            </a:pPr>
            <a:endParaRPr lang="en-US" sz="2400" b="0" strike="noStrike" spc="-1" dirty="0">
              <a:latin typeface="Monaco" pitchFamily="2" charset="77"/>
            </a:endParaRPr>
          </a:p>
          <a:p>
            <a:pPr marL="285840" indent="-285480"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Monaco" pitchFamily="2" charset="77"/>
              </a:rPr>
              <a:t>encode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: generate the output</a:t>
            </a:r>
            <a:endParaRPr lang="en-US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 Light"/>
              </a:rPr>
              <a:t>Testing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6" name="CustomShape 2"/>
          <p:cNvSpPr/>
          <p:nvPr/>
        </p:nvSpPr>
        <p:spPr>
          <a:xfrm>
            <a:off x="1510560" y="1690560"/>
            <a:ext cx="9170280" cy="34148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Monaco" pitchFamily="2" charset="77"/>
              </a:rPr>
              <a:t>print-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Monaco" pitchFamily="2" charset="77"/>
              </a:rPr>
              <a:t>tables.o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: prints tables generated by student solution column by column</a:t>
            </a: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en-US" sz="2400" b="0" strike="noStrike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Monaco" pitchFamily="2" charset="77"/>
              </a:rPr>
              <a:t>print-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Monaco" pitchFamily="2" charset="77"/>
              </a:rPr>
              <a:t>encoding.o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: prints encoding generated by student solution in a human-readable format</a:t>
            </a: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en-US" sz="2400" b="0" strike="noStrike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 err="1">
                <a:solidFill>
                  <a:srgbClr val="000000"/>
                </a:solidFill>
                <a:latin typeface="Monaco" pitchFamily="2" charset="77"/>
              </a:rPr>
              <a:t>decode.o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: decodes the encoding and prints it</a:t>
            </a: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en-US" sz="2400" b="0" strike="noStrike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400" b="0" strike="sngStrike" spc="-1" dirty="0" err="1">
                <a:solidFill>
                  <a:srgbClr val="000000"/>
                </a:solidFill>
                <a:latin typeface="Calibri"/>
              </a:rPr>
              <a:t>CheckMyLab</a:t>
            </a:r>
            <a:endParaRPr lang="en-US" sz="2400" b="0" strike="sng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 Light"/>
              </a:rPr>
              <a:t>Data Compression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CustomShape 2"/>
          <p:cNvSpPr/>
          <p:nvPr/>
        </p:nvSpPr>
        <p:spPr>
          <a:xfrm>
            <a:off x="1510560" y="2255040"/>
            <a:ext cx="9170280" cy="18317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Converting data into a smaller form for storage or transmission</a:t>
            </a:r>
            <a:endParaRPr lang="en-US" sz="2400" b="0" strike="noStrike" spc="-1" dirty="0">
              <a:latin typeface="Arial"/>
            </a:endParaRPr>
          </a:p>
          <a:p>
            <a:pPr marL="743040" lvl="1" indent="-285480">
              <a:lnSpc>
                <a:spcPct val="2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Lossy Compression</a:t>
            </a:r>
            <a:endParaRPr lang="en-US" sz="2400" b="0" strike="noStrike" spc="-1" dirty="0">
              <a:latin typeface="Arial"/>
            </a:endParaRPr>
          </a:p>
          <a:p>
            <a:pPr marL="743040" lvl="1" indent="-285480">
              <a:lnSpc>
                <a:spcPct val="2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Lossless Compression</a:t>
            </a:r>
            <a:endParaRPr lang="en-US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 Light"/>
              </a:rPr>
              <a:t>Dictionary Compression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CustomShape 2"/>
          <p:cNvSpPr/>
          <p:nvPr/>
        </p:nvSpPr>
        <p:spPr>
          <a:xfrm>
            <a:off x="1510560" y="2255040"/>
            <a:ext cx="9170280" cy="301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Lossless compression</a:t>
            </a:r>
            <a:endParaRPr lang="en-US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400" b="0" strike="noStrike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Method of reducing redundancy in data</a:t>
            </a:r>
            <a:endParaRPr lang="en-US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400" b="0" strike="noStrike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Copies common patterns in a data structure called a </a:t>
            </a:r>
            <a:r>
              <a:rPr lang="en-US" sz="2400" b="1" strike="noStrike" spc="-1" dirty="0">
                <a:solidFill>
                  <a:srgbClr val="000000"/>
                </a:solidFill>
                <a:latin typeface="Calibri"/>
              </a:rPr>
              <a:t>dictionary</a:t>
            </a:r>
            <a:endParaRPr lang="en-US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400" b="0" strike="noStrike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Replaces occurrences of those patterns with a small reference to the dictionary element containing the full copy</a:t>
            </a:r>
            <a:endParaRPr lang="en-US" sz="24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 Light"/>
              </a:rPr>
              <a:t>Tables in Memory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5" name="Picture 3" descr="Table&#10;&#10;Description automatically generated"/>
          <p:cNvPicPr/>
          <p:nvPr/>
        </p:nvPicPr>
        <p:blipFill>
          <a:blip r:embed="rId3"/>
          <a:stretch/>
        </p:blipFill>
        <p:spPr>
          <a:xfrm>
            <a:off x="3414960" y="1690560"/>
            <a:ext cx="5361480" cy="4335480"/>
          </a:xfrm>
          <a:prstGeom prst="rect">
            <a:avLst/>
          </a:prstGeom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5CD7470B-1089-864C-A8EA-7B0851C5EFCE}"/>
              </a:ext>
            </a:extLst>
          </p:cNvPr>
          <p:cNvSpPr/>
          <p:nvPr/>
        </p:nvSpPr>
        <p:spPr>
          <a:xfrm>
            <a:off x="2229853" y="3429000"/>
            <a:ext cx="7523747" cy="2843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CC950-1C41-C245-8F28-FCA5BD8F8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7C3166-F2AE-2743-A886-70EFF00701D3}"/>
              </a:ext>
            </a:extLst>
          </p:cNvPr>
          <p:cNvSpPr txBox="1"/>
          <p:nvPr/>
        </p:nvSpPr>
        <p:spPr>
          <a:xfrm>
            <a:off x="1395663" y="2021305"/>
            <a:ext cx="50610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An array of words stored in memory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51E6FE-5618-7741-9C5D-13FB65AB4835}"/>
              </a:ext>
            </a:extLst>
          </p:cNvPr>
          <p:cNvSpPr txBox="1"/>
          <p:nvPr/>
        </p:nvSpPr>
        <p:spPr>
          <a:xfrm>
            <a:off x="1372703" y="3954379"/>
            <a:ext cx="998061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Monaco" pitchFamily="2" charset="77"/>
              </a:rPr>
              <a:t>common.s</a:t>
            </a:r>
            <a:r>
              <a:rPr lang="en-US" sz="2400" dirty="0"/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reads a text file and stores in memory  as an array of words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passes address of first word to </a:t>
            </a:r>
            <a:r>
              <a:rPr lang="en-US" sz="2400" dirty="0" err="1">
                <a:latin typeface="Monaco" pitchFamily="2" charset="77"/>
              </a:rPr>
              <a:t>buildTables</a:t>
            </a:r>
            <a:r>
              <a:rPr lang="en-US" sz="2400" dirty="0"/>
              <a:t> and </a:t>
            </a:r>
            <a:r>
              <a:rPr lang="en-US" sz="2400" dirty="0">
                <a:latin typeface="Monaco" pitchFamily="2" charset="77"/>
              </a:rPr>
              <a:t>encode</a:t>
            </a:r>
            <a:r>
              <a:rPr lang="en-US" sz="2400" dirty="0"/>
              <a:t> functions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04C96A-C308-5148-9018-6D420F7D7CA2}"/>
              </a:ext>
            </a:extLst>
          </p:cNvPr>
          <p:cNvSpPr txBox="1"/>
          <p:nvPr/>
        </p:nvSpPr>
        <p:spPr>
          <a:xfrm>
            <a:off x="2881005" y="3000733"/>
            <a:ext cx="71513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The end  of the array is signaled by a sentinel word</a:t>
            </a:r>
          </a:p>
        </p:txBody>
      </p:sp>
    </p:spTree>
    <p:extLst>
      <p:ext uri="{BB962C8B-B14F-4D97-AF65-F5344CB8AC3E}">
        <p14:creationId xmlns:p14="http://schemas.microsoft.com/office/powerpoint/2010/main" val="1695143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4400" b="0" strike="noStrike" spc="-1" dirty="0">
                <a:solidFill>
                  <a:srgbClr val="000000"/>
                </a:solidFill>
                <a:latin typeface="Calibri Light"/>
              </a:rPr>
              <a:t>Conversion  of Input Text File into </a:t>
            </a:r>
          </a:p>
          <a:p>
            <a:pPr algn="ctr">
              <a:lnSpc>
                <a:spcPct val="90000"/>
              </a:lnSpc>
            </a:pPr>
            <a:r>
              <a:rPr lang="en-US" sz="4400" b="0" strike="noStrike" spc="-1" dirty="0">
                <a:solidFill>
                  <a:srgbClr val="000000"/>
                </a:solidFill>
                <a:latin typeface="Calibri Light"/>
              </a:rPr>
              <a:t>Array  of Words </a:t>
            </a:r>
            <a:r>
              <a:rPr lang="en-US" sz="4400" spc="-1" dirty="0">
                <a:solidFill>
                  <a:srgbClr val="000000"/>
                </a:solidFill>
                <a:latin typeface="Calibri Light"/>
              </a:rPr>
              <a:t>Memory</a:t>
            </a:r>
            <a:endParaRPr lang="en-US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97" name="Table 2"/>
          <p:cNvGraphicFramePr/>
          <p:nvPr/>
        </p:nvGraphicFramePr>
        <p:xfrm>
          <a:off x="2031840" y="3079080"/>
          <a:ext cx="8127720" cy="3337200"/>
        </p:xfrm>
        <a:graphic>
          <a:graphicData uri="http://schemas.openxmlformats.org/drawingml/2006/table">
            <a:tbl>
              <a:tblPr/>
              <a:tblGrid>
                <a:gridCol w="406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Address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Word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0x10010800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twin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0x10010804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kle_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0x10010808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twin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0x1001080c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kle_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0x10010810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litt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0x10010814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le_s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0x10010818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tar!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0x1001081c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\0\0\0\0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8" name="CustomShape 3"/>
          <p:cNvSpPr/>
          <p:nvPr/>
        </p:nvSpPr>
        <p:spPr>
          <a:xfrm>
            <a:off x="2031840" y="1830960"/>
            <a:ext cx="812772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3600" b="0" strike="noStrike" spc="-1" dirty="0">
                <a:solidFill>
                  <a:srgbClr val="000000"/>
                </a:solidFill>
                <a:latin typeface="Calibri"/>
              </a:rPr>
              <a:t>twinkle_twinkle_little_star!</a:t>
            </a:r>
            <a:endParaRPr lang="en-US" sz="36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 Light"/>
              </a:rPr>
              <a:t>Lab Compression Format Workflow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0" name="CustomShape 2"/>
          <p:cNvSpPr/>
          <p:nvPr/>
        </p:nvSpPr>
        <p:spPr>
          <a:xfrm>
            <a:off x="5294520" y="2762280"/>
            <a:ext cx="1602720" cy="507600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Helper Tables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101" name="CustomShape 3"/>
          <p:cNvSpPr/>
          <p:nvPr/>
        </p:nvSpPr>
        <p:spPr>
          <a:xfrm>
            <a:off x="6095880" y="2198520"/>
            <a:ext cx="360" cy="563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2" name="CustomShape 4"/>
          <p:cNvSpPr/>
          <p:nvPr/>
        </p:nvSpPr>
        <p:spPr>
          <a:xfrm>
            <a:off x="5294520" y="3833640"/>
            <a:ext cx="1602720" cy="507600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Dictionary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103" name="CustomShape 5"/>
          <p:cNvSpPr/>
          <p:nvPr/>
        </p:nvSpPr>
        <p:spPr>
          <a:xfrm flipH="1">
            <a:off x="6095160" y="3270240"/>
            <a:ext cx="360" cy="563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4" name="CustomShape 6"/>
          <p:cNvSpPr/>
          <p:nvPr/>
        </p:nvSpPr>
        <p:spPr>
          <a:xfrm>
            <a:off x="5294520" y="4905360"/>
            <a:ext cx="1602720" cy="507600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Encoding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105" name="CustomShape 7"/>
          <p:cNvSpPr/>
          <p:nvPr/>
        </p:nvSpPr>
        <p:spPr>
          <a:xfrm>
            <a:off x="6095880" y="4341960"/>
            <a:ext cx="360" cy="563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6" name="CustomShape 8"/>
          <p:cNvSpPr/>
          <p:nvPr/>
        </p:nvSpPr>
        <p:spPr>
          <a:xfrm flipH="1">
            <a:off x="6095160" y="5413320"/>
            <a:ext cx="360" cy="558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5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9" name="CustomShape 11"/>
          <p:cNvSpPr/>
          <p:nvPr/>
        </p:nvSpPr>
        <p:spPr>
          <a:xfrm>
            <a:off x="4958640" y="1635120"/>
            <a:ext cx="2274480" cy="563040"/>
          </a:xfrm>
          <a:prstGeom prst="ellipse">
            <a:avLst/>
          </a:prstGeom>
          <a:solidFill>
            <a:schemeClr val="bg2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800" b="0" strike="noStrike" spc="-1" dirty="0">
                <a:solidFill>
                  <a:srgbClr val="000000"/>
                </a:solidFill>
                <a:latin typeface="Calibri"/>
              </a:rPr>
              <a:t>Input </a:t>
            </a:r>
            <a:r>
              <a:rPr lang="en-US" spc="-1" dirty="0">
                <a:solidFill>
                  <a:srgbClr val="000000"/>
                </a:solidFill>
                <a:latin typeface="Calibri"/>
              </a:rPr>
              <a:t>Array</a:t>
            </a:r>
            <a:endParaRPr lang="en-US" sz="1800" b="0" strike="noStrike" spc="-1" dirty="0">
              <a:latin typeface="Arial"/>
            </a:endParaRPr>
          </a:p>
        </p:txBody>
      </p:sp>
      <p:sp>
        <p:nvSpPr>
          <p:cNvPr id="110" name="CustomShape 12"/>
          <p:cNvSpPr/>
          <p:nvPr/>
        </p:nvSpPr>
        <p:spPr>
          <a:xfrm>
            <a:off x="4958640" y="5971680"/>
            <a:ext cx="2274480" cy="563040"/>
          </a:xfrm>
          <a:prstGeom prst="ellipse">
            <a:avLst/>
          </a:prstGeom>
          <a:solidFill>
            <a:schemeClr val="bg2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800" b="0" strike="noStrike" spc="-1" dirty="0">
                <a:solidFill>
                  <a:srgbClr val="000000"/>
                </a:solidFill>
                <a:latin typeface="Calibri"/>
              </a:rPr>
              <a:t>Output </a:t>
            </a:r>
            <a:r>
              <a:rPr lang="en-US" spc="-1" dirty="0">
                <a:solidFill>
                  <a:srgbClr val="000000"/>
                </a:solidFill>
                <a:latin typeface="Calibri"/>
              </a:rPr>
              <a:t>Array</a:t>
            </a:r>
            <a:endParaRPr lang="en-US" sz="1800" b="0" strike="noStrike" spc="-1" dirty="0">
              <a:latin typeface="Arial"/>
            </a:endParaRPr>
          </a:p>
        </p:txBody>
      </p:sp>
      <p:sp>
        <p:nvSpPr>
          <p:cNvPr id="111" name="CustomShape 13"/>
          <p:cNvSpPr/>
          <p:nvPr/>
        </p:nvSpPr>
        <p:spPr>
          <a:xfrm>
            <a:off x="838080" y="3697868"/>
            <a:ext cx="2934480" cy="82954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400" b="0" strike="noStrike" spc="-1" dirty="0">
                <a:solidFill>
                  <a:srgbClr val="FF0000"/>
                </a:solidFill>
                <a:latin typeface="Calibri"/>
              </a:rPr>
              <a:t>To be implemented in this lab</a:t>
            </a:r>
            <a:endParaRPr lang="en-US" sz="2400" b="0" strike="noStrike" spc="-1" dirty="0">
              <a:solidFill>
                <a:srgbClr val="FF0000"/>
              </a:solidFill>
              <a:latin typeface="Arial"/>
            </a:endParaRP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82BF50FE-5142-2842-B27A-E5B6B407E871}"/>
              </a:ext>
            </a:extLst>
          </p:cNvPr>
          <p:cNvCxnSpPr>
            <a:stCxn id="111" idx="3"/>
            <a:endCxn id="100" idx="1"/>
          </p:cNvCxnSpPr>
          <p:nvPr/>
        </p:nvCxnSpPr>
        <p:spPr>
          <a:xfrm flipV="1">
            <a:off x="3772560" y="3016080"/>
            <a:ext cx="1521960" cy="1096560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2637A1A-853C-0F44-84D5-305D30A11E26}"/>
              </a:ext>
            </a:extLst>
          </p:cNvPr>
          <p:cNvCxnSpPr>
            <a:cxnSpLocks/>
            <a:stCxn id="111" idx="3"/>
            <a:endCxn id="104" idx="1"/>
          </p:cNvCxnSpPr>
          <p:nvPr/>
        </p:nvCxnSpPr>
        <p:spPr>
          <a:xfrm>
            <a:off x="3772560" y="4112640"/>
            <a:ext cx="1521960" cy="1046520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 animBg="1"/>
      <p:bldP spid="102" grpId="0" animBg="1"/>
      <p:bldP spid="104" grpId="0" animBg="1"/>
      <p:bldP spid="110" grpId="0" animBg="1"/>
      <p:bldP spid="1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838080" y="30852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 Light"/>
              </a:rPr>
              <a:t>Word Table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15" name="Table 2"/>
          <p:cNvGraphicFramePr/>
          <p:nvPr/>
        </p:nvGraphicFramePr>
        <p:xfrm>
          <a:off x="2725560" y="3973680"/>
          <a:ext cx="6740640" cy="1845000"/>
        </p:xfrm>
        <a:graphic>
          <a:graphicData uri="http://schemas.openxmlformats.org/drawingml/2006/table">
            <a:tbl>
              <a:tblPr/>
              <a:tblGrid>
                <a:gridCol w="999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4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6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(Index)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75600" marR="756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Address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75600" marR="756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Word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75600" marR="756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00000000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75600" marR="756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0x10011000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75600" marR="756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twin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75600" marR="756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00000001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75600" marR="756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0x10011004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75600" marR="756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kle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_</a:t>
                      </a:r>
                      <a:endParaRPr lang="en-US" sz="1400" b="0" strike="noStrike" spc="-1" dirty="0">
                        <a:latin typeface="Arial"/>
                      </a:endParaRPr>
                    </a:p>
                  </a:txBody>
                  <a:tcPr marL="75600" marR="756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00000010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75600" marR="756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0x10011008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75600" marR="756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litt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75600" marR="756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00000011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75600" marR="756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0x1001100c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75600" marR="756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le_s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75600" marR="756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00000100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75600" marR="756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0x10011010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 marL="75600" marR="756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tar!</a:t>
                      </a:r>
                      <a:endParaRPr lang="en-US" sz="1400" b="0" strike="noStrike" spc="-1" dirty="0">
                        <a:latin typeface="Arial"/>
                      </a:endParaRPr>
                    </a:p>
                  </a:txBody>
                  <a:tcPr marL="75600" marR="756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6" name="CustomShape 3"/>
          <p:cNvSpPr/>
          <p:nvPr/>
        </p:nvSpPr>
        <p:spPr>
          <a:xfrm>
            <a:off x="4705200" y="3289320"/>
            <a:ext cx="2781000" cy="39348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twinkle_twinkle_little_star!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117" name="CustomShape 4"/>
          <p:cNvSpPr/>
          <p:nvPr/>
        </p:nvSpPr>
        <p:spPr>
          <a:xfrm>
            <a:off x="1510560" y="1634400"/>
            <a:ext cx="9170280" cy="821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Stores each unique word from the input file exactly once, in the order that they first appeared in the </a:t>
            </a:r>
            <a:r>
              <a:rPr lang="en-US" sz="2400" spc="-1" dirty="0">
                <a:solidFill>
                  <a:srgbClr val="000000"/>
                </a:solidFill>
                <a:latin typeface="Calibri"/>
              </a:rPr>
              <a:t>file</a:t>
            </a:r>
            <a:endParaRPr lang="en-US" sz="24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 Light"/>
              </a:rPr>
              <a:t>Count Table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FEF19D-4C46-974D-8D66-EF11255807D2}"/>
              </a:ext>
            </a:extLst>
          </p:cNvPr>
          <p:cNvGrpSpPr/>
          <p:nvPr/>
        </p:nvGrpSpPr>
        <p:grpSpPr>
          <a:xfrm>
            <a:off x="4744080" y="4647600"/>
            <a:ext cx="2703600" cy="1845000"/>
            <a:chOff x="4744080" y="4647600"/>
            <a:chExt cx="2703600" cy="1845000"/>
          </a:xfrm>
        </p:grpSpPr>
        <p:graphicFrame>
          <p:nvGraphicFramePr>
            <p:cNvPr id="121" name="Table 4"/>
            <p:cNvGraphicFramePr/>
            <p:nvPr>
              <p:extLst>
                <p:ext uri="{D42A27DB-BD31-4B8C-83A1-F6EECF244321}">
                  <p14:modId xmlns:p14="http://schemas.microsoft.com/office/powerpoint/2010/main" val="4280819772"/>
                </p:ext>
              </p:extLst>
            </p:nvPr>
          </p:nvGraphicFramePr>
          <p:xfrm>
            <a:off x="5596200" y="4647600"/>
            <a:ext cx="999720" cy="1845000"/>
          </p:xfrm>
          <a:graphic>
            <a:graphicData uri="http://schemas.openxmlformats.org/drawingml/2006/table">
              <a:tbl>
                <a:tblPr/>
                <a:tblGrid>
                  <a:gridCol w="99972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307440">
                  <a:tc>
                    <a:txBody>
                      <a:bodyPr/>
                      <a:lstStyle/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lang="en-US" sz="1400" b="1" strike="noStrike" spc="-1" dirty="0">
                            <a:solidFill>
                              <a:srgbClr val="FFFFFF"/>
                            </a:solidFill>
                            <a:latin typeface="Calibri"/>
                          </a:rPr>
                          <a:t>(</a:t>
                        </a:r>
                        <a:r>
                          <a:rPr lang="en-US" sz="1400" b="1" strike="noStrike" spc="-1" dirty="0">
                            <a:solidFill>
                              <a:schemeClr val="tx1"/>
                            </a:solidFill>
                            <a:latin typeface="Calibri"/>
                          </a:rPr>
                          <a:t>Index</a:t>
                        </a:r>
                        <a:r>
                          <a:rPr lang="en-US" sz="1400" b="1" strike="noStrike" spc="-1" dirty="0">
                            <a:solidFill>
                              <a:srgbClr val="FFFFFF"/>
                            </a:solidFill>
                            <a:latin typeface="Calibri"/>
                          </a:rPr>
                          <a:t>)</a:t>
                        </a:r>
                        <a:endParaRPr lang="en-US" sz="1400" b="0" strike="noStrike" spc="-1" dirty="0">
                          <a:latin typeface="Arial"/>
                        </a:endParaRPr>
                      </a:p>
                    </a:txBody>
                    <a:tcPr marL="75600" marR="7560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38160">
                        <a:solidFill>
                          <a:srgbClr val="FFFFFF"/>
                        </a:solidFill>
                      </a:lnB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307440">
                  <a:tc>
                    <a:txBody>
                      <a:bodyPr/>
                      <a:lstStyle/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lang="en-US" sz="1400" b="0" strike="noStrike" spc="-1">
                            <a:solidFill>
                              <a:srgbClr val="000000"/>
                            </a:solidFill>
                            <a:latin typeface="Calibri"/>
                          </a:rPr>
                          <a:t>00000000</a:t>
                        </a:r>
                        <a:endParaRPr lang="en-US" sz="1400" b="0" strike="noStrike" spc="-1">
                          <a:latin typeface="Arial"/>
                        </a:endParaRPr>
                      </a:p>
                    </a:txBody>
                    <a:tcPr marL="75600" marR="7560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38160" cap="flat" cmpd="sng" algn="ctr">
                        <a:solidFill>
                          <a:srgbClr val="FFFFFF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240">
                        <a:solidFill>
                          <a:srgbClr val="FFFFFF"/>
                        </a:solidFill>
                      </a:lnB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307440">
                  <a:tc>
                    <a:txBody>
                      <a:bodyPr/>
                      <a:lstStyle/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lang="en-US" sz="1400" b="0" strike="noStrike" spc="-1">
                            <a:solidFill>
                              <a:srgbClr val="000000"/>
                            </a:solidFill>
                            <a:latin typeface="Calibri"/>
                          </a:rPr>
                          <a:t>00000001</a:t>
                        </a:r>
                        <a:endParaRPr lang="en-US" sz="1400" b="0" strike="noStrike" spc="-1">
                          <a:latin typeface="Arial"/>
                        </a:endParaRPr>
                      </a:p>
                    </a:txBody>
                    <a:tcPr marL="75600" marR="7560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307440">
                  <a:tc>
                    <a:txBody>
                      <a:bodyPr/>
                      <a:lstStyle/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lang="en-US" sz="1400" b="0" strike="noStrike" spc="-1">
                            <a:solidFill>
                              <a:srgbClr val="000000"/>
                            </a:solidFill>
                            <a:latin typeface="Calibri"/>
                          </a:rPr>
                          <a:t>00000010</a:t>
                        </a:r>
                        <a:endParaRPr lang="en-US" sz="1400" b="0" strike="noStrike" spc="-1">
                          <a:latin typeface="Arial"/>
                        </a:endParaRPr>
                      </a:p>
                    </a:txBody>
                    <a:tcPr marL="75600" marR="7560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307440">
                  <a:tc>
                    <a:txBody>
                      <a:bodyPr/>
                      <a:lstStyle/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lang="en-US" sz="1400" b="0" strike="noStrike" spc="-1">
                            <a:solidFill>
                              <a:srgbClr val="000000"/>
                            </a:solidFill>
                            <a:latin typeface="Calibri"/>
                          </a:rPr>
                          <a:t>00000011</a:t>
                        </a:r>
                        <a:endParaRPr lang="en-US" sz="1400" b="0" strike="noStrike" spc="-1">
                          <a:latin typeface="Arial"/>
                        </a:endParaRPr>
                      </a:p>
                    </a:txBody>
                    <a:tcPr marL="75600" marR="7560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  <a:tr h="307800">
                  <a:tc>
                    <a:txBody>
                      <a:bodyPr/>
                      <a:lstStyle/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lang="en-US" sz="1400" b="0" strike="noStrike" spc="-1" dirty="0">
                            <a:solidFill>
                              <a:srgbClr val="000000"/>
                            </a:solidFill>
                            <a:latin typeface="Calibri"/>
                          </a:rPr>
                          <a:t>00000100</a:t>
                        </a:r>
                        <a:endParaRPr lang="en-US" sz="1400" b="0" strike="noStrike" spc="-1" dirty="0">
                          <a:latin typeface="Arial"/>
                        </a:endParaRPr>
                      </a:p>
                    </a:txBody>
                    <a:tcPr marL="75600" marR="7560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5"/>
                    </a:ext>
                  </a:extLst>
                </a:tr>
              </a:tbl>
            </a:graphicData>
          </a:graphic>
        </p:graphicFrame>
        <p:sp>
          <p:nvSpPr>
            <p:cNvPr id="122" name="Line 5"/>
            <p:cNvSpPr/>
            <p:nvPr/>
          </p:nvSpPr>
          <p:spPr>
            <a:xfrm>
              <a:off x="4744080" y="5113800"/>
              <a:ext cx="851760" cy="0"/>
            </a:xfrm>
            <a:prstGeom prst="line">
              <a:avLst/>
            </a:prstGeom>
            <a:ln w="9360">
              <a:solidFill>
                <a:schemeClr val="dk1"/>
              </a:solidFill>
              <a:prstDash val="dash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3" name="Line 6"/>
            <p:cNvSpPr/>
            <p:nvPr/>
          </p:nvSpPr>
          <p:spPr>
            <a:xfrm>
              <a:off x="4744080" y="5424120"/>
              <a:ext cx="851760" cy="0"/>
            </a:xfrm>
            <a:prstGeom prst="line">
              <a:avLst/>
            </a:prstGeom>
            <a:ln w="9360">
              <a:solidFill>
                <a:schemeClr val="dk1"/>
              </a:solidFill>
              <a:prstDash val="dash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4" name="Line 7"/>
            <p:cNvSpPr/>
            <p:nvPr/>
          </p:nvSpPr>
          <p:spPr>
            <a:xfrm>
              <a:off x="4744080" y="5717520"/>
              <a:ext cx="851760" cy="0"/>
            </a:xfrm>
            <a:prstGeom prst="line">
              <a:avLst/>
            </a:prstGeom>
            <a:ln w="9360">
              <a:solidFill>
                <a:schemeClr val="dk1"/>
              </a:solidFill>
              <a:prstDash val="dash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5" name="Line 8"/>
            <p:cNvSpPr/>
            <p:nvPr/>
          </p:nvSpPr>
          <p:spPr>
            <a:xfrm>
              <a:off x="4744080" y="6033600"/>
              <a:ext cx="851760" cy="0"/>
            </a:xfrm>
            <a:prstGeom prst="line">
              <a:avLst/>
            </a:prstGeom>
            <a:ln w="9360">
              <a:solidFill>
                <a:schemeClr val="dk1"/>
              </a:solidFill>
              <a:prstDash val="dash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6" name="Line 9"/>
            <p:cNvSpPr/>
            <p:nvPr/>
          </p:nvSpPr>
          <p:spPr>
            <a:xfrm>
              <a:off x="4744080" y="6338520"/>
              <a:ext cx="851760" cy="0"/>
            </a:xfrm>
            <a:prstGeom prst="line">
              <a:avLst/>
            </a:prstGeom>
            <a:ln w="9360">
              <a:solidFill>
                <a:schemeClr val="dk1"/>
              </a:solidFill>
              <a:prstDash val="dash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7" name="Line 10"/>
            <p:cNvSpPr/>
            <p:nvPr/>
          </p:nvSpPr>
          <p:spPr>
            <a:xfrm>
              <a:off x="6595920" y="5113800"/>
              <a:ext cx="851760" cy="0"/>
            </a:xfrm>
            <a:prstGeom prst="line">
              <a:avLst/>
            </a:prstGeom>
            <a:ln w="9360">
              <a:solidFill>
                <a:schemeClr val="dk1"/>
              </a:solidFill>
              <a:prstDash val="dash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8" name="Line 11"/>
            <p:cNvSpPr/>
            <p:nvPr/>
          </p:nvSpPr>
          <p:spPr>
            <a:xfrm>
              <a:off x="6595920" y="5424120"/>
              <a:ext cx="851760" cy="0"/>
            </a:xfrm>
            <a:prstGeom prst="line">
              <a:avLst/>
            </a:prstGeom>
            <a:ln w="9360">
              <a:solidFill>
                <a:schemeClr val="dk1"/>
              </a:solidFill>
              <a:prstDash val="dash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9" name="Line 12"/>
            <p:cNvSpPr/>
            <p:nvPr/>
          </p:nvSpPr>
          <p:spPr>
            <a:xfrm>
              <a:off x="6595920" y="5717520"/>
              <a:ext cx="851760" cy="0"/>
            </a:xfrm>
            <a:prstGeom prst="line">
              <a:avLst/>
            </a:prstGeom>
            <a:ln w="9360">
              <a:solidFill>
                <a:schemeClr val="dk1"/>
              </a:solidFill>
              <a:prstDash val="dash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0" name="Line 13"/>
            <p:cNvSpPr/>
            <p:nvPr/>
          </p:nvSpPr>
          <p:spPr>
            <a:xfrm>
              <a:off x="6595920" y="6033600"/>
              <a:ext cx="851760" cy="0"/>
            </a:xfrm>
            <a:prstGeom prst="line">
              <a:avLst/>
            </a:prstGeom>
            <a:ln w="9360">
              <a:solidFill>
                <a:schemeClr val="dk1"/>
              </a:solidFill>
              <a:prstDash val="dash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1" name="Line 14"/>
            <p:cNvSpPr/>
            <p:nvPr/>
          </p:nvSpPr>
          <p:spPr>
            <a:xfrm>
              <a:off x="6595920" y="6338520"/>
              <a:ext cx="851760" cy="0"/>
            </a:xfrm>
            <a:prstGeom prst="line">
              <a:avLst/>
            </a:prstGeom>
            <a:ln w="9360">
              <a:solidFill>
                <a:schemeClr val="dk1"/>
              </a:solidFill>
              <a:prstDash val="dash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AF2D25CE-F67C-804A-9E9C-86CF7545B411}"/>
              </a:ext>
            </a:extLst>
          </p:cNvPr>
          <p:cNvGrpSpPr/>
          <p:nvPr/>
        </p:nvGrpSpPr>
        <p:grpSpPr>
          <a:xfrm>
            <a:off x="594720" y="4203720"/>
            <a:ext cx="4149360" cy="2288880"/>
            <a:chOff x="594720" y="4203720"/>
            <a:chExt cx="4149360" cy="2288880"/>
          </a:xfrm>
        </p:grpSpPr>
        <p:graphicFrame>
          <p:nvGraphicFramePr>
            <p:cNvPr id="119" name="Table 2"/>
            <p:cNvGraphicFramePr/>
            <p:nvPr>
              <p:extLst>
                <p:ext uri="{D42A27DB-BD31-4B8C-83A1-F6EECF244321}">
                  <p14:modId xmlns:p14="http://schemas.microsoft.com/office/powerpoint/2010/main" val="2523138705"/>
                </p:ext>
              </p:extLst>
            </p:nvPr>
          </p:nvGraphicFramePr>
          <p:xfrm>
            <a:off x="594720" y="4647600"/>
            <a:ext cx="4149360" cy="1845000"/>
          </p:xfrm>
          <a:graphic>
            <a:graphicData uri="http://schemas.openxmlformats.org/drawingml/2006/table">
              <a:tbl>
                <a:tblPr/>
                <a:tblGrid>
                  <a:gridCol w="140796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2741400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307440">
                  <a:tc>
                    <a:txBody>
                      <a:bodyPr/>
                      <a:lstStyle/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lang="en-US" sz="1400" b="1" strike="noStrike" spc="-1">
                            <a:solidFill>
                              <a:srgbClr val="FFFFFF"/>
                            </a:solidFill>
                            <a:latin typeface="Calibri"/>
                          </a:rPr>
                          <a:t>Address</a:t>
                        </a:r>
                        <a:endParaRPr lang="en-US" sz="1400" b="0" strike="noStrike" spc="-1">
                          <a:latin typeface="Arial"/>
                        </a:endParaRPr>
                      </a:p>
                    </a:txBody>
                    <a:tcPr marL="75600" marR="7560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38160">
                        <a:solidFill>
                          <a:srgbClr val="FFFFFF"/>
                        </a:solidFill>
                      </a:lnB>
                      <a:solidFill>
                        <a:srgbClr val="000000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lang="en-US" sz="1400" b="1" strike="noStrike" spc="-1">
                            <a:solidFill>
                              <a:srgbClr val="FFFFFF"/>
                            </a:solidFill>
                            <a:latin typeface="Calibri"/>
                          </a:rPr>
                          <a:t>Word</a:t>
                        </a:r>
                        <a:endParaRPr lang="en-US" sz="1400" b="0" strike="noStrike" spc="-1">
                          <a:latin typeface="Arial"/>
                        </a:endParaRPr>
                      </a:p>
                    </a:txBody>
                    <a:tcPr marL="75600" marR="7560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38160">
                        <a:solidFill>
                          <a:srgbClr val="FFFFFF"/>
                        </a:solidFill>
                      </a:lnB>
                      <a:solidFill>
                        <a:srgbClr val="000000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307440">
                  <a:tc>
                    <a:txBody>
                      <a:bodyPr/>
                      <a:lstStyle/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lang="en-US" sz="1400" b="0" strike="noStrike" spc="-1">
                            <a:solidFill>
                              <a:srgbClr val="000000"/>
                            </a:solidFill>
                            <a:latin typeface="Calibri"/>
                          </a:rPr>
                          <a:t>0x10011000</a:t>
                        </a:r>
                        <a:endParaRPr lang="en-US" sz="1400" b="0" strike="noStrike" spc="-1">
                          <a:latin typeface="Arial"/>
                        </a:endParaRPr>
                      </a:p>
                    </a:txBody>
                    <a:tcPr marL="75600" marR="7560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38160" cap="flat" cmpd="sng" algn="ctr">
                        <a:solidFill>
                          <a:srgbClr val="FFFFFF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CCCCCC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lang="en-US" sz="1400" b="0" strike="noStrike" spc="-1">
                            <a:solidFill>
                              <a:srgbClr val="000000"/>
                            </a:solidFill>
                            <a:latin typeface="Calibri"/>
                          </a:rPr>
                          <a:t>twin</a:t>
                        </a:r>
                        <a:endParaRPr lang="en-US" sz="1400" b="0" strike="noStrike" spc="-1">
                          <a:latin typeface="Arial"/>
                        </a:endParaRPr>
                      </a:p>
                    </a:txBody>
                    <a:tcPr marL="75600" marR="7560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38160" cap="flat" cmpd="sng" algn="ctr">
                        <a:solidFill>
                          <a:srgbClr val="FFFFFF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CCCCCC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307440">
                  <a:tc>
                    <a:txBody>
                      <a:bodyPr/>
                      <a:lstStyle/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lang="en-US" sz="1400" b="0" strike="noStrike" spc="-1">
                            <a:solidFill>
                              <a:srgbClr val="000000"/>
                            </a:solidFill>
                            <a:latin typeface="Calibri"/>
                          </a:rPr>
                          <a:t>0x10011004</a:t>
                        </a:r>
                        <a:endParaRPr lang="en-US" sz="1400" b="0" strike="noStrike" spc="-1">
                          <a:latin typeface="Arial"/>
                        </a:endParaRPr>
                      </a:p>
                    </a:txBody>
                    <a:tcPr marL="75600" marR="7560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E7E7E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lang="en-US" sz="1400" b="0" strike="noStrike" spc="-1">
                            <a:solidFill>
                              <a:srgbClr val="000000"/>
                            </a:solidFill>
                            <a:latin typeface="Calibri"/>
                          </a:rPr>
                          <a:t>kle_</a:t>
                        </a:r>
                        <a:endParaRPr lang="en-US" sz="1400" b="0" strike="noStrike" spc="-1">
                          <a:latin typeface="Arial"/>
                        </a:endParaRPr>
                      </a:p>
                    </a:txBody>
                    <a:tcPr marL="75600" marR="7560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E7E7E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307440">
                  <a:tc>
                    <a:txBody>
                      <a:bodyPr/>
                      <a:lstStyle/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lang="en-US" sz="1400" b="0" strike="noStrike" spc="-1">
                            <a:solidFill>
                              <a:srgbClr val="000000"/>
                            </a:solidFill>
                            <a:latin typeface="Calibri"/>
                          </a:rPr>
                          <a:t>0x10011008</a:t>
                        </a:r>
                        <a:endParaRPr lang="en-US" sz="1400" b="0" strike="noStrike" spc="-1">
                          <a:latin typeface="Arial"/>
                        </a:endParaRPr>
                      </a:p>
                    </a:txBody>
                    <a:tcPr marL="75600" marR="7560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CCCCCC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lang="en-US" sz="1400" b="0" strike="noStrike" spc="-1">
                            <a:solidFill>
                              <a:srgbClr val="000000"/>
                            </a:solidFill>
                            <a:latin typeface="Calibri"/>
                          </a:rPr>
                          <a:t>litt</a:t>
                        </a:r>
                        <a:endParaRPr lang="en-US" sz="1400" b="0" strike="noStrike" spc="-1">
                          <a:latin typeface="Arial"/>
                        </a:endParaRPr>
                      </a:p>
                    </a:txBody>
                    <a:tcPr marL="75600" marR="7560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CCCCCC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307440">
                  <a:tc>
                    <a:txBody>
                      <a:bodyPr/>
                      <a:lstStyle/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lang="en-US" sz="1400" b="0" strike="noStrike" spc="-1">
                            <a:solidFill>
                              <a:srgbClr val="000000"/>
                            </a:solidFill>
                            <a:latin typeface="Calibri"/>
                          </a:rPr>
                          <a:t>0x1001100c</a:t>
                        </a:r>
                        <a:endParaRPr lang="en-US" sz="1400" b="0" strike="noStrike" spc="-1">
                          <a:latin typeface="Arial"/>
                        </a:endParaRPr>
                      </a:p>
                    </a:txBody>
                    <a:tcPr marL="75600" marR="7560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E7E7E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lang="en-US" sz="1400" b="0" strike="noStrike" spc="-1">
                            <a:solidFill>
                              <a:srgbClr val="000000"/>
                            </a:solidFill>
                            <a:latin typeface="Calibri"/>
                          </a:rPr>
                          <a:t>le_s</a:t>
                        </a:r>
                        <a:endParaRPr lang="en-US" sz="1400" b="0" strike="noStrike" spc="-1">
                          <a:latin typeface="Arial"/>
                        </a:endParaRPr>
                      </a:p>
                    </a:txBody>
                    <a:tcPr marL="75600" marR="7560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E7E7E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  <a:tr h="307800">
                  <a:tc>
                    <a:txBody>
                      <a:bodyPr/>
                      <a:lstStyle/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lang="en-US" sz="1400" b="0" strike="noStrike" spc="-1">
                            <a:solidFill>
                              <a:srgbClr val="000000"/>
                            </a:solidFill>
                            <a:latin typeface="Calibri"/>
                          </a:rPr>
                          <a:t>0x10011010</a:t>
                        </a:r>
                        <a:endParaRPr lang="en-US" sz="1400" b="0" strike="noStrike" spc="-1">
                          <a:latin typeface="Arial"/>
                        </a:endParaRPr>
                      </a:p>
                    </a:txBody>
                    <a:tcPr marL="75600" marR="7560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CCCCCC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lang="en-US" sz="1400" b="0" strike="noStrike" spc="-1" dirty="0">
                            <a:solidFill>
                              <a:srgbClr val="000000"/>
                            </a:solidFill>
                            <a:latin typeface="Calibri"/>
                          </a:rPr>
                          <a:t>tar!</a:t>
                        </a:r>
                        <a:endParaRPr lang="en-US" sz="1400" b="0" strike="noStrike" spc="-1" dirty="0">
                          <a:latin typeface="Arial"/>
                        </a:endParaRPr>
                      </a:p>
                    </a:txBody>
                    <a:tcPr marL="75600" marR="7560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CCCCCC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5"/>
                    </a:ext>
                  </a:extLst>
                </a:tr>
              </a:tbl>
            </a:graphicData>
          </a:graphic>
        </p:graphicFrame>
        <p:sp>
          <p:nvSpPr>
            <p:cNvPr id="132" name="CustomShape 15"/>
            <p:cNvSpPr/>
            <p:nvPr/>
          </p:nvSpPr>
          <p:spPr>
            <a:xfrm>
              <a:off x="1234440" y="4203720"/>
              <a:ext cx="2869920" cy="36468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800" b="0" strike="noStrike" spc="-1">
                  <a:solidFill>
                    <a:srgbClr val="000000"/>
                  </a:solidFill>
                  <a:latin typeface="Calibri"/>
                </a:rPr>
                <a:t>Word Table</a:t>
              </a:r>
              <a:endParaRPr lang="en-US" sz="1800" b="0" strike="noStrike" spc="-1">
                <a:latin typeface="Arial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E70FF0B5-7509-454B-9D05-23284908BD32}"/>
              </a:ext>
            </a:extLst>
          </p:cNvPr>
          <p:cNvGrpSpPr/>
          <p:nvPr/>
        </p:nvGrpSpPr>
        <p:grpSpPr>
          <a:xfrm>
            <a:off x="7447680" y="4203720"/>
            <a:ext cx="4149360" cy="2288880"/>
            <a:chOff x="7447680" y="4203720"/>
            <a:chExt cx="4149360" cy="2288880"/>
          </a:xfrm>
        </p:grpSpPr>
        <p:graphicFrame>
          <p:nvGraphicFramePr>
            <p:cNvPr id="120" name="Table 3"/>
            <p:cNvGraphicFramePr/>
            <p:nvPr>
              <p:extLst>
                <p:ext uri="{D42A27DB-BD31-4B8C-83A1-F6EECF244321}">
                  <p14:modId xmlns:p14="http://schemas.microsoft.com/office/powerpoint/2010/main" val="3399510384"/>
                </p:ext>
              </p:extLst>
            </p:nvPr>
          </p:nvGraphicFramePr>
          <p:xfrm>
            <a:off x="7447680" y="4647600"/>
            <a:ext cx="4149360" cy="1845000"/>
          </p:xfrm>
          <a:graphic>
            <a:graphicData uri="http://schemas.openxmlformats.org/drawingml/2006/table">
              <a:tbl>
                <a:tblPr/>
                <a:tblGrid>
                  <a:gridCol w="140796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2741400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307440">
                  <a:tc>
                    <a:txBody>
                      <a:bodyPr/>
                      <a:lstStyle/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lang="en-US" sz="1400" b="1" strike="noStrike" spc="-1">
                            <a:solidFill>
                              <a:srgbClr val="FFFFFF"/>
                            </a:solidFill>
                            <a:latin typeface="Calibri"/>
                          </a:rPr>
                          <a:t>Address</a:t>
                        </a:r>
                        <a:endParaRPr lang="en-US" sz="1400" b="0" strike="noStrike" spc="-1">
                          <a:latin typeface="Arial"/>
                        </a:endParaRPr>
                      </a:p>
                    </a:txBody>
                    <a:tcPr marL="75600" marR="7560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38160">
                        <a:solidFill>
                          <a:srgbClr val="FFFFFF"/>
                        </a:solidFill>
                      </a:lnB>
                      <a:solidFill>
                        <a:srgbClr val="000000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lang="en-US" sz="1400" b="1" strike="noStrike" spc="-1">
                            <a:solidFill>
                              <a:srgbClr val="FFFFFF"/>
                            </a:solidFill>
                            <a:latin typeface="Calibri"/>
                          </a:rPr>
                          <a:t>Count</a:t>
                        </a:r>
                        <a:endParaRPr lang="en-US" sz="1400" b="0" strike="noStrike" spc="-1">
                          <a:latin typeface="Arial"/>
                        </a:endParaRPr>
                      </a:p>
                    </a:txBody>
                    <a:tcPr marL="75600" marR="7560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38160">
                        <a:solidFill>
                          <a:srgbClr val="FFFFFF"/>
                        </a:solidFill>
                      </a:lnB>
                      <a:solidFill>
                        <a:srgbClr val="000000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307440">
                  <a:tc>
                    <a:txBody>
                      <a:bodyPr/>
                      <a:lstStyle/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lang="en-US" sz="1400" b="0" strike="noStrike" spc="-1">
                            <a:solidFill>
                              <a:srgbClr val="000000"/>
                            </a:solidFill>
                            <a:latin typeface="Calibri"/>
                          </a:rPr>
                          <a:t>0x10021000</a:t>
                        </a:r>
                        <a:endParaRPr lang="en-US" sz="1400" b="0" strike="noStrike" spc="-1">
                          <a:latin typeface="Arial"/>
                        </a:endParaRPr>
                      </a:p>
                    </a:txBody>
                    <a:tcPr marL="75600" marR="7560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38160" cap="flat" cmpd="sng" algn="ctr">
                        <a:solidFill>
                          <a:srgbClr val="FFFFFF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CCCCCC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lang="en-US" sz="1400" b="0" strike="noStrike" spc="-1">
                            <a:solidFill>
                              <a:srgbClr val="000000"/>
                            </a:solidFill>
                            <a:latin typeface="Calibri"/>
                          </a:rPr>
                          <a:t>2</a:t>
                        </a:r>
                        <a:endParaRPr lang="en-US" sz="1400" b="0" strike="noStrike" spc="-1">
                          <a:latin typeface="Arial"/>
                        </a:endParaRPr>
                      </a:p>
                    </a:txBody>
                    <a:tcPr marL="75600" marR="7560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38160" cap="flat" cmpd="sng" algn="ctr">
                        <a:solidFill>
                          <a:srgbClr val="FFFFFF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CCCCCC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307440">
                  <a:tc>
                    <a:txBody>
                      <a:bodyPr/>
                      <a:lstStyle/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lang="en-US" sz="1400" b="0" strike="noStrike" spc="-1">
                            <a:solidFill>
                              <a:srgbClr val="000000"/>
                            </a:solidFill>
                            <a:latin typeface="Calibri"/>
                          </a:rPr>
                          <a:t>0x10021001</a:t>
                        </a:r>
                        <a:endParaRPr lang="en-US" sz="1400" b="0" strike="noStrike" spc="-1">
                          <a:latin typeface="Arial"/>
                        </a:endParaRPr>
                      </a:p>
                    </a:txBody>
                    <a:tcPr marL="75600" marR="7560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E7E7E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lang="en-US" sz="1400" b="0" strike="noStrike" spc="-1">
                            <a:solidFill>
                              <a:srgbClr val="000000"/>
                            </a:solidFill>
                            <a:latin typeface="Calibri"/>
                          </a:rPr>
                          <a:t>2</a:t>
                        </a:r>
                        <a:endParaRPr lang="en-US" sz="1400" b="0" strike="noStrike" spc="-1">
                          <a:latin typeface="Arial"/>
                        </a:endParaRPr>
                      </a:p>
                    </a:txBody>
                    <a:tcPr marL="75600" marR="7560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E7E7E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307440">
                  <a:tc>
                    <a:txBody>
                      <a:bodyPr/>
                      <a:lstStyle/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lang="en-US" sz="1400" b="0" strike="noStrike" spc="-1">
                            <a:solidFill>
                              <a:srgbClr val="000000"/>
                            </a:solidFill>
                            <a:latin typeface="Calibri"/>
                          </a:rPr>
                          <a:t>0x10021002</a:t>
                        </a:r>
                        <a:endParaRPr lang="en-US" sz="1400" b="0" strike="noStrike" spc="-1">
                          <a:latin typeface="Arial"/>
                        </a:endParaRPr>
                      </a:p>
                    </a:txBody>
                    <a:tcPr marL="75600" marR="7560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CCCCCC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lang="en-US" sz="1400" b="0" strike="noStrike" spc="-1">
                            <a:solidFill>
                              <a:srgbClr val="000000"/>
                            </a:solidFill>
                            <a:latin typeface="Calibri"/>
                          </a:rPr>
                          <a:t>1</a:t>
                        </a:r>
                        <a:endParaRPr lang="en-US" sz="1400" b="0" strike="noStrike" spc="-1">
                          <a:latin typeface="Arial"/>
                        </a:endParaRPr>
                      </a:p>
                    </a:txBody>
                    <a:tcPr marL="75600" marR="7560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CCCCCC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307440">
                  <a:tc>
                    <a:txBody>
                      <a:bodyPr/>
                      <a:lstStyle/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lang="en-US" sz="1400" b="0" strike="noStrike" spc="-1">
                            <a:solidFill>
                              <a:srgbClr val="000000"/>
                            </a:solidFill>
                            <a:latin typeface="Calibri"/>
                          </a:rPr>
                          <a:t>0x10021003</a:t>
                        </a:r>
                        <a:endParaRPr lang="en-US" sz="1400" b="0" strike="noStrike" spc="-1">
                          <a:latin typeface="Arial"/>
                        </a:endParaRPr>
                      </a:p>
                    </a:txBody>
                    <a:tcPr marL="75600" marR="7560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E7E7E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lang="en-US" sz="1400" b="0" strike="noStrike" spc="-1">
                            <a:solidFill>
                              <a:srgbClr val="000000"/>
                            </a:solidFill>
                            <a:latin typeface="Calibri"/>
                          </a:rPr>
                          <a:t>1</a:t>
                        </a:r>
                        <a:endParaRPr lang="en-US" sz="1400" b="0" strike="noStrike" spc="-1">
                          <a:latin typeface="Arial"/>
                        </a:endParaRPr>
                      </a:p>
                    </a:txBody>
                    <a:tcPr marL="75600" marR="7560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E7E7E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  <a:tr h="307800">
                  <a:tc>
                    <a:txBody>
                      <a:bodyPr/>
                      <a:lstStyle/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lang="en-US" sz="1400" b="0" strike="noStrike" spc="-1">
                            <a:solidFill>
                              <a:srgbClr val="000000"/>
                            </a:solidFill>
                            <a:latin typeface="Calibri"/>
                          </a:rPr>
                          <a:t>0x10021004</a:t>
                        </a:r>
                        <a:endParaRPr lang="en-US" sz="1400" b="0" strike="noStrike" spc="-1">
                          <a:latin typeface="Arial"/>
                        </a:endParaRPr>
                      </a:p>
                    </a:txBody>
                    <a:tcPr marL="75600" marR="7560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CCCCCC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100000"/>
                          </a:lnSpc>
                        </a:pPr>
                        <a:r>
                          <a:rPr lang="en-US" sz="1400" b="0" strike="noStrike" spc="-1">
                            <a:solidFill>
                              <a:srgbClr val="000000"/>
                            </a:solidFill>
                            <a:latin typeface="Calibri"/>
                          </a:rPr>
                          <a:t>1</a:t>
                        </a:r>
                        <a:endParaRPr lang="en-US" sz="1400" b="0" strike="noStrike" spc="-1">
                          <a:latin typeface="Arial"/>
                        </a:endParaRPr>
                      </a:p>
                    </a:txBody>
                    <a:tcPr marL="75600" marR="75600">
                      <a:lnL w="12240">
                        <a:solidFill>
                          <a:srgbClr val="FFFFFF"/>
                        </a:solidFill>
                      </a:lnL>
                      <a:lnR w="12240">
                        <a:solidFill>
                          <a:srgbClr val="FFFFFF"/>
                        </a:solidFill>
                      </a:lnR>
                      <a:lnT w="12240">
                        <a:solidFill>
                          <a:srgbClr val="FFFFFF"/>
                        </a:solidFill>
                      </a:lnT>
                      <a:lnB w="12240">
                        <a:solidFill>
                          <a:srgbClr val="FFFFFF"/>
                        </a:solidFill>
                      </a:lnB>
                      <a:solidFill>
                        <a:srgbClr val="CCCCCC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5"/>
                    </a:ext>
                  </a:extLst>
                </a:tr>
              </a:tbl>
            </a:graphicData>
          </a:graphic>
        </p:graphicFrame>
        <p:sp>
          <p:nvSpPr>
            <p:cNvPr id="133" name="CustomShape 16"/>
            <p:cNvSpPr/>
            <p:nvPr/>
          </p:nvSpPr>
          <p:spPr>
            <a:xfrm>
              <a:off x="8087400" y="4203720"/>
              <a:ext cx="2869920" cy="36468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800" b="0" strike="noStrike" spc="-1">
                  <a:solidFill>
                    <a:srgbClr val="000000"/>
                  </a:solidFill>
                  <a:latin typeface="Calibri"/>
                </a:rPr>
                <a:t>Count Table</a:t>
              </a:r>
              <a:endParaRPr lang="en-US" sz="1800" b="0" strike="noStrike" spc="-1">
                <a:latin typeface="Arial"/>
              </a:endParaRPr>
            </a:p>
          </p:txBody>
        </p:sp>
      </p:grpSp>
      <p:sp>
        <p:nvSpPr>
          <p:cNvPr id="134" name="CustomShape 17"/>
          <p:cNvSpPr/>
          <p:nvPr/>
        </p:nvSpPr>
        <p:spPr>
          <a:xfrm>
            <a:off x="4705200" y="3809880"/>
            <a:ext cx="2781000" cy="39348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twinkle_twinkle_little_star!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135" name="CustomShape 18"/>
          <p:cNvSpPr/>
          <p:nvPr/>
        </p:nvSpPr>
        <p:spPr>
          <a:xfrm>
            <a:off x="1510560" y="1634400"/>
            <a:ext cx="9170280" cy="11988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400" spc="-1" dirty="0">
                <a:solidFill>
                  <a:srgbClr val="000000"/>
                </a:solidFill>
                <a:latin typeface="Calibri"/>
              </a:rPr>
              <a:t>C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ontains the number of times that </a:t>
            </a:r>
            <a:r>
              <a:rPr lang="en-US" sz="2400" spc="-1" dirty="0">
                <a:solidFill>
                  <a:srgbClr val="000000"/>
                </a:solidFill>
                <a:latin typeface="Calibri"/>
              </a:rPr>
              <a:t>each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 word appears in the input</a:t>
            </a:r>
            <a:endParaRPr lang="en-US" sz="2400" b="0" strike="noStrike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Each count is stored as a byte</a:t>
            </a:r>
            <a:endParaRPr lang="en-US" sz="2400" b="0" strike="noStrike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alibri"/>
              </a:rPr>
              <a:t>Count Table is index correlated to the Word Table</a:t>
            </a:r>
            <a:endParaRPr lang="en-US" sz="24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" grpId="0" animBg="1"/>
      <p:bldP spid="135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811</TotalTime>
  <Words>1151</Words>
  <Application>Microsoft Macintosh PowerPoint</Application>
  <PresentationFormat>Widescreen</PresentationFormat>
  <Paragraphs>211</Paragraphs>
  <Slides>16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Calibri</vt:lpstr>
      <vt:lpstr>Calibri Light</vt:lpstr>
      <vt:lpstr>Monaco</vt:lpstr>
      <vt:lpstr>Symbol</vt:lpstr>
      <vt:lpstr>Times New Roman</vt:lpstr>
      <vt:lpstr>Wingdings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Input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Lab  Data Compression</dc:title>
  <dc:subject/>
  <dc:creator>Jason Sommerville</dc:creator>
  <dc:description/>
  <cp:lastModifiedBy>Jose Amaral</cp:lastModifiedBy>
  <cp:revision>18</cp:revision>
  <dcterms:created xsi:type="dcterms:W3CDTF">2021-07-23T23:27:56Z</dcterms:created>
  <dcterms:modified xsi:type="dcterms:W3CDTF">2021-09-23T18:47:08Z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10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15</vt:i4>
  </property>
</Properties>
</file>