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/>
    <p:restoredTop sz="78943" autoAdjust="0"/>
  </p:normalViewPr>
  <p:slideViewPr>
    <p:cSldViewPr snapToGrid="0">
      <p:cViewPr varScale="1">
        <p:scale>
          <a:sx n="80" d="100"/>
          <a:sy n="80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C4706CB-4EFC-408E-AB16-4D2EE2FC91C6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This lab requires an index correlated solution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While it would be possible to design this lab using spacially correlated tables, it would be less efficient because one table contains words and the other contains bytes </a:t>
            </a:r>
          </a:p>
        </p:txBody>
      </p:sp>
      <p:sp>
        <p:nvSpPr>
          <p:cNvPr id="1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1E46890-7C1E-4726-A70C-6579AE5DF886}" type="slidenum">
              <a:rPr lang="en-US" sz="1200" b="0" strike="noStrike" spc="-1">
                <a:latin typeface="Times New Roman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There are tools available to students for testing their solutions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Running these programs in the same directory as the files generated by the solution will use them as input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100" b="0" strike="noStrike" spc="-1" dirty="0">
                <a:latin typeface="Arial"/>
              </a:rPr>
              <a:t>If the student’s solution is correct, </a:t>
            </a:r>
            <a:r>
              <a:rPr lang="en-US" sz="1100" b="0" strike="noStrike" spc="-1" dirty="0" err="1">
                <a:latin typeface="Arial"/>
              </a:rPr>
              <a:t>decode.o</a:t>
            </a:r>
            <a:r>
              <a:rPr lang="en-US" sz="1100" b="0" strike="noStrike" spc="-1" dirty="0">
                <a:latin typeface="Arial"/>
              </a:rPr>
              <a:t> should print the original test file</a:t>
            </a:r>
          </a:p>
        </p:txBody>
      </p:sp>
      <p:sp>
        <p:nvSpPr>
          <p:cNvPr id="22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00A43E5-90D1-4F14-AC91-5DEC74A8F995}" type="slidenum">
              <a:rPr lang="en-US" sz="1200" b="0" strike="noStrike" spc="-1">
                <a:latin typeface="Times New Roman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This lab takes in an input file as an argument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common file will put the data within the file into memory and passes that to the functions that the student will write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contents of the input file will be stored as sequences of words in memory (like an array)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In this lab, both the input and output files will end with an end-of-file sentinel word that is just a full word of zeroes, or 4 null bytes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end-of-file sentinel word is not counted in the size of a file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It’s very important that students don’t consider sequences of characters that cross the RISC-V word boundary (like “wink”)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Each word from the input can be obtained with lw</a:t>
            </a:r>
          </a:p>
        </p:txBody>
      </p:sp>
      <p:sp>
        <p:nvSpPr>
          <p:cNvPr id="2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E97A74D-DC84-4135-8779-E9374CE3FC06}" type="slidenum">
              <a:rPr lang="en-US" sz="1200" b="0" strike="noStrike" spc="-1">
                <a:latin typeface="Times New Roman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AF8A482-C11F-4842-879B-E3D1E2FDBF3C}" type="slidenum">
              <a:rPr lang="en-US" sz="1200" b="0" strike="noStrike" spc="-1">
                <a:latin typeface="Times New Roman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index column is not actually part of the table and isn’t stored in memory, it’s just a visual demonstration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index for any word can be found by taking the address of the word, subtracting the address of the beginning of the table, and dividing by 4 since words take 4 bytes (if you don’t divide by shifting, watch out for division by zero for the first word)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end-of-file sentinel word is </a:t>
            </a:r>
            <a:r>
              <a:rPr lang="en-US" sz="2000" b="1" strike="noStrike" spc="-1" dirty="0">
                <a:latin typeface="Arial"/>
              </a:rPr>
              <a:t>not</a:t>
            </a:r>
            <a:r>
              <a:rPr lang="en-US" sz="2000" b="0" strike="noStrike" spc="-1" dirty="0">
                <a:latin typeface="Arial"/>
              </a:rPr>
              <a:t> to be added to any table</a:t>
            </a:r>
          </a:p>
        </p:txBody>
      </p:sp>
      <p:sp>
        <p:nvSpPr>
          <p:cNvPr id="2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44D0B30-1EC7-4FF8-AFA3-ACA6B9AC76B7}" type="slidenum">
              <a:rPr lang="en-US" sz="1200" b="0" strike="noStrike" spc="-1">
                <a:latin typeface="Times New Roman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Again, the index column is not a table nor is it stored in memory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In this example, it looks like the Count Table is sorted in non-increasing order, but this is just a coincidence. Count Table is ordered according to the ordering of the correlated words in Word Table</a:t>
            </a:r>
          </a:p>
        </p:txBody>
      </p:sp>
      <p:sp>
        <p:nvSpPr>
          <p:cNvPr id="21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9155F4A-6F28-43D5-8B6E-866C550BEE00}" type="slidenum">
              <a:rPr lang="en-US" sz="1200" b="0" strike="noStrike" spc="-1">
                <a:latin typeface="Times New Roman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Every ASCII character has a 0 in bit 7, which is how the decoder can differentiate between character bytes and dictionary reference bytes</a:t>
            </a:r>
          </a:p>
        </p:txBody>
      </p:sp>
      <p:sp>
        <p:nvSpPr>
          <p:cNvPr id="2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99832EC-CFF9-49E2-BD4D-FB4A9D66D8C5}" type="slidenum">
              <a:rPr lang="en-US" sz="1200" b="0" strike="noStrike" spc="-1">
                <a:latin typeface="Times New Roman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The compressed sequence needs to include the end-of-file sentinel word found at the end of the input file</a:t>
            </a:r>
          </a:p>
          <a:p>
            <a:pPr marL="62856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latin typeface="Arial"/>
              </a:rPr>
              <a:t>This is not counted in the size of file</a:t>
            </a: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9554A75-CEE6-48AB-8D6A-8B5C6B99E0FC}" type="slidenum">
              <a:rPr lang="en-US" sz="1200" b="0" strike="noStrike" spc="-1">
                <a:latin typeface="Times New Roman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(input file was 28 bytes large)</a:t>
            </a:r>
          </a:p>
        </p:txBody>
      </p:sp>
      <p:sp>
        <p:nvSpPr>
          <p:cNvPr id="2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5BAF791-9BAF-4D65-A20F-1730D25FF67A}" type="slidenum">
              <a:rPr lang="en-US" sz="1200" b="0" strike="noStrike" spc="-1">
                <a:latin typeface="Times New Roman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1360" marR="0" lvl="0" indent="-171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/>
              <a:defRPr/>
            </a:pPr>
            <a:r>
              <a:rPr lang="en-US" sz="1100" b="0" strike="noStrike" spc="-1" dirty="0" err="1">
                <a:latin typeface="Arial"/>
              </a:rPr>
              <a:t>common.s</a:t>
            </a:r>
            <a:r>
              <a:rPr lang="en-US" sz="1100" b="0" strike="noStrike" spc="-1" dirty="0">
                <a:latin typeface="Arial"/>
              </a:rPr>
              <a:t> will use the student’s functions to write two files: tables.txt which contains the result of </a:t>
            </a:r>
            <a:r>
              <a:rPr lang="en-US" sz="1100" b="0" strike="noStrike" spc="-1" dirty="0" err="1">
                <a:latin typeface="Arial"/>
              </a:rPr>
              <a:t>buildTables</a:t>
            </a:r>
            <a:r>
              <a:rPr lang="en-US" sz="1100" b="0" strike="noStrike" spc="-1" dirty="0">
                <a:latin typeface="Arial"/>
              </a:rPr>
              <a:t>, and encoding.txt which is the output file containing the encoding generated by the encode function </a:t>
            </a:r>
          </a:p>
        </p:txBody>
      </p:sp>
      <p:sp>
        <p:nvSpPr>
          <p:cNvPr id="22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D736228-87FA-4A71-A775-31766502537F}" type="slidenum">
              <a:rPr lang="en-US" sz="1200" b="0" strike="noStrike" spc="-1">
                <a:latin typeface="Times New Roman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F4DCAF2-6840-4AF4-9614-FF831DD166C9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9/23/21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A95E74F-9780-4564-9FEB-0278D619C54C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D248448-7CF6-423A-9F73-0F3F952FF1A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9/23/21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EDB8471-18BA-4F8A-9A4A-CD8596D27B8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914400" y="2131560"/>
            <a:ext cx="10362960" cy="14684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5500" lnSpcReduction="10000"/>
          </a:bodyPr>
          <a:lstStyle/>
          <a:p>
            <a:pPr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Introduction to Lab </a:t>
            </a:r>
            <a:br/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Data Compression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914400" y="3886200"/>
            <a:ext cx="853416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898989"/>
                </a:solidFill>
                <a:latin typeface="Calibri"/>
              </a:rPr>
              <a:t>José Nelson Amaral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Dictionary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510560" y="1690560"/>
            <a:ext cx="917028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Table containing up to 128 words from the Word Table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Needs to be part of the output for decoding to be possible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To avoid taking too much space, only includes words that occur multiple times in the input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Words are picked using the Count Table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A function to build a dictionary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is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provided to you</a:t>
            </a:r>
            <a:endParaRPr lang="en-US" sz="2400" b="0" strike="noStrike" spc="-1" dirty="0">
              <a:latin typeface="Arial"/>
            </a:endParaRPr>
          </a:p>
        </p:txBody>
      </p:sp>
      <p:graphicFrame>
        <p:nvGraphicFramePr>
          <p:cNvPr id="138" name="Table 3"/>
          <p:cNvGraphicFramePr/>
          <p:nvPr/>
        </p:nvGraphicFramePr>
        <p:xfrm>
          <a:off x="2725560" y="5231520"/>
          <a:ext cx="6740640" cy="922320"/>
        </p:xfrm>
        <a:graphic>
          <a:graphicData uri="http://schemas.openxmlformats.org/drawingml/2006/table">
            <a:tbl>
              <a:tblPr/>
              <a:tblGrid>
                <a:gridCol w="9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(Index)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Address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Word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0x100120fc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twin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0x100120fd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kle_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9" name="CustomShape 4"/>
          <p:cNvSpPr/>
          <p:nvPr/>
        </p:nvSpPr>
        <p:spPr>
          <a:xfrm>
            <a:off x="4705200" y="4602600"/>
            <a:ext cx="2781000" cy="39348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spc="-1" dirty="0">
                <a:solidFill>
                  <a:srgbClr val="000000"/>
                </a:solidFill>
                <a:latin typeface="Calibri Light"/>
              </a:rPr>
              <a:t>Creat</a:t>
            </a: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ing the Compressed Sequence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510560" y="1690560"/>
            <a:ext cx="9170280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For each word in the input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If the word does not have a copy in the dictionary, output the word as-is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If there is a copy in the dictionary, instead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output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dictionary reference byte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he decompressor can tell that a byte is a reference to the dictionary because the  most-significant bit (MSB) of the  byte is 1. 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6575760" y="5167440"/>
            <a:ext cx="27201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highlight>
                  <a:srgbClr val="FF0000"/>
                </a:highlight>
                <a:latin typeface="Calibri"/>
              </a:rPr>
              <a:t>1</a:t>
            </a:r>
            <a:r>
              <a:rPr lang="en-US" sz="3600" b="0" strike="noStrike" spc="-1">
                <a:solidFill>
                  <a:srgbClr val="000000"/>
                </a:solidFill>
                <a:highlight>
                  <a:srgbClr val="008000"/>
                </a:highlight>
                <a:latin typeface="Calibri"/>
              </a:rPr>
              <a:t>0000001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2054520" y="5259600"/>
            <a:ext cx="4774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Dictionary reference byte to index 1: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2054520" y="5721480"/>
            <a:ext cx="7460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bit [7]: 1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bits [0-6]: the index in the dictionary containing the word being referenced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build="p" bldLvl="2"/>
      <p:bldP spid="142" grpId="0"/>
      <p:bldP spid="143" grpId="0"/>
      <p:bldP spid="1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Compressed Sequence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6" name="Table 2"/>
          <p:cNvGraphicFramePr/>
          <p:nvPr/>
        </p:nvGraphicFramePr>
        <p:xfrm>
          <a:off x="2725560" y="2725920"/>
          <a:ext cx="6740640" cy="922320"/>
        </p:xfrm>
        <a:graphic>
          <a:graphicData uri="http://schemas.openxmlformats.org/drawingml/2006/table">
            <a:tbl>
              <a:tblPr/>
              <a:tblGrid>
                <a:gridCol w="9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(Index)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Address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Word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0x100120fc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twin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0x100120fd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kle_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7" name="CustomShape 3"/>
          <p:cNvSpPr/>
          <p:nvPr/>
        </p:nvSpPr>
        <p:spPr>
          <a:xfrm>
            <a:off x="4705200" y="1690560"/>
            <a:ext cx="2781000" cy="39348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095880" y="2084400"/>
            <a:ext cx="3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5"/>
          <p:cNvSpPr/>
          <p:nvPr/>
        </p:nvSpPr>
        <p:spPr>
          <a:xfrm>
            <a:off x="519120" y="1703880"/>
            <a:ext cx="1489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Input: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0" name="CustomShape 6"/>
          <p:cNvSpPr/>
          <p:nvPr/>
        </p:nvSpPr>
        <p:spPr>
          <a:xfrm>
            <a:off x="519120" y="3002760"/>
            <a:ext cx="1489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Dictionary: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1" name="CustomShape 7"/>
          <p:cNvSpPr/>
          <p:nvPr/>
        </p:nvSpPr>
        <p:spPr>
          <a:xfrm>
            <a:off x="519120" y="5074920"/>
            <a:ext cx="26074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Compressed Sequence: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2" name="CustomShape 8"/>
          <p:cNvSpPr/>
          <p:nvPr/>
        </p:nvSpPr>
        <p:spPr>
          <a:xfrm>
            <a:off x="2926080" y="5074920"/>
            <a:ext cx="633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[ref0][ref1][ref0][ref1]little_star!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3" name="CustomShape 9"/>
          <p:cNvSpPr/>
          <p:nvPr/>
        </p:nvSpPr>
        <p:spPr>
          <a:xfrm>
            <a:off x="4673520" y="5784840"/>
            <a:ext cx="1422000" cy="333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alibri"/>
              </a:rPr>
              <a:t>1</a:t>
            </a:r>
            <a:r>
              <a:rPr lang="en-US" sz="1600" b="0" strike="noStrike" spc="-1">
                <a:solidFill>
                  <a:srgbClr val="000000"/>
                </a:solidFill>
                <a:latin typeface="Calibri"/>
              </a:rPr>
              <a:t>0000000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54" name="CustomShape 10"/>
          <p:cNvSpPr/>
          <p:nvPr/>
        </p:nvSpPr>
        <p:spPr>
          <a:xfrm flipV="1">
            <a:off x="4843080" y="5436360"/>
            <a:ext cx="360" cy="347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11"/>
          <p:cNvSpPr/>
          <p:nvPr/>
        </p:nvSpPr>
        <p:spPr>
          <a:xfrm flipV="1">
            <a:off x="5898600" y="5443560"/>
            <a:ext cx="360" cy="34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12"/>
          <p:cNvSpPr/>
          <p:nvPr/>
        </p:nvSpPr>
        <p:spPr>
          <a:xfrm>
            <a:off x="5187240" y="4408920"/>
            <a:ext cx="1422000" cy="333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alibri"/>
              </a:rPr>
              <a:t>1</a:t>
            </a:r>
            <a:r>
              <a:rPr lang="en-US" sz="1600" b="0" strike="noStrike" spc="-1">
                <a:solidFill>
                  <a:srgbClr val="000000"/>
                </a:solidFill>
                <a:latin typeface="Calibri"/>
              </a:rPr>
              <a:t>0000001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57" name="CustomShape 13"/>
          <p:cNvSpPr/>
          <p:nvPr/>
        </p:nvSpPr>
        <p:spPr>
          <a:xfrm>
            <a:off x="5384880" y="4747680"/>
            <a:ext cx="360" cy="326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4"/>
          <p:cNvSpPr/>
          <p:nvPr/>
        </p:nvSpPr>
        <p:spPr>
          <a:xfrm>
            <a:off x="6372720" y="4747680"/>
            <a:ext cx="360" cy="333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5"/>
          <p:cNvSpPr/>
          <p:nvPr/>
        </p:nvSpPr>
        <p:spPr>
          <a:xfrm>
            <a:off x="7665120" y="1703880"/>
            <a:ext cx="1275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(28 bytes)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60" name="CustomShape 16"/>
          <p:cNvSpPr/>
          <p:nvPr/>
        </p:nvSpPr>
        <p:spPr>
          <a:xfrm>
            <a:off x="7990200" y="5074920"/>
            <a:ext cx="1275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(16 bytes)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61" name="Line 17"/>
          <p:cNvSpPr/>
          <p:nvPr/>
        </p:nvSpPr>
        <p:spPr>
          <a:xfrm>
            <a:off x="5153760" y="5074200"/>
            <a:ext cx="43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Line 18"/>
          <p:cNvSpPr/>
          <p:nvPr/>
        </p:nvSpPr>
        <p:spPr>
          <a:xfrm>
            <a:off x="6172200" y="5081040"/>
            <a:ext cx="43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Line 19"/>
          <p:cNvSpPr/>
          <p:nvPr/>
        </p:nvSpPr>
        <p:spPr>
          <a:xfrm>
            <a:off x="4640040" y="5436720"/>
            <a:ext cx="43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Line 20"/>
          <p:cNvSpPr/>
          <p:nvPr/>
        </p:nvSpPr>
        <p:spPr>
          <a:xfrm>
            <a:off x="5658480" y="5443920"/>
            <a:ext cx="43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1" grpId="0"/>
      <p:bldP spid="152" grpId="0"/>
      <p:bldP spid="153" grpId="0" animBg="1"/>
      <p:bldP spid="156" grpId="0" animBg="1"/>
      <p:bldP spid="1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Output Format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1510560" y="1690560"/>
            <a:ext cx="917028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Place entire dictionary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at the beginning of the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output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Place a null character byte (0) to signal end of dictionary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Plac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e the compressed sequence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Place the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end-of-array sentinel word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2395800" y="5133240"/>
            <a:ext cx="633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</a:t>
            </a:r>
            <a:r>
              <a:rPr lang="en-US" sz="1800" b="0" strike="noStrike" spc="-1">
                <a:solidFill>
                  <a:srgbClr val="FF0000"/>
                </a:solidFill>
                <a:latin typeface="Calibri"/>
              </a:rPr>
              <a:t>[null]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[ref0][ref1][ref0][ref1]little_star!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7854840" y="5140080"/>
            <a:ext cx="1275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(25 bytes)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3130560" y="5889600"/>
            <a:ext cx="1422000" cy="333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alibri"/>
              </a:rPr>
              <a:t>dictionary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 flipV="1">
            <a:off x="3830760" y="5541120"/>
            <a:ext cx="360" cy="347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Line 7"/>
          <p:cNvSpPr/>
          <p:nvPr/>
        </p:nvSpPr>
        <p:spPr>
          <a:xfrm>
            <a:off x="3411360" y="5523480"/>
            <a:ext cx="79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8"/>
          <p:cNvSpPr/>
          <p:nvPr/>
        </p:nvSpPr>
        <p:spPr>
          <a:xfrm>
            <a:off x="4957920" y="5907600"/>
            <a:ext cx="2253960" cy="333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latin typeface="Calibri"/>
              </a:rPr>
              <a:t>compressed sequence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73" name="CustomShape 9"/>
          <p:cNvSpPr/>
          <p:nvPr/>
        </p:nvSpPr>
        <p:spPr>
          <a:xfrm flipV="1">
            <a:off x="6085080" y="5541120"/>
            <a:ext cx="360" cy="347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Line 10"/>
          <p:cNvSpPr/>
          <p:nvPr/>
        </p:nvSpPr>
        <p:spPr>
          <a:xfrm>
            <a:off x="4738680" y="5523480"/>
            <a:ext cx="2966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1"/>
          <p:cNvSpPr/>
          <p:nvPr/>
        </p:nvSpPr>
        <p:spPr>
          <a:xfrm>
            <a:off x="3768840" y="4408920"/>
            <a:ext cx="1422000" cy="333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alibri"/>
              </a:rPr>
              <a:t>00000000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76" name="CustomShape 12"/>
          <p:cNvSpPr/>
          <p:nvPr/>
        </p:nvSpPr>
        <p:spPr>
          <a:xfrm>
            <a:off x="4479840" y="4747680"/>
            <a:ext cx="360" cy="326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Line 13"/>
          <p:cNvSpPr/>
          <p:nvPr/>
        </p:nvSpPr>
        <p:spPr>
          <a:xfrm>
            <a:off x="4248720" y="5074200"/>
            <a:ext cx="43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Decoding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510560" y="1690560"/>
            <a:ext cx="917028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Replace dictionary reference bytes with the referenced word in the dictionary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2926080" y="3854880"/>
            <a:ext cx="633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</a:t>
            </a:r>
            <a:r>
              <a:rPr lang="en-US" sz="1800" b="0" strike="noStrike" spc="-1">
                <a:solidFill>
                  <a:srgbClr val="FF0000"/>
                </a:solidFill>
                <a:latin typeface="Calibri"/>
              </a:rPr>
              <a:t>[null]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[ref0][ref1][ref0][ref1]little_star!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1" name="Line 4"/>
          <p:cNvSpPr/>
          <p:nvPr/>
        </p:nvSpPr>
        <p:spPr>
          <a:xfrm flipV="1">
            <a:off x="5495760" y="3676320"/>
            <a:ext cx="0" cy="17820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Line 5"/>
          <p:cNvSpPr/>
          <p:nvPr/>
        </p:nvSpPr>
        <p:spPr>
          <a:xfrm flipH="1">
            <a:off x="4143240" y="3671640"/>
            <a:ext cx="2397240" cy="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Line 6"/>
          <p:cNvSpPr/>
          <p:nvPr/>
        </p:nvSpPr>
        <p:spPr>
          <a:xfrm>
            <a:off x="3962160" y="3854520"/>
            <a:ext cx="384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Line 7"/>
          <p:cNvSpPr/>
          <p:nvPr/>
        </p:nvSpPr>
        <p:spPr>
          <a:xfrm flipV="1">
            <a:off x="6540480" y="3671640"/>
            <a:ext cx="0" cy="17820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8"/>
          <p:cNvSpPr/>
          <p:nvPr/>
        </p:nvSpPr>
        <p:spPr>
          <a:xfrm flipH="1">
            <a:off x="4564080" y="4437360"/>
            <a:ext cx="2486880" cy="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9"/>
          <p:cNvSpPr/>
          <p:nvPr/>
        </p:nvSpPr>
        <p:spPr>
          <a:xfrm flipV="1">
            <a:off x="6006240" y="4241880"/>
            <a:ext cx="0" cy="19548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10"/>
          <p:cNvSpPr/>
          <p:nvPr/>
        </p:nvSpPr>
        <p:spPr>
          <a:xfrm flipV="1">
            <a:off x="7050960" y="4237200"/>
            <a:ext cx="0" cy="200160"/>
          </a:xfrm>
          <a:prstGeom prst="line">
            <a:avLst/>
          </a:prstGeom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Line 11"/>
          <p:cNvSpPr/>
          <p:nvPr/>
        </p:nvSpPr>
        <p:spPr>
          <a:xfrm>
            <a:off x="4372200" y="4237200"/>
            <a:ext cx="384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12"/>
          <p:cNvSpPr/>
          <p:nvPr/>
        </p:nvSpPr>
        <p:spPr>
          <a:xfrm>
            <a:off x="4143240" y="3672000"/>
            <a:ext cx="360" cy="17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13"/>
          <p:cNvSpPr/>
          <p:nvPr/>
        </p:nvSpPr>
        <p:spPr>
          <a:xfrm flipV="1">
            <a:off x="4564440" y="4236840"/>
            <a:ext cx="360" cy="19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14"/>
          <p:cNvSpPr/>
          <p:nvPr/>
        </p:nvSpPr>
        <p:spPr>
          <a:xfrm>
            <a:off x="6006600" y="4676760"/>
            <a:ext cx="360" cy="68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15"/>
          <p:cNvSpPr/>
          <p:nvPr/>
        </p:nvSpPr>
        <p:spPr>
          <a:xfrm>
            <a:off x="2836800" y="5496120"/>
            <a:ext cx="6339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Lab Assignment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510560" y="1690559"/>
            <a:ext cx="9414114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buildTables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generate word table and index-correlated count table</a:t>
            </a:r>
          </a:p>
          <a:p>
            <a:pPr marL="285840" indent="-285480"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buildDictionary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– provided to students: generates a dictionary based on the word and count tables generated in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buildTables</a:t>
            </a:r>
            <a:endParaRPr lang="en-US" sz="2400" b="0" strike="noStrike" spc="-1" dirty="0">
              <a:solidFill>
                <a:srgbClr val="000000"/>
              </a:solidFill>
              <a:latin typeface="Monaco" pitchFamily="2" charset="77"/>
            </a:endParaRPr>
          </a:p>
          <a:p>
            <a:pPr marL="285840" indent="-285480"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Monaco" pitchFamily="2" charset="77"/>
            </a:endParaRPr>
          </a:p>
          <a:p>
            <a:pPr marL="285840" indent="-28548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Monaco" pitchFamily="2" charset="77"/>
              </a:rPr>
              <a:t>encode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generate the output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Testing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510560" y="1690560"/>
            <a:ext cx="9170280" cy="34148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Monaco" pitchFamily="2" charset="77"/>
              </a:rPr>
              <a:t>print-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tables.o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prints tables generated by student solution column by column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Monaco" pitchFamily="2" charset="77"/>
              </a:rPr>
              <a:t>print-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encoding.o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prints encoding generated by student solution in a human-readable format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Monaco" pitchFamily="2" charset="77"/>
              </a:rPr>
              <a:t>decode.o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decodes the encoding and prints it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sngStrike" spc="-1" dirty="0" err="1">
                <a:solidFill>
                  <a:srgbClr val="000000"/>
                </a:solidFill>
                <a:latin typeface="Calibri"/>
              </a:rPr>
              <a:t>CheckMyLab</a:t>
            </a:r>
            <a:endParaRPr lang="en-US" sz="2400" b="0" strike="sng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Data Compression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510560" y="2255040"/>
            <a:ext cx="9170280" cy="1831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Converting data into a smaller form for storage or transmission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Lossy Compression</a:t>
            </a:r>
            <a:endParaRPr lang="en-US" sz="2400" b="0" strike="noStrike" spc="-1" dirty="0">
              <a:latin typeface="Arial"/>
            </a:endParaRPr>
          </a:p>
          <a:p>
            <a:pPr marL="743040" lvl="1" indent="-28548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Lossless Compression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Dictionary Compression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510560" y="2255040"/>
            <a:ext cx="9170280" cy="301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Lossless compression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Method of reducing redundancy in data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Copies common patterns in a data structure called a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dictionary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Replaces occurrences of those patterns with a small reference to the dictionary element containing the full copy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Tables in Memory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Picture 3" descr="Table&#10;&#10;Description automatically generated"/>
          <p:cNvPicPr/>
          <p:nvPr/>
        </p:nvPicPr>
        <p:blipFill>
          <a:blip r:embed="rId3"/>
          <a:stretch/>
        </p:blipFill>
        <p:spPr>
          <a:xfrm>
            <a:off x="3414960" y="1690560"/>
            <a:ext cx="5361480" cy="4335480"/>
          </a:xfrm>
          <a:prstGeom prst="rect">
            <a:avLst/>
          </a:prstGeom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CD7470B-1089-864C-A8EA-7B0851C5EFCE}"/>
              </a:ext>
            </a:extLst>
          </p:cNvPr>
          <p:cNvSpPr/>
          <p:nvPr/>
        </p:nvSpPr>
        <p:spPr>
          <a:xfrm>
            <a:off x="2229853" y="3429000"/>
            <a:ext cx="7523747" cy="284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CC950-1C41-C245-8F28-FCA5BD8F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7C3166-F2AE-2743-A886-70EFF00701D3}"/>
              </a:ext>
            </a:extLst>
          </p:cNvPr>
          <p:cNvSpPr txBox="1"/>
          <p:nvPr/>
        </p:nvSpPr>
        <p:spPr>
          <a:xfrm>
            <a:off x="1395663" y="2021305"/>
            <a:ext cx="5061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array of words stored in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1E6FE-5618-7741-9C5D-13FB65AB4835}"/>
              </a:ext>
            </a:extLst>
          </p:cNvPr>
          <p:cNvSpPr txBox="1"/>
          <p:nvPr/>
        </p:nvSpPr>
        <p:spPr>
          <a:xfrm>
            <a:off x="1372703" y="3954379"/>
            <a:ext cx="9980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Monaco" pitchFamily="2" charset="77"/>
              </a:rPr>
              <a:t>common.s</a:t>
            </a:r>
            <a:r>
              <a:rPr lang="en-US" sz="24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reads a text file and stores in memory  as an array of 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passes address of first word to </a:t>
            </a:r>
            <a:r>
              <a:rPr lang="en-US" sz="2400" dirty="0" err="1">
                <a:latin typeface="Monaco" pitchFamily="2" charset="77"/>
              </a:rPr>
              <a:t>buildTables</a:t>
            </a:r>
            <a:r>
              <a:rPr lang="en-US" sz="2400" dirty="0"/>
              <a:t> and </a:t>
            </a:r>
            <a:r>
              <a:rPr lang="en-US" sz="2400" dirty="0">
                <a:latin typeface="Monaco" pitchFamily="2" charset="77"/>
              </a:rPr>
              <a:t>encode</a:t>
            </a:r>
            <a:r>
              <a:rPr lang="en-US" sz="2400" dirty="0"/>
              <a:t> functions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04C96A-C308-5148-9018-6D420F7D7CA2}"/>
              </a:ext>
            </a:extLst>
          </p:cNvPr>
          <p:cNvSpPr txBox="1"/>
          <p:nvPr/>
        </p:nvSpPr>
        <p:spPr>
          <a:xfrm>
            <a:off x="2881005" y="3000733"/>
            <a:ext cx="715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end  of the array is signaled by a sentinel word</a:t>
            </a:r>
          </a:p>
        </p:txBody>
      </p:sp>
    </p:spTree>
    <p:extLst>
      <p:ext uri="{BB962C8B-B14F-4D97-AF65-F5344CB8AC3E}">
        <p14:creationId xmlns:p14="http://schemas.microsoft.com/office/powerpoint/2010/main" val="16951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Conversion  of Input Text File into </a:t>
            </a:r>
          </a:p>
          <a:p>
            <a:pPr algn="ctr"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Array  of Words </a:t>
            </a:r>
            <a:r>
              <a:rPr lang="en-US" sz="4400" spc="-1" dirty="0">
                <a:solidFill>
                  <a:srgbClr val="000000"/>
                </a:solidFill>
                <a:latin typeface="Calibri Light"/>
              </a:rPr>
              <a:t>Memory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7" name="Table 2"/>
          <p:cNvGraphicFramePr/>
          <p:nvPr/>
        </p:nvGraphicFramePr>
        <p:xfrm>
          <a:off x="2031840" y="3079080"/>
          <a:ext cx="8127720" cy="3337200"/>
        </p:xfrm>
        <a:graphic>
          <a:graphicData uri="http://schemas.openxmlformats.org/drawingml/2006/table">
            <a:tbl>
              <a:tblPr/>
              <a:tblGrid>
                <a:gridCol w="406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Word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0x10010800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twin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0x10010804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kle_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0x10010808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twin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0x1001080c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kle_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0x10010810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litt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0x10010814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le_s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0x10010818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tar!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0x1001081c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\0\0\0\0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8" name="CustomShape 3"/>
          <p:cNvSpPr/>
          <p:nvPr/>
        </p:nvSpPr>
        <p:spPr>
          <a:xfrm>
            <a:off x="2031840" y="1830960"/>
            <a:ext cx="8127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3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Lab Compression Format Workflow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5294520" y="2762280"/>
            <a:ext cx="1602720" cy="50760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Helper Tables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6095880" y="2198520"/>
            <a:ext cx="360" cy="56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5294520" y="3833640"/>
            <a:ext cx="1602720" cy="50760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Dictionary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 flipH="1">
            <a:off x="6095160" y="3270240"/>
            <a:ext cx="360" cy="56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6"/>
          <p:cNvSpPr/>
          <p:nvPr/>
        </p:nvSpPr>
        <p:spPr>
          <a:xfrm>
            <a:off x="5294520" y="4905360"/>
            <a:ext cx="1602720" cy="50760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Encoding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05" name="CustomShape 7"/>
          <p:cNvSpPr/>
          <p:nvPr/>
        </p:nvSpPr>
        <p:spPr>
          <a:xfrm>
            <a:off x="6095880" y="4341960"/>
            <a:ext cx="360" cy="56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8"/>
          <p:cNvSpPr/>
          <p:nvPr/>
        </p:nvSpPr>
        <p:spPr>
          <a:xfrm flipH="1">
            <a:off x="6095160" y="5413320"/>
            <a:ext cx="360" cy="55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11"/>
          <p:cNvSpPr/>
          <p:nvPr/>
        </p:nvSpPr>
        <p:spPr>
          <a:xfrm>
            <a:off x="4958640" y="1635120"/>
            <a:ext cx="2274480" cy="563040"/>
          </a:xfrm>
          <a:prstGeom prst="ellipse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Input 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Array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10" name="CustomShape 12"/>
          <p:cNvSpPr/>
          <p:nvPr/>
        </p:nvSpPr>
        <p:spPr>
          <a:xfrm>
            <a:off x="4958640" y="5971680"/>
            <a:ext cx="2274480" cy="563040"/>
          </a:xfrm>
          <a:prstGeom prst="ellipse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Output 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Array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11" name="CustomShape 13"/>
          <p:cNvSpPr/>
          <p:nvPr/>
        </p:nvSpPr>
        <p:spPr>
          <a:xfrm>
            <a:off x="838080" y="3697868"/>
            <a:ext cx="293448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FF0000"/>
                </a:solidFill>
                <a:latin typeface="Calibri"/>
              </a:rPr>
              <a:t>To be implemented in this lab</a:t>
            </a:r>
            <a:endParaRPr lang="en-US" sz="2400" b="0" strike="noStrike" spc="-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2BF50FE-5142-2842-B27A-E5B6B407E871}"/>
              </a:ext>
            </a:extLst>
          </p:cNvPr>
          <p:cNvCxnSpPr>
            <a:stCxn id="111" idx="3"/>
            <a:endCxn id="100" idx="1"/>
          </p:cNvCxnSpPr>
          <p:nvPr/>
        </p:nvCxnSpPr>
        <p:spPr>
          <a:xfrm flipV="1">
            <a:off x="3772560" y="3016080"/>
            <a:ext cx="1521960" cy="109656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637A1A-853C-0F44-84D5-305D30A11E26}"/>
              </a:ext>
            </a:extLst>
          </p:cNvPr>
          <p:cNvCxnSpPr>
            <a:cxnSpLocks/>
            <a:stCxn id="111" idx="3"/>
            <a:endCxn id="104" idx="1"/>
          </p:cNvCxnSpPr>
          <p:nvPr/>
        </p:nvCxnSpPr>
        <p:spPr>
          <a:xfrm>
            <a:off x="3772560" y="4112640"/>
            <a:ext cx="1521960" cy="104652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2" grpId="0" animBg="1"/>
      <p:bldP spid="104" grpId="0" animBg="1"/>
      <p:bldP spid="110" grpId="0" animBg="1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8080" y="3085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Word Table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5" name="Table 2"/>
          <p:cNvGraphicFramePr/>
          <p:nvPr/>
        </p:nvGraphicFramePr>
        <p:xfrm>
          <a:off x="2725560" y="3973680"/>
          <a:ext cx="6740640" cy="1845000"/>
        </p:xfrm>
        <a:graphic>
          <a:graphicData uri="http://schemas.openxmlformats.org/drawingml/2006/table">
            <a:tbl>
              <a:tblPr/>
              <a:tblGrid>
                <a:gridCol w="9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(Index)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Address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Word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0x10011000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twin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00000001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0x10011004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kle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00000010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0x10011008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litt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0x1001100c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le_s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00000100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0x10011010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tar!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75600" marR="75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6" name="CustomShape 3"/>
          <p:cNvSpPr/>
          <p:nvPr/>
        </p:nvSpPr>
        <p:spPr>
          <a:xfrm>
            <a:off x="4705200" y="3289320"/>
            <a:ext cx="2781000" cy="39348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1510560" y="1634400"/>
            <a:ext cx="917028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Stores each unique word from the input file exactly once, in the order that they first appeared in the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file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Count Table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FEF19D-4C46-974D-8D66-EF11255807D2}"/>
              </a:ext>
            </a:extLst>
          </p:cNvPr>
          <p:cNvGrpSpPr/>
          <p:nvPr/>
        </p:nvGrpSpPr>
        <p:grpSpPr>
          <a:xfrm>
            <a:off x="4744080" y="4647600"/>
            <a:ext cx="2703600" cy="1845000"/>
            <a:chOff x="4744080" y="4647600"/>
            <a:chExt cx="2703600" cy="1845000"/>
          </a:xfrm>
        </p:grpSpPr>
        <p:graphicFrame>
          <p:nvGraphicFramePr>
            <p:cNvPr id="121" name="Table 4"/>
            <p:cNvGraphicFramePr/>
            <p:nvPr>
              <p:extLst>
                <p:ext uri="{D42A27DB-BD31-4B8C-83A1-F6EECF244321}">
                  <p14:modId xmlns:p14="http://schemas.microsoft.com/office/powerpoint/2010/main" val="4280819772"/>
                </p:ext>
              </p:extLst>
            </p:nvPr>
          </p:nvGraphicFramePr>
          <p:xfrm>
            <a:off x="5596200" y="4647600"/>
            <a:ext cx="999720" cy="1845000"/>
          </p:xfrm>
          <a:graphic>
            <a:graphicData uri="http://schemas.openxmlformats.org/drawingml/2006/table">
              <a:tbl>
                <a:tblPr/>
                <a:tblGrid>
                  <a:gridCol w="9997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1" strike="noStrike" spc="-1" dirty="0">
                            <a:solidFill>
                              <a:srgbClr val="FFFFFF"/>
                            </a:solidFill>
                            <a:latin typeface="Calibri"/>
                          </a:rPr>
                          <a:t>(</a:t>
                        </a:r>
                        <a:r>
                          <a:rPr lang="en-US" sz="1400" b="1" strike="noStrike" spc="-1" dirty="0">
                            <a:solidFill>
                              <a:schemeClr val="tx1"/>
                            </a:solidFill>
                            <a:latin typeface="Calibri"/>
                          </a:rPr>
                          <a:t>Index</a:t>
                        </a:r>
                        <a:r>
                          <a:rPr lang="en-US" sz="1400" b="1" strike="noStrike" spc="-1" dirty="0">
                            <a:solidFill>
                              <a:srgbClr val="FFFFFF"/>
                            </a:solidFill>
                            <a:latin typeface="Calibri"/>
                          </a:rPr>
                          <a:t>)</a:t>
                        </a:r>
                        <a:endParaRPr lang="en-US" sz="1400" b="0" strike="noStrike" spc="-1" dirty="0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00000000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3816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24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00000001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00000010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00000011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0780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 dirty="0">
                            <a:solidFill>
                              <a:srgbClr val="000000"/>
                            </a:solidFill>
                            <a:latin typeface="Calibri"/>
                          </a:rPr>
                          <a:t>00000100</a:t>
                        </a:r>
                        <a:endParaRPr lang="en-US" sz="1400" b="0" strike="noStrike" spc="-1" dirty="0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122" name="Line 5"/>
            <p:cNvSpPr/>
            <p:nvPr/>
          </p:nvSpPr>
          <p:spPr>
            <a:xfrm>
              <a:off x="4744080" y="511380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Line 6"/>
            <p:cNvSpPr/>
            <p:nvPr/>
          </p:nvSpPr>
          <p:spPr>
            <a:xfrm>
              <a:off x="4744080" y="54241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Line 7"/>
            <p:cNvSpPr/>
            <p:nvPr/>
          </p:nvSpPr>
          <p:spPr>
            <a:xfrm>
              <a:off x="4744080" y="57175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Line 8"/>
            <p:cNvSpPr/>
            <p:nvPr/>
          </p:nvSpPr>
          <p:spPr>
            <a:xfrm>
              <a:off x="4744080" y="603360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Line 9"/>
            <p:cNvSpPr/>
            <p:nvPr/>
          </p:nvSpPr>
          <p:spPr>
            <a:xfrm>
              <a:off x="4744080" y="63385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Line 10"/>
            <p:cNvSpPr/>
            <p:nvPr/>
          </p:nvSpPr>
          <p:spPr>
            <a:xfrm>
              <a:off x="6595920" y="511380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Line 11"/>
            <p:cNvSpPr/>
            <p:nvPr/>
          </p:nvSpPr>
          <p:spPr>
            <a:xfrm>
              <a:off x="6595920" y="54241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Line 12"/>
            <p:cNvSpPr/>
            <p:nvPr/>
          </p:nvSpPr>
          <p:spPr>
            <a:xfrm>
              <a:off x="6595920" y="57175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Line 13"/>
            <p:cNvSpPr/>
            <p:nvPr/>
          </p:nvSpPr>
          <p:spPr>
            <a:xfrm>
              <a:off x="6595920" y="603360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Line 14"/>
            <p:cNvSpPr/>
            <p:nvPr/>
          </p:nvSpPr>
          <p:spPr>
            <a:xfrm>
              <a:off x="6595920" y="6338520"/>
              <a:ext cx="851760" cy="0"/>
            </a:xfrm>
            <a:prstGeom prst="line">
              <a:avLst/>
            </a:prstGeom>
            <a:ln w="93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2D25CE-F67C-804A-9E9C-86CF7545B411}"/>
              </a:ext>
            </a:extLst>
          </p:cNvPr>
          <p:cNvGrpSpPr/>
          <p:nvPr/>
        </p:nvGrpSpPr>
        <p:grpSpPr>
          <a:xfrm>
            <a:off x="594720" y="4203720"/>
            <a:ext cx="4149360" cy="2288880"/>
            <a:chOff x="594720" y="4203720"/>
            <a:chExt cx="4149360" cy="2288880"/>
          </a:xfrm>
        </p:grpSpPr>
        <p:graphicFrame>
          <p:nvGraphicFramePr>
            <p:cNvPr id="119" name="Table 2"/>
            <p:cNvGraphicFramePr/>
            <p:nvPr>
              <p:extLst>
                <p:ext uri="{D42A27DB-BD31-4B8C-83A1-F6EECF244321}">
                  <p14:modId xmlns:p14="http://schemas.microsoft.com/office/powerpoint/2010/main" val="2523138705"/>
                </p:ext>
              </p:extLst>
            </p:nvPr>
          </p:nvGraphicFramePr>
          <p:xfrm>
            <a:off x="594720" y="4647600"/>
            <a:ext cx="4149360" cy="1845000"/>
          </p:xfrm>
          <a:graphic>
            <a:graphicData uri="http://schemas.openxmlformats.org/drawingml/2006/table">
              <a:tbl>
                <a:tblPr/>
                <a:tblGrid>
                  <a:gridCol w="140796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7414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1" strike="noStrike" spc="-1">
                            <a:solidFill>
                              <a:srgbClr val="FFFFFF"/>
                            </a:solidFill>
                            <a:latin typeface="Calibri"/>
                          </a:rPr>
                          <a:t>Address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00000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1" strike="noStrike" spc="-1">
                            <a:solidFill>
                              <a:srgbClr val="FFFFFF"/>
                            </a:solidFill>
                            <a:latin typeface="Calibri"/>
                          </a:rPr>
                          <a:t>Word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0000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0x10011000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3816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twin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3816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0x10011004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kle_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0x10011008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litt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0x1001100c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le_s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0780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0x10011010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 dirty="0">
                            <a:solidFill>
                              <a:srgbClr val="000000"/>
                            </a:solidFill>
                            <a:latin typeface="Calibri"/>
                          </a:rPr>
                          <a:t>tar!</a:t>
                        </a:r>
                        <a:endParaRPr lang="en-US" sz="1400" b="0" strike="noStrike" spc="-1" dirty="0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132" name="CustomShape 15"/>
            <p:cNvSpPr/>
            <p:nvPr/>
          </p:nvSpPr>
          <p:spPr>
            <a:xfrm>
              <a:off x="1234440" y="4203720"/>
              <a:ext cx="28699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alibri"/>
                </a:rPr>
                <a:t>Word Table</a:t>
              </a:r>
              <a:endParaRPr lang="en-US" sz="1800" b="0" strike="noStrike" spc="-1">
                <a:latin typeface="Arial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70FF0B5-7509-454B-9D05-23284908BD32}"/>
              </a:ext>
            </a:extLst>
          </p:cNvPr>
          <p:cNvGrpSpPr/>
          <p:nvPr/>
        </p:nvGrpSpPr>
        <p:grpSpPr>
          <a:xfrm>
            <a:off x="7447680" y="4203720"/>
            <a:ext cx="4149360" cy="2288880"/>
            <a:chOff x="7447680" y="4203720"/>
            <a:chExt cx="4149360" cy="2288880"/>
          </a:xfrm>
        </p:grpSpPr>
        <p:graphicFrame>
          <p:nvGraphicFramePr>
            <p:cNvPr id="120" name="Table 3"/>
            <p:cNvGraphicFramePr/>
            <p:nvPr>
              <p:extLst>
                <p:ext uri="{D42A27DB-BD31-4B8C-83A1-F6EECF244321}">
                  <p14:modId xmlns:p14="http://schemas.microsoft.com/office/powerpoint/2010/main" val="3399510384"/>
                </p:ext>
              </p:extLst>
            </p:nvPr>
          </p:nvGraphicFramePr>
          <p:xfrm>
            <a:off x="7447680" y="4647600"/>
            <a:ext cx="4149360" cy="1845000"/>
          </p:xfrm>
          <a:graphic>
            <a:graphicData uri="http://schemas.openxmlformats.org/drawingml/2006/table">
              <a:tbl>
                <a:tblPr/>
                <a:tblGrid>
                  <a:gridCol w="140796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7414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1" strike="noStrike" spc="-1">
                            <a:solidFill>
                              <a:srgbClr val="FFFFFF"/>
                            </a:solidFill>
                            <a:latin typeface="Calibri"/>
                          </a:rPr>
                          <a:t>Address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00000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1" strike="noStrike" spc="-1">
                            <a:solidFill>
                              <a:srgbClr val="FFFFFF"/>
                            </a:solidFill>
                            <a:latin typeface="Calibri"/>
                          </a:rPr>
                          <a:t>Count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0000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0x10021000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3816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2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3816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0x10021001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2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0x10021002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074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0x10021003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7E7E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0780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0x10021004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400" b="0" strike="noStrike" spc="-1">
                            <a:solidFill>
                              <a:srgbClr val="000000"/>
                            </a:solidFill>
                            <a:latin typeface="Calibri"/>
                          </a:rPr>
                          <a:t>1</a:t>
                        </a:r>
                        <a:endParaRPr lang="en-US" sz="1400" b="0" strike="noStrike" spc="-1">
                          <a:latin typeface="Arial"/>
                        </a:endParaRPr>
                      </a:p>
                    </a:txBody>
                    <a:tcPr marL="75600" marR="7560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CCCCCC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133" name="CustomShape 16"/>
            <p:cNvSpPr/>
            <p:nvPr/>
          </p:nvSpPr>
          <p:spPr>
            <a:xfrm>
              <a:off x="8087400" y="4203720"/>
              <a:ext cx="28699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alibri"/>
                </a:rPr>
                <a:t>Count Table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34" name="CustomShape 17"/>
          <p:cNvSpPr/>
          <p:nvPr/>
        </p:nvSpPr>
        <p:spPr>
          <a:xfrm>
            <a:off x="4705200" y="3809880"/>
            <a:ext cx="2781000" cy="39348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twinkle_twinkle_little_star!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5" name="CustomShape 18"/>
          <p:cNvSpPr/>
          <p:nvPr/>
        </p:nvSpPr>
        <p:spPr>
          <a:xfrm>
            <a:off x="1510560" y="1634400"/>
            <a:ext cx="9170280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C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ontains the number of times that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each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word appears in the input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Each count is stored as a byte</a:t>
            </a:r>
            <a:endParaRPr lang="en-US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Count Table is index correlated to the Word Table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1151</Words>
  <Application>Microsoft Macintosh PowerPoint</Application>
  <PresentationFormat>Widescreen</PresentationFormat>
  <Paragraphs>211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Monaco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Input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  Data Compression</dc:title>
  <dc:subject/>
  <dc:creator>Jason Sommerville</dc:creator>
  <dc:description/>
  <cp:lastModifiedBy>Jose Amaral</cp:lastModifiedBy>
  <cp:revision>18</cp:revision>
  <dcterms:created xsi:type="dcterms:W3CDTF">2021-07-23T23:27:56Z</dcterms:created>
  <dcterms:modified xsi:type="dcterms:W3CDTF">2021-09-23T18:47:08Z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