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58" r:id="rId4"/>
    <p:sldId id="259"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 id="276" r:id="rId20"/>
    <p:sldId id="277" r:id="rId21"/>
    <p:sldId id="278" r:id="rId22"/>
    <p:sldId id="280" r:id="rId23"/>
    <p:sldId id="281" r:id="rId24"/>
    <p:sldId id="283" r:id="rId25"/>
    <p:sldId id="282" r:id="rId26"/>
    <p:sldId id="269" r:id="rId27"/>
    <p:sldId id="270" r:id="rId28"/>
    <p:sldId id="279" r:id="rId29"/>
    <p:sldId id="289" r:id="rId30"/>
    <p:sldId id="288" r:id="rId31"/>
    <p:sldId id="290" r:id="rId32"/>
    <p:sldId id="291" r:id="rId33"/>
    <p:sldId id="292" r:id="rId34"/>
    <p:sldId id="293" r:id="rId35"/>
    <p:sldId id="294" r:id="rId36"/>
  </p:sldIdLst>
  <p:sldSz cx="12192000" cy="6858000"/>
  <p:notesSz cx="6858000" cy="9144000"/>
  <p:custDataLst>
    <p:tags r:id="rId4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0" Type="http://schemas.openxmlformats.org/officeDocument/2006/relationships/tags" Target="tags/tag1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Left side is the RISC-V assembly source code. Right side is what the code looks like after being assembled by RARS.</a:t>
            </a:r>
            <a:endParaRPr lang="en-CA"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Inserting instructions into the program changes the address of the branch target, but it did not change the branch offset.</a:t>
            </a:r>
            <a:endParaRPr lang="en-CA"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Need to adjust the branch offset so that the branch instruction branches to the same target label as it did in the original program.</a:t>
            </a:r>
            <a:endParaRPr lang="en-CA"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There are six types of branch instructions in RISC-V. These are also on the RISC-V reference data (‘green</a:t>
            </a:r>
            <a:r>
              <a:rPr lang="en-US" altLang="en-CA"/>
              <a:t>’</a:t>
            </a:r>
            <a:r>
              <a:rPr lang="en-CA" altLang="zh-CN"/>
              <a:t>) sheet.</a:t>
            </a:r>
            <a:endParaRPr lang="en-CA"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In this lab, the number of insertions to a program will never be enough to create a impossible branch.</a:t>
            </a:r>
            <a:endParaRPr lang="en-CA"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Jump instructions can also be affected by the insertion of instructions. Students do not need to adjust the immediate value of jump instructions in this lab. We will also never insert any branch or jump instructions to create the modified programs in this lab.</a:t>
            </a:r>
            <a:endParaRPr lang="en-CA"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In the algorithm, </a:t>
            </a:r>
            <a:r>
              <a:rPr lang="en-CA" altLang="zh-CN">
                <a:latin typeface="Consolas" panose="020B0609020204030204" charset="0"/>
                <a:cs typeface="Consolas" panose="020B0609020204030204" charset="0"/>
                <a:sym typeface="+mn-ea"/>
              </a:rPr>
              <a:t>PC</a:t>
            </a:r>
            <a:r>
              <a:rPr lang="en-CA" altLang="zh-CN">
                <a:cs typeface="+mn-lt"/>
                <a:sym typeface="+mn-ea"/>
              </a:rPr>
              <a:t> refers to the address that was used to load the instruction from memory as opposed to the real value of PC when executing a program. This is because the common.s in this lab will load the programs from their files into the data segment. </a:t>
            </a:r>
            <a:endParaRPr lang="en-CA"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en-CA" altLang="zh-CN"/>
              <a:t>Fix Branch</a:t>
            </a:r>
            <a:endParaRPr lang="en-CA" altLang="zh-CN"/>
          </a:p>
        </p:txBody>
      </p:sp>
      <p:sp>
        <p:nvSpPr>
          <p:cNvPr id="3" name="副标题 2"/>
          <p:cNvSpPr>
            <a:spLocks noGrp="1"/>
          </p:cNvSpPr>
          <p:nvPr>
            <p:ph type="subTitle" idx="1"/>
          </p:nvPr>
        </p:nvSpPr>
        <p:spPr/>
        <p:txBody>
          <a:bodyPr/>
          <a:p>
            <a:r>
              <a:rPr lang="en-CA" altLang="zh-CN"/>
              <a:t>CMPUT 229</a:t>
            </a:r>
            <a:endParaRPr lang="en-CA" altLang="zh-CN"/>
          </a:p>
          <a:p>
            <a:r>
              <a:rPr lang="en-CA" altLang="zh-CN"/>
              <a:t>University of Alberta</a:t>
            </a:r>
            <a:endParaRPr lang="en-CA" alt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Insertion Points</a:t>
            </a:r>
            <a:endParaRPr lang="en-CA" altLang="zh-CN"/>
          </a:p>
        </p:txBody>
      </p:sp>
      <p:sp>
        <p:nvSpPr>
          <p:cNvPr id="3" name="内容占位符 2"/>
          <p:cNvSpPr>
            <a:spLocks noGrp="1"/>
          </p:cNvSpPr>
          <p:nvPr>
            <p:ph idx="1"/>
          </p:nvPr>
        </p:nvSpPr>
        <p:spPr/>
        <p:txBody>
          <a:bodyPr/>
          <a:p>
            <a:r>
              <a:rPr lang="en-CA" altLang="zh-CN"/>
              <a:t>A</a:t>
            </a:r>
            <a:r>
              <a:rPr lang="zh-CN" altLang="en-US"/>
              <a:t>ddress of the instruction (in the original program) before </a:t>
            </a:r>
            <a:r>
              <a:rPr lang="en-CA" altLang="zh-CN"/>
              <a:t>a </a:t>
            </a:r>
            <a:r>
              <a:rPr lang="zh-CN" altLang="en-US"/>
              <a:t>block of added instructions</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Insertion Points - Demonstration</a:t>
            </a:r>
            <a:endParaRPr lang="en-CA" altLang="zh-CN"/>
          </a:p>
        </p:txBody>
      </p:sp>
      <p:sp>
        <p:nvSpPr>
          <p:cNvPr id="4" name="文本框 3"/>
          <p:cNvSpPr txBox="1"/>
          <p:nvPr/>
        </p:nvSpPr>
        <p:spPr>
          <a:xfrm>
            <a:off x="838200" y="1581785"/>
            <a:ext cx="5257800" cy="563245"/>
          </a:xfrm>
          <a:prstGeom prst="rect">
            <a:avLst/>
          </a:prstGeom>
          <a:noFill/>
        </p:spPr>
        <p:txBody>
          <a:bodyPr wrap="square" rtlCol="0">
            <a:noAutofit/>
          </a:bodyPr>
          <a:p>
            <a:pPr algn="ctr"/>
            <a:r>
              <a:rPr lang="en-CA" altLang="zh-CN" sz="2800"/>
              <a:t>Original Program</a:t>
            </a:r>
            <a:endParaRPr lang="en-CA" altLang="zh-CN" sz="2800"/>
          </a:p>
        </p:txBody>
      </p:sp>
      <p:sp>
        <p:nvSpPr>
          <p:cNvPr id="5" name="文本框 4"/>
          <p:cNvSpPr txBox="1"/>
          <p:nvPr/>
        </p:nvSpPr>
        <p:spPr>
          <a:xfrm>
            <a:off x="6096000" y="1581785"/>
            <a:ext cx="5257800" cy="563245"/>
          </a:xfrm>
          <a:prstGeom prst="rect">
            <a:avLst/>
          </a:prstGeom>
          <a:noFill/>
        </p:spPr>
        <p:txBody>
          <a:bodyPr wrap="square" rtlCol="0">
            <a:noAutofit/>
          </a:bodyPr>
          <a:p>
            <a:pPr algn="ctr"/>
            <a:r>
              <a:rPr lang="en-CA" altLang="zh-CN" sz="2800"/>
              <a:t>Modified Program</a:t>
            </a:r>
            <a:endParaRPr lang="en-CA" altLang="zh-CN" sz="2800"/>
          </a:p>
        </p:txBody>
      </p:sp>
      <p:graphicFrame>
        <p:nvGraphicFramePr>
          <p:cNvPr id="6" name="表格 5"/>
          <p:cNvGraphicFramePr/>
          <p:nvPr>
            <p:custDataLst>
              <p:tags r:id="rId1"/>
            </p:custDataLst>
          </p:nvPr>
        </p:nvGraphicFramePr>
        <p:xfrm>
          <a:off x="193040" y="2145030"/>
          <a:ext cx="1650365" cy="1905000"/>
        </p:xfrm>
        <a:graphic>
          <a:graphicData uri="http://schemas.openxmlformats.org/drawingml/2006/table">
            <a:tbl>
              <a:tblPr firstRow="1" bandRow="1">
                <a:tableStyleId>{5C22544A-7EE6-4342-B048-85BDC9FD1C3A}</a:tableStyleId>
              </a:tblPr>
              <a:tblGrid>
                <a:gridCol w="1650365"/>
              </a:tblGrid>
              <a:tr h="381000">
                <a:tc>
                  <a:txBody>
                    <a:bodyPr/>
                    <a:p>
                      <a:pPr>
                        <a:buNone/>
                      </a:pPr>
                      <a:r>
                        <a:rPr lang="en-CA" altLang="zh-CN" b="0">
                          <a:solidFill>
                            <a:schemeClr val="tx1"/>
                          </a:solidFill>
                          <a:latin typeface="Consolas" panose="020B0609020204030204" charset="0"/>
                          <a:cs typeface="Consolas" panose="020B0609020204030204" charset="0"/>
                        </a:rPr>
                        <a:t>0x10010000</a:t>
                      </a:r>
                      <a:endParaRPr lang="en-CA" altLang="zh-CN" b="0">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r>
                        <a:rPr lang="en-CA" altLang="zh-CN">
                          <a:solidFill>
                            <a:schemeClr val="tx1"/>
                          </a:solidFill>
                          <a:latin typeface="Consolas" panose="020B0609020204030204" charset="0"/>
                          <a:cs typeface="Consolas" panose="020B0609020204030204" charset="0"/>
                        </a:rPr>
                        <a:t>0x10010004</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r>
                        <a:rPr lang="en-CA" altLang="zh-CN">
                          <a:solidFill>
                            <a:schemeClr val="tx1"/>
                          </a:solidFill>
                          <a:latin typeface="Consolas" panose="020B0609020204030204" charset="0"/>
                          <a:cs typeface="Consolas" panose="020B0609020204030204" charset="0"/>
                        </a:rPr>
                        <a:t>0x10010008</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r>
                        <a:rPr lang="en-CA" altLang="zh-CN">
                          <a:solidFill>
                            <a:schemeClr val="tx1"/>
                          </a:solidFill>
                          <a:latin typeface="Consolas" panose="020B0609020204030204" charset="0"/>
                          <a:cs typeface="Consolas" panose="020B0609020204030204" charset="0"/>
                        </a:rPr>
                        <a:t>0x1001000c</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r>
                        <a:rPr lang="en-CA" altLang="zh-CN">
                          <a:solidFill>
                            <a:schemeClr val="tx1"/>
                          </a:solidFill>
                          <a:latin typeface="Consolas" panose="020B0609020204030204" charset="0"/>
                          <a:cs typeface="Consolas" panose="020B0609020204030204" charset="0"/>
                        </a:rPr>
                        <a:t>0x10010010</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bl>
          </a:graphicData>
        </a:graphic>
      </p:graphicFrame>
      <p:graphicFrame>
        <p:nvGraphicFramePr>
          <p:cNvPr id="8" name="表格 7"/>
          <p:cNvGraphicFramePr/>
          <p:nvPr>
            <p:custDataLst>
              <p:tags r:id="rId2"/>
            </p:custDataLst>
          </p:nvPr>
        </p:nvGraphicFramePr>
        <p:xfrm>
          <a:off x="1970405" y="2145030"/>
          <a:ext cx="3646170" cy="1905000"/>
        </p:xfrm>
        <a:graphic>
          <a:graphicData uri="http://schemas.openxmlformats.org/drawingml/2006/table">
            <a:tbl>
              <a:tblPr firstRow="1" bandRow="1">
                <a:tableStyleId>{5C22544A-7EE6-4342-B048-85BDC9FD1C3A}</a:tableStyleId>
              </a:tblPr>
              <a:tblGrid>
                <a:gridCol w="956945"/>
                <a:gridCol w="2689225"/>
              </a:tblGrid>
              <a:tr h="381000">
                <a:tc>
                  <a:txBody>
                    <a:bodyPr/>
                    <a:p>
                      <a:pPr>
                        <a:buNone/>
                      </a:pPr>
                      <a:r>
                        <a:rPr lang="en-CA" altLang="zh-CN" b="0">
                          <a:solidFill>
                            <a:schemeClr val="tx1"/>
                          </a:solidFill>
                          <a:latin typeface="Consolas" panose="020B0609020204030204" charset="0"/>
                          <a:cs typeface="Consolas" panose="020B0609020204030204" charset="0"/>
                        </a:rPr>
                        <a:t>foo:</a:t>
                      </a:r>
                      <a:endParaRPr lang="en-CA" altLang="zh-CN" b="0">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b="0">
                          <a:solidFill>
                            <a:schemeClr val="tx1"/>
                          </a:solidFill>
                          <a:latin typeface="Consolas" panose="020B0609020204030204" charset="0"/>
                          <a:cs typeface="Consolas" panose="020B0609020204030204" charset="0"/>
                        </a:rPr>
                        <a:t>addi t0 zero 1</a:t>
                      </a:r>
                      <a:endParaRPr lang="en-CA" altLang="zh-CN" b="0">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chemeClr val="tx1"/>
                          </a:solidFill>
                          <a:latin typeface="Consolas" panose="020B0609020204030204" charset="0"/>
                          <a:cs typeface="Consolas" panose="020B0609020204030204" charset="0"/>
                        </a:rPr>
                        <a:t>addi t1 zero 2</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chemeClr val="tx1"/>
                          </a:solidFill>
                          <a:latin typeface="Consolas" panose="020B0609020204030204" charset="0"/>
                          <a:cs typeface="Consolas" panose="020B0609020204030204" charset="0"/>
                        </a:rPr>
                        <a:t>bne  t0 zero T1</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chemeClr val="tx1"/>
                          </a:solidFill>
                          <a:latin typeface="Consolas" panose="020B0609020204030204" charset="0"/>
                          <a:cs typeface="Consolas" panose="020B0609020204030204" charset="0"/>
                        </a:rPr>
                        <a:t>add  a7 t0 t1</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r>
                        <a:rPr lang="en-CA" altLang="zh-CN">
                          <a:solidFill>
                            <a:schemeClr val="tx1"/>
                          </a:solidFill>
                          <a:latin typeface="Consolas" panose="020B0609020204030204" charset="0"/>
                          <a:cs typeface="Consolas" panose="020B0609020204030204" charset="0"/>
                        </a:rPr>
                        <a:t>T1:</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chemeClr val="tx1"/>
                          </a:solidFill>
                          <a:latin typeface="Consolas" panose="020B0609020204030204" charset="0"/>
                          <a:cs typeface="Consolas" panose="020B0609020204030204" charset="0"/>
                        </a:rPr>
                        <a:t>jr   ra</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bl>
          </a:graphicData>
        </a:graphic>
      </p:graphicFrame>
      <p:graphicFrame>
        <p:nvGraphicFramePr>
          <p:cNvPr id="9" name="表格 8"/>
          <p:cNvGraphicFramePr/>
          <p:nvPr>
            <p:custDataLst>
              <p:tags r:id="rId3"/>
            </p:custDataLst>
          </p:nvPr>
        </p:nvGraphicFramePr>
        <p:xfrm>
          <a:off x="6901815" y="2145030"/>
          <a:ext cx="3646170" cy="3048000"/>
        </p:xfrm>
        <a:graphic>
          <a:graphicData uri="http://schemas.openxmlformats.org/drawingml/2006/table">
            <a:tbl>
              <a:tblPr firstRow="1" bandRow="1">
                <a:tableStyleId>{5C22544A-7EE6-4342-B048-85BDC9FD1C3A}</a:tableStyleId>
              </a:tblPr>
              <a:tblGrid>
                <a:gridCol w="956945"/>
                <a:gridCol w="2689225"/>
              </a:tblGrid>
              <a:tr h="381000">
                <a:tc>
                  <a:txBody>
                    <a:bodyPr/>
                    <a:p>
                      <a:pPr>
                        <a:buNone/>
                      </a:pPr>
                      <a:r>
                        <a:rPr lang="en-CA" altLang="zh-CN" b="0">
                          <a:solidFill>
                            <a:schemeClr val="tx1"/>
                          </a:solidFill>
                          <a:latin typeface="Consolas" panose="020B0609020204030204" charset="0"/>
                          <a:cs typeface="Consolas" panose="020B0609020204030204" charset="0"/>
                        </a:rPr>
                        <a:t>foo:</a:t>
                      </a:r>
                      <a:endParaRPr lang="en-CA" altLang="zh-CN" b="0">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b="0">
                          <a:solidFill>
                            <a:schemeClr val="tx1"/>
                          </a:solidFill>
                          <a:latin typeface="Consolas" panose="020B0609020204030204" charset="0"/>
                          <a:cs typeface="Consolas" panose="020B0609020204030204" charset="0"/>
                        </a:rPr>
                        <a:t>addi t0 zero 1</a:t>
                      </a:r>
                      <a:endParaRPr lang="en-CA" altLang="zh-CN" b="0">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chemeClr val="tx1"/>
                          </a:solidFill>
                          <a:latin typeface="Consolas" panose="020B0609020204030204" charset="0"/>
                          <a:cs typeface="Consolas" panose="020B0609020204030204" charset="0"/>
                        </a:rPr>
                        <a:t>addi t1 zero 2</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chemeClr val="tx1"/>
                          </a:solidFill>
                          <a:latin typeface="Consolas" panose="020B0609020204030204" charset="0"/>
                          <a:cs typeface="Consolas" panose="020B0609020204030204" charset="0"/>
                        </a:rPr>
                        <a:t>bne  t0 zero T1</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chemeClr val="tx1"/>
                          </a:solidFill>
                          <a:latin typeface="Consolas" panose="020B0609020204030204" charset="0"/>
                          <a:cs typeface="Consolas" panose="020B0609020204030204" charset="0"/>
                        </a:rPr>
                        <a:t>add  a7 t0 t1</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rgbClr val="FF0000"/>
                          </a:solidFill>
                          <a:latin typeface="Consolas" panose="020B0609020204030204" charset="0"/>
                          <a:cs typeface="Consolas" panose="020B0609020204030204" charset="0"/>
                        </a:rPr>
                        <a:t>add  t6 t3 t1</a:t>
                      </a:r>
                      <a:endParaRPr lang="en-CA" altLang="zh-CN">
                        <a:solidFill>
                          <a:srgbClr val="FF0000"/>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rgbClr val="FF0000"/>
                          </a:solidFill>
                          <a:latin typeface="Consolas" panose="020B0609020204030204" charset="0"/>
                          <a:cs typeface="Consolas" panose="020B0609020204030204" charset="0"/>
                        </a:rPr>
                        <a:t>and  t0 t3 t1</a:t>
                      </a:r>
                      <a:endParaRPr lang="en-CA" altLang="zh-CN">
                        <a:solidFill>
                          <a:srgbClr val="FF0000"/>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rgbClr val="FF0000"/>
                          </a:solidFill>
                          <a:latin typeface="Consolas" panose="020B0609020204030204" charset="0"/>
                          <a:cs typeface="Consolas" panose="020B0609020204030204" charset="0"/>
                        </a:rPr>
                        <a:t>or   t6 t3 t1</a:t>
                      </a:r>
                      <a:endParaRPr lang="en-CA" altLang="zh-CN">
                        <a:solidFill>
                          <a:srgbClr val="FF0000"/>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000">
                <a:tc>
                  <a:txBody>
                    <a:bodyPr/>
                    <a:p>
                      <a:pPr>
                        <a:buNone/>
                      </a:pPr>
                      <a:r>
                        <a:rPr lang="en-CA" altLang="zh-CN">
                          <a:solidFill>
                            <a:schemeClr val="tx1"/>
                          </a:solidFill>
                          <a:latin typeface="Consolas" panose="020B0609020204030204" charset="0"/>
                          <a:cs typeface="Consolas" panose="020B0609020204030204" charset="0"/>
                        </a:rPr>
                        <a:t>T1:</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solidFill>
                            <a:schemeClr val="tx1"/>
                          </a:solidFill>
                          <a:latin typeface="Consolas" panose="020B0609020204030204" charset="0"/>
                          <a:cs typeface="Consolas" panose="020B0609020204030204" charset="0"/>
                        </a:rPr>
                        <a:t>jr   ra</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bl>
          </a:graphicData>
        </a:graphic>
      </p:graphicFrame>
      <p:sp>
        <p:nvSpPr>
          <p:cNvPr id="10" name="文本框 9"/>
          <p:cNvSpPr txBox="1"/>
          <p:nvPr/>
        </p:nvSpPr>
        <p:spPr>
          <a:xfrm>
            <a:off x="838200" y="4671060"/>
            <a:ext cx="4779010" cy="521970"/>
          </a:xfrm>
          <a:prstGeom prst="rect">
            <a:avLst/>
          </a:prstGeom>
          <a:noFill/>
        </p:spPr>
        <p:txBody>
          <a:bodyPr wrap="square" rtlCol="0">
            <a:spAutoFit/>
          </a:bodyPr>
          <a:p>
            <a:r>
              <a:rPr lang="en-CA" altLang="zh-CN" sz="2800"/>
              <a:t>Insertion point: </a:t>
            </a:r>
            <a:r>
              <a:rPr lang="en-CA" altLang="zh-CN" sz="2800">
                <a:latin typeface="Consolas" panose="020B0609020204030204" charset="0"/>
                <a:cs typeface="Consolas" panose="020B0609020204030204" charset="0"/>
              </a:rPr>
              <a:t>[          ]</a:t>
            </a:r>
            <a:endParaRPr lang="en-CA" altLang="zh-CN" sz="2800">
              <a:latin typeface="Consolas" panose="020B0609020204030204" charset="0"/>
              <a:cs typeface="Consolas" panose="020B0609020204030204" charset="0"/>
            </a:endParaRPr>
          </a:p>
        </p:txBody>
      </p:sp>
      <p:sp>
        <p:nvSpPr>
          <p:cNvPr id="11" name="文本框 10"/>
          <p:cNvSpPr txBox="1"/>
          <p:nvPr/>
        </p:nvSpPr>
        <p:spPr>
          <a:xfrm>
            <a:off x="838200" y="5193030"/>
            <a:ext cx="4911725" cy="1210310"/>
          </a:xfrm>
          <a:prstGeom prst="rect">
            <a:avLst/>
          </a:prstGeom>
          <a:noFill/>
        </p:spPr>
        <p:txBody>
          <a:bodyPr wrap="square" rtlCol="0">
            <a:noAutofit/>
          </a:bodyPr>
          <a:p>
            <a:r>
              <a:rPr lang="en-CA" altLang="zh-CN" sz="2800"/>
              <a:t>Number of instructions inserted: </a:t>
            </a:r>
            <a:r>
              <a:rPr lang="en-CA" altLang="zh-CN" sz="2800">
                <a:latin typeface="Consolas" panose="020B0609020204030204" charset="0"/>
                <a:cs typeface="Consolas" panose="020B0609020204030204" charset="0"/>
              </a:rPr>
              <a:t>[        ]</a:t>
            </a:r>
            <a:endParaRPr lang="en-CA" altLang="zh-CN" sz="2800">
              <a:latin typeface="Consolas" panose="020B0609020204030204" charset="0"/>
              <a:cs typeface="Consolas" panose="020B0609020204030204" charset="0"/>
            </a:endParaRPr>
          </a:p>
        </p:txBody>
      </p:sp>
      <p:sp>
        <p:nvSpPr>
          <p:cNvPr id="12" name="文本框 11"/>
          <p:cNvSpPr txBox="1"/>
          <p:nvPr/>
        </p:nvSpPr>
        <p:spPr>
          <a:xfrm>
            <a:off x="3323590" y="4671060"/>
            <a:ext cx="2149475" cy="521970"/>
          </a:xfrm>
          <a:prstGeom prst="rect">
            <a:avLst/>
          </a:prstGeom>
          <a:noFill/>
        </p:spPr>
        <p:txBody>
          <a:bodyPr wrap="square" rtlCol="0" anchor="ctr" anchorCtr="0">
            <a:noAutofit/>
          </a:bodyPr>
          <a:p>
            <a:pPr algn="ctr"/>
            <a:r>
              <a:rPr lang="en-CA" altLang="zh-CN" sz="2800"/>
              <a:t>0x1001000c</a:t>
            </a:r>
            <a:endParaRPr lang="en-CA" altLang="zh-CN" sz="2800"/>
          </a:p>
        </p:txBody>
      </p:sp>
      <p:sp>
        <p:nvSpPr>
          <p:cNvPr id="13" name="文本框 12"/>
          <p:cNvSpPr txBox="1"/>
          <p:nvPr/>
        </p:nvSpPr>
        <p:spPr>
          <a:xfrm>
            <a:off x="838200" y="5641340"/>
            <a:ext cx="2149475" cy="521970"/>
          </a:xfrm>
          <a:prstGeom prst="rect">
            <a:avLst/>
          </a:prstGeom>
          <a:noFill/>
        </p:spPr>
        <p:txBody>
          <a:bodyPr wrap="square" rtlCol="0" anchor="ctr" anchorCtr="0">
            <a:noAutofit/>
          </a:bodyPr>
          <a:p>
            <a:pPr algn="ctr"/>
            <a:r>
              <a:rPr lang="en-CA" altLang="zh-CN" sz="2800"/>
              <a:t>3</a:t>
            </a:r>
            <a:endParaRPr lang="en-CA" altLang="zh-CN" sz="2800"/>
          </a:p>
        </p:txBody>
      </p:sp>
      <p:sp>
        <p:nvSpPr>
          <p:cNvPr id="14" name="左箭头 13"/>
          <p:cNvSpPr/>
          <p:nvPr/>
        </p:nvSpPr>
        <p:spPr>
          <a:xfrm>
            <a:off x="5473065" y="2230120"/>
            <a:ext cx="432435" cy="184785"/>
          </a:xfrm>
          <a:prstGeom prst="left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5" name="左箭头 14"/>
          <p:cNvSpPr/>
          <p:nvPr/>
        </p:nvSpPr>
        <p:spPr>
          <a:xfrm>
            <a:off x="10547985" y="2230120"/>
            <a:ext cx="432435" cy="184785"/>
          </a:xfrm>
          <a:prstGeom prst="left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0 L -0.00078125 0.0511111 " pathEditMode="relative" rAng="0" ptsTypes="">
                                      <p:cBhvr>
                                        <p:cTn id="6" dur="500" fill="hold"/>
                                        <p:tgtEl>
                                          <p:spTgt spid="14"/>
                                        </p:tgtEl>
                                        <p:attrNameLst>
                                          <p:attrName>ppt_x</p:attrName>
                                          <p:attrName>ppt_y</p:attrName>
                                        </p:attrNameLst>
                                      </p:cBhvr>
                                      <p:rCtr x="0" y="125"/>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0 0 L -0.00015625 0.0511111 " pathEditMode="relative" rAng="0" ptsTypes="">
                                      <p:cBhvr>
                                        <p:cTn id="10" dur="500" fill="hold"/>
                                        <p:tgtEl>
                                          <p:spTgt spid="15"/>
                                        </p:tgtEl>
                                        <p:attrNameLst>
                                          <p:attrName>ppt_x</p:attrName>
                                          <p:attrName>ppt_y</p:attrName>
                                        </p:attrNameLst>
                                      </p:cBhvr>
                                      <p:rCtr x="0" y="125"/>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1" nodeType="clickEffect">
                                  <p:stCondLst>
                                    <p:cond delay="0"/>
                                  </p:stCondLst>
                                  <p:childTnLst>
                                    <p:animMotion origin="layout" path="M -0.00078125 0.0541667 L -0.000833333 0.10963 " pathEditMode="relative" rAng="0" ptsTypes="">
                                      <p:cBhvr>
                                        <p:cTn id="14" dur="500" fill="hold"/>
                                        <p:tgtEl>
                                          <p:spTgt spid="14"/>
                                        </p:tgtEl>
                                        <p:attrNameLst>
                                          <p:attrName>ppt_x</p:attrName>
                                          <p:attrName>ppt_y</p:attrName>
                                        </p:attrNameLst>
                                      </p:cBhvr>
                                      <p:rCtr x="0" y="27"/>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1" nodeType="clickEffect">
                                  <p:stCondLst>
                                    <p:cond delay="0"/>
                                  </p:stCondLst>
                                  <p:childTnLst>
                                    <p:animMotion origin="layout" path="M -0.000208333 0.0541667 L -0.00015625 0.111111 " pathEditMode="relative" rAng="0" ptsTypes="">
                                      <p:cBhvr>
                                        <p:cTn id="18" dur="500" fill="hold"/>
                                        <p:tgtEl>
                                          <p:spTgt spid="15"/>
                                        </p:tgtEl>
                                        <p:attrNameLst>
                                          <p:attrName>ppt_x</p:attrName>
                                          <p:attrName>ppt_y</p:attrName>
                                        </p:attrNameLst>
                                      </p:cBhvr>
                                      <p:rCtr x="0" y="98"/>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2" nodeType="clickEffect">
                                  <p:stCondLst>
                                    <p:cond delay="0"/>
                                  </p:stCondLst>
                                  <p:childTnLst>
                                    <p:animMotion origin="layout" path="M -0.000833333 0.111019 L -0.00078125 0.163611 " pathEditMode="relative" rAng="0" ptsTypes="">
                                      <p:cBhvr>
                                        <p:cTn id="22" dur="500" fill="hold"/>
                                        <p:tgtEl>
                                          <p:spTgt spid="14"/>
                                        </p:tgtEl>
                                        <p:attrNameLst>
                                          <p:attrName>ppt_x</p:attrName>
                                          <p:attrName>ppt_y</p:attrName>
                                        </p:attrNameLst>
                                      </p:cBhvr>
                                      <p:rCtr x="0" y="70"/>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2" nodeType="clickEffect">
                                  <p:stCondLst>
                                    <p:cond delay="0"/>
                                  </p:stCondLst>
                                  <p:childTnLst>
                                    <p:animMotion origin="layout" path="M -0.000208333 0.114167 L -0.000989583 0.166667 " pathEditMode="relative" rAng="0" ptsTypes="">
                                      <p:cBhvr>
                                        <p:cTn id="26" dur="500" fill="hold"/>
                                        <p:tgtEl>
                                          <p:spTgt spid="15"/>
                                        </p:tgtEl>
                                        <p:attrNameLst>
                                          <p:attrName>ppt_x</p:attrName>
                                          <p:attrName>ppt_y</p:attrName>
                                        </p:attrNameLst>
                                      </p:cBhvr>
                                      <p:rCtr x="0" y="24"/>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3" nodeType="clickEffect">
                                  <p:stCondLst>
                                    <p:cond delay="0"/>
                                  </p:stCondLst>
                                  <p:childTnLst>
                                    <p:animMotion origin="layout" path="M -0.000833333 0.165093 L -0.00161458 0.217685 " pathEditMode="relative" rAng="0" ptsTypes="">
                                      <p:cBhvr>
                                        <p:cTn id="30" dur="500" fill="hold"/>
                                        <p:tgtEl>
                                          <p:spTgt spid="14"/>
                                        </p:tgtEl>
                                        <p:attrNameLst>
                                          <p:attrName>ppt_x</p:attrName>
                                          <p:attrName>ppt_y</p:attrName>
                                        </p:attrNameLst>
                                      </p:cBhvr>
                                      <p:rCtr x="0" y="42"/>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3" nodeType="clickEffect">
                                  <p:stCondLst>
                                    <p:cond delay="0"/>
                                  </p:stCondLst>
                                  <p:childTnLst>
                                    <p:animMotion origin="layout" path="M -0.000989583 0.16963 L -0.000989583 0.220648 " pathEditMode="relative" rAng="0" ptsTypes="">
                                      <p:cBhvr>
                                        <p:cTn id="34" dur="500" fill="hold"/>
                                        <p:tgtEl>
                                          <p:spTgt spid="15"/>
                                        </p:tgtEl>
                                        <p:attrNameLst>
                                          <p:attrName>ppt_x</p:attrName>
                                          <p:attrName>ppt_y</p:attrName>
                                        </p:attrNameLst>
                                      </p:cBhvr>
                                      <p:rCtr x="0" y="23"/>
                                    </p:animMotion>
                                  </p:childTnLst>
                                </p:cTn>
                              </p:par>
                            </p:childTnLst>
                          </p:cTn>
                        </p:par>
                        <p:par>
                          <p:cTn id="35" fill="hold">
                            <p:stCondLst>
                              <p:cond delay="500"/>
                            </p:stCondLst>
                            <p:childTnLst>
                              <p:par>
                                <p:cTn id="36" presetID="1" presetClass="entr" presetSubtype="0"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42" presetClass="path" presetSubtype="0" accel="50000" decel="50000" fill="hold" grpId="4" nodeType="clickEffect">
                                  <p:stCondLst>
                                    <p:cond delay="0"/>
                                  </p:stCondLst>
                                  <p:childTnLst>
                                    <p:animMotion origin="layout" path="M -0.00182292 0.22213 L -0.000989583 0.276204 " pathEditMode="relative" rAng="0" ptsTypes="">
                                      <p:cBhvr>
                                        <p:cTn id="41" dur="500" fill="hold"/>
                                        <p:tgtEl>
                                          <p:spTgt spid="15"/>
                                        </p:tgtEl>
                                        <p:attrNameLst>
                                          <p:attrName>ppt_x</p:attrName>
                                          <p:attrName>ppt_y</p:attrName>
                                        </p:attrNameLst>
                                      </p:cBhvr>
                                      <p:rCtr x="1" y="-84"/>
                                    </p:animMotion>
                                  </p:childTnLst>
                                </p:cTn>
                              </p:par>
                            </p:childTnLst>
                          </p:cTn>
                        </p:par>
                      </p:childTnLst>
                    </p:cTn>
                  </p:par>
                  <p:par>
                    <p:cTn id="42" fill="hold">
                      <p:stCondLst>
                        <p:cond delay="indefinite"/>
                      </p:stCondLst>
                      <p:childTnLst>
                        <p:par>
                          <p:cTn id="43" fill="hold">
                            <p:stCondLst>
                              <p:cond delay="0"/>
                            </p:stCondLst>
                            <p:childTnLst>
                              <p:par>
                                <p:cTn id="44" presetID="0" presetClass="path" presetSubtype="0" accel="50000" decel="50000" fill="hold" grpId="5" nodeType="clickEffect">
                                  <p:stCondLst>
                                    <p:cond delay="0"/>
                                  </p:stCondLst>
                                  <p:childTnLst>
                                    <p:animMotion origin="layout" path="M -0.00182292 0.279167 L -0.00182292 0.333148 " pathEditMode="relative" ptsTypes="">
                                      <p:cBhvr>
                                        <p:cTn id="45" dur="500" fill="hold"/>
                                        <p:tgtEl>
                                          <p:spTgt spid="15"/>
                                        </p:tgtEl>
                                        <p:attrNameLst>
                                          <p:attrName>ppt_x</p:attrName>
                                          <p:attrName>ppt_y</p:attrName>
                                        </p:attrNameLst>
                                      </p:cBhvr>
                                    </p:animMotion>
                                  </p:childTnLst>
                                </p:cTn>
                              </p:par>
                            </p:childTnLst>
                          </p:cTn>
                        </p:par>
                      </p:childTnLst>
                    </p:cTn>
                  </p:par>
                  <p:par>
                    <p:cTn id="46" fill="hold">
                      <p:stCondLst>
                        <p:cond delay="indefinite"/>
                      </p:stCondLst>
                      <p:childTnLst>
                        <p:par>
                          <p:cTn id="47" fill="hold">
                            <p:stCondLst>
                              <p:cond delay="0"/>
                            </p:stCondLst>
                            <p:childTnLst>
                              <p:par>
                                <p:cTn id="48" presetID="42" presetClass="path" presetSubtype="0" accel="50000" decel="50000" fill="hold" grpId="6" nodeType="clickEffect">
                                  <p:stCondLst>
                                    <p:cond delay="0"/>
                                  </p:stCondLst>
                                  <p:childTnLst>
                                    <p:animMotion origin="layout" path="M -0.00265625 0.337685 L -0.001875 0.391667 " pathEditMode="relative" rAng="0" ptsTypes="">
                                      <p:cBhvr>
                                        <p:cTn id="49" dur="500" fill="hold"/>
                                        <p:tgtEl>
                                          <p:spTgt spid="15"/>
                                        </p:tgtEl>
                                        <p:attrNameLst>
                                          <p:attrName>ppt_x</p:attrName>
                                          <p:attrName>ppt_y</p:attrName>
                                        </p:attrNameLst>
                                      </p:cBhvr>
                                      <p:rCtr x="2" y="-141"/>
                                    </p:animMotion>
                                  </p:childTnLst>
                                </p:cTn>
                              </p:par>
                            </p:childTnLst>
                          </p:cTn>
                        </p:par>
                        <p:par>
                          <p:cTn id="50" fill="hold">
                            <p:stCondLst>
                              <p:cond delay="500"/>
                            </p:stCondLst>
                            <p:childTnLst>
                              <p:par>
                                <p:cTn id="51" presetID="1" presetClass="entr" presetSubtype="0"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4" grpId="1" animBg="1"/>
      <p:bldP spid="15" grpId="1" animBg="1"/>
      <p:bldP spid="14" grpId="2" animBg="1"/>
      <p:bldP spid="15" grpId="2" animBg="1"/>
      <p:bldP spid="14" grpId="3" animBg="1"/>
      <p:bldP spid="15" grpId="3" animBg="1"/>
      <p:bldP spid="12" grpId="0"/>
      <p:bldP spid="15" grpId="4" animBg="1"/>
      <p:bldP spid="15" grpId="5" animBg="1"/>
      <p:bldP spid="15" grpId="6" animBg="1"/>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en-CA" altLang="zh-CN"/>
              <a:t>Terminologies</a:t>
            </a:r>
            <a:endParaRPr lang="en-CA" altLang="zh-CN"/>
          </a:p>
        </p:txBody>
      </p:sp>
      <p:sp>
        <p:nvSpPr>
          <p:cNvPr id="5" name="文本占位符 4"/>
          <p:cNvSpPr>
            <a:spLocks noGrp="1"/>
          </p:cNvSpPr>
          <p:nvPr>
            <p:ph type="body" idx="1"/>
          </p:nvPr>
        </p:nvSpPr>
        <p:spPr/>
        <p:txBody>
          <a:bodyPr/>
          <a:p>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Different Types of Programs</a:t>
            </a:r>
            <a:endParaRPr lang="en-CA" altLang="zh-CN"/>
          </a:p>
        </p:txBody>
      </p:sp>
      <p:sp>
        <p:nvSpPr>
          <p:cNvPr id="3" name="内容占位符 2"/>
          <p:cNvSpPr>
            <a:spLocks noGrp="1"/>
          </p:cNvSpPr>
          <p:nvPr>
            <p:ph idx="1"/>
          </p:nvPr>
        </p:nvSpPr>
        <p:spPr/>
        <p:txBody>
          <a:bodyPr/>
          <a:p>
            <a:r>
              <a:rPr lang="zh-CN" altLang="en-US"/>
              <a:t>The </a:t>
            </a:r>
            <a:r>
              <a:rPr lang="zh-CN" altLang="en-US" b="1"/>
              <a:t>modified program</a:t>
            </a:r>
            <a:r>
              <a:rPr lang="zh-CN" altLang="en-US"/>
              <a:t> is obtained by inserting instructions into the </a:t>
            </a:r>
            <a:r>
              <a:rPr lang="zh-CN" altLang="en-US" b="1"/>
              <a:t>original program</a:t>
            </a:r>
            <a:r>
              <a:rPr lang="zh-CN" altLang="en-US"/>
              <a:t>.</a:t>
            </a:r>
            <a:endParaRPr lang="zh-CN" altLang="en-US"/>
          </a:p>
          <a:p>
            <a:r>
              <a:rPr lang="zh-CN" altLang="en-US"/>
              <a:t>Branch instructions in the modified program must be fixed so that they jump to the same label as they did in the original program.</a:t>
            </a:r>
            <a:endParaRPr lang="zh-CN" altLang="en-US"/>
          </a:p>
          <a:p>
            <a:r>
              <a:rPr lang="en-CA" altLang="zh-CN"/>
              <a:t>T</a:t>
            </a:r>
            <a:r>
              <a:rPr lang="zh-CN" altLang="en-US"/>
              <a:t>he </a:t>
            </a:r>
            <a:r>
              <a:rPr lang="zh-CN" altLang="en-US" b="1"/>
              <a:t>fixed program</a:t>
            </a:r>
            <a:r>
              <a:rPr lang="zh-CN" altLang="en-US"/>
              <a:t> refers to the modified program with fixed branch instructions.</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Instructions Array</a:t>
            </a:r>
            <a:endParaRPr lang="en-CA" altLang="zh-CN"/>
          </a:p>
        </p:txBody>
      </p:sp>
      <p:sp>
        <p:nvSpPr>
          <p:cNvPr id="3" name="内容占位符 2"/>
          <p:cNvSpPr>
            <a:spLocks noGrp="1"/>
          </p:cNvSpPr>
          <p:nvPr>
            <p:ph idx="1"/>
          </p:nvPr>
        </p:nvSpPr>
        <p:spPr/>
        <p:txBody>
          <a:bodyPr/>
          <a:p>
            <a:r>
              <a:rPr lang="zh-CN" altLang="en-US"/>
              <a:t>The </a:t>
            </a:r>
            <a:r>
              <a:rPr lang="zh-CN" altLang="en-US" b="1"/>
              <a:t>instructions array</a:t>
            </a:r>
            <a:r>
              <a:rPr lang="zh-CN" altLang="en-US"/>
              <a:t> of a program is an array of RISC-V instructions in binary representation</a:t>
            </a:r>
            <a:endParaRPr lang="zh-CN" altLang="en-US"/>
          </a:p>
          <a:p>
            <a:r>
              <a:rPr lang="en-CA" altLang="zh-CN"/>
              <a:t>T</a:t>
            </a:r>
            <a:r>
              <a:rPr lang="zh-CN" altLang="en-US"/>
              <a:t>he instructions in the array are the instructions in the program.</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Insertion Points Array</a:t>
            </a:r>
            <a:endParaRPr lang="en-CA" altLang="zh-CN"/>
          </a:p>
        </p:txBody>
      </p:sp>
      <p:sp>
        <p:nvSpPr>
          <p:cNvPr id="3" name="内容占位符 2"/>
          <p:cNvSpPr>
            <a:spLocks noGrp="1"/>
          </p:cNvSpPr>
          <p:nvPr>
            <p:ph idx="1"/>
          </p:nvPr>
        </p:nvSpPr>
        <p:spPr/>
        <p:txBody>
          <a:bodyPr/>
          <a:p>
            <a:r>
              <a:rPr lang="zh-CN" altLang="en-US"/>
              <a:t>The </a:t>
            </a:r>
            <a:r>
              <a:rPr lang="zh-CN" altLang="en-US" b="1"/>
              <a:t>insertion points array</a:t>
            </a:r>
            <a:r>
              <a:rPr lang="zh-CN" altLang="en-US"/>
              <a:t> is an array of all the insertion points.</a:t>
            </a:r>
            <a:endParaRPr lang="zh-CN" altLang="en-US"/>
          </a:p>
          <a:p>
            <a:r>
              <a:rPr lang="zh-CN" altLang="en-US"/>
              <a:t>The array must be sorted in ascending order by the value of the insertion points.</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Insertions Array</a:t>
            </a:r>
            <a:endParaRPr lang="en-CA" altLang="zh-CN"/>
          </a:p>
        </p:txBody>
      </p:sp>
      <p:sp>
        <p:nvSpPr>
          <p:cNvPr id="3" name="内容占位符 2"/>
          <p:cNvSpPr>
            <a:spLocks noGrp="1"/>
          </p:cNvSpPr>
          <p:nvPr>
            <p:ph idx="1"/>
          </p:nvPr>
        </p:nvSpPr>
        <p:spPr/>
        <p:txBody>
          <a:bodyPr/>
          <a:p>
            <a:r>
              <a:rPr lang="zh-CN" altLang="en-US"/>
              <a:t>The </a:t>
            </a:r>
            <a:r>
              <a:rPr lang="zh-CN" altLang="en-US" b="1"/>
              <a:t>insertions array</a:t>
            </a:r>
            <a:r>
              <a:rPr lang="zh-CN" altLang="en-US"/>
              <a:t> is an array of natu</a:t>
            </a:r>
            <a:r>
              <a:rPr lang="en-CA" altLang="zh-CN"/>
              <a:t>r</a:t>
            </a:r>
            <a:r>
              <a:rPr lang="zh-CN" altLang="en-US"/>
              <a:t>al numbers</a:t>
            </a:r>
            <a:endParaRPr lang="zh-CN" altLang="en-US"/>
          </a:p>
          <a:p>
            <a:r>
              <a:rPr lang="en-CA" altLang="zh-CN"/>
              <a:t>T</a:t>
            </a:r>
            <a:r>
              <a:rPr lang="zh-CN" altLang="en-US"/>
              <a:t>he </a:t>
            </a:r>
            <a:r>
              <a:rPr lang="zh-CN" altLang="en-US">
                <a:latin typeface="Consolas" panose="020B0609020204030204" charset="0"/>
                <a:cs typeface="Consolas" panose="020B0609020204030204" charset="0"/>
              </a:rPr>
              <a:t>i</a:t>
            </a:r>
            <a:r>
              <a:rPr lang="zh-CN" altLang="en-US"/>
              <a:t>'th element in the array is the number of instructions inserted at the </a:t>
            </a:r>
            <a:r>
              <a:rPr lang="zh-CN" altLang="en-US">
                <a:latin typeface="Consolas" panose="020B0609020204030204" charset="0"/>
                <a:cs typeface="Consolas" panose="020B0609020204030204" charset="0"/>
              </a:rPr>
              <a:t>i</a:t>
            </a:r>
            <a:r>
              <a:rPr lang="zh-CN" altLang="en-US"/>
              <a:t>'th insertion point in the insertion points array.</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Branches Array</a:t>
            </a:r>
            <a:endParaRPr lang="en-CA" altLang="zh-CN"/>
          </a:p>
        </p:txBody>
      </p:sp>
      <p:sp>
        <p:nvSpPr>
          <p:cNvPr id="3" name="内容占位符 2"/>
          <p:cNvSpPr>
            <a:spLocks noGrp="1"/>
          </p:cNvSpPr>
          <p:nvPr>
            <p:ph idx="1"/>
          </p:nvPr>
        </p:nvSpPr>
        <p:spPr/>
        <p:txBody>
          <a:bodyPr/>
          <a:p>
            <a:r>
              <a:rPr lang="zh-CN" altLang="en-US"/>
              <a:t>The </a:t>
            </a:r>
            <a:r>
              <a:rPr lang="zh-CN" altLang="en-US" b="1"/>
              <a:t>branches array</a:t>
            </a:r>
            <a:r>
              <a:rPr lang="zh-CN" altLang="en-US"/>
              <a:t> contains the addresses of all the branch instructions in the original program.</a:t>
            </a:r>
            <a:endParaRPr lang="zh-CN" altLang="en-US"/>
          </a:p>
          <a:p>
            <a:r>
              <a:rPr lang="zh-CN" altLang="en-US"/>
              <a:t>Elements in the array must be sorted in ascending order by the addresses of the branch instructions.</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Targets Array</a:t>
            </a:r>
            <a:endParaRPr lang="en-CA" altLang="zh-CN"/>
          </a:p>
        </p:txBody>
      </p:sp>
      <p:sp>
        <p:nvSpPr>
          <p:cNvPr id="3" name="内容占位符 2"/>
          <p:cNvSpPr>
            <a:spLocks noGrp="1"/>
          </p:cNvSpPr>
          <p:nvPr>
            <p:ph idx="1"/>
          </p:nvPr>
        </p:nvSpPr>
        <p:spPr/>
        <p:txBody>
          <a:bodyPr/>
          <a:p>
            <a:r>
              <a:rPr lang="zh-CN" altLang="en-US"/>
              <a:t>The </a:t>
            </a:r>
            <a:r>
              <a:rPr lang="zh-CN" altLang="en-US" b="1"/>
              <a:t>targets array</a:t>
            </a:r>
            <a:r>
              <a:rPr lang="zh-CN" altLang="en-US"/>
              <a:t> contains the addresses of the target instructions for all the branch instructions in the branches array.</a:t>
            </a:r>
            <a:endParaRPr lang="zh-CN" altLang="en-US"/>
          </a:p>
          <a:p>
            <a:r>
              <a:rPr lang="zh-CN" altLang="en-US"/>
              <a:t>The </a:t>
            </a:r>
            <a:r>
              <a:rPr lang="zh-CN" altLang="en-US">
                <a:latin typeface="Consolas" panose="020B0609020204030204" charset="0"/>
                <a:cs typeface="Consolas" panose="020B0609020204030204" charset="0"/>
              </a:rPr>
              <a:t>i</a:t>
            </a:r>
            <a:r>
              <a:rPr lang="zh-CN" altLang="en-US"/>
              <a:t>'th element in the array is the address of the branch target for the </a:t>
            </a:r>
            <a:r>
              <a:rPr lang="zh-CN" altLang="en-US">
                <a:latin typeface="Consolas" panose="020B0609020204030204" charset="0"/>
                <a:cs typeface="Consolas" panose="020B0609020204030204" charset="0"/>
              </a:rPr>
              <a:t>i</a:t>
            </a:r>
            <a:r>
              <a:rPr lang="zh-CN" altLang="en-US"/>
              <a:t>'th branch instruction in the branches array.</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An Important Note</a:t>
            </a:r>
            <a:endParaRPr lang="en-CA" altLang="zh-CN"/>
          </a:p>
        </p:txBody>
      </p:sp>
      <p:sp>
        <p:nvSpPr>
          <p:cNvPr id="3" name="内容占位符 2"/>
          <p:cNvSpPr>
            <a:spLocks noGrp="1"/>
          </p:cNvSpPr>
          <p:nvPr>
            <p:ph idx="1"/>
          </p:nvPr>
        </p:nvSpPr>
        <p:spPr/>
        <p:txBody>
          <a:bodyPr/>
          <a:p>
            <a:r>
              <a:rPr lang="en-CA" altLang="zh-CN"/>
              <a:t>All arrays are terminated by the sentinel value </a:t>
            </a:r>
            <a:r>
              <a:rPr lang="en-CA" altLang="zh-CN">
                <a:latin typeface="Consolas" panose="020B0609020204030204" charset="0"/>
                <a:cs typeface="Consolas" panose="020B0609020204030204" charset="0"/>
              </a:rPr>
              <a:t>0xFFFFFFFF</a:t>
            </a:r>
            <a:endParaRPr lang="en-CA" altLang="zh-CN">
              <a:latin typeface="Consolas" panose="020B0609020204030204" charset="0"/>
              <a:cs typeface="Consolas" panose="020B0609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365125"/>
            <a:ext cx="10515600" cy="588645"/>
          </a:xfrm>
        </p:spPr>
        <p:txBody>
          <a:bodyPr/>
          <a:p>
            <a:pPr marL="0" indent="0">
              <a:buNone/>
            </a:pPr>
            <a:r>
              <a:rPr lang="en-CA" altLang="zh-CN"/>
              <a:t>Consider the </a:t>
            </a:r>
            <a:r>
              <a:rPr lang="en-CA" altLang="zh-CN" b="1"/>
              <a:t>original </a:t>
            </a:r>
            <a:r>
              <a:rPr lang="en-CA" altLang="zh-CN"/>
              <a:t>program below</a:t>
            </a:r>
            <a:endParaRPr lang="en-CA" altLang="zh-CN"/>
          </a:p>
        </p:txBody>
      </p:sp>
      <p:grpSp>
        <p:nvGrpSpPr>
          <p:cNvPr id="9" name="组合 8"/>
          <p:cNvGrpSpPr/>
          <p:nvPr/>
        </p:nvGrpSpPr>
        <p:grpSpPr>
          <a:xfrm>
            <a:off x="838200" y="1609725"/>
            <a:ext cx="4064000" cy="2745105"/>
            <a:chOff x="1320" y="2535"/>
            <a:chExt cx="6400" cy="4323"/>
          </a:xfrm>
        </p:grpSpPr>
        <p:sp>
          <p:nvSpPr>
            <p:cNvPr id="5" name="文本框 4"/>
            <p:cNvSpPr txBox="1"/>
            <p:nvPr/>
          </p:nvSpPr>
          <p:spPr>
            <a:xfrm>
              <a:off x="1320" y="3115"/>
              <a:ext cx="522" cy="3743"/>
            </a:xfrm>
            <a:prstGeom prst="rect">
              <a:avLst/>
            </a:prstGeom>
            <a:noFill/>
          </p:spPr>
          <p:txBody>
            <a:bodyPr wrap="square" rtlCol="0">
              <a:noAutofit/>
            </a:bodyPr>
            <a:p>
              <a:pPr indent="0">
                <a:lnSpc>
                  <a:spcPct val="150000"/>
                </a:lnSpc>
                <a:buNone/>
              </a:pPr>
              <a:r>
                <a:rPr lang="en-CA" altLang="zh-CN">
                  <a:solidFill>
                    <a:schemeClr val="tx1">
                      <a:lumMod val="50000"/>
                      <a:lumOff val="50000"/>
                    </a:schemeClr>
                  </a:solidFill>
                  <a:latin typeface="Consolas" panose="020B0609020204030204" charset="0"/>
                  <a:cs typeface="Consolas" panose="020B0609020204030204" charset="0"/>
                </a:rPr>
                <a:t>1</a:t>
              </a:r>
              <a:endParaRPr lang="en-CA" altLang="zh-CN">
                <a:solidFill>
                  <a:schemeClr val="tx1">
                    <a:lumMod val="50000"/>
                    <a:lumOff val="50000"/>
                  </a:schemeClr>
                </a:solidFill>
                <a:latin typeface="Consolas" panose="020B0609020204030204" charset="0"/>
                <a:cs typeface="Consolas" panose="020B0609020204030204" charset="0"/>
              </a:endParaRPr>
            </a:p>
            <a:p>
              <a:pPr indent="0">
                <a:lnSpc>
                  <a:spcPct val="150000"/>
                </a:lnSpc>
                <a:buNone/>
              </a:pPr>
              <a:r>
                <a:rPr lang="en-CA" altLang="zh-CN">
                  <a:solidFill>
                    <a:schemeClr val="tx1">
                      <a:lumMod val="50000"/>
                      <a:lumOff val="50000"/>
                    </a:schemeClr>
                  </a:solidFill>
                  <a:latin typeface="Consolas" panose="020B0609020204030204" charset="0"/>
                  <a:cs typeface="Consolas" panose="020B0609020204030204" charset="0"/>
                </a:rPr>
                <a:t>2</a:t>
              </a:r>
              <a:endParaRPr lang="en-CA" altLang="zh-CN">
                <a:solidFill>
                  <a:schemeClr val="tx1">
                    <a:lumMod val="50000"/>
                    <a:lumOff val="50000"/>
                  </a:schemeClr>
                </a:solidFill>
                <a:latin typeface="Consolas" panose="020B0609020204030204" charset="0"/>
                <a:cs typeface="Consolas" panose="020B0609020204030204" charset="0"/>
              </a:endParaRPr>
            </a:p>
            <a:p>
              <a:pPr indent="0">
                <a:lnSpc>
                  <a:spcPct val="150000"/>
                </a:lnSpc>
                <a:buNone/>
              </a:pPr>
              <a:r>
                <a:rPr lang="en-CA" altLang="zh-CN">
                  <a:solidFill>
                    <a:schemeClr val="tx1">
                      <a:lumMod val="50000"/>
                      <a:lumOff val="50000"/>
                    </a:schemeClr>
                  </a:solidFill>
                  <a:latin typeface="Consolas" panose="020B0609020204030204" charset="0"/>
                  <a:cs typeface="Consolas" panose="020B0609020204030204" charset="0"/>
                </a:rPr>
                <a:t>3</a:t>
              </a:r>
              <a:endParaRPr lang="en-CA" altLang="zh-CN">
                <a:solidFill>
                  <a:schemeClr val="tx1">
                    <a:lumMod val="50000"/>
                    <a:lumOff val="50000"/>
                  </a:schemeClr>
                </a:solidFill>
                <a:latin typeface="Consolas" panose="020B0609020204030204" charset="0"/>
                <a:cs typeface="Consolas" panose="020B0609020204030204" charset="0"/>
              </a:endParaRPr>
            </a:p>
            <a:p>
              <a:pPr indent="0">
                <a:lnSpc>
                  <a:spcPct val="150000"/>
                </a:lnSpc>
                <a:buNone/>
              </a:pPr>
              <a:r>
                <a:rPr lang="en-CA" altLang="zh-CN">
                  <a:solidFill>
                    <a:schemeClr val="tx1">
                      <a:lumMod val="50000"/>
                      <a:lumOff val="50000"/>
                    </a:schemeClr>
                  </a:solidFill>
                  <a:latin typeface="Consolas" panose="020B0609020204030204" charset="0"/>
                  <a:cs typeface="Consolas" panose="020B0609020204030204" charset="0"/>
                </a:rPr>
                <a:t>4</a:t>
              </a:r>
              <a:endParaRPr lang="en-CA" altLang="zh-CN">
                <a:solidFill>
                  <a:schemeClr val="tx1">
                    <a:lumMod val="50000"/>
                    <a:lumOff val="50000"/>
                  </a:schemeClr>
                </a:solidFill>
                <a:latin typeface="Consolas" panose="020B0609020204030204" charset="0"/>
                <a:cs typeface="Consolas" panose="020B0609020204030204" charset="0"/>
              </a:endParaRPr>
            </a:p>
            <a:p>
              <a:pPr indent="0">
                <a:lnSpc>
                  <a:spcPct val="150000"/>
                </a:lnSpc>
                <a:buNone/>
              </a:pPr>
              <a:r>
                <a:rPr lang="en-CA" altLang="zh-CN">
                  <a:solidFill>
                    <a:schemeClr val="tx1">
                      <a:lumMod val="50000"/>
                      <a:lumOff val="50000"/>
                    </a:schemeClr>
                  </a:solidFill>
                  <a:latin typeface="Consolas" panose="020B0609020204030204" charset="0"/>
                  <a:cs typeface="Consolas" panose="020B0609020204030204" charset="0"/>
                </a:rPr>
                <a:t>5</a:t>
              </a:r>
              <a:endParaRPr lang="en-CA" altLang="zh-CN">
                <a:solidFill>
                  <a:schemeClr val="tx1">
                    <a:lumMod val="50000"/>
                    <a:lumOff val="50000"/>
                  </a:schemeClr>
                </a:solidFill>
                <a:latin typeface="Consolas" panose="020B0609020204030204" charset="0"/>
                <a:cs typeface="Consolas" panose="020B0609020204030204" charset="0"/>
              </a:endParaRPr>
            </a:p>
          </p:txBody>
        </p:sp>
        <p:sp>
          <p:nvSpPr>
            <p:cNvPr id="6" name="文本框 5"/>
            <p:cNvSpPr txBox="1"/>
            <p:nvPr/>
          </p:nvSpPr>
          <p:spPr>
            <a:xfrm>
              <a:off x="1842" y="3115"/>
              <a:ext cx="5407" cy="3743"/>
            </a:xfrm>
            <a:prstGeom prst="rect">
              <a:avLst/>
            </a:prstGeom>
            <a:noFill/>
          </p:spPr>
          <p:txBody>
            <a:bodyPr wrap="square" rtlCol="0">
              <a:noAutofit/>
            </a:bodyPr>
            <a:p>
              <a:pPr indent="0">
                <a:lnSpc>
                  <a:spcPct val="150000"/>
                </a:lnSpc>
                <a:buNone/>
              </a:pPr>
              <a:r>
                <a:rPr lang="en-CA" altLang="zh-CN">
                  <a:latin typeface="Consolas" panose="020B0609020204030204" charset="0"/>
                  <a:cs typeface="Consolas" panose="020B0609020204030204" charset="0"/>
                </a:rPr>
                <a:t>foo:</a:t>
              </a:r>
              <a:endParaRPr lang="en-CA" altLang="zh-CN">
                <a:latin typeface="Consolas" panose="020B0609020204030204" charset="0"/>
                <a:cs typeface="Consolas" panose="020B0609020204030204" charset="0"/>
              </a:endParaRPr>
            </a:p>
            <a:p>
              <a:pPr indent="0">
                <a:lnSpc>
                  <a:spcPct val="150000"/>
                </a:lnSpc>
                <a:buNone/>
              </a:pPr>
              <a:r>
                <a:rPr lang="en-CA" altLang="zh-CN">
                  <a:latin typeface="Consolas" panose="020B0609020204030204" charset="0"/>
                  <a:cs typeface="Consolas" panose="020B0609020204030204" charset="0"/>
                </a:rPr>
                <a:t>    beq  t0 t1 target</a:t>
              </a:r>
              <a:endParaRPr lang="en-CA" altLang="zh-CN">
                <a:latin typeface="Consolas" panose="020B0609020204030204" charset="0"/>
                <a:cs typeface="Consolas" panose="020B0609020204030204" charset="0"/>
              </a:endParaRPr>
            </a:p>
            <a:p>
              <a:pPr indent="0">
                <a:lnSpc>
                  <a:spcPct val="150000"/>
                </a:lnSpc>
                <a:buNone/>
              </a:pPr>
              <a:r>
                <a:rPr lang="en-CA" altLang="zh-CN">
                  <a:latin typeface="Consolas" panose="020B0609020204030204" charset="0"/>
                  <a:cs typeface="Consolas" panose="020B0609020204030204" charset="0"/>
                </a:rPr>
                <a:t>    addi t0 t0 1</a:t>
              </a:r>
              <a:endParaRPr lang="en-CA" altLang="zh-CN">
                <a:latin typeface="Consolas" panose="020B0609020204030204" charset="0"/>
                <a:cs typeface="Consolas" panose="020B0609020204030204" charset="0"/>
              </a:endParaRPr>
            </a:p>
            <a:p>
              <a:pPr indent="0">
                <a:lnSpc>
                  <a:spcPct val="150000"/>
                </a:lnSpc>
                <a:buNone/>
              </a:pPr>
              <a:r>
                <a:rPr lang="en-CA" altLang="zh-CN">
                  <a:latin typeface="Consolas" panose="020B0609020204030204" charset="0"/>
                  <a:cs typeface="Consolas" panose="020B0609020204030204" charset="0"/>
                </a:rPr>
                <a:t>target:</a:t>
              </a:r>
              <a:endParaRPr lang="en-CA" altLang="zh-CN">
                <a:latin typeface="Consolas" panose="020B0609020204030204" charset="0"/>
                <a:cs typeface="Consolas" panose="020B0609020204030204" charset="0"/>
              </a:endParaRPr>
            </a:p>
            <a:p>
              <a:pPr indent="0">
                <a:lnSpc>
                  <a:spcPct val="150000"/>
                </a:lnSpc>
                <a:buNone/>
              </a:pPr>
              <a:r>
                <a:rPr lang="en-CA" altLang="zh-CN">
                  <a:latin typeface="Consolas" panose="020B0609020204030204" charset="0"/>
                  <a:cs typeface="Consolas" panose="020B0609020204030204" charset="0"/>
                </a:rPr>
                <a:t>    addi t1 t1 1</a:t>
              </a:r>
              <a:endParaRPr lang="en-CA" altLang="zh-CN">
                <a:latin typeface="Consolas" panose="020B0609020204030204" charset="0"/>
                <a:cs typeface="Consolas" panose="020B0609020204030204" charset="0"/>
              </a:endParaRPr>
            </a:p>
          </p:txBody>
        </p:sp>
        <p:sp>
          <p:nvSpPr>
            <p:cNvPr id="8" name="文本框 7"/>
            <p:cNvSpPr txBox="1"/>
            <p:nvPr/>
          </p:nvSpPr>
          <p:spPr>
            <a:xfrm>
              <a:off x="1320" y="2535"/>
              <a:ext cx="6400" cy="725"/>
            </a:xfrm>
            <a:prstGeom prst="rect">
              <a:avLst/>
            </a:prstGeom>
            <a:noFill/>
          </p:spPr>
          <p:txBody>
            <a:bodyPr wrap="square" rtlCol="0">
              <a:spAutoFit/>
            </a:bodyPr>
            <a:p>
              <a:pPr algn="ctr"/>
              <a:r>
                <a:rPr lang="en-CA" altLang="zh-CN" sz="2400"/>
                <a:t>RISC-V Assembly</a:t>
              </a:r>
              <a:endParaRPr lang="en-CA" altLang="zh-CN" sz="2400"/>
            </a:p>
          </p:txBody>
        </p:sp>
      </p:grpSp>
      <p:graphicFrame>
        <p:nvGraphicFramePr>
          <p:cNvPr id="10" name="表格 9"/>
          <p:cNvGraphicFramePr/>
          <p:nvPr>
            <p:custDataLst>
              <p:tags r:id="rId1"/>
            </p:custDataLst>
          </p:nvPr>
        </p:nvGraphicFramePr>
        <p:xfrm>
          <a:off x="4900930" y="2068195"/>
          <a:ext cx="7075170" cy="2288540"/>
        </p:xfrm>
        <a:graphic>
          <a:graphicData uri="http://schemas.openxmlformats.org/drawingml/2006/table">
            <a:tbl>
              <a:tblPr firstRow="1" bandRow="1">
                <a:tableStyleId>{5C22544A-7EE6-4342-B048-85BDC9FD1C3A}</a:tableStyleId>
              </a:tblPr>
              <a:tblGrid>
                <a:gridCol w="1898332"/>
                <a:gridCol w="1898332"/>
                <a:gridCol w="3278505"/>
              </a:tblGrid>
              <a:tr h="572135">
                <a:tc>
                  <a:txBody>
                    <a:bodyPr/>
                    <a:p>
                      <a:pPr algn="ctr">
                        <a:buNone/>
                      </a:pPr>
                      <a:r>
                        <a:rPr lang="en-CA" altLang="zh-CN">
                          <a:solidFill>
                            <a:schemeClr val="tx1"/>
                          </a:solidFill>
                        </a:rPr>
                        <a:t>Address</a:t>
                      </a:r>
                      <a:endParaRPr lang="en-CA"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CA" altLang="zh-CN">
                          <a:solidFill>
                            <a:schemeClr val="tx1"/>
                          </a:solidFill>
                        </a:rPr>
                        <a:t>Code</a:t>
                      </a:r>
                      <a:endParaRPr lang="en-CA"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CA" altLang="zh-CN">
                          <a:solidFill>
                            <a:schemeClr val="tx1"/>
                          </a:solidFill>
                        </a:rPr>
                        <a:t>Basic</a:t>
                      </a:r>
                      <a:endParaRPr lang="en-CA"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572135">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0x00400024</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0x00628463</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0" i="0">
                          <a:solidFill>
                            <a:srgbClr val="222222"/>
                          </a:solidFill>
                          <a:latin typeface="Consolas" panose="020B0609020204030204" charset="0"/>
                          <a:ea typeface="DinWeb"/>
                          <a:cs typeface="Consolas" panose="020B0609020204030204" charset="0"/>
                        </a:rPr>
                        <a:t>beq x5, x6, 0x00000008</a:t>
                      </a:r>
                      <a:endParaRPr lang="en-US" altLang="zh-CN" sz="1800" b="0"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572135">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0x00400028</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0x00128293</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0" i="0">
                          <a:solidFill>
                            <a:srgbClr val="222222"/>
                          </a:solidFill>
                          <a:latin typeface="Consolas" panose="020B0609020204030204" charset="0"/>
                          <a:ea typeface="DinWeb"/>
                          <a:cs typeface="Consolas" panose="020B0609020204030204" charset="0"/>
                        </a:rPr>
                        <a:t>addi x5, x5, 1</a:t>
                      </a:r>
                      <a:endParaRPr lang="en-US" altLang="zh-CN" sz="1800" b="0"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572135">
                <a:tc>
                  <a:txBody>
                    <a:bodyPr/>
                    <a:p>
                      <a:pPr marL="30480" indent="0" algn="r"/>
                      <a:r>
                        <a:rPr lang="en-US" altLang="zh-CN" sz="1800" b="1" i="0">
                          <a:solidFill>
                            <a:srgbClr val="222222"/>
                          </a:solidFill>
                          <a:latin typeface="Consolas" panose="020B0609020204030204" charset="0"/>
                          <a:ea typeface="DinWeb"/>
                          <a:cs typeface="Consolas" panose="020B0609020204030204" charset="0"/>
                        </a:rPr>
                        <a:t>0x0040002c</a:t>
                      </a:r>
                      <a:endParaRPr lang="en-US" altLang="zh-CN" sz="1800" b="1"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1" i="0">
                          <a:solidFill>
                            <a:srgbClr val="222222"/>
                          </a:solidFill>
                          <a:latin typeface="Consolas" panose="020B0609020204030204" charset="0"/>
                          <a:ea typeface="DinWeb"/>
                          <a:cs typeface="Consolas" panose="020B0609020204030204" charset="0"/>
                        </a:rPr>
                        <a:t>0x00130313</a:t>
                      </a:r>
                      <a:endParaRPr lang="en-US" altLang="zh-CN" sz="1800" b="1"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1" i="0">
                          <a:solidFill>
                            <a:srgbClr val="222222"/>
                          </a:solidFill>
                          <a:latin typeface="Consolas" panose="020B0609020204030204" charset="0"/>
                          <a:ea typeface="DinWeb"/>
                          <a:cs typeface="Consolas" panose="020B0609020204030204" charset="0"/>
                        </a:rPr>
                        <a:t>addi x6, x6, 1</a:t>
                      </a:r>
                      <a:endParaRPr lang="en-US" altLang="zh-CN" sz="1800" b="1"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sp>
        <p:nvSpPr>
          <p:cNvPr id="12" name="文本框 11"/>
          <p:cNvSpPr txBox="1"/>
          <p:nvPr/>
        </p:nvSpPr>
        <p:spPr>
          <a:xfrm>
            <a:off x="6406515" y="1609725"/>
            <a:ext cx="4064000" cy="460375"/>
          </a:xfrm>
          <a:prstGeom prst="rect">
            <a:avLst/>
          </a:prstGeom>
          <a:noFill/>
        </p:spPr>
        <p:txBody>
          <a:bodyPr wrap="square" rtlCol="0">
            <a:spAutoFit/>
          </a:bodyPr>
          <a:p>
            <a:pPr algn="ctr"/>
            <a:r>
              <a:rPr lang="en-CA" altLang="zh-CN" sz="2400"/>
              <a:t>RARS</a:t>
            </a:r>
            <a:endParaRPr lang="en-CA" altLang="zh-CN" sz="2400"/>
          </a:p>
        </p:txBody>
      </p:sp>
      <p:sp>
        <p:nvSpPr>
          <p:cNvPr id="13" name="内容占位符 2"/>
          <p:cNvSpPr>
            <a:spLocks noGrp="1"/>
          </p:cNvSpPr>
          <p:nvPr/>
        </p:nvSpPr>
        <p:spPr>
          <a:xfrm>
            <a:off x="838200" y="4763135"/>
            <a:ext cx="10515600" cy="5886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altLang="zh-CN"/>
              <a:t>Address of branch target is </a:t>
            </a:r>
            <a:r>
              <a:rPr lang="en-US" altLang="zh-CN">
                <a:solidFill>
                  <a:srgbClr val="222222"/>
                </a:solidFill>
                <a:latin typeface="Consolas" panose="020B0609020204030204" charset="0"/>
                <a:ea typeface="DinWeb"/>
                <a:cs typeface="Consolas" panose="020B0609020204030204" charset="0"/>
                <a:sym typeface="+mn-ea"/>
              </a:rPr>
              <a:t>0x0040002c</a:t>
            </a:r>
            <a:r>
              <a:rPr lang="en-CA" altLang="zh-CN"/>
              <a:t> </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en-CA" altLang="zh-CN"/>
              <a:t>Assignment</a:t>
            </a:r>
            <a:endParaRPr lang="en-CA" altLang="zh-CN"/>
          </a:p>
        </p:txBody>
      </p:sp>
      <p:sp>
        <p:nvSpPr>
          <p:cNvPr id="5" name="文本占位符 4"/>
          <p:cNvSpPr>
            <a:spLocks noGrp="1"/>
          </p:cNvSpPr>
          <p:nvPr>
            <p:ph type="body" idx="1"/>
          </p:nvPr>
        </p:nvSpPr>
        <p:spPr/>
        <p:txBody>
          <a:bodyPr/>
          <a:p>
            <a:r>
              <a:rPr lang="en-CA" altLang="zh-CN"/>
              <a:t>Students must implement all of the following functions</a:t>
            </a:r>
            <a:endParaRPr lang="en-CA" altLang="zh-C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365125"/>
            <a:ext cx="10515600" cy="5812155"/>
          </a:xfrm>
          <a:solidFill>
            <a:schemeClr val="bg2"/>
          </a:solidFill>
        </p:spPr>
        <p:txBody>
          <a:bodyPr anchor="ctr" anchorCtr="0"/>
          <a:p>
            <a:pPr marL="0" indent="0">
              <a:buNone/>
            </a:pPr>
            <a:r>
              <a:rPr lang="en-CA" altLang="zh-CN" sz="2400">
                <a:latin typeface="Consolas" panose="020B0609020204030204" charset="0"/>
                <a:cs typeface="Consolas" panose="020B0609020204030204" charset="0"/>
              </a:rPr>
              <a:t>fixBranch</a:t>
            </a:r>
            <a:endParaRPr lang="en-CA" altLang="zh-CN" sz="2400">
              <a:latin typeface="Consolas" panose="020B0609020204030204" charset="0"/>
              <a:cs typeface="Consolas" panose="020B0609020204030204" charset="0"/>
            </a:endParaRPr>
          </a:p>
          <a:p>
            <a:pPr marL="457200" lvl="1" indent="0">
              <a:buNone/>
            </a:pPr>
            <a:r>
              <a:rPr lang="en-CA" altLang="zh-CN" sz="1600">
                <a:latin typeface="Consolas" panose="020B0609020204030204" charset="0"/>
                <a:cs typeface="Consolas" panose="020B0609020204030204" charset="0"/>
              </a:rPr>
              <a:t>This function is the entry point of student's solution to this lab. It fixes branch instructions in the modified program such that they branch to the same target as they did in the original program. Writes the instructions of the fixed program program to a separate array.</a:t>
            </a:r>
            <a:endParaRPr lang="en-CA" altLang="zh-CN" sz="1600">
              <a:latin typeface="Consolas" panose="020B0609020204030204" charset="0"/>
              <a:cs typeface="Consolas" panose="020B0609020204030204" charset="0"/>
            </a:endParaRPr>
          </a:p>
          <a:p>
            <a:pPr marL="457200" lvl="1" indent="0">
              <a:buNone/>
            </a:pPr>
            <a:endParaRPr lang="en-CA" altLang="zh-CN" sz="1600">
              <a:latin typeface="Consolas" panose="020B0609020204030204" charset="0"/>
              <a:cs typeface="Consolas" panose="020B0609020204030204" charset="0"/>
            </a:endParaRPr>
          </a:p>
          <a:p>
            <a:pPr marL="457200" lvl="1" indent="0">
              <a:buNone/>
            </a:pPr>
            <a:r>
              <a:rPr lang="en-CA" altLang="zh-CN" sz="2000">
                <a:latin typeface="Consolas" panose="020B0609020204030204" charset="0"/>
                <a:cs typeface="Consolas" panose="020B0609020204030204" charset="0"/>
              </a:rPr>
              <a:t>Arguments:</a:t>
            </a:r>
            <a:endParaRPr lang="en-CA" altLang="zh-CN" sz="2000">
              <a:latin typeface="Consolas" panose="020B0609020204030204" charset="0"/>
              <a:cs typeface="Consolas" panose="020B0609020204030204" charset="0"/>
            </a:endParaRPr>
          </a:p>
          <a:p>
            <a:pPr marL="914400" lvl="2" indent="0">
              <a:buNone/>
            </a:pPr>
            <a:r>
              <a:rPr lang="en-CA" altLang="zh-CN" sz="1600">
                <a:latin typeface="Consolas" panose="020B0609020204030204" charset="0"/>
                <a:cs typeface="Consolas" panose="020B0609020204030204" charset="0"/>
              </a:rPr>
              <a:t>a0: Pointer to the instructions array of the original program.</a:t>
            </a:r>
            <a:endParaRPr lang="en-CA" altLang="zh-CN" sz="1600">
              <a:latin typeface="Consolas" panose="020B0609020204030204" charset="0"/>
              <a:cs typeface="Consolas" panose="020B0609020204030204" charset="0"/>
            </a:endParaRPr>
          </a:p>
          <a:p>
            <a:pPr marL="457200" lvl="1" indent="0">
              <a:buNone/>
            </a:pPr>
            <a:r>
              <a:rPr lang="en-CA" altLang="zh-CN" sz="1600">
                <a:latin typeface="Consolas" panose="020B0609020204030204" charset="0"/>
                <a:cs typeface="Consolas" panose="020B0609020204030204" charset="0"/>
              </a:rPr>
              <a:t>    a1: Pointer to the instructions array of the modified program.</a:t>
            </a:r>
            <a:endParaRPr lang="en-CA" altLang="zh-CN" sz="1600">
              <a:latin typeface="Consolas" panose="020B0609020204030204" charset="0"/>
              <a:cs typeface="Consolas" panose="020B0609020204030204" charset="0"/>
            </a:endParaRPr>
          </a:p>
          <a:p>
            <a:pPr marL="457200" lvl="1" indent="0">
              <a:buNone/>
            </a:pPr>
            <a:r>
              <a:rPr lang="en-CA" altLang="zh-CN" sz="1600">
                <a:latin typeface="Consolas" panose="020B0609020204030204" charset="0"/>
                <a:cs typeface="Consolas" panose="020B0609020204030204" charset="0"/>
              </a:rPr>
              <a:t>    a2: Pointer to an empty array that is the same size as the instructions array</a:t>
            </a:r>
            <a:endParaRPr lang="en-CA" altLang="zh-CN" sz="1600">
              <a:latin typeface="Consolas" panose="020B0609020204030204" charset="0"/>
              <a:cs typeface="Consolas" panose="020B0609020204030204" charset="0"/>
            </a:endParaRPr>
          </a:p>
          <a:p>
            <a:pPr marL="457200" lvl="1" indent="0">
              <a:buNone/>
            </a:pPr>
            <a:r>
              <a:rPr lang="en-CA" altLang="zh-CN" sz="1600">
                <a:latin typeface="Consolas" panose="020B0609020204030204" charset="0"/>
                <a:cs typeface="Consolas" panose="020B0609020204030204" charset="0"/>
              </a:rPr>
              <a:t>        of the modified program. This function must write the instructions of the</a:t>
            </a:r>
            <a:endParaRPr lang="en-CA" altLang="zh-CN" sz="1600">
              <a:latin typeface="Consolas" panose="020B0609020204030204" charset="0"/>
              <a:cs typeface="Consolas" panose="020B0609020204030204" charset="0"/>
            </a:endParaRPr>
          </a:p>
          <a:p>
            <a:pPr marL="457200" lvl="1" indent="0">
              <a:buNone/>
            </a:pPr>
            <a:r>
              <a:rPr lang="en-CA" altLang="zh-CN" sz="1600">
                <a:latin typeface="Consolas" panose="020B0609020204030204" charset="0"/>
                <a:cs typeface="Consolas" panose="020B0609020204030204" charset="0"/>
              </a:rPr>
              <a:t>        fixed program to this array and terminate it with the sentinel value</a:t>
            </a:r>
            <a:endParaRPr lang="en-CA" altLang="zh-CN" sz="1600">
              <a:latin typeface="Consolas" panose="020B0609020204030204" charset="0"/>
              <a:cs typeface="Consolas" panose="020B0609020204030204" charset="0"/>
            </a:endParaRPr>
          </a:p>
          <a:p>
            <a:pPr marL="457200" lvl="1" indent="0">
              <a:buNone/>
            </a:pPr>
            <a:r>
              <a:rPr lang="en-CA" altLang="zh-CN" sz="1600">
                <a:latin typeface="Consolas" panose="020B0609020204030204" charset="0"/>
                <a:cs typeface="Consolas" panose="020B0609020204030204" charset="0"/>
              </a:rPr>
              <a:t>        0xFFFFFFFF.</a:t>
            </a:r>
            <a:endParaRPr lang="en-CA" altLang="zh-CN" sz="1600">
              <a:latin typeface="Consolas" panose="020B0609020204030204" charset="0"/>
              <a:cs typeface="Consolas" panose="020B0609020204030204" charset="0"/>
            </a:endParaRPr>
          </a:p>
          <a:p>
            <a:pPr marL="457200" lvl="1" indent="0">
              <a:buNone/>
            </a:pPr>
            <a:endParaRPr lang="en-CA" altLang="zh-CN" sz="1600">
              <a:latin typeface="Consolas" panose="020B0609020204030204" charset="0"/>
              <a:cs typeface="Consolas" panose="020B0609020204030204" charset="0"/>
            </a:endParaRPr>
          </a:p>
          <a:p>
            <a:pPr marL="457200" lvl="1" indent="0">
              <a:buNone/>
            </a:pPr>
            <a:r>
              <a:rPr lang="en-CA" altLang="zh-CN" sz="2000">
                <a:latin typeface="Consolas" panose="020B0609020204030204" charset="0"/>
                <a:cs typeface="Consolas" panose="020B0609020204030204" charset="0"/>
              </a:rPr>
              <a:t>Returns:</a:t>
            </a:r>
            <a:endParaRPr lang="en-CA" altLang="zh-CN" sz="1600">
              <a:latin typeface="Consolas" panose="020B0609020204030204" charset="0"/>
              <a:cs typeface="Consolas" panose="020B0609020204030204" charset="0"/>
            </a:endParaRPr>
          </a:p>
          <a:p>
            <a:pPr marL="914400" lvl="2" indent="0">
              <a:buNone/>
            </a:pPr>
            <a:r>
              <a:rPr lang="en-CA" altLang="zh-CN" sz="1330">
                <a:latin typeface="Consolas" panose="020B0609020204030204" charset="0"/>
                <a:cs typeface="Consolas" panose="020B0609020204030204" charset="0"/>
              </a:rPr>
              <a:t>None</a:t>
            </a:r>
            <a:endParaRPr lang="en-CA" altLang="zh-CN" sz="1330">
              <a:latin typeface="Consolas" panose="020B0609020204030204" charset="0"/>
              <a:cs typeface="Consolas" panose="020B0609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365125"/>
            <a:ext cx="10515600" cy="5812155"/>
          </a:xfrm>
          <a:solidFill>
            <a:schemeClr val="bg2"/>
          </a:solidFill>
        </p:spPr>
        <p:txBody>
          <a:bodyPr anchor="ctr" anchorCtr="0">
            <a:normAutofit lnSpcReduction="10000"/>
          </a:bodyPr>
          <a:p>
            <a:pPr marL="0" indent="0">
              <a:buNone/>
            </a:pPr>
            <a:r>
              <a:rPr lang="en-CA" altLang="zh-CN" sz="2400">
                <a:latin typeface="Consolas" panose="020B0609020204030204" charset="0"/>
                <a:cs typeface="Consolas" panose="020B0609020204030204" charset="0"/>
              </a:rPr>
              <a:t>findInsertions</a:t>
            </a:r>
            <a:endParaRPr lang="en-CA" altLang="zh-CN" sz="2400">
              <a:latin typeface="Consolas" panose="020B0609020204030204" charset="0"/>
              <a:cs typeface="Consolas" panose="020B0609020204030204" charset="0"/>
            </a:endParaRPr>
          </a:p>
          <a:p>
            <a:pPr marL="457200" lvl="1" indent="0">
              <a:buNone/>
            </a:pPr>
            <a:r>
              <a:rPr lang="en-CA" altLang="zh-CN" sz="1600">
                <a:latin typeface="Consolas" panose="020B0609020204030204" charset="0"/>
                <a:cs typeface="Consolas" panose="020B0609020204030204" charset="0"/>
              </a:rPr>
              <a:t>Finds all the insertion points and how many instructions were inserted after each insertion point</a:t>
            </a:r>
            <a:endParaRPr lang="en-CA" altLang="zh-CN" sz="1600">
              <a:latin typeface="Consolas" panose="020B0609020204030204" charset="0"/>
              <a:cs typeface="Consolas" panose="020B0609020204030204" charset="0"/>
            </a:endParaRPr>
          </a:p>
          <a:p>
            <a:pPr marL="0" indent="0">
              <a:buNone/>
            </a:pPr>
            <a:endParaRPr lang="en-CA" altLang="zh-CN" sz="2400">
              <a:latin typeface="Consolas" panose="020B0609020204030204" charset="0"/>
              <a:cs typeface="Consolas" panose="020B0609020204030204" charset="0"/>
            </a:endParaRPr>
          </a:p>
          <a:p>
            <a:pPr marL="457200" lvl="1" indent="0">
              <a:buNone/>
            </a:pPr>
            <a:r>
              <a:rPr lang="en-CA" altLang="zh-CN" sz="2000">
                <a:latin typeface="Consolas" panose="020B0609020204030204" charset="0"/>
                <a:cs typeface="Consolas" panose="020B0609020204030204" charset="0"/>
              </a:rPr>
              <a:t>Arguments:</a:t>
            </a:r>
            <a:endParaRPr lang="en-CA" altLang="zh-CN" sz="1710">
              <a:latin typeface="Consolas" panose="020B0609020204030204" charset="0"/>
              <a:cs typeface="Consolas" panose="020B0609020204030204" charset="0"/>
            </a:endParaRPr>
          </a:p>
          <a:p>
            <a:pPr marL="914400" lvl="2" indent="0">
              <a:buNone/>
            </a:pPr>
            <a:r>
              <a:rPr lang="en-CA" altLang="zh-CN" sz="1600">
                <a:latin typeface="Consolas" panose="020B0609020204030204" charset="0"/>
                <a:cs typeface="Consolas" panose="020B0609020204030204" charset="0"/>
              </a:rPr>
              <a:t>a0: Pointer to the instructions array of the original program.</a:t>
            </a:r>
            <a:endParaRPr lang="en-CA" altLang="zh-CN" sz="1600">
              <a:latin typeface="Consolas" panose="020B0609020204030204" charset="0"/>
              <a:cs typeface="Consolas" panose="020B0609020204030204" charset="0"/>
            </a:endParaRPr>
          </a:p>
          <a:p>
            <a:pPr marL="914400" lvl="2" indent="0">
              <a:buNone/>
            </a:pPr>
            <a:r>
              <a:rPr lang="en-CA" altLang="zh-CN" sz="1600">
                <a:latin typeface="Consolas" panose="020B0609020204030204" charset="0"/>
                <a:cs typeface="Consolas" panose="020B0609020204030204" charset="0"/>
              </a:rPr>
              <a:t>a1: Pointer to the instructions array of the modified program.</a:t>
            </a:r>
            <a:endParaRPr lang="en-CA" altLang="zh-CN" sz="1600">
              <a:latin typeface="Consolas" panose="020B0609020204030204" charset="0"/>
              <a:cs typeface="Consolas" panose="020B0609020204030204" charset="0"/>
            </a:endParaRPr>
          </a:p>
          <a:p>
            <a:pPr marL="0" indent="0">
              <a:buNone/>
            </a:pPr>
            <a:endParaRPr lang="en-CA" altLang="zh-CN" sz="2400">
              <a:latin typeface="Consolas" panose="020B0609020204030204" charset="0"/>
              <a:cs typeface="Consolas" panose="020B0609020204030204" charset="0"/>
            </a:endParaRPr>
          </a:p>
          <a:p>
            <a:pPr marL="457200" lvl="1" indent="0">
              <a:buNone/>
            </a:pPr>
            <a:r>
              <a:rPr lang="en-CA" altLang="zh-CN" sz="2000">
                <a:latin typeface="Consolas" panose="020B0609020204030204" charset="0"/>
                <a:cs typeface="Consolas" panose="020B0609020204030204" charset="0"/>
              </a:rPr>
              <a:t>Returns:</a:t>
            </a:r>
            <a:endParaRPr lang="en-CA" altLang="zh-CN" sz="2000">
              <a:latin typeface="Consolas" panose="020B0609020204030204" charset="0"/>
              <a:cs typeface="Consolas" panose="020B0609020204030204" charset="0"/>
            </a:endParaRPr>
          </a:p>
          <a:p>
            <a:pPr marL="914400" lvl="2" indent="0">
              <a:buNone/>
            </a:pPr>
            <a:r>
              <a:rPr lang="en-CA" altLang="zh-CN" sz="1600">
                <a:latin typeface="Consolas" panose="020B0609020204030204" charset="0"/>
                <a:cs typeface="Consolas" panose="020B0609020204030204" charset="0"/>
              </a:rPr>
              <a:t>a0: Pointer to the insertion points array.</a:t>
            </a:r>
            <a:endParaRPr lang="en-CA" altLang="zh-CN" sz="1600">
              <a:latin typeface="Consolas" panose="020B0609020204030204" charset="0"/>
              <a:cs typeface="Consolas" panose="020B0609020204030204" charset="0"/>
            </a:endParaRPr>
          </a:p>
          <a:p>
            <a:pPr marL="914400" lvl="2" indent="0">
              <a:buNone/>
            </a:pPr>
            <a:r>
              <a:rPr lang="en-CA" altLang="zh-CN" sz="1600">
                <a:latin typeface="Consolas" panose="020B0609020204030204" charset="0"/>
                <a:cs typeface="Consolas" panose="020B0609020204030204" charset="0"/>
              </a:rPr>
              <a:t>a1: Pointer to the insertions array.</a:t>
            </a:r>
            <a:endParaRPr lang="en-CA" altLang="zh-CN" sz="1600">
              <a:latin typeface="Consolas" panose="020B0609020204030204" charset="0"/>
              <a:cs typeface="Consolas" panose="020B0609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内容占位符 3"/>
          <p:cNvSpPr>
            <a:spLocks noGrp="1"/>
          </p:cNvSpPr>
          <p:nvPr>
            <p:ph idx="1"/>
          </p:nvPr>
        </p:nvSpPr>
        <p:spPr>
          <a:xfrm>
            <a:off x="838200" y="365125"/>
            <a:ext cx="10515600" cy="5812155"/>
          </a:xfrm>
          <a:solidFill>
            <a:schemeClr val="bg2"/>
          </a:solidFill>
        </p:spPr>
        <p:txBody>
          <a:bodyPr anchor="ctr" anchorCtr="0"/>
          <a:p>
            <a:pPr marL="0" indent="0">
              <a:buNone/>
            </a:pPr>
            <a:r>
              <a:rPr lang="en-CA" altLang="zh-CN" sz="2400">
                <a:latin typeface="Consolas" panose="020B0609020204030204" charset="0"/>
                <a:cs typeface="Consolas" panose="020B0609020204030204" charset="0"/>
              </a:rPr>
              <a:t>findBranches</a:t>
            </a:r>
            <a:endParaRPr lang="en-CA" altLang="zh-CN" sz="2400">
              <a:latin typeface="Consolas" panose="020B0609020204030204" charset="0"/>
              <a:cs typeface="Consolas" panose="020B0609020204030204" charset="0"/>
            </a:endParaRPr>
          </a:p>
          <a:p>
            <a:pPr marL="457200" lvl="1" indent="0">
              <a:buNone/>
            </a:pPr>
            <a:r>
              <a:rPr lang="en-CA" altLang="zh-CN" sz="1600">
                <a:latin typeface="Consolas" panose="020B0609020204030204" charset="0"/>
                <a:cs typeface="Consolas" panose="020B0609020204030204" charset="0"/>
              </a:rPr>
              <a:t>Finds all the branches and their respective targets in the original program</a:t>
            </a:r>
            <a:endParaRPr lang="en-CA" altLang="zh-CN" sz="1600">
              <a:latin typeface="Consolas" panose="020B0609020204030204" charset="0"/>
              <a:cs typeface="Consolas" panose="020B0609020204030204" charset="0"/>
            </a:endParaRPr>
          </a:p>
          <a:p>
            <a:pPr marL="457200" lvl="1" indent="0">
              <a:buNone/>
            </a:pPr>
            <a:endParaRPr lang="en-CA" altLang="zh-CN" sz="1600">
              <a:latin typeface="Consolas" panose="020B0609020204030204" charset="0"/>
              <a:cs typeface="Consolas" panose="020B0609020204030204" charset="0"/>
            </a:endParaRPr>
          </a:p>
          <a:p>
            <a:pPr marL="457200" lvl="1" indent="0">
              <a:buNone/>
            </a:pPr>
            <a:r>
              <a:rPr lang="en-CA" altLang="zh-CN" sz="2000">
                <a:latin typeface="Consolas" panose="020B0609020204030204" charset="0"/>
                <a:cs typeface="Consolas" panose="020B0609020204030204" charset="0"/>
              </a:rPr>
              <a:t>Arguments:</a:t>
            </a:r>
            <a:endParaRPr lang="en-CA" altLang="zh-CN" sz="2000">
              <a:latin typeface="Consolas" panose="020B0609020204030204" charset="0"/>
              <a:cs typeface="Consolas" panose="020B0609020204030204" charset="0"/>
            </a:endParaRPr>
          </a:p>
          <a:p>
            <a:pPr marL="914400" lvl="2" indent="0">
              <a:buNone/>
            </a:pPr>
            <a:r>
              <a:rPr lang="en-CA" altLang="zh-CN" sz="1600">
                <a:latin typeface="Consolas" panose="020B0609020204030204" charset="0"/>
                <a:cs typeface="Consolas" panose="020B0609020204030204" charset="0"/>
              </a:rPr>
              <a:t>a0: Pointer to the instructions array of the original program.</a:t>
            </a:r>
            <a:endParaRPr lang="en-CA" altLang="zh-CN" sz="1600">
              <a:latin typeface="Consolas" panose="020B0609020204030204" charset="0"/>
              <a:cs typeface="Consolas" panose="020B0609020204030204" charset="0"/>
            </a:endParaRPr>
          </a:p>
          <a:p>
            <a:pPr marL="457200" lvl="1" indent="0">
              <a:buNone/>
            </a:pPr>
            <a:endParaRPr lang="en-CA" altLang="zh-CN" sz="1600">
              <a:latin typeface="Consolas" panose="020B0609020204030204" charset="0"/>
              <a:cs typeface="Consolas" panose="020B0609020204030204" charset="0"/>
            </a:endParaRPr>
          </a:p>
          <a:p>
            <a:pPr marL="457200" lvl="1" indent="0">
              <a:buNone/>
            </a:pPr>
            <a:r>
              <a:rPr lang="en-CA" altLang="zh-CN" sz="2000">
                <a:latin typeface="Consolas" panose="020B0609020204030204" charset="0"/>
                <a:cs typeface="Consolas" panose="020B0609020204030204" charset="0"/>
              </a:rPr>
              <a:t>Returns:</a:t>
            </a:r>
            <a:endParaRPr lang="en-CA" altLang="zh-CN" sz="1600">
              <a:latin typeface="Consolas" panose="020B0609020204030204" charset="0"/>
              <a:cs typeface="Consolas" panose="020B0609020204030204" charset="0"/>
            </a:endParaRPr>
          </a:p>
          <a:p>
            <a:pPr marL="914400" lvl="2" indent="0">
              <a:buNone/>
            </a:pPr>
            <a:r>
              <a:rPr lang="en-CA" altLang="zh-CN" sz="1600">
                <a:latin typeface="Consolas" panose="020B0609020204030204" charset="0"/>
                <a:cs typeface="Consolas" panose="020B0609020204030204" charset="0"/>
              </a:rPr>
              <a:t>a0: Pointer to the branches array</a:t>
            </a:r>
            <a:endParaRPr lang="en-CA" altLang="zh-CN" sz="1600">
              <a:latin typeface="Consolas" panose="020B0609020204030204" charset="0"/>
              <a:cs typeface="Consolas" panose="020B0609020204030204" charset="0"/>
            </a:endParaRPr>
          </a:p>
          <a:p>
            <a:pPr marL="914400" lvl="2" indent="0">
              <a:buNone/>
            </a:pPr>
            <a:r>
              <a:rPr lang="en-CA" altLang="zh-CN" sz="1600">
                <a:latin typeface="Consolas" panose="020B0609020204030204" charset="0"/>
                <a:cs typeface="Consolas" panose="020B0609020204030204" charset="0"/>
              </a:rPr>
              <a:t>a1: Pointer to the targets array</a:t>
            </a:r>
            <a:endParaRPr lang="en-CA" altLang="zh-CN" sz="1600">
              <a:latin typeface="Consolas" panose="020B0609020204030204" charset="0"/>
              <a:cs typeface="Consolas" panose="020B0609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Resources</a:t>
            </a:r>
            <a:endParaRPr lang="en-CA" altLang="zh-CN"/>
          </a:p>
        </p:txBody>
      </p:sp>
      <p:sp>
        <p:nvSpPr>
          <p:cNvPr id="3" name="内容占位符 2"/>
          <p:cNvSpPr>
            <a:spLocks noGrp="1"/>
          </p:cNvSpPr>
          <p:nvPr>
            <p:ph idx="1"/>
          </p:nvPr>
        </p:nvSpPr>
        <p:spPr/>
        <p:txBody>
          <a:bodyPr/>
          <a:p>
            <a:pPr marL="0" indent="0">
              <a:buNone/>
            </a:pPr>
            <a:r>
              <a:rPr lang="en-CA" altLang="zh-CN"/>
              <a:t>We provide the two Python progams:</a:t>
            </a:r>
            <a:endParaRPr lang="en-CA" altLang="zh-CN"/>
          </a:p>
          <a:p>
            <a:r>
              <a:rPr lang="en-CA" altLang="zh-CN">
                <a:latin typeface="Consolas" panose="020B0609020204030204" charset="0"/>
                <a:cs typeface="Consolas" panose="020B0609020204030204" charset="0"/>
              </a:rPr>
              <a:t>binDecompiler.py</a:t>
            </a:r>
            <a:r>
              <a:rPr lang="en-CA" altLang="zh-CN"/>
              <a:t>: a decompiler for RISC-V assembly.</a:t>
            </a:r>
            <a:endParaRPr lang="en-CA" altLang="zh-CN"/>
          </a:p>
          <a:p>
            <a:r>
              <a:rPr lang="en-CA" altLang="zh-CN">
                <a:latin typeface="Consolas" panose="020B0609020204030204" charset="0"/>
                <a:cs typeface="Consolas" panose="020B0609020204030204" charset="0"/>
              </a:rPr>
              <a:t>hexToBin.py</a:t>
            </a:r>
            <a:r>
              <a:rPr lang="en-CA" altLang="zh-CN"/>
              <a:t>: converts hexadecimal numbers in textual format to binary format and writes the results to a file. Expects one hexadecimal number per line.</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Important Information</a:t>
            </a:r>
            <a:endParaRPr lang="en-CA" altLang="zh-CN"/>
          </a:p>
        </p:txBody>
      </p:sp>
      <p:sp>
        <p:nvSpPr>
          <p:cNvPr id="3" name="内容占位符 2"/>
          <p:cNvSpPr>
            <a:spLocks noGrp="1"/>
          </p:cNvSpPr>
          <p:nvPr>
            <p:ph idx="1"/>
          </p:nvPr>
        </p:nvSpPr>
        <p:spPr/>
        <p:txBody>
          <a:bodyPr/>
          <a:p>
            <a:r>
              <a:rPr lang="en-CA" altLang="zh-CN">
                <a:sym typeface="+mn-ea"/>
              </a:rPr>
              <a:t>The webpage and README contains the specifications and example usages of the two Python programs in the previous slide.</a:t>
            </a:r>
            <a:endParaRPr lang="en-CA" altLang="zh-CN">
              <a:sym typeface="+mn-ea"/>
            </a:endParaRPr>
          </a:p>
          <a:p>
            <a:r>
              <a:rPr lang="en-CA" altLang="zh-CN"/>
              <a:t>The webpage also contains step-by-step instructions on how to create your own test cases and how to test you solution to the lab.</a:t>
            </a:r>
            <a:endParaRPr lang="en-CA" altLang="zh-CN"/>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en-CA" altLang="zh-CN"/>
              <a:t>Testing your Lab</a:t>
            </a:r>
            <a:endParaRPr lang="en-CA" altLang="zh-CN"/>
          </a:p>
        </p:txBody>
      </p:sp>
      <p:sp>
        <p:nvSpPr>
          <p:cNvPr id="5" name="文本占位符 4"/>
          <p:cNvSpPr>
            <a:spLocks noGrp="1"/>
          </p:cNvSpPr>
          <p:nvPr>
            <p:ph type="body" idx="1"/>
          </p:nvPr>
        </p:nvSpPr>
        <p:spPr/>
        <p:txBody>
          <a:bodyPr/>
          <a:p>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Input Guarantees</a:t>
            </a:r>
            <a:endParaRPr lang="en-CA" altLang="zh-CN"/>
          </a:p>
        </p:txBody>
      </p:sp>
      <p:sp>
        <p:nvSpPr>
          <p:cNvPr id="3" name="内容占位符 2"/>
          <p:cNvSpPr>
            <a:spLocks noGrp="1"/>
          </p:cNvSpPr>
          <p:nvPr>
            <p:ph idx="1"/>
          </p:nvPr>
        </p:nvSpPr>
        <p:spPr/>
        <p:txBody>
          <a:bodyPr/>
          <a:p>
            <a:r>
              <a:rPr lang="zh-CN" altLang="en-US"/>
              <a:t>The binary representation of the RISC-V programs are terminated by the sentinel value </a:t>
            </a:r>
            <a:r>
              <a:rPr lang="zh-CN" altLang="en-US">
                <a:latin typeface="Consolas" panose="020B0609020204030204" charset="0"/>
                <a:cs typeface="Consolas" panose="020B0609020204030204" charset="0"/>
              </a:rPr>
              <a:t>0xFFFFFFFF</a:t>
            </a:r>
            <a:r>
              <a:rPr lang="zh-CN" altLang="en-US"/>
              <a:t>.</a:t>
            </a:r>
            <a:endParaRPr lang="zh-CN" altLang="en-US"/>
          </a:p>
          <a:p>
            <a:r>
              <a:rPr lang="zh-CN" altLang="en-US"/>
              <a:t>There will be a maximum of 50 instructions inserted to the modified program</a:t>
            </a:r>
            <a:endParaRPr lang="zh-CN" altLang="en-US"/>
          </a:p>
          <a:p>
            <a:r>
              <a:rPr lang="zh-CN" altLang="en-US"/>
              <a:t>There will be a maximum of 25 branches to fix.</a:t>
            </a:r>
            <a:endParaRPr lang="zh-CN" altLang="en-US"/>
          </a:p>
          <a:p>
            <a:r>
              <a:rPr lang="zh-CN" altLang="en-US"/>
              <a:t>All instructions are valid RISC-V instructions.</a:t>
            </a:r>
            <a:endParaRPr lang="zh-CN" altLang="en-US"/>
          </a:p>
          <a:p>
            <a:r>
              <a:rPr lang="zh-CN" altLang="en-US"/>
              <a:t>Neither branches nor jumps will ever be inserted to the original program to create the modified program.</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347980" y="254635"/>
            <a:ext cx="765810" cy="1123950"/>
          </a:xfrm>
          <a:prstGeom prst="rect">
            <a:avLst/>
          </a:prstGeom>
          <a:solidFill>
            <a:schemeClr val="accent3"/>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t>original.s</a:t>
            </a:r>
            <a:endParaRPr lang="en-CA" altLang="zh-CN" sz="1200"/>
          </a:p>
        </p:txBody>
      </p:sp>
      <p:sp>
        <p:nvSpPr>
          <p:cNvPr id="5" name="文本框 4"/>
          <p:cNvSpPr txBox="1"/>
          <p:nvPr/>
        </p:nvSpPr>
        <p:spPr>
          <a:xfrm>
            <a:off x="1491615" y="254635"/>
            <a:ext cx="4064000" cy="969010"/>
          </a:xfrm>
          <a:prstGeom prst="rect">
            <a:avLst/>
          </a:prstGeom>
          <a:noFill/>
        </p:spPr>
        <p:txBody>
          <a:bodyPr wrap="square" rtlCol="0">
            <a:noAutofit/>
          </a:bodyPr>
          <a:p>
            <a:r>
              <a:rPr lang="en-CA" altLang="zh-CN"/>
              <a:t>Start with a RISC-V .s file that satisfies the constraints outlined in the Input Guarantees slide</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231140" y="254635"/>
            <a:ext cx="882650" cy="1123950"/>
          </a:xfrm>
          <a:prstGeom prst="rect">
            <a:avLst/>
          </a:prstGeom>
          <a:solidFill>
            <a:schemeClr val="accent3"/>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t>original.s</a:t>
            </a:r>
            <a:endParaRPr lang="en-CA" altLang="zh-CN" sz="1200"/>
          </a:p>
        </p:txBody>
      </p:sp>
      <p:sp>
        <p:nvSpPr>
          <p:cNvPr id="2" name="文本框 1"/>
          <p:cNvSpPr txBox="1"/>
          <p:nvPr/>
        </p:nvSpPr>
        <p:spPr>
          <a:xfrm>
            <a:off x="1491615" y="254635"/>
            <a:ext cx="2687955" cy="969010"/>
          </a:xfrm>
          <a:prstGeom prst="rect">
            <a:avLst/>
          </a:prstGeom>
          <a:noFill/>
        </p:spPr>
        <p:txBody>
          <a:bodyPr wrap="square" rtlCol="0">
            <a:noAutofit/>
          </a:bodyPr>
          <a:p>
            <a:pPr indent="0">
              <a:buNone/>
            </a:pPr>
            <a:r>
              <a:rPr lang="en-CA" altLang="zh-CN" sz="1600"/>
              <a:t>1. Dump the source file into binary using RARS</a:t>
            </a:r>
            <a:endParaRPr lang="en-CA" altLang="zh-CN" sz="1600"/>
          </a:p>
        </p:txBody>
      </p:sp>
      <p:sp>
        <p:nvSpPr>
          <p:cNvPr id="3" name="文本框 2"/>
          <p:cNvSpPr txBox="1"/>
          <p:nvPr/>
        </p:nvSpPr>
        <p:spPr>
          <a:xfrm>
            <a:off x="671195" y="1399540"/>
            <a:ext cx="4946650" cy="306705"/>
          </a:xfrm>
          <a:prstGeom prst="rect">
            <a:avLst/>
          </a:prstGeom>
          <a:noFill/>
        </p:spPr>
        <p:txBody>
          <a:bodyPr wrap="square" rtlCol="0">
            <a:spAutoFit/>
          </a:bodyPr>
          <a:p>
            <a:r>
              <a:rPr lang="en-CA" altLang="zh-CN" sz="1400" b="1">
                <a:latin typeface="Consolas" panose="020B0609020204030204" charset="0"/>
                <a:cs typeface="Consolas" panose="020B0609020204030204" charset="0"/>
              </a:rPr>
              <a:t>rars </a:t>
            </a:r>
            <a:r>
              <a:rPr lang="en-CA" altLang="zh-CN" sz="1400">
                <a:latin typeface="Consolas" panose="020B0609020204030204" charset="0"/>
                <a:cs typeface="Consolas" panose="020B0609020204030204" charset="0"/>
              </a:rPr>
              <a:t>a dump .text Binary original.bin original.s</a:t>
            </a:r>
            <a:endParaRPr lang="en-CA" altLang="zh-CN" sz="1400">
              <a:latin typeface="Consolas" panose="020B0609020204030204" charset="0"/>
              <a:cs typeface="Consolas" panose="020B0609020204030204" charset="0"/>
            </a:endParaRPr>
          </a:p>
        </p:txBody>
      </p:sp>
      <p:grpSp>
        <p:nvGrpSpPr>
          <p:cNvPr id="18" name="组合 17"/>
          <p:cNvGrpSpPr/>
          <p:nvPr/>
        </p:nvGrpSpPr>
        <p:grpSpPr>
          <a:xfrm>
            <a:off x="673100" y="1378585"/>
            <a:ext cx="1356360" cy="1609725"/>
            <a:chOff x="1060" y="2171"/>
            <a:chExt cx="2136" cy="2535"/>
          </a:xfrm>
        </p:grpSpPr>
        <p:sp>
          <p:nvSpPr>
            <p:cNvPr id="7" name="矩形 6"/>
            <p:cNvSpPr/>
            <p:nvPr/>
          </p:nvSpPr>
          <p:spPr>
            <a:xfrm>
              <a:off x="1790" y="2936"/>
              <a:ext cx="1406" cy="1770"/>
            </a:xfrm>
            <a:prstGeom prst="rect">
              <a:avLst/>
            </a:prstGeom>
            <a:solidFill>
              <a:schemeClr val="accent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t>original.bin</a:t>
              </a:r>
              <a:endParaRPr lang="en-CA" altLang="zh-CN" sz="1200"/>
            </a:p>
          </p:txBody>
        </p:sp>
        <p:cxnSp>
          <p:nvCxnSpPr>
            <p:cNvPr id="9" name="肘形连接符 8"/>
            <p:cNvCxnSpPr>
              <a:stCxn id="4" idx="2"/>
              <a:endCxn id="7" idx="1"/>
            </p:cNvCxnSpPr>
            <p:nvPr/>
          </p:nvCxnSpPr>
          <p:spPr>
            <a:xfrm rot="5400000" flipV="1">
              <a:off x="600" y="2631"/>
              <a:ext cx="1650" cy="731"/>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grpSp>
      <p:sp>
        <p:nvSpPr>
          <p:cNvPr id="10" name="文本框 9"/>
          <p:cNvSpPr txBox="1"/>
          <p:nvPr/>
        </p:nvSpPr>
        <p:spPr>
          <a:xfrm>
            <a:off x="2280920" y="1864360"/>
            <a:ext cx="2687955" cy="969010"/>
          </a:xfrm>
          <a:prstGeom prst="rect">
            <a:avLst/>
          </a:prstGeom>
          <a:noFill/>
        </p:spPr>
        <p:txBody>
          <a:bodyPr wrap="square" rtlCol="0">
            <a:noAutofit/>
          </a:bodyPr>
          <a:p>
            <a:pPr indent="0">
              <a:buNone/>
            </a:pPr>
            <a:r>
              <a:rPr lang="en-CA" altLang="zh-CN" sz="1600"/>
              <a:t>2. Decompile the binary file</a:t>
            </a:r>
            <a:endParaRPr lang="en-CA" altLang="zh-CN" sz="1600"/>
          </a:p>
        </p:txBody>
      </p:sp>
      <p:grpSp>
        <p:nvGrpSpPr>
          <p:cNvPr id="19" name="组合 18"/>
          <p:cNvGrpSpPr/>
          <p:nvPr/>
        </p:nvGrpSpPr>
        <p:grpSpPr>
          <a:xfrm>
            <a:off x="1583055" y="2988310"/>
            <a:ext cx="1888490" cy="1759585"/>
            <a:chOff x="2493" y="4706"/>
            <a:chExt cx="2974" cy="2771"/>
          </a:xfrm>
        </p:grpSpPr>
        <p:sp>
          <p:nvSpPr>
            <p:cNvPr id="11" name="矩形 10"/>
            <p:cNvSpPr/>
            <p:nvPr/>
          </p:nvSpPr>
          <p:spPr>
            <a:xfrm>
              <a:off x="3070" y="5471"/>
              <a:ext cx="2397" cy="617"/>
            </a:xfrm>
            <a:prstGeom prst="rect">
              <a:avLst/>
            </a:prstGeom>
            <a:solidFill>
              <a:schemeClr val="accent4"/>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sym typeface="+mn-ea"/>
                </a:rPr>
                <a:t>original_decomp.tsv</a:t>
              </a:r>
              <a:endParaRPr lang="en-CA" altLang="zh-CN" sz="1200">
                <a:solidFill>
                  <a:schemeClr val="tx1"/>
                </a:solidFill>
              </a:endParaRPr>
            </a:p>
          </p:txBody>
        </p:sp>
        <p:sp>
          <p:nvSpPr>
            <p:cNvPr id="12" name="矩形 11"/>
            <p:cNvSpPr/>
            <p:nvPr/>
          </p:nvSpPr>
          <p:spPr>
            <a:xfrm>
              <a:off x="3070" y="6853"/>
              <a:ext cx="2397" cy="624"/>
            </a:xfrm>
            <a:prstGeom prst="rect">
              <a:avLst/>
            </a:prstGeom>
            <a:solidFill>
              <a:schemeClr val="accent5"/>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sym typeface="+mn-ea"/>
                </a:rPr>
                <a:t>original_decomp.txt</a:t>
              </a:r>
              <a:endParaRPr lang="en-CA" altLang="zh-CN" sz="1200"/>
            </a:p>
          </p:txBody>
        </p:sp>
        <p:cxnSp>
          <p:nvCxnSpPr>
            <p:cNvPr id="15" name="肘形连接符 14"/>
            <p:cNvCxnSpPr>
              <a:stCxn id="7" idx="2"/>
              <a:endCxn id="11" idx="1"/>
            </p:cNvCxnSpPr>
            <p:nvPr/>
          </p:nvCxnSpPr>
          <p:spPr>
            <a:xfrm rot="5400000" flipV="1">
              <a:off x="2245" y="4955"/>
              <a:ext cx="1074" cy="577"/>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cxnSp>
          <p:nvCxnSpPr>
            <p:cNvPr id="16" name="肘形连接符 15"/>
            <p:cNvCxnSpPr>
              <a:stCxn id="7" idx="2"/>
              <a:endCxn id="12" idx="1"/>
            </p:cNvCxnSpPr>
            <p:nvPr/>
          </p:nvCxnSpPr>
          <p:spPr>
            <a:xfrm rot="5400000" flipV="1">
              <a:off x="1552" y="5647"/>
              <a:ext cx="2459" cy="577"/>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grpSp>
      <p:sp>
        <p:nvSpPr>
          <p:cNvPr id="17" name="文本框 16"/>
          <p:cNvSpPr txBox="1"/>
          <p:nvPr/>
        </p:nvSpPr>
        <p:spPr>
          <a:xfrm>
            <a:off x="1716405" y="3041015"/>
            <a:ext cx="5864860" cy="335280"/>
          </a:xfrm>
          <a:prstGeom prst="rect">
            <a:avLst/>
          </a:prstGeom>
          <a:noFill/>
        </p:spPr>
        <p:txBody>
          <a:bodyPr wrap="square" rtlCol="0">
            <a:noAutofit/>
          </a:bodyPr>
          <a:p>
            <a:r>
              <a:rPr lang="zh-CN" altLang="en-US" sz="1400">
                <a:latin typeface="Consolas" panose="020B0609020204030204" charset="0"/>
                <a:cs typeface="Consolas" panose="020B0609020204030204" charset="0"/>
              </a:rPr>
              <a:t>python3 </a:t>
            </a:r>
            <a:r>
              <a:rPr lang="zh-CN" altLang="en-US" sz="1400" b="1">
                <a:latin typeface="Consolas" panose="020B0609020204030204" charset="0"/>
                <a:cs typeface="Consolas" panose="020B0609020204030204" charset="0"/>
              </a:rPr>
              <a:t>binDecompiler.py</a:t>
            </a:r>
            <a:r>
              <a:rPr lang="zh-CN" altLang="en-US" sz="1400">
                <a:latin typeface="Consolas" panose="020B0609020204030204" charset="0"/>
                <a:cs typeface="Consolas" panose="020B0609020204030204" charset="0"/>
              </a:rPr>
              <a:t> b original.bin -o original_decomp</a:t>
            </a:r>
            <a:endParaRPr lang="zh-CN" altLang="en-US" sz="1400">
              <a:latin typeface="Consolas" panose="020B0609020204030204" charset="0"/>
              <a:cs typeface="Consolas" panose="020B0609020204030204" charset="0"/>
            </a:endParaRPr>
          </a:p>
        </p:txBody>
      </p:sp>
      <p:sp>
        <p:nvSpPr>
          <p:cNvPr id="20" name="文本框 19"/>
          <p:cNvSpPr txBox="1"/>
          <p:nvPr/>
        </p:nvSpPr>
        <p:spPr>
          <a:xfrm>
            <a:off x="1491615" y="4890770"/>
            <a:ext cx="2134235" cy="642620"/>
          </a:xfrm>
          <a:prstGeom prst="rect">
            <a:avLst/>
          </a:prstGeom>
          <a:noFill/>
        </p:spPr>
        <p:txBody>
          <a:bodyPr wrap="square" rtlCol="0">
            <a:noAutofit/>
          </a:bodyPr>
          <a:p>
            <a:pPr indent="0">
              <a:buNone/>
            </a:pPr>
            <a:r>
              <a:rPr lang="en-CA" altLang="zh-CN" sz="1600"/>
              <a:t>3. Create the modified program</a:t>
            </a:r>
            <a:endParaRPr lang="en-CA" altLang="zh-CN"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left)">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3" grpId="0"/>
      <p:bldP spid="17"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内容占位符 3"/>
          <p:cNvSpPr>
            <a:spLocks noGrp="1"/>
          </p:cNvSpPr>
          <p:nvPr>
            <p:ph idx="1"/>
          </p:nvPr>
        </p:nvSpPr>
        <p:spPr>
          <a:xfrm>
            <a:off x="838200" y="365125"/>
            <a:ext cx="10515600" cy="588645"/>
          </a:xfrm>
        </p:spPr>
        <p:txBody>
          <a:bodyPr/>
          <a:p>
            <a:pPr marL="0" indent="0">
              <a:buNone/>
            </a:pPr>
            <a:r>
              <a:rPr lang="en-CA" altLang="zh-CN"/>
              <a:t>After inserting three instructions, we obtain the </a:t>
            </a:r>
            <a:r>
              <a:rPr lang="en-CA" altLang="zh-CN" b="1"/>
              <a:t>modified </a:t>
            </a:r>
            <a:r>
              <a:rPr lang="en-CA" altLang="zh-CN"/>
              <a:t>program.</a:t>
            </a:r>
            <a:endParaRPr lang="en-CA" altLang="zh-CN"/>
          </a:p>
        </p:txBody>
      </p:sp>
      <p:graphicFrame>
        <p:nvGraphicFramePr>
          <p:cNvPr id="10" name="表格 9"/>
          <p:cNvGraphicFramePr/>
          <p:nvPr>
            <p:custDataLst>
              <p:tags r:id="rId1"/>
            </p:custDataLst>
          </p:nvPr>
        </p:nvGraphicFramePr>
        <p:xfrm>
          <a:off x="836930" y="1412240"/>
          <a:ext cx="7075170" cy="2288540"/>
        </p:xfrm>
        <a:graphic>
          <a:graphicData uri="http://schemas.openxmlformats.org/drawingml/2006/table">
            <a:tbl>
              <a:tblPr firstRow="1" bandRow="1">
                <a:tableStyleId>{5C22544A-7EE6-4342-B048-85BDC9FD1C3A}</a:tableStyleId>
              </a:tblPr>
              <a:tblGrid>
                <a:gridCol w="1898332"/>
                <a:gridCol w="1898332"/>
                <a:gridCol w="3278505"/>
              </a:tblGrid>
              <a:tr h="572135">
                <a:tc>
                  <a:txBody>
                    <a:bodyPr/>
                    <a:p>
                      <a:pPr algn="ctr">
                        <a:buNone/>
                      </a:pPr>
                      <a:r>
                        <a:rPr lang="en-CA" altLang="zh-CN">
                          <a:solidFill>
                            <a:schemeClr val="tx1"/>
                          </a:solidFill>
                        </a:rPr>
                        <a:t>Address</a:t>
                      </a:r>
                      <a:endParaRPr lang="en-CA"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CA" altLang="zh-CN">
                          <a:solidFill>
                            <a:schemeClr val="tx1"/>
                          </a:solidFill>
                        </a:rPr>
                        <a:t>Code</a:t>
                      </a:r>
                      <a:endParaRPr lang="en-CA"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CA" altLang="zh-CN">
                          <a:solidFill>
                            <a:schemeClr val="tx1"/>
                          </a:solidFill>
                        </a:rPr>
                        <a:t>Basic</a:t>
                      </a:r>
                      <a:endParaRPr lang="en-CA"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572135">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0x00400024</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0x00628463</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0" i="0">
                          <a:solidFill>
                            <a:srgbClr val="222222"/>
                          </a:solidFill>
                          <a:latin typeface="Consolas" panose="020B0609020204030204" charset="0"/>
                          <a:ea typeface="DinWeb"/>
                          <a:cs typeface="Consolas" panose="020B0609020204030204" charset="0"/>
                        </a:rPr>
                        <a:t>beq x5, x6, 0x00000008</a:t>
                      </a:r>
                      <a:endParaRPr lang="en-US" altLang="zh-CN" sz="1800" b="0"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572135">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0x00400028</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0x00128293</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0" i="0">
                          <a:solidFill>
                            <a:srgbClr val="222222"/>
                          </a:solidFill>
                          <a:latin typeface="Consolas" panose="020B0609020204030204" charset="0"/>
                          <a:ea typeface="DinWeb"/>
                          <a:cs typeface="Consolas" panose="020B0609020204030204" charset="0"/>
                        </a:rPr>
                        <a:t>addi x5, x5, 1</a:t>
                      </a:r>
                      <a:endParaRPr lang="en-US" altLang="zh-CN" sz="1800" b="0"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sp>
        <p:nvSpPr>
          <p:cNvPr id="12" name="文本框 11"/>
          <p:cNvSpPr txBox="1"/>
          <p:nvPr/>
        </p:nvSpPr>
        <p:spPr>
          <a:xfrm>
            <a:off x="2342515" y="953770"/>
            <a:ext cx="4064000" cy="460375"/>
          </a:xfrm>
          <a:prstGeom prst="rect">
            <a:avLst/>
          </a:prstGeom>
          <a:noFill/>
        </p:spPr>
        <p:txBody>
          <a:bodyPr wrap="square" rtlCol="0">
            <a:spAutoFit/>
          </a:bodyPr>
          <a:p>
            <a:pPr algn="ctr"/>
            <a:r>
              <a:rPr lang="en-CA" altLang="zh-CN" sz="2400"/>
              <a:t>RARS</a:t>
            </a:r>
            <a:endParaRPr lang="en-CA" altLang="zh-CN" sz="2400"/>
          </a:p>
        </p:txBody>
      </p:sp>
      <p:graphicFrame>
        <p:nvGraphicFramePr>
          <p:cNvPr id="5" name="表格 4"/>
          <p:cNvGraphicFramePr/>
          <p:nvPr>
            <p:custDataLst>
              <p:tags r:id="rId2"/>
            </p:custDataLst>
          </p:nvPr>
        </p:nvGraphicFramePr>
        <p:xfrm>
          <a:off x="838200" y="3128645"/>
          <a:ext cx="7075170" cy="2288540"/>
        </p:xfrm>
        <a:graphic>
          <a:graphicData uri="http://schemas.openxmlformats.org/drawingml/2006/table">
            <a:tbl>
              <a:tblPr firstRow="1" bandRow="1">
                <a:tableStyleId>{5C22544A-7EE6-4342-B048-85BDC9FD1C3A}</a:tableStyleId>
              </a:tblPr>
              <a:tblGrid>
                <a:gridCol w="1898332"/>
                <a:gridCol w="1898332"/>
                <a:gridCol w="3278505"/>
              </a:tblGrid>
              <a:tr h="572135">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0x0040002c</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0" i="0">
                          <a:solidFill>
                            <a:srgbClr val="FF0000"/>
                          </a:solidFill>
                          <a:latin typeface="Consolas" panose="020B0609020204030204" charset="0"/>
                          <a:ea typeface="DinWeb"/>
                          <a:cs typeface="Consolas" panose="020B0609020204030204" charset="0"/>
                        </a:rPr>
                        <a:t>0x00128313</a:t>
                      </a:r>
                      <a:endParaRPr lang="en-US" altLang="zh-CN" sz="1800" b="0" i="0">
                        <a:solidFill>
                          <a:srgbClr val="FF0000"/>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0" i="0">
                          <a:solidFill>
                            <a:srgbClr val="FF0000"/>
                          </a:solidFill>
                          <a:latin typeface="Consolas" panose="020B0609020204030204" charset="0"/>
                          <a:ea typeface="DinWeb"/>
                          <a:cs typeface="Consolas" panose="020B0609020204030204" charset="0"/>
                        </a:rPr>
                        <a:t>addi x6, x5, 1</a:t>
                      </a:r>
                      <a:endParaRPr lang="en-US" altLang="zh-CN" sz="1800" b="0" i="0">
                        <a:solidFill>
                          <a:srgbClr val="FF0000"/>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572135">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0x00400030</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0" i="0">
                          <a:solidFill>
                            <a:srgbClr val="FF0000"/>
                          </a:solidFill>
                          <a:latin typeface="Consolas" panose="020B0609020204030204" charset="0"/>
                          <a:ea typeface="DinWeb"/>
                          <a:cs typeface="Consolas" panose="020B0609020204030204" charset="0"/>
                        </a:rPr>
                        <a:t>0x00130393</a:t>
                      </a:r>
                      <a:endParaRPr lang="en-US" altLang="zh-CN" sz="1800" b="0" i="0">
                        <a:solidFill>
                          <a:srgbClr val="FF0000"/>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0" i="0">
                          <a:solidFill>
                            <a:srgbClr val="FF0000"/>
                          </a:solidFill>
                          <a:latin typeface="Consolas" panose="020B0609020204030204" charset="0"/>
                          <a:ea typeface="DinWeb"/>
                          <a:cs typeface="Consolas" panose="020B0609020204030204" charset="0"/>
                        </a:rPr>
                        <a:t>addi x7, x6, 1</a:t>
                      </a:r>
                      <a:endParaRPr lang="en-US" altLang="zh-CN" sz="1800" b="0" i="0">
                        <a:solidFill>
                          <a:srgbClr val="FF0000"/>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572135">
                <a:tc>
                  <a:txBody>
                    <a:bodyPr/>
                    <a:p>
                      <a:pPr marL="30480" indent="0" algn="r"/>
                      <a:r>
                        <a:rPr lang="en-US" altLang="zh-CN" sz="1800" b="0" i="0">
                          <a:solidFill>
                            <a:srgbClr val="222222"/>
                          </a:solidFill>
                          <a:latin typeface="Consolas" panose="020B0609020204030204" charset="0"/>
                          <a:ea typeface="DinWeb"/>
                          <a:cs typeface="Consolas" panose="020B0609020204030204" charset="0"/>
                        </a:rPr>
                        <a:t>0x00400034</a:t>
                      </a:r>
                      <a:endParaRPr lang="en-US" altLang="zh-CN" sz="18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0" i="0">
                          <a:solidFill>
                            <a:srgbClr val="FF0000"/>
                          </a:solidFill>
                          <a:latin typeface="Consolas" panose="020B0609020204030204" charset="0"/>
                          <a:ea typeface="DinWeb"/>
                          <a:cs typeface="Consolas" panose="020B0609020204030204" charset="0"/>
                        </a:rPr>
                        <a:t>0x00138e13</a:t>
                      </a:r>
                      <a:endParaRPr lang="en-US" altLang="zh-CN" sz="1800" b="0" i="0">
                        <a:solidFill>
                          <a:srgbClr val="FF0000"/>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0" i="0">
                          <a:solidFill>
                            <a:srgbClr val="FF0000"/>
                          </a:solidFill>
                          <a:latin typeface="Consolas" panose="020B0609020204030204" charset="0"/>
                          <a:ea typeface="DinWeb"/>
                          <a:cs typeface="Consolas" panose="020B0609020204030204" charset="0"/>
                        </a:rPr>
                        <a:t>addi x28, x7, 1</a:t>
                      </a:r>
                      <a:endParaRPr lang="en-US" altLang="zh-CN" sz="1800" b="0" i="0">
                        <a:solidFill>
                          <a:srgbClr val="FF0000"/>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graphicFrame>
        <p:nvGraphicFramePr>
          <p:cNvPr id="6" name="表格 5"/>
          <p:cNvGraphicFramePr/>
          <p:nvPr>
            <p:custDataLst>
              <p:tags r:id="rId3"/>
            </p:custDataLst>
          </p:nvPr>
        </p:nvGraphicFramePr>
        <p:xfrm>
          <a:off x="838200" y="3128645"/>
          <a:ext cx="7075170" cy="572135"/>
        </p:xfrm>
        <a:graphic>
          <a:graphicData uri="http://schemas.openxmlformats.org/drawingml/2006/table">
            <a:tbl>
              <a:tblPr firstRow="1" bandRow="1">
                <a:tableStyleId>{5C22544A-7EE6-4342-B048-85BDC9FD1C3A}</a:tableStyleId>
              </a:tblPr>
              <a:tblGrid>
                <a:gridCol w="1898332"/>
                <a:gridCol w="1898332"/>
                <a:gridCol w="3278505"/>
              </a:tblGrid>
              <a:tr h="572135">
                <a:tc>
                  <a:txBody>
                    <a:bodyPr/>
                    <a:p>
                      <a:pPr marL="30480" indent="0" algn="r"/>
                      <a:r>
                        <a:rPr lang="en-US" altLang="zh-CN" sz="1800" b="1" i="0">
                          <a:solidFill>
                            <a:srgbClr val="222222"/>
                          </a:solidFill>
                          <a:latin typeface="Consolas" panose="020B0609020204030204" charset="0"/>
                          <a:ea typeface="DinWeb"/>
                          <a:cs typeface="Consolas" panose="020B0609020204030204" charset="0"/>
                        </a:rPr>
                        <a:t>0x0040002c</a:t>
                      </a:r>
                      <a:endParaRPr lang="en-US" altLang="zh-CN" sz="1800" b="1"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1" i="0">
                          <a:solidFill>
                            <a:srgbClr val="222222"/>
                          </a:solidFill>
                          <a:latin typeface="Consolas" panose="020B0609020204030204" charset="0"/>
                          <a:ea typeface="DinWeb"/>
                          <a:cs typeface="Consolas" panose="020B0609020204030204" charset="0"/>
                        </a:rPr>
                        <a:t>0x00130313</a:t>
                      </a:r>
                      <a:endParaRPr lang="en-US" altLang="zh-CN" sz="1800" b="1"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1" i="0">
                          <a:solidFill>
                            <a:srgbClr val="222222"/>
                          </a:solidFill>
                          <a:latin typeface="Consolas" panose="020B0609020204030204" charset="0"/>
                          <a:ea typeface="DinWeb"/>
                          <a:cs typeface="Consolas" panose="020B0609020204030204" charset="0"/>
                        </a:rPr>
                        <a:t>addi x6, x6, 1</a:t>
                      </a:r>
                      <a:endParaRPr lang="en-US" altLang="zh-CN" sz="1800" b="1"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graphicFrame>
        <p:nvGraphicFramePr>
          <p:cNvPr id="8" name="表格 7"/>
          <p:cNvGraphicFramePr/>
          <p:nvPr>
            <p:custDataLst>
              <p:tags r:id="rId4"/>
            </p:custDataLst>
          </p:nvPr>
        </p:nvGraphicFramePr>
        <p:xfrm>
          <a:off x="836930" y="4845050"/>
          <a:ext cx="7075170" cy="2288540"/>
        </p:xfrm>
        <a:graphic>
          <a:graphicData uri="http://schemas.openxmlformats.org/drawingml/2006/table">
            <a:tbl>
              <a:tblPr firstRow="1" bandRow="1">
                <a:tableStyleId>{5C22544A-7EE6-4342-B048-85BDC9FD1C3A}</a:tableStyleId>
              </a:tblPr>
              <a:tblGrid>
                <a:gridCol w="1898332"/>
                <a:gridCol w="1898332"/>
                <a:gridCol w="3278505"/>
              </a:tblGrid>
              <a:tr h="572135">
                <a:tc>
                  <a:txBody>
                    <a:bodyPr/>
                    <a:p>
                      <a:pPr marL="30480" indent="0" algn="r"/>
                      <a:r>
                        <a:rPr lang="en-US" altLang="zh-CN" sz="1800" b="1" i="0">
                          <a:solidFill>
                            <a:srgbClr val="222222"/>
                          </a:solidFill>
                          <a:latin typeface="Consolas" panose="020B0609020204030204" charset="0"/>
                          <a:ea typeface="DinWeb"/>
                          <a:cs typeface="Consolas" panose="020B0609020204030204" charset="0"/>
                        </a:rPr>
                        <a:t>0x004000</a:t>
                      </a:r>
                      <a:r>
                        <a:rPr lang="en-CA" altLang="en-US" sz="1800" b="1" i="0">
                          <a:solidFill>
                            <a:srgbClr val="222222"/>
                          </a:solidFill>
                          <a:latin typeface="Consolas" panose="020B0609020204030204" charset="0"/>
                          <a:ea typeface="DinWeb"/>
                          <a:cs typeface="Consolas" panose="020B0609020204030204" charset="0"/>
                        </a:rPr>
                        <a:t>38</a:t>
                      </a:r>
                      <a:endParaRPr lang="en-CA" altLang="en-US" sz="1800" b="1"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800" b="1" i="0">
                          <a:solidFill>
                            <a:srgbClr val="222222"/>
                          </a:solidFill>
                          <a:latin typeface="Consolas" panose="020B0609020204030204" charset="0"/>
                          <a:ea typeface="DinWeb"/>
                          <a:cs typeface="Consolas" panose="020B0609020204030204" charset="0"/>
                        </a:rPr>
                        <a:t>0x00130313</a:t>
                      </a:r>
                      <a:endParaRPr lang="en-US" altLang="zh-CN" sz="1800" b="1"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800" b="1" i="0">
                          <a:solidFill>
                            <a:srgbClr val="222222"/>
                          </a:solidFill>
                          <a:latin typeface="Consolas" panose="020B0609020204030204" charset="0"/>
                          <a:ea typeface="DinWeb"/>
                          <a:cs typeface="Consolas" panose="020B0609020204030204" charset="0"/>
                        </a:rPr>
                        <a:t>addi x6, x6, 1</a:t>
                      </a:r>
                      <a:endParaRPr lang="en-US" altLang="zh-CN" sz="1800" b="1"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sp>
        <p:nvSpPr>
          <p:cNvPr id="9" name="内容占位符 3"/>
          <p:cNvSpPr>
            <a:spLocks noGrp="1"/>
          </p:cNvSpPr>
          <p:nvPr/>
        </p:nvSpPr>
        <p:spPr>
          <a:xfrm>
            <a:off x="836930" y="5539105"/>
            <a:ext cx="10515600" cy="995680"/>
          </a:xfrm>
          <a:prstGeom prst="rect">
            <a:avLst/>
          </a:prstGeom>
        </p:spPr>
        <p:txBody>
          <a:bodyPr vert="horz" lIns="91440" tIns="45720" rIns="91440" bIns="45720"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CA"/>
              <a:t>Address of branch target is changed to </a:t>
            </a:r>
            <a:r>
              <a:rPr lang="en-US" altLang="en-CA">
                <a:latin typeface="Consolas" panose="020B0609020204030204" charset="0"/>
                <a:cs typeface="Consolas" panose="020B0609020204030204" charset="0"/>
              </a:rPr>
              <a:t>0x00400038</a:t>
            </a:r>
            <a:endParaRPr lang="en-US" altLang="en-CA">
              <a:latin typeface="Consolas" panose="020B0609020204030204" charset="0"/>
              <a:cs typeface="Consolas" panose="020B0609020204030204" charset="0"/>
            </a:endParaRPr>
          </a:p>
        </p:txBody>
      </p:sp>
      <p:grpSp>
        <p:nvGrpSpPr>
          <p:cNvPr id="2" name="组合 1"/>
          <p:cNvGrpSpPr/>
          <p:nvPr/>
        </p:nvGrpSpPr>
        <p:grpSpPr>
          <a:xfrm>
            <a:off x="7750175" y="891540"/>
            <a:ext cx="3602990" cy="1379220"/>
            <a:chOff x="12205" y="1404"/>
            <a:chExt cx="5674" cy="2172"/>
          </a:xfrm>
        </p:grpSpPr>
        <p:cxnSp>
          <p:nvCxnSpPr>
            <p:cNvPr id="14" name="曲线连接符 13"/>
            <p:cNvCxnSpPr>
              <a:stCxn id="15" idx="2"/>
              <a:endCxn id="10" idx="3"/>
            </p:cNvCxnSpPr>
            <p:nvPr/>
          </p:nvCxnSpPr>
          <p:spPr>
            <a:xfrm rot="5400000">
              <a:off x="12980" y="1513"/>
              <a:ext cx="1544" cy="2583"/>
            </a:xfrm>
            <a:prstGeom prst="curvedConnector2">
              <a:avLst/>
            </a:prstGeom>
            <a:ln w="25400">
              <a:solidFill>
                <a:srgbClr val="FF0000"/>
              </a:solidFill>
              <a:tailEnd type="arrow"/>
            </a:ln>
          </p:spPr>
          <p:style>
            <a:lnRef idx="2">
              <a:schemeClr val="accent1"/>
            </a:lnRef>
            <a:fillRef idx="0">
              <a:srgbClr val="FFFFFF"/>
            </a:fillRef>
            <a:effectRef idx="0">
              <a:srgbClr val="FFFFFF"/>
            </a:effectRef>
            <a:fontRef idx="minor">
              <a:schemeClr val="tx1"/>
            </a:fontRef>
          </p:style>
        </p:cxnSp>
        <p:sp>
          <p:nvSpPr>
            <p:cNvPr id="15" name="文本框 14"/>
            <p:cNvSpPr txBox="1"/>
            <p:nvPr/>
          </p:nvSpPr>
          <p:spPr>
            <a:xfrm>
              <a:off x="12205" y="1404"/>
              <a:ext cx="5675" cy="628"/>
            </a:xfrm>
            <a:prstGeom prst="rect">
              <a:avLst/>
            </a:prstGeom>
            <a:noFill/>
          </p:spPr>
          <p:txBody>
            <a:bodyPr wrap="square" rtlCol="0">
              <a:spAutoFit/>
            </a:bodyPr>
            <a:p>
              <a:pPr algn="ctr"/>
              <a:r>
                <a:rPr lang="en-US" altLang="zh-CN" sz="2000">
                  <a:solidFill>
                    <a:srgbClr val="FF0000"/>
                  </a:solidFill>
                </a:rPr>
                <a:t>Branch offset did not change</a:t>
              </a:r>
              <a:endParaRPr lang="en-US" altLang="zh-CN" sz="200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 0 L 0 0.249722 " pathEditMode="relative" ptsTypes="">
                                      <p:cBhvr>
                                        <p:cTn id="6" dur="500" fill="hold"/>
                                        <p:tgtEl>
                                          <p:spTgt spid="6"/>
                                        </p:tgtEl>
                                        <p:attrNameLst>
                                          <p:attrName>ppt_x</p:attrName>
                                          <p:attrName>ppt_y</p:attrName>
                                        </p:attrNameLst>
                                      </p:cBhvr>
                                    </p:animMotion>
                                  </p:childTnLst>
                                </p:cTn>
                              </p:par>
                              <p:par>
                                <p:cTn id="7" presetID="22" presetClass="entr" presetSubtype="1" fill="hold" nodeType="withEffect">
                                  <p:stCondLst>
                                    <p:cond delay="0"/>
                                  </p:stCondLst>
                                  <p:childTnLst>
                                    <p:set>
                                      <p:cBhvr>
                                        <p:cTn id="8" dur="1" fill="hold">
                                          <p:stCondLst>
                                            <p:cond delay="0"/>
                                          </p:stCondLst>
                                        </p:cTn>
                                        <p:tgtEl>
                                          <p:spTgt spid="5"/>
                                        </p:tgtEl>
                                        <p:attrNameLst>
                                          <p:attrName>style.visibility</p:attrName>
                                        </p:attrNameLst>
                                      </p:cBhvr>
                                      <p:to>
                                        <p:strVal val="visible"/>
                                      </p:to>
                                    </p:set>
                                    <p:animEffect transition="in" filter="wipe(up)">
                                      <p:cBhvr>
                                        <p:cTn id="9" dur="500"/>
                                        <p:tgtEl>
                                          <p:spTgt spid="5"/>
                                        </p:tgtEl>
                                      </p:cBhvr>
                                    </p:animEffect>
                                  </p:childTnLst>
                                </p:cTn>
                              </p:par>
                            </p:childTnLst>
                          </p:cTn>
                        </p:par>
                        <p:par>
                          <p:cTn id="10" fill="hold">
                            <p:stCondLst>
                              <p:cond delay="500"/>
                            </p:stCondLst>
                            <p:childTnLst>
                              <p:par>
                                <p:cTn id="11" presetID="1" presetClass="entr" presetSubtype="0"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Creating the Modified Program</a:t>
            </a:r>
            <a:endParaRPr lang="en-CA" altLang="zh-CN"/>
          </a:p>
        </p:txBody>
      </p:sp>
      <p:sp>
        <p:nvSpPr>
          <p:cNvPr id="3" name="内容占位符 2"/>
          <p:cNvSpPr>
            <a:spLocks noGrp="1"/>
          </p:cNvSpPr>
          <p:nvPr>
            <p:ph idx="1"/>
          </p:nvPr>
        </p:nvSpPr>
        <p:spPr/>
        <p:txBody>
          <a:bodyPr/>
          <a:p>
            <a:r>
              <a:rPr lang="en-CA" altLang="zh-CN"/>
              <a:t>Option 1: Use a spreadsheet editor</a:t>
            </a:r>
            <a:endParaRPr lang="en-CA" altLang="zh-CN"/>
          </a:p>
          <a:p>
            <a:pPr lvl="1">
              <a:buFont typeface="Arial" panose="020B0604020202020204" pitchFamily="34" charset="0"/>
              <a:buChar char="◦"/>
            </a:pPr>
            <a:r>
              <a:rPr lang="en-CA" altLang="zh-CN"/>
              <a:t>Google Spreadsheets</a:t>
            </a:r>
            <a:endParaRPr lang="en-CA" altLang="zh-CN"/>
          </a:p>
          <a:p>
            <a:pPr lvl="1">
              <a:buFont typeface="Arial" panose="020B0604020202020204" pitchFamily="34" charset="0"/>
              <a:buChar char="◦"/>
            </a:pPr>
            <a:r>
              <a:rPr lang="en-CA" altLang="zh-CN"/>
              <a:t>Microsoft Excel</a:t>
            </a:r>
            <a:endParaRPr lang="en-CA" altLang="zh-CN"/>
          </a:p>
          <a:p>
            <a:pPr lvl="1">
              <a:buFont typeface="Arial" panose="020B0604020202020204" pitchFamily="34" charset="0"/>
              <a:buChar char="◦"/>
            </a:pPr>
            <a:r>
              <a:rPr lang="en-CA" altLang="zh-CN"/>
              <a:t>Some IDE’s</a:t>
            </a:r>
            <a:endParaRPr lang="en-CA" altLang="zh-CN"/>
          </a:p>
          <a:p>
            <a:pPr lvl="0"/>
            <a:r>
              <a:rPr lang="en-CA" altLang="zh-CN"/>
              <a:t>Option 2: Use a plain text editor</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Option 1</a:t>
            </a:r>
            <a:endParaRPr lang="en-CA" altLang="zh-CN"/>
          </a:p>
        </p:txBody>
      </p:sp>
      <p:sp>
        <p:nvSpPr>
          <p:cNvPr id="3" name="内容占位符 2"/>
          <p:cNvSpPr>
            <a:spLocks noGrp="1"/>
          </p:cNvSpPr>
          <p:nvPr>
            <p:ph idx="1"/>
          </p:nvPr>
        </p:nvSpPr>
        <p:spPr>
          <a:xfrm>
            <a:off x="838200" y="1825625"/>
            <a:ext cx="10515600" cy="583565"/>
          </a:xfrm>
        </p:spPr>
        <p:txBody>
          <a:bodyPr/>
          <a:p>
            <a:pPr marL="0" indent="0">
              <a:buNone/>
            </a:pPr>
            <a:r>
              <a:rPr lang="en-CA" altLang="zh-CN"/>
              <a:t>Open </a:t>
            </a:r>
            <a:r>
              <a:rPr lang="en-CA" altLang="zh-CN">
                <a:latin typeface="Consolas" panose="020B0609020204030204" charset="0"/>
                <a:cs typeface="Consolas" panose="020B0609020204030204" charset="0"/>
              </a:rPr>
              <a:t>original_decomp.tsv</a:t>
            </a:r>
            <a:r>
              <a:rPr lang="en-CA" altLang="zh-CN"/>
              <a:t> with a spreadsheet editor</a:t>
            </a:r>
            <a:endParaRPr lang="en-CA" altLang="zh-CN"/>
          </a:p>
        </p:txBody>
      </p:sp>
      <p:graphicFrame>
        <p:nvGraphicFramePr>
          <p:cNvPr id="4" name="表格 3"/>
          <p:cNvGraphicFramePr/>
          <p:nvPr>
            <p:custDataLst>
              <p:tags r:id="rId1"/>
            </p:custDataLst>
          </p:nvPr>
        </p:nvGraphicFramePr>
        <p:xfrm>
          <a:off x="291465" y="2490470"/>
          <a:ext cx="5074920" cy="1670050"/>
        </p:xfrm>
        <a:graphic>
          <a:graphicData uri="http://schemas.openxmlformats.org/drawingml/2006/table">
            <a:tbl>
              <a:tblPr firstRow="1" bandRow="1">
                <a:tableStyleId>{5C22544A-7EE6-4342-B048-85BDC9FD1C3A}</a:tableStyleId>
              </a:tblPr>
              <a:tblGrid>
                <a:gridCol w="1311910"/>
                <a:gridCol w="1418590"/>
                <a:gridCol w="2344420"/>
              </a:tblGrid>
              <a:tr h="381000">
                <a:tc>
                  <a:txBody>
                    <a:bodyPr/>
                    <a:p>
                      <a:pPr algn="ctr">
                        <a:buNone/>
                      </a:pPr>
                      <a:r>
                        <a:rPr lang="en-CA" altLang="zh-CN">
                          <a:solidFill>
                            <a:schemeClr val="tx1"/>
                          </a:solidFill>
                        </a:rPr>
                        <a:t>Address</a:t>
                      </a:r>
                      <a:endParaRPr lang="en-CA"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CA" altLang="zh-CN">
                          <a:solidFill>
                            <a:schemeClr val="tx1"/>
                          </a:solidFill>
                        </a:rPr>
                        <a:t>Code</a:t>
                      </a:r>
                      <a:endParaRPr lang="en-CA"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CA" altLang="zh-CN">
                          <a:solidFill>
                            <a:schemeClr val="tx1"/>
                          </a:solidFill>
                        </a:rPr>
                        <a:t>Source</a:t>
                      </a:r>
                      <a:endParaRPr lang="en-CA"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429260">
                <a:tc>
                  <a:txBody>
                    <a:bodyPr/>
                    <a:p>
                      <a:pPr marL="30480" indent="0" algn="r"/>
                      <a:r>
                        <a:rPr lang="en-US" altLang="zh-CN" sz="1400" b="0" i="0">
                          <a:solidFill>
                            <a:srgbClr val="222222"/>
                          </a:solidFill>
                          <a:latin typeface="Consolas" panose="020B0609020204030204" charset="0"/>
                          <a:ea typeface="DinWeb"/>
                          <a:cs typeface="Consolas" panose="020B0609020204030204" charset="0"/>
                        </a:rPr>
                        <a:t>0x00400024</a:t>
                      </a:r>
                      <a:endParaRPr lang="en-US" altLang="zh-CN" sz="14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400" b="0" i="0">
                          <a:solidFill>
                            <a:srgbClr val="222222"/>
                          </a:solidFill>
                          <a:latin typeface="Consolas" panose="020B0609020204030204" charset="0"/>
                          <a:ea typeface="DinWeb"/>
                          <a:cs typeface="Consolas" panose="020B0609020204030204" charset="0"/>
                        </a:rPr>
                        <a:t>0x00628463</a:t>
                      </a:r>
                      <a:endParaRPr lang="en-US" altLang="zh-CN" sz="14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400" b="0" i="0">
                          <a:solidFill>
                            <a:srgbClr val="222222"/>
                          </a:solidFill>
                          <a:latin typeface="Consolas" panose="020B0609020204030204" charset="0"/>
                          <a:ea typeface="DinWeb"/>
                          <a:cs typeface="Consolas" panose="020B0609020204030204" charset="0"/>
                        </a:rPr>
                        <a:t>beq x5, x6, 0x00000008</a:t>
                      </a:r>
                      <a:endParaRPr lang="en-US" altLang="zh-CN" sz="1400" b="0"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429895">
                <a:tc>
                  <a:txBody>
                    <a:bodyPr/>
                    <a:p>
                      <a:pPr marL="30480" indent="0" algn="r"/>
                      <a:r>
                        <a:rPr lang="en-US" altLang="zh-CN" sz="1400" b="0" i="0">
                          <a:solidFill>
                            <a:srgbClr val="222222"/>
                          </a:solidFill>
                          <a:latin typeface="Consolas" panose="020B0609020204030204" charset="0"/>
                          <a:ea typeface="DinWeb"/>
                          <a:cs typeface="Consolas" panose="020B0609020204030204" charset="0"/>
                        </a:rPr>
                        <a:t>0x00400028</a:t>
                      </a:r>
                      <a:endParaRPr lang="en-US" altLang="zh-CN" sz="14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400" b="0" i="0">
                          <a:solidFill>
                            <a:srgbClr val="222222"/>
                          </a:solidFill>
                          <a:latin typeface="Consolas" panose="020B0609020204030204" charset="0"/>
                          <a:ea typeface="DinWeb"/>
                          <a:cs typeface="Consolas" panose="020B0609020204030204" charset="0"/>
                        </a:rPr>
                        <a:t>0x00128293</a:t>
                      </a:r>
                      <a:endParaRPr lang="en-US" altLang="zh-CN" sz="14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400" b="0" i="0">
                          <a:solidFill>
                            <a:srgbClr val="222222"/>
                          </a:solidFill>
                          <a:latin typeface="Consolas" panose="020B0609020204030204" charset="0"/>
                          <a:ea typeface="DinWeb"/>
                          <a:cs typeface="Consolas" panose="020B0609020204030204" charset="0"/>
                        </a:rPr>
                        <a:t>addi x5, x5, 1</a:t>
                      </a:r>
                      <a:endParaRPr lang="en-US" altLang="zh-CN" sz="1400" b="0"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429895">
                <a:tc>
                  <a:txBody>
                    <a:bodyPr/>
                    <a:p>
                      <a:pPr marL="30480" indent="0" algn="r"/>
                      <a:r>
                        <a:rPr lang="en-US" altLang="zh-CN" sz="1400" b="1" i="0">
                          <a:solidFill>
                            <a:srgbClr val="222222"/>
                          </a:solidFill>
                          <a:latin typeface="Consolas" panose="020B0609020204030204" charset="0"/>
                          <a:ea typeface="DinWeb"/>
                          <a:cs typeface="Consolas" panose="020B0609020204030204" charset="0"/>
                        </a:rPr>
                        <a:t>0x0040002c</a:t>
                      </a:r>
                      <a:endParaRPr lang="en-US" altLang="zh-CN" sz="1400" b="1"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400" b="1" i="0">
                          <a:solidFill>
                            <a:srgbClr val="222222"/>
                          </a:solidFill>
                          <a:latin typeface="Consolas" panose="020B0609020204030204" charset="0"/>
                          <a:ea typeface="DinWeb"/>
                          <a:cs typeface="Consolas" panose="020B0609020204030204" charset="0"/>
                        </a:rPr>
                        <a:t>0x00130313</a:t>
                      </a:r>
                      <a:endParaRPr lang="en-US" altLang="zh-CN" sz="1400" b="1"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400" b="1" i="0">
                          <a:solidFill>
                            <a:srgbClr val="222222"/>
                          </a:solidFill>
                          <a:latin typeface="Consolas" panose="020B0609020204030204" charset="0"/>
                          <a:ea typeface="DinWeb"/>
                          <a:cs typeface="Consolas" panose="020B0609020204030204" charset="0"/>
                        </a:rPr>
                        <a:t>addi x6, x6, 1</a:t>
                      </a:r>
                      <a:endParaRPr lang="en-US" altLang="zh-CN" sz="1400" b="1"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graphicFrame>
        <p:nvGraphicFramePr>
          <p:cNvPr id="5" name="表格 4"/>
          <p:cNvGraphicFramePr/>
          <p:nvPr>
            <p:custDataLst>
              <p:tags r:id="rId2"/>
            </p:custDataLst>
          </p:nvPr>
        </p:nvGraphicFramePr>
        <p:xfrm>
          <a:off x="6473190" y="3320415"/>
          <a:ext cx="5074920" cy="2959735"/>
        </p:xfrm>
        <a:graphic>
          <a:graphicData uri="http://schemas.openxmlformats.org/drawingml/2006/table">
            <a:tbl>
              <a:tblPr firstRow="1" bandRow="1">
                <a:tableStyleId>{5C22544A-7EE6-4342-B048-85BDC9FD1C3A}</a:tableStyleId>
              </a:tblPr>
              <a:tblGrid>
                <a:gridCol w="1311910"/>
                <a:gridCol w="1418590"/>
                <a:gridCol w="2344420"/>
              </a:tblGrid>
              <a:tr h="381000">
                <a:tc>
                  <a:txBody>
                    <a:bodyPr/>
                    <a:p>
                      <a:pPr algn="ctr">
                        <a:buNone/>
                      </a:pPr>
                      <a:r>
                        <a:rPr lang="en-CA" altLang="zh-CN">
                          <a:solidFill>
                            <a:schemeClr val="tx1"/>
                          </a:solidFill>
                        </a:rPr>
                        <a:t>Address</a:t>
                      </a:r>
                      <a:endParaRPr lang="en-CA"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CA" altLang="zh-CN">
                          <a:solidFill>
                            <a:schemeClr val="tx1"/>
                          </a:solidFill>
                        </a:rPr>
                        <a:t>Code</a:t>
                      </a:r>
                      <a:endParaRPr lang="en-CA"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CA" altLang="zh-CN">
                          <a:solidFill>
                            <a:schemeClr val="tx1"/>
                          </a:solidFill>
                        </a:rPr>
                        <a:t>Source</a:t>
                      </a:r>
                      <a:endParaRPr lang="en-CA"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429260">
                <a:tc>
                  <a:txBody>
                    <a:bodyPr/>
                    <a:p>
                      <a:pPr marL="30480" indent="0" algn="r"/>
                      <a:r>
                        <a:rPr lang="en-US" altLang="zh-CN" sz="1400" b="0" i="0">
                          <a:solidFill>
                            <a:srgbClr val="222222"/>
                          </a:solidFill>
                          <a:latin typeface="Consolas" panose="020B0609020204030204" charset="0"/>
                          <a:ea typeface="DinWeb"/>
                          <a:cs typeface="Consolas" panose="020B0609020204030204" charset="0"/>
                        </a:rPr>
                        <a:t>0x00400024</a:t>
                      </a:r>
                      <a:endParaRPr lang="en-US" altLang="zh-CN" sz="14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400" b="0" i="0">
                          <a:solidFill>
                            <a:srgbClr val="222222"/>
                          </a:solidFill>
                          <a:latin typeface="Consolas" panose="020B0609020204030204" charset="0"/>
                          <a:ea typeface="DinWeb"/>
                          <a:cs typeface="Consolas" panose="020B0609020204030204" charset="0"/>
                        </a:rPr>
                        <a:t>0x00628463</a:t>
                      </a:r>
                      <a:endParaRPr lang="en-US" altLang="zh-CN" sz="14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400" b="0" i="0">
                          <a:solidFill>
                            <a:srgbClr val="222222"/>
                          </a:solidFill>
                          <a:latin typeface="Consolas" panose="020B0609020204030204" charset="0"/>
                          <a:ea typeface="DinWeb"/>
                          <a:cs typeface="Consolas" panose="020B0609020204030204" charset="0"/>
                        </a:rPr>
                        <a:t>beq x5, x6, 0x00000008</a:t>
                      </a:r>
                      <a:endParaRPr lang="en-US" altLang="zh-CN" sz="1400" b="0"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429895">
                <a:tc>
                  <a:txBody>
                    <a:bodyPr/>
                    <a:p>
                      <a:pPr marL="30480" indent="0" algn="r"/>
                      <a:r>
                        <a:rPr lang="en-US" altLang="zh-CN" sz="1400" b="0" i="0">
                          <a:solidFill>
                            <a:srgbClr val="222222"/>
                          </a:solidFill>
                          <a:latin typeface="Consolas" panose="020B0609020204030204" charset="0"/>
                          <a:ea typeface="DinWeb"/>
                          <a:cs typeface="Consolas" panose="020B0609020204030204" charset="0"/>
                        </a:rPr>
                        <a:t>0x00400028</a:t>
                      </a:r>
                      <a:endParaRPr lang="en-US" altLang="zh-CN" sz="14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400" b="0" i="0">
                          <a:solidFill>
                            <a:srgbClr val="222222"/>
                          </a:solidFill>
                          <a:latin typeface="Consolas" panose="020B0609020204030204" charset="0"/>
                          <a:ea typeface="DinWeb"/>
                          <a:cs typeface="Consolas" panose="020B0609020204030204" charset="0"/>
                        </a:rPr>
                        <a:t>0x00128293</a:t>
                      </a:r>
                      <a:endParaRPr lang="en-US" altLang="zh-CN" sz="1400" b="0"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400" b="0" i="0">
                          <a:solidFill>
                            <a:srgbClr val="222222"/>
                          </a:solidFill>
                          <a:latin typeface="Consolas" panose="020B0609020204030204" charset="0"/>
                          <a:ea typeface="DinWeb"/>
                          <a:cs typeface="Consolas" panose="020B0609020204030204" charset="0"/>
                        </a:rPr>
                        <a:t>addi x5, x5, 1</a:t>
                      </a:r>
                      <a:endParaRPr lang="en-US" altLang="zh-CN" sz="1400" b="0"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429895">
                <a:tc>
                  <a:txBody>
                    <a:bodyPr/>
                    <a:p>
                      <a:pPr marL="30480" indent="0" algn="r"/>
                      <a:endParaRPr lang="en-US" altLang="zh-CN" sz="1400" b="0" i="0">
                        <a:solidFill>
                          <a:srgbClr val="FF0000"/>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400" b="0" i="0">
                          <a:solidFill>
                            <a:srgbClr val="FF0000"/>
                          </a:solidFill>
                          <a:latin typeface="Consolas" panose="020B0609020204030204" charset="0"/>
                          <a:ea typeface="DinWeb"/>
                          <a:cs typeface="Consolas" panose="020B0609020204030204" charset="0"/>
                        </a:rPr>
                        <a:t>0x00128313</a:t>
                      </a:r>
                      <a:endParaRPr lang="en-US" altLang="zh-CN" sz="1400" b="0" i="0">
                        <a:solidFill>
                          <a:srgbClr val="FF0000"/>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endParaRPr lang="en-US" altLang="zh-CN" sz="1400" b="0" i="0">
                        <a:solidFill>
                          <a:srgbClr val="FF0000"/>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429895">
                <a:tc>
                  <a:txBody>
                    <a:bodyPr/>
                    <a:p>
                      <a:pPr marL="30480" indent="0" algn="r">
                        <a:buNone/>
                      </a:pPr>
                      <a:endParaRPr lang="en-CA" altLang="en-US" sz="1400" b="1" i="0">
                        <a:solidFill>
                          <a:srgbClr val="FF0000"/>
                        </a:solidFill>
                        <a:latin typeface="Consolas" panose="020B0609020204030204" charset="0"/>
                        <a:ea typeface="DinWeb"/>
                        <a:cs typeface="Consolas" panose="020B0609020204030204" charset="0"/>
                        <a:sym typeface="+mn-ea"/>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400" b="0" i="0">
                          <a:solidFill>
                            <a:srgbClr val="FF0000"/>
                          </a:solidFill>
                          <a:latin typeface="Consolas" panose="020B0609020204030204" charset="0"/>
                          <a:ea typeface="DinWeb"/>
                          <a:cs typeface="Consolas" panose="020B0609020204030204" charset="0"/>
                        </a:rPr>
                        <a:t>0x00130393</a:t>
                      </a:r>
                      <a:endParaRPr lang="en-US" altLang="zh-CN" sz="1400" b="0" i="0">
                        <a:solidFill>
                          <a:srgbClr val="FF0000"/>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endParaRPr lang="en-US" altLang="zh-CN" sz="1400" b="0" i="0">
                        <a:solidFill>
                          <a:srgbClr val="FF0000"/>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429895">
                <a:tc>
                  <a:txBody>
                    <a:bodyPr/>
                    <a:p>
                      <a:pPr marL="30480" indent="0" algn="r">
                        <a:buNone/>
                      </a:pPr>
                      <a:endParaRPr lang="en-CA" altLang="en-US" sz="1400" b="1" i="0">
                        <a:solidFill>
                          <a:srgbClr val="FF0000"/>
                        </a:solidFill>
                        <a:latin typeface="Consolas" panose="020B0609020204030204" charset="0"/>
                        <a:ea typeface="DinWeb"/>
                        <a:cs typeface="Consolas" panose="020B0609020204030204" charset="0"/>
                        <a:sym typeface="+mn-ea"/>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400" b="0" i="0">
                          <a:solidFill>
                            <a:srgbClr val="FF0000"/>
                          </a:solidFill>
                          <a:latin typeface="Consolas" panose="020B0609020204030204" charset="0"/>
                          <a:ea typeface="DinWeb"/>
                          <a:cs typeface="Consolas" panose="020B0609020204030204" charset="0"/>
                        </a:rPr>
                        <a:t>0x00138e13</a:t>
                      </a:r>
                      <a:endParaRPr lang="en-US" altLang="zh-CN" sz="1400" b="0" i="0">
                        <a:solidFill>
                          <a:srgbClr val="FF0000"/>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endParaRPr lang="en-US" altLang="zh-CN" sz="1400" b="0" i="0">
                        <a:solidFill>
                          <a:srgbClr val="FF0000"/>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429895">
                <a:tc>
                  <a:txBody>
                    <a:bodyPr/>
                    <a:p>
                      <a:pPr marL="30480" indent="0" algn="r">
                        <a:buNone/>
                      </a:pPr>
                      <a:r>
                        <a:rPr lang="en-US" altLang="zh-CN" sz="1400">
                          <a:solidFill>
                            <a:srgbClr val="222222"/>
                          </a:solidFill>
                          <a:latin typeface="Consolas" panose="020B0609020204030204" charset="0"/>
                          <a:ea typeface="DinWeb"/>
                          <a:cs typeface="Consolas" panose="020B0609020204030204" charset="0"/>
                          <a:sym typeface="+mn-ea"/>
                        </a:rPr>
                        <a:t>0x004000</a:t>
                      </a:r>
                      <a:r>
                        <a:rPr lang="en-CA" altLang="en-US" sz="1400">
                          <a:solidFill>
                            <a:srgbClr val="222222"/>
                          </a:solidFill>
                          <a:latin typeface="Consolas" panose="020B0609020204030204" charset="0"/>
                          <a:ea typeface="DinWeb"/>
                          <a:cs typeface="Consolas" panose="020B0609020204030204" charset="0"/>
                          <a:sym typeface="+mn-ea"/>
                        </a:rPr>
                        <a:t>2c</a:t>
                      </a:r>
                      <a:endParaRPr lang="en-CA" altLang="en-US" sz="1400" b="1" i="0">
                        <a:solidFill>
                          <a:srgbClr val="222222"/>
                        </a:solidFill>
                        <a:latin typeface="Consolas" panose="020B0609020204030204" charset="0"/>
                        <a:ea typeface="DinWeb"/>
                        <a:cs typeface="Consolas" panose="020B0609020204030204" charset="0"/>
                        <a:sym typeface="+mn-ea"/>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r"/>
                      <a:r>
                        <a:rPr lang="en-US" altLang="zh-CN" sz="1400" b="1" i="0">
                          <a:solidFill>
                            <a:srgbClr val="222222"/>
                          </a:solidFill>
                          <a:latin typeface="Consolas" panose="020B0609020204030204" charset="0"/>
                          <a:ea typeface="DinWeb"/>
                          <a:cs typeface="Consolas" panose="020B0609020204030204" charset="0"/>
                        </a:rPr>
                        <a:t>0x00130313</a:t>
                      </a:r>
                      <a:endParaRPr lang="en-US" altLang="zh-CN" sz="1400" b="1" i="0">
                        <a:solidFill>
                          <a:srgbClr val="222222"/>
                        </a:solidFill>
                        <a:latin typeface="Consolas" panose="020B0609020204030204" charset="0"/>
                        <a:ea typeface="DinWeb"/>
                        <a:cs typeface="Consolas" panose="020B0609020204030204" charset="0"/>
                      </a:endParaRPr>
                    </a:p>
                  </a:txBody>
                  <a:tcPr marL="0" marR="71755"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30480" indent="0" algn="l"/>
                      <a:r>
                        <a:rPr lang="en-US" altLang="zh-CN" sz="1400" b="1" i="0">
                          <a:solidFill>
                            <a:srgbClr val="222222"/>
                          </a:solidFill>
                          <a:latin typeface="Consolas" panose="020B0609020204030204" charset="0"/>
                          <a:ea typeface="DinWeb"/>
                          <a:cs typeface="Consolas" panose="020B0609020204030204" charset="0"/>
                        </a:rPr>
                        <a:t>addi x6, x6, 1</a:t>
                      </a:r>
                      <a:endParaRPr lang="en-US" altLang="zh-CN" sz="1400" b="1" i="0">
                        <a:solidFill>
                          <a:srgbClr val="222222"/>
                        </a:solidFill>
                        <a:latin typeface="Consolas" panose="020B0609020204030204" charset="0"/>
                        <a:ea typeface="DinWeb"/>
                        <a:cs typeface="Consolas" panose="020B0609020204030204" charset="0"/>
                      </a:endParaRPr>
                    </a:p>
                  </a:txBody>
                  <a:tcPr marL="0" marR="0" marT="0" marB="0"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cxnSp>
        <p:nvCxnSpPr>
          <p:cNvPr id="8" name="肘形连接符 7"/>
          <p:cNvCxnSpPr>
            <a:stCxn id="4" idx="2"/>
            <a:endCxn id="5" idx="1"/>
          </p:cNvCxnSpPr>
          <p:nvPr/>
        </p:nvCxnSpPr>
        <p:spPr>
          <a:xfrm rot="5400000" flipV="1">
            <a:off x="4330700" y="2658110"/>
            <a:ext cx="640080" cy="3644265"/>
          </a:xfrm>
          <a:prstGeom prst="bentConnector2">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9" name="文本框 8"/>
          <p:cNvSpPr txBox="1"/>
          <p:nvPr/>
        </p:nvSpPr>
        <p:spPr>
          <a:xfrm>
            <a:off x="838200" y="4959985"/>
            <a:ext cx="4294505" cy="645160"/>
          </a:xfrm>
          <a:prstGeom prst="rect">
            <a:avLst/>
          </a:prstGeom>
          <a:noFill/>
        </p:spPr>
        <p:txBody>
          <a:bodyPr wrap="square" rtlCol="0">
            <a:spAutoFit/>
          </a:bodyPr>
          <a:p>
            <a:r>
              <a:rPr lang="en-CA" altLang="zh-CN"/>
              <a:t>Insert hexadecimal representation of valid RISC-V instructions in the ‘</a:t>
            </a:r>
            <a:r>
              <a:rPr lang="en-CA" altLang="zh-CN">
                <a:latin typeface="Consolas" panose="020B0609020204030204" charset="0"/>
                <a:cs typeface="Consolas" panose="020B0609020204030204" charset="0"/>
              </a:rPr>
              <a:t>Code</a:t>
            </a:r>
            <a:r>
              <a:rPr lang="en-CA" altLang="zh-CN"/>
              <a:t>’ column</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500"/>
                            </p:stCondLst>
                            <p:childTnLst>
                              <p:par>
                                <p:cTn id="21" presetID="22" presetClass="entr" presetSubtype="8"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Option 2</a:t>
            </a:r>
            <a:endParaRPr lang="en-CA" altLang="zh-CN"/>
          </a:p>
        </p:txBody>
      </p:sp>
      <p:sp>
        <p:nvSpPr>
          <p:cNvPr id="3" name="内容占位符 2"/>
          <p:cNvSpPr>
            <a:spLocks noGrp="1"/>
          </p:cNvSpPr>
          <p:nvPr>
            <p:ph idx="1"/>
          </p:nvPr>
        </p:nvSpPr>
        <p:spPr>
          <a:xfrm>
            <a:off x="838200" y="1825625"/>
            <a:ext cx="10515600" cy="533400"/>
          </a:xfrm>
        </p:spPr>
        <p:txBody>
          <a:bodyPr/>
          <a:p>
            <a:pPr marL="0" indent="0">
              <a:buNone/>
            </a:pPr>
            <a:r>
              <a:rPr lang="en-CA" altLang="zh-CN">
                <a:sym typeface="+mn-ea"/>
              </a:rPr>
              <a:t>Open </a:t>
            </a:r>
            <a:r>
              <a:rPr lang="en-CA" altLang="zh-CN">
                <a:latin typeface="Consolas" panose="020B0609020204030204" charset="0"/>
                <a:cs typeface="Consolas" panose="020B0609020204030204" charset="0"/>
                <a:sym typeface="+mn-ea"/>
              </a:rPr>
              <a:t>original_decomp.txt</a:t>
            </a:r>
            <a:r>
              <a:rPr lang="en-CA" altLang="zh-CN">
                <a:sym typeface="+mn-ea"/>
              </a:rPr>
              <a:t> with a plain text editor</a:t>
            </a:r>
            <a:endParaRPr lang="zh-CN" altLang="en-US"/>
          </a:p>
        </p:txBody>
      </p:sp>
      <p:sp>
        <p:nvSpPr>
          <p:cNvPr id="4" name="文本框 3"/>
          <p:cNvSpPr txBox="1"/>
          <p:nvPr/>
        </p:nvSpPr>
        <p:spPr>
          <a:xfrm>
            <a:off x="746125" y="2957195"/>
            <a:ext cx="1609725" cy="943610"/>
          </a:xfrm>
          <a:prstGeom prst="rect">
            <a:avLst/>
          </a:prstGeom>
          <a:noFill/>
        </p:spPr>
        <p:txBody>
          <a:bodyPr wrap="square" rtlCol="0">
            <a:noAutofit/>
          </a:bodyPr>
          <a:p>
            <a:r>
              <a:rPr lang="en-US" altLang="zh-CN">
                <a:solidFill>
                  <a:srgbClr val="222222"/>
                </a:solidFill>
                <a:latin typeface="Consolas" panose="020B0609020204030204" charset="0"/>
                <a:ea typeface="DinWeb"/>
                <a:cs typeface="Consolas" panose="020B0609020204030204" charset="0"/>
                <a:sym typeface="+mn-ea"/>
              </a:rPr>
              <a:t>0x00628463</a:t>
            </a:r>
            <a:endParaRPr lang="en-US" altLang="zh-CN">
              <a:solidFill>
                <a:srgbClr val="222222"/>
              </a:solidFill>
              <a:latin typeface="Consolas" panose="020B0609020204030204" charset="0"/>
              <a:ea typeface="DinWeb"/>
              <a:cs typeface="Consolas" panose="020B0609020204030204" charset="0"/>
              <a:sym typeface="+mn-ea"/>
            </a:endParaRPr>
          </a:p>
          <a:p>
            <a:r>
              <a:rPr lang="en-US" altLang="zh-CN">
                <a:solidFill>
                  <a:srgbClr val="222222"/>
                </a:solidFill>
                <a:latin typeface="Consolas" panose="020B0609020204030204" charset="0"/>
                <a:ea typeface="DinWeb"/>
                <a:cs typeface="Consolas" panose="020B0609020204030204" charset="0"/>
                <a:sym typeface="+mn-ea"/>
              </a:rPr>
              <a:t>0x00128293</a:t>
            </a:r>
            <a:endParaRPr lang="en-US" altLang="zh-CN">
              <a:solidFill>
                <a:srgbClr val="222222"/>
              </a:solidFill>
              <a:latin typeface="Consolas" panose="020B0609020204030204" charset="0"/>
              <a:ea typeface="DinWeb"/>
              <a:cs typeface="Consolas" panose="020B0609020204030204" charset="0"/>
              <a:sym typeface="+mn-ea"/>
            </a:endParaRPr>
          </a:p>
          <a:p>
            <a:r>
              <a:rPr lang="en-US" altLang="zh-CN">
                <a:solidFill>
                  <a:srgbClr val="222222"/>
                </a:solidFill>
                <a:latin typeface="Consolas" panose="020B0609020204030204" charset="0"/>
                <a:ea typeface="DinWeb"/>
                <a:cs typeface="Consolas" panose="020B0609020204030204" charset="0"/>
                <a:sym typeface="+mn-ea"/>
              </a:rPr>
              <a:t>0x00130313</a:t>
            </a:r>
            <a:endParaRPr lang="zh-CN" altLang="en-US"/>
          </a:p>
        </p:txBody>
      </p:sp>
      <p:sp>
        <p:nvSpPr>
          <p:cNvPr id="9" name="文本框 8"/>
          <p:cNvSpPr txBox="1"/>
          <p:nvPr/>
        </p:nvSpPr>
        <p:spPr>
          <a:xfrm>
            <a:off x="2447925" y="3076575"/>
            <a:ext cx="5979795" cy="368300"/>
          </a:xfrm>
          <a:prstGeom prst="rect">
            <a:avLst/>
          </a:prstGeom>
          <a:noFill/>
        </p:spPr>
        <p:txBody>
          <a:bodyPr wrap="square" rtlCol="0">
            <a:spAutoFit/>
          </a:bodyPr>
          <a:p>
            <a:r>
              <a:rPr lang="en-CA" altLang="zh-CN"/>
              <a:t>Insert hexadecimal representation of valid RISC-V instructions</a:t>
            </a:r>
            <a:endParaRPr lang="en-CA" altLang="zh-CN"/>
          </a:p>
        </p:txBody>
      </p:sp>
      <p:sp>
        <p:nvSpPr>
          <p:cNvPr id="6" name="文本框 5"/>
          <p:cNvSpPr txBox="1"/>
          <p:nvPr/>
        </p:nvSpPr>
        <p:spPr>
          <a:xfrm>
            <a:off x="8519795" y="2594610"/>
            <a:ext cx="1609725" cy="1722755"/>
          </a:xfrm>
          <a:prstGeom prst="rect">
            <a:avLst/>
          </a:prstGeom>
          <a:noFill/>
        </p:spPr>
        <p:txBody>
          <a:bodyPr wrap="square" rtlCol="0">
            <a:noAutofit/>
          </a:bodyPr>
          <a:p>
            <a:r>
              <a:rPr lang="en-US" altLang="zh-CN">
                <a:solidFill>
                  <a:srgbClr val="222222"/>
                </a:solidFill>
                <a:latin typeface="Consolas" panose="020B0609020204030204" charset="0"/>
                <a:ea typeface="DinWeb"/>
                <a:cs typeface="Consolas" panose="020B0609020204030204" charset="0"/>
                <a:sym typeface="+mn-ea"/>
              </a:rPr>
              <a:t>0x00628463</a:t>
            </a:r>
            <a:endParaRPr lang="en-US" altLang="zh-CN">
              <a:solidFill>
                <a:srgbClr val="222222"/>
              </a:solidFill>
              <a:latin typeface="Consolas" panose="020B0609020204030204" charset="0"/>
              <a:ea typeface="DinWeb"/>
              <a:cs typeface="Consolas" panose="020B0609020204030204" charset="0"/>
              <a:sym typeface="+mn-ea"/>
            </a:endParaRPr>
          </a:p>
          <a:p>
            <a:r>
              <a:rPr lang="en-US" altLang="zh-CN">
                <a:solidFill>
                  <a:srgbClr val="222222"/>
                </a:solidFill>
                <a:latin typeface="Consolas" panose="020B0609020204030204" charset="0"/>
                <a:ea typeface="DinWeb"/>
                <a:cs typeface="Consolas" panose="020B0609020204030204" charset="0"/>
                <a:sym typeface="+mn-ea"/>
              </a:rPr>
              <a:t>0x00128293</a:t>
            </a:r>
            <a:endParaRPr lang="en-US" altLang="zh-CN">
              <a:solidFill>
                <a:srgbClr val="222222"/>
              </a:solidFill>
              <a:latin typeface="Consolas" panose="020B0609020204030204" charset="0"/>
              <a:ea typeface="DinWeb"/>
              <a:cs typeface="Consolas" panose="020B0609020204030204" charset="0"/>
              <a:sym typeface="+mn-ea"/>
            </a:endParaRPr>
          </a:p>
          <a:p>
            <a:r>
              <a:rPr lang="en-US" altLang="zh-CN">
                <a:solidFill>
                  <a:srgbClr val="FF0000"/>
                </a:solidFill>
                <a:latin typeface="Consolas" panose="020B0609020204030204" charset="0"/>
                <a:ea typeface="DinWeb"/>
                <a:cs typeface="Consolas" panose="020B0609020204030204" charset="0"/>
                <a:sym typeface="+mn-ea"/>
              </a:rPr>
              <a:t>0x00128313</a:t>
            </a:r>
            <a:endParaRPr lang="en-US" altLang="zh-CN">
              <a:solidFill>
                <a:srgbClr val="FF0000"/>
              </a:solidFill>
              <a:latin typeface="Consolas" panose="020B0609020204030204" charset="0"/>
              <a:ea typeface="DinWeb"/>
              <a:cs typeface="Consolas" panose="020B0609020204030204" charset="0"/>
              <a:sym typeface="+mn-ea"/>
            </a:endParaRPr>
          </a:p>
          <a:p>
            <a:r>
              <a:rPr lang="en-US" altLang="zh-CN">
                <a:solidFill>
                  <a:srgbClr val="FF0000"/>
                </a:solidFill>
                <a:latin typeface="Consolas" panose="020B0609020204030204" charset="0"/>
                <a:ea typeface="DinWeb"/>
                <a:cs typeface="Consolas" panose="020B0609020204030204" charset="0"/>
                <a:sym typeface="+mn-ea"/>
              </a:rPr>
              <a:t>0x00130393</a:t>
            </a:r>
            <a:endParaRPr lang="en-US" altLang="zh-CN">
              <a:solidFill>
                <a:srgbClr val="FF0000"/>
              </a:solidFill>
              <a:latin typeface="Consolas" panose="020B0609020204030204" charset="0"/>
              <a:ea typeface="DinWeb"/>
              <a:cs typeface="Consolas" panose="020B0609020204030204" charset="0"/>
              <a:sym typeface="+mn-ea"/>
            </a:endParaRPr>
          </a:p>
          <a:p>
            <a:r>
              <a:rPr lang="en-US" altLang="zh-CN">
                <a:solidFill>
                  <a:srgbClr val="FF0000"/>
                </a:solidFill>
                <a:latin typeface="Consolas" panose="020B0609020204030204" charset="0"/>
                <a:ea typeface="DinWeb"/>
                <a:cs typeface="Consolas" panose="020B0609020204030204" charset="0"/>
                <a:sym typeface="+mn-ea"/>
              </a:rPr>
              <a:t>0x00138e13</a:t>
            </a:r>
            <a:endParaRPr lang="en-US" altLang="zh-CN">
              <a:solidFill>
                <a:srgbClr val="222222"/>
              </a:solidFill>
              <a:latin typeface="Consolas" panose="020B0609020204030204" charset="0"/>
              <a:ea typeface="DinWeb"/>
              <a:cs typeface="Consolas" panose="020B0609020204030204" charset="0"/>
              <a:sym typeface="+mn-ea"/>
            </a:endParaRPr>
          </a:p>
          <a:p>
            <a:r>
              <a:rPr lang="en-US" altLang="zh-CN">
                <a:solidFill>
                  <a:srgbClr val="222222"/>
                </a:solidFill>
                <a:latin typeface="Consolas" panose="020B0609020204030204" charset="0"/>
                <a:ea typeface="DinWeb"/>
                <a:cs typeface="Consolas" panose="020B0609020204030204" charset="0"/>
                <a:sym typeface="+mn-ea"/>
              </a:rPr>
              <a:t>0x00130313</a:t>
            </a:r>
            <a:endParaRPr lang="zh-CN" altLang="en-US"/>
          </a:p>
        </p:txBody>
      </p:sp>
      <p:cxnSp>
        <p:nvCxnSpPr>
          <p:cNvPr id="10" name="直接箭头连接符 9"/>
          <p:cNvCxnSpPr>
            <a:stCxn id="4" idx="3"/>
            <a:endCxn id="6" idx="1"/>
          </p:cNvCxnSpPr>
          <p:nvPr/>
        </p:nvCxnSpPr>
        <p:spPr>
          <a:xfrm>
            <a:off x="2355850" y="3429000"/>
            <a:ext cx="6163945" cy="2730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build="p"/>
      <p:bldP spid="4"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231140" y="254635"/>
            <a:ext cx="882650" cy="1123950"/>
          </a:xfrm>
          <a:prstGeom prst="rect">
            <a:avLst/>
          </a:prstGeom>
          <a:solidFill>
            <a:schemeClr val="accent3"/>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t>original.s</a:t>
            </a:r>
            <a:endParaRPr lang="en-CA" altLang="zh-CN" sz="1200"/>
          </a:p>
        </p:txBody>
      </p:sp>
      <p:sp>
        <p:nvSpPr>
          <p:cNvPr id="2" name="文本框 1"/>
          <p:cNvSpPr txBox="1"/>
          <p:nvPr/>
        </p:nvSpPr>
        <p:spPr>
          <a:xfrm>
            <a:off x="1491615" y="254635"/>
            <a:ext cx="2687955" cy="969010"/>
          </a:xfrm>
          <a:prstGeom prst="rect">
            <a:avLst/>
          </a:prstGeom>
          <a:noFill/>
        </p:spPr>
        <p:txBody>
          <a:bodyPr wrap="square" rtlCol="0">
            <a:noAutofit/>
          </a:bodyPr>
          <a:p>
            <a:pPr indent="0">
              <a:buNone/>
            </a:pPr>
            <a:r>
              <a:rPr lang="en-CA" altLang="zh-CN" sz="1600"/>
              <a:t>1. Dump the source file into binary using RARS</a:t>
            </a:r>
            <a:endParaRPr lang="en-CA" altLang="zh-CN" sz="1600"/>
          </a:p>
        </p:txBody>
      </p:sp>
      <p:sp>
        <p:nvSpPr>
          <p:cNvPr id="3" name="文本框 2"/>
          <p:cNvSpPr txBox="1"/>
          <p:nvPr/>
        </p:nvSpPr>
        <p:spPr>
          <a:xfrm>
            <a:off x="671195" y="1399540"/>
            <a:ext cx="4946650" cy="306705"/>
          </a:xfrm>
          <a:prstGeom prst="rect">
            <a:avLst/>
          </a:prstGeom>
          <a:noFill/>
        </p:spPr>
        <p:txBody>
          <a:bodyPr wrap="square" rtlCol="0">
            <a:spAutoFit/>
          </a:bodyPr>
          <a:p>
            <a:r>
              <a:rPr lang="en-CA" altLang="zh-CN" sz="1400" b="1">
                <a:latin typeface="Consolas" panose="020B0609020204030204" charset="0"/>
                <a:cs typeface="Consolas" panose="020B0609020204030204" charset="0"/>
              </a:rPr>
              <a:t>rars</a:t>
            </a:r>
            <a:r>
              <a:rPr lang="en-CA" altLang="zh-CN" sz="1400">
                <a:latin typeface="Consolas" panose="020B0609020204030204" charset="0"/>
                <a:cs typeface="Consolas" panose="020B0609020204030204" charset="0"/>
              </a:rPr>
              <a:t> a dump .text Binary original.bin original.s</a:t>
            </a:r>
            <a:endParaRPr lang="en-CA" altLang="zh-CN" sz="1400">
              <a:latin typeface="Consolas" panose="020B0609020204030204" charset="0"/>
              <a:cs typeface="Consolas" panose="020B0609020204030204" charset="0"/>
            </a:endParaRPr>
          </a:p>
        </p:txBody>
      </p:sp>
      <p:grpSp>
        <p:nvGrpSpPr>
          <p:cNvPr id="18" name="组合 17"/>
          <p:cNvGrpSpPr/>
          <p:nvPr/>
        </p:nvGrpSpPr>
        <p:grpSpPr>
          <a:xfrm>
            <a:off x="673100" y="1378585"/>
            <a:ext cx="1356360" cy="1609725"/>
            <a:chOff x="1060" y="2171"/>
            <a:chExt cx="2136" cy="2535"/>
          </a:xfrm>
        </p:grpSpPr>
        <p:sp>
          <p:nvSpPr>
            <p:cNvPr id="7" name="矩形 6"/>
            <p:cNvSpPr/>
            <p:nvPr/>
          </p:nvSpPr>
          <p:spPr>
            <a:xfrm>
              <a:off x="1790" y="2936"/>
              <a:ext cx="1406" cy="1770"/>
            </a:xfrm>
            <a:prstGeom prst="rect">
              <a:avLst/>
            </a:prstGeom>
            <a:solidFill>
              <a:schemeClr val="accent1">
                <a:lumMod val="60000"/>
                <a:lumOff val="4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t>original.bin</a:t>
              </a:r>
              <a:endParaRPr lang="en-CA" altLang="zh-CN" sz="1200"/>
            </a:p>
          </p:txBody>
        </p:sp>
        <p:cxnSp>
          <p:nvCxnSpPr>
            <p:cNvPr id="9" name="肘形连接符 8"/>
            <p:cNvCxnSpPr>
              <a:stCxn id="4" idx="2"/>
              <a:endCxn id="7" idx="1"/>
            </p:cNvCxnSpPr>
            <p:nvPr/>
          </p:nvCxnSpPr>
          <p:spPr>
            <a:xfrm rot="5400000" flipV="1">
              <a:off x="600" y="2631"/>
              <a:ext cx="1650" cy="731"/>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grpSp>
      <p:sp>
        <p:nvSpPr>
          <p:cNvPr id="10" name="文本框 9"/>
          <p:cNvSpPr txBox="1"/>
          <p:nvPr/>
        </p:nvSpPr>
        <p:spPr>
          <a:xfrm>
            <a:off x="2280920" y="1864360"/>
            <a:ext cx="2687955" cy="492760"/>
          </a:xfrm>
          <a:prstGeom prst="rect">
            <a:avLst/>
          </a:prstGeom>
          <a:noFill/>
        </p:spPr>
        <p:txBody>
          <a:bodyPr wrap="square" rtlCol="0">
            <a:noAutofit/>
          </a:bodyPr>
          <a:p>
            <a:pPr indent="0">
              <a:buNone/>
            </a:pPr>
            <a:r>
              <a:rPr lang="en-CA" altLang="zh-CN" sz="1600"/>
              <a:t>2. Decompile the binary file</a:t>
            </a:r>
            <a:endParaRPr lang="en-CA" altLang="zh-CN" sz="1600"/>
          </a:p>
        </p:txBody>
      </p:sp>
      <p:grpSp>
        <p:nvGrpSpPr>
          <p:cNvPr id="19" name="组合 18"/>
          <p:cNvGrpSpPr/>
          <p:nvPr/>
        </p:nvGrpSpPr>
        <p:grpSpPr>
          <a:xfrm>
            <a:off x="1583055" y="2988310"/>
            <a:ext cx="1888490" cy="1759585"/>
            <a:chOff x="2493" y="4706"/>
            <a:chExt cx="2974" cy="2771"/>
          </a:xfrm>
        </p:grpSpPr>
        <p:sp>
          <p:nvSpPr>
            <p:cNvPr id="11" name="矩形 10"/>
            <p:cNvSpPr/>
            <p:nvPr/>
          </p:nvSpPr>
          <p:spPr>
            <a:xfrm>
              <a:off x="3070" y="5471"/>
              <a:ext cx="2397" cy="617"/>
            </a:xfrm>
            <a:prstGeom prst="rect">
              <a:avLst/>
            </a:prstGeom>
            <a:solidFill>
              <a:schemeClr val="accent4"/>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sym typeface="+mn-ea"/>
                </a:rPr>
                <a:t>original_decomp.tsv</a:t>
              </a:r>
              <a:endParaRPr lang="en-CA" altLang="zh-CN" sz="1200">
                <a:solidFill>
                  <a:schemeClr val="tx1"/>
                </a:solidFill>
              </a:endParaRPr>
            </a:p>
          </p:txBody>
        </p:sp>
        <p:sp>
          <p:nvSpPr>
            <p:cNvPr id="12" name="矩形 11"/>
            <p:cNvSpPr/>
            <p:nvPr/>
          </p:nvSpPr>
          <p:spPr>
            <a:xfrm>
              <a:off x="3070" y="6853"/>
              <a:ext cx="2397" cy="624"/>
            </a:xfrm>
            <a:prstGeom prst="rect">
              <a:avLst/>
            </a:prstGeom>
            <a:solidFill>
              <a:schemeClr val="accent5"/>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sym typeface="+mn-ea"/>
                </a:rPr>
                <a:t>original_decomp.txt</a:t>
              </a:r>
              <a:endParaRPr lang="en-CA" altLang="zh-CN" sz="1200"/>
            </a:p>
          </p:txBody>
        </p:sp>
        <p:cxnSp>
          <p:nvCxnSpPr>
            <p:cNvPr id="15" name="肘形连接符 14"/>
            <p:cNvCxnSpPr>
              <a:stCxn id="7" idx="2"/>
              <a:endCxn id="11" idx="1"/>
            </p:cNvCxnSpPr>
            <p:nvPr/>
          </p:nvCxnSpPr>
          <p:spPr>
            <a:xfrm rot="5400000" flipV="1">
              <a:off x="2245" y="4955"/>
              <a:ext cx="1074" cy="577"/>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cxnSp>
          <p:nvCxnSpPr>
            <p:cNvPr id="16" name="肘形连接符 15"/>
            <p:cNvCxnSpPr>
              <a:stCxn id="7" idx="2"/>
              <a:endCxn id="12" idx="1"/>
            </p:cNvCxnSpPr>
            <p:nvPr/>
          </p:nvCxnSpPr>
          <p:spPr>
            <a:xfrm rot="5400000" flipV="1">
              <a:off x="1552" y="5647"/>
              <a:ext cx="2459" cy="577"/>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grpSp>
      <p:sp>
        <p:nvSpPr>
          <p:cNvPr id="17" name="文本框 16"/>
          <p:cNvSpPr txBox="1"/>
          <p:nvPr/>
        </p:nvSpPr>
        <p:spPr>
          <a:xfrm>
            <a:off x="1716405" y="3041015"/>
            <a:ext cx="5864860" cy="335280"/>
          </a:xfrm>
          <a:prstGeom prst="rect">
            <a:avLst/>
          </a:prstGeom>
          <a:noFill/>
        </p:spPr>
        <p:txBody>
          <a:bodyPr wrap="square" rtlCol="0">
            <a:noAutofit/>
          </a:bodyPr>
          <a:p>
            <a:r>
              <a:rPr lang="zh-CN" altLang="en-US" sz="1400">
                <a:latin typeface="Consolas" panose="020B0609020204030204" charset="0"/>
                <a:cs typeface="Consolas" panose="020B0609020204030204" charset="0"/>
              </a:rPr>
              <a:t>python3 </a:t>
            </a:r>
            <a:r>
              <a:rPr lang="zh-CN" altLang="en-US" sz="1400" b="1">
                <a:latin typeface="Consolas" panose="020B0609020204030204" charset="0"/>
                <a:cs typeface="Consolas" panose="020B0609020204030204" charset="0"/>
              </a:rPr>
              <a:t>binDecompiler.py</a:t>
            </a:r>
            <a:r>
              <a:rPr lang="zh-CN" altLang="en-US" sz="1400">
                <a:latin typeface="Consolas" panose="020B0609020204030204" charset="0"/>
                <a:cs typeface="Consolas" panose="020B0609020204030204" charset="0"/>
              </a:rPr>
              <a:t> b original.bin -o original_decomp</a:t>
            </a:r>
            <a:endParaRPr lang="zh-CN" altLang="en-US" sz="1400">
              <a:latin typeface="Consolas" panose="020B0609020204030204" charset="0"/>
              <a:cs typeface="Consolas" panose="020B0609020204030204" charset="0"/>
            </a:endParaRPr>
          </a:p>
        </p:txBody>
      </p:sp>
      <p:sp>
        <p:nvSpPr>
          <p:cNvPr id="20" name="文本框 19"/>
          <p:cNvSpPr txBox="1"/>
          <p:nvPr/>
        </p:nvSpPr>
        <p:spPr>
          <a:xfrm>
            <a:off x="1491615" y="4890770"/>
            <a:ext cx="2134235" cy="642620"/>
          </a:xfrm>
          <a:prstGeom prst="rect">
            <a:avLst/>
          </a:prstGeom>
          <a:noFill/>
        </p:spPr>
        <p:txBody>
          <a:bodyPr wrap="square" rtlCol="0">
            <a:noAutofit/>
          </a:bodyPr>
          <a:p>
            <a:pPr indent="0">
              <a:buNone/>
            </a:pPr>
            <a:r>
              <a:rPr lang="en-CA" altLang="zh-CN" sz="1600"/>
              <a:t>3. Create the modified program</a:t>
            </a:r>
            <a:endParaRPr lang="en-CA" altLang="zh-CN" sz="1600"/>
          </a:p>
        </p:txBody>
      </p:sp>
      <p:sp>
        <p:nvSpPr>
          <p:cNvPr id="6" name="矩形 5"/>
          <p:cNvSpPr/>
          <p:nvPr/>
        </p:nvSpPr>
        <p:spPr>
          <a:xfrm>
            <a:off x="4725670" y="4351655"/>
            <a:ext cx="1522095" cy="396240"/>
          </a:xfrm>
          <a:prstGeom prst="rect">
            <a:avLst/>
          </a:prstGeom>
          <a:solidFill>
            <a:schemeClr val="accent5">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sym typeface="+mn-ea"/>
              </a:rPr>
              <a:t>modified.txt</a:t>
            </a:r>
            <a:endParaRPr lang="en-CA" altLang="zh-CN" sz="1200"/>
          </a:p>
        </p:txBody>
      </p:sp>
      <p:grpSp>
        <p:nvGrpSpPr>
          <p:cNvPr id="26" name="组合 25"/>
          <p:cNvGrpSpPr/>
          <p:nvPr/>
        </p:nvGrpSpPr>
        <p:grpSpPr>
          <a:xfrm>
            <a:off x="4725670" y="3480435"/>
            <a:ext cx="1521460" cy="667385"/>
            <a:chOff x="7442" y="5481"/>
            <a:chExt cx="2396" cy="1051"/>
          </a:xfrm>
        </p:grpSpPr>
        <p:sp>
          <p:nvSpPr>
            <p:cNvPr id="5" name="矩形 4"/>
            <p:cNvSpPr/>
            <p:nvPr/>
          </p:nvSpPr>
          <p:spPr>
            <a:xfrm>
              <a:off x="7442" y="5481"/>
              <a:ext cx="2397" cy="617"/>
            </a:xfrm>
            <a:prstGeom prst="rect">
              <a:avLst/>
            </a:prstGeom>
            <a:solidFill>
              <a:schemeClr val="accent4">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sym typeface="+mn-ea"/>
                </a:rPr>
                <a:t>original_decomp.tsv</a:t>
              </a:r>
              <a:endParaRPr lang="en-CA" altLang="zh-CN" sz="1200">
                <a:solidFill>
                  <a:schemeClr val="tx1"/>
                </a:solidFill>
              </a:endParaRPr>
            </a:p>
          </p:txBody>
        </p:sp>
        <p:sp>
          <p:nvSpPr>
            <p:cNvPr id="8" name="文本框 7"/>
            <p:cNvSpPr txBox="1"/>
            <p:nvPr/>
          </p:nvSpPr>
          <p:spPr>
            <a:xfrm>
              <a:off x="7938" y="6098"/>
              <a:ext cx="1405" cy="434"/>
            </a:xfrm>
            <a:prstGeom prst="rect">
              <a:avLst/>
            </a:prstGeom>
            <a:noFill/>
          </p:spPr>
          <p:txBody>
            <a:bodyPr wrap="square" rtlCol="0">
              <a:spAutoFit/>
            </a:bodyPr>
            <a:p>
              <a:pPr algn="ctr"/>
              <a:r>
                <a:rPr lang="en-CA" altLang="zh-CN" sz="1200"/>
                <a:t>(modified)</a:t>
              </a:r>
              <a:endParaRPr lang="en-CA" altLang="zh-CN" sz="1200"/>
            </a:p>
          </p:txBody>
        </p:sp>
      </p:grpSp>
      <p:grpSp>
        <p:nvGrpSpPr>
          <p:cNvPr id="24" name="组合 23"/>
          <p:cNvGrpSpPr/>
          <p:nvPr/>
        </p:nvGrpSpPr>
        <p:grpSpPr>
          <a:xfrm>
            <a:off x="3471545" y="3413760"/>
            <a:ext cx="1253490" cy="275590"/>
            <a:chOff x="5467" y="5376"/>
            <a:chExt cx="1974" cy="434"/>
          </a:xfrm>
        </p:grpSpPr>
        <p:cxnSp>
          <p:nvCxnSpPr>
            <p:cNvPr id="13" name="直接箭头连接符 12"/>
            <p:cNvCxnSpPr>
              <a:stCxn id="11" idx="3"/>
              <a:endCxn id="5" idx="1"/>
            </p:cNvCxnSpPr>
            <p:nvPr/>
          </p:nvCxnSpPr>
          <p:spPr>
            <a:xfrm>
              <a:off x="5467" y="5780"/>
              <a:ext cx="1975" cy="1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21" name="文本框 20"/>
            <p:cNvSpPr txBox="1"/>
            <p:nvPr/>
          </p:nvSpPr>
          <p:spPr>
            <a:xfrm>
              <a:off x="5848" y="5376"/>
              <a:ext cx="1214" cy="434"/>
            </a:xfrm>
            <a:prstGeom prst="rect">
              <a:avLst/>
            </a:prstGeom>
            <a:noFill/>
          </p:spPr>
          <p:txBody>
            <a:bodyPr wrap="square" rtlCol="0">
              <a:spAutoFit/>
            </a:bodyPr>
            <a:p>
              <a:pPr algn="ctr"/>
              <a:r>
                <a:rPr lang="en-CA" altLang="zh-CN" sz="1200"/>
                <a:t>Option 1</a:t>
              </a:r>
              <a:endParaRPr lang="en-CA" altLang="zh-CN" sz="1200"/>
            </a:p>
          </p:txBody>
        </p:sp>
      </p:grpSp>
      <p:grpSp>
        <p:nvGrpSpPr>
          <p:cNvPr id="25" name="组合 24"/>
          <p:cNvGrpSpPr/>
          <p:nvPr/>
        </p:nvGrpSpPr>
        <p:grpSpPr>
          <a:xfrm>
            <a:off x="3471545" y="4288790"/>
            <a:ext cx="1253490" cy="554355"/>
            <a:chOff x="5467" y="6754"/>
            <a:chExt cx="1974" cy="873"/>
          </a:xfrm>
        </p:grpSpPr>
        <p:cxnSp>
          <p:nvCxnSpPr>
            <p:cNvPr id="14" name="直接箭头连接符 13"/>
            <p:cNvCxnSpPr>
              <a:stCxn id="12" idx="3"/>
              <a:endCxn id="6" idx="1"/>
            </p:cNvCxnSpPr>
            <p:nvPr/>
          </p:nvCxnSpPr>
          <p:spPr>
            <a:xfrm>
              <a:off x="5467" y="7165"/>
              <a:ext cx="1975" cy="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22" name="文本框 21"/>
            <p:cNvSpPr txBox="1"/>
            <p:nvPr/>
          </p:nvSpPr>
          <p:spPr>
            <a:xfrm>
              <a:off x="5848" y="6754"/>
              <a:ext cx="1214" cy="434"/>
            </a:xfrm>
            <a:prstGeom prst="rect">
              <a:avLst/>
            </a:prstGeom>
            <a:noFill/>
          </p:spPr>
          <p:txBody>
            <a:bodyPr wrap="square" rtlCol="0">
              <a:spAutoFit/>
            </a:bodyPr>
            <a:p>
              <a:pPr algn="ctr"/>
              <a:r>
                <a:rPr lang="en-CA" altLang="zh-CN" sz="1200"/>
                <a:t>Option 2</a:t>
              </a:r>
              <a:endParaRPr lang="en-CA" altLang="zh-CN" sz="1200"/>
            </a:p>
          </p:txBody>
        </p:sp>
        <p:sp>
          <p:nvSpPr>
            <p:cNvPr id="23" name="文本框 22"/>
            <p:cNvSpPr txBox="1"/>
            <p:nvPr/>
          </p:nvSpPr>
          <p:spPr>
            <a:xfrm>
              <a:off x="5849" y="7193"/>
              <a:ext cx="1214" cy="434"/>
            </a:xfrm>
            <a:prstGeom prst="rect">
              <a:avLst/>
            </a:prstGeom>
            <a:noFill/>
          </p:spPr>
          <p:txBody>
            <a:bodyPr wrap="square" rtlCol="0">
              <a:spAutoFit/>
            </a:bodyPr>
            <a:p>
              <a:pPr algn="ctr"/>
              <a:r>
                <a:rPr lang="en-CA" altLang="zh-CN" sz="1200"/>
                <a:t>Save as</a:t>
              </a:r>
              <a:endParaRPr lang="en-CA" altLang="zh-CN" sz="1200"/>
            </a:p>
          </p:txBody>
        </p:sp>
      </p:grpSp>
      <p:sp>
        <p:nvSpPr>
          <p:cNvPr id="32" name="文本框 31"/>
          <p:cNvSpPr txBox="1"/>
          <p:nvPr/>
        </p:nvSpPr>
        <p:spPr>
          <a:xfrm>
            <a:off x="6487795" y="4375150"/>
            <a:ext cx="3633470" cy="642620"/>
          </a:xfrm>
          <a:prstGeom prst="rect">
            <a:avLst/>
          </a:prstGeom>
          <a:noFill/>
        </p:spPr>
        <p:txBody>
          <a:bodyPr wrap="square" rtlCol="0">
            <a:noAutofit/>
          </a:bodyPr>
          <a:p>
            <a:pPr indent="0">
              <a:buNone/>
            </a:pPr>
            <a:r>
              <a:rPr lang="en-CA" altLang="zh-CN" sz="1600"/>
              <a:t>4. Generate the binary file for the modified program</a:t>
            </a:r>
            <a:endParaRPr lang="en-CA" altLang="zh-CN" sz="1600"/>
          </a:p>
        </p:txBody>
      </p:sp>
      <p:grpSp>
        <p:nvGrpSpPr>
          <p:cNvPr id="36" name="组合 35"/>
          <p:cNvGrpSpPr/>
          <p:nvPr/>
        </p:nvGrpSpPr>
        <p:grpSpPr>
          <a:xfrm>
            <a:off x="4437380" y="4747895"/>
            <a:ext cx="5209540" cy="1385570"/>
            <a:chOff x="6988" y="7477"/>
            <a:chExt cx="8204" cy="2182"/>
          </a:xfrm>
        </p:grpSpPr>
        <p:cxnSp>
          <p:nvCxnSpPr>
            <p:cNvPr id="28" name="肘形连接符 27"/>
            <p:cNvCxnSpPr>
              <a:stCxn id="6" idx="2"/>
              <a:endCxn id="27" idx="1"/>
            </p:cNvCxnSpPr>
            <p:nvPr/>
          </p:nvCxnSpPr>
          <p:spPr>
            <a:xfrm rot="5400000" flipV="1">
              <a:off x="11074" y="5044"/>
              <a:ext cx="1554" cy="6420"/>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sp>
          <p:nvSpPr>
            <p:cNvPr id="29" name="文本框 28"/>
            <p:cNvSpPr txBox="1"/>
            <p:nvPr/>
          </p:nvSpPr>
          <p:spPr>
            <a:xfrm>
              <a:off x="6988" y="9177"/>
              <a:ext cx="8204" cy="483"/>
            </a:xfrm>
            <a:prstGeom prst="rect">
              <a:avLst/>
            </a:prstGeom>
            <a:noFill/>
          </p:spPr>
          <p:txBody>
            <a:bodyPr wrap="square" rtlCol="0">
              <a:spAutoFit/>
            </a:bodyPr>
            <a:p>
              <a:r>
                <a:rPr lang="zh-CN" altLang="en-US" sz="1400">
                  <a:latin typeface="Consolas" panose="020B0609020204030204" charset="0"/>
                  <a:cs typeface="Consolas" panose="020B0609020204030204" charset="0"/>
                </a:rPr>
                <a:t>python3 </a:t>
              </a:r>
              <a:r>
                <a:rPr lang="zh-CN" altLang="en-US" sz="1400" b="1">
                  <a:latin typeface="Consolas" panose="020B0609020204030204" charset="0"/>
                  <a:cs typeface="Consolas" panose="020B0609020204030204" charset="0"/>
                </a:rPr>
                <a:t>hexToBin.py</a:t>
              </a:r>
              <a:r>
                <a:rPr lang="zh-CN" altLang="en-US" sz="1400">
                  <a:latin typeface="Consolas" panose="020B0609020204030204" charset="0"/>
                  <a:cs typeface="Consolas" panose="020B0609020204030204" charset="0"/>
                </a:rPr>
                <a:t> -i modified.txt -o modified.bin</a:t>
              </a:r>
              <a:endParaRPr lang="zh-CN" altLang="en-US" sz="1400">
                <a:latin typeface="Consolas" panose="020B0609020204030204" charset="0"/>
                <a:cs typeface="Consolas" panose="020B0609020204030204" charset="0"/>
              </a:endParaRPr>
            </a:p>
          </p:txBody>
        </p:sp>
        <p:sp>
          <p:nvSpPr>
            <p:cNvPr id="33" name="文本框 32"/>
            <p:cNvSpPr txBox="1"/>
            <p:nvPr/>
          </p:nvSpPr>
          <p:spPr>
            <a:xfrm>
              <a:off x="8847" y="8540"/>
              <a:ext cx="4752" cy="434"/>
            </a:xfrm>
            <a:prstGeom prst="rect">
              <a:avLst/>
            </a:prstGeom>
            <a:noFill/>
          </p:spPr>
          <p:txBody>
            <a:bodyPr wrap="square" rtlCol="0">
              <a:spAutoFit/>
            </a:bodyPr>
            <a:p>
              <a:r>
                <a:rPr lang="en-CA" altLang="zh-CN" sz="1200"/>
                <a:t>Provide file name as command line argument</a:t>
              </a:r>
              <a:endParaRPr lang="en-CA" altLang="zh-CN" sz="1200"/>
            </a:p>
          </p:txBody>
        </p:sp>
      </p:grpSp>
      <p:grpSp>
        <p:nvGrpSpPr>
          <p:cNvPr id="35" name="组合 34"/>
          <p:cNvGrpSpPr/>
          <p:nvPr/>
        </p:nvGrpSpPr>
        <p:grpSpPr>
          <a:xfrm>
            <a:off x="6247765" y="3369310"/>
            <a:ext cx="4036695" cy="1803400"/>
            <a:chOff x="9839" y="5306"/>
            <a:chExt cx="6357" cy="2840"/>
          </a:xfrm>
        </p:grpSpPr>
        <p:cxnSp>
          <p:nvCxnSpPr>
            <p:cNvPr id="30" name="肘形连接符 29"/>
            <p:cNvCxnSpPr>
              <a:stCxn id="5" idx="3"/>
              <a:endCxn id="27" idx="0"/>
            </p:cNvCxnSpPr>
            <p:nvPr/>
          </p:nvCxnSpPr>
          <p:spPr>
            <a:xfrm>
              <a:off x="9839" y="5790"/>
              <a:ext cx="6040" cy="2356"/>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sp>
          <p:nvSpPr>
            <p:cNvPr id="31" name="文本框 30"/>
            <p:cNvSpPr txBox="1"/>
            <p:nvPr/>
          </p:nvSpPr>
          <p:spPr>
            <a:xfrm>
              <a:off x="10045" y="5793"/>
              <a:ext cx="5747" cy="483"/>
            </a:xfrm>
            <a:prstGeom prst="rect">
              <a:avLst/>
            </a:prstGeom>
            <a:noFill/>
          </p:spPr>
          <p:txBody>
            <a:bodyPr wrap="square" rtlCol="0">
              <a:spAutoFit/>
            </a:bodyPr>
            <a:p>
              <a:r>
                <a:rPr lang="zh-CN" altLang="en-US" sz="1400">
                  <a:latin typeface="Consolas" panose="020B0609020204030204" charset="0"/>
                  <a:cs typeface="Consolas" panose="020B0609020204030204" charset="0"/>
                </a:rPr>
                <a:t>python3 </a:t>
              </a:r>
              <a:r>
                <a:rPr lang="zh-CN" altLang="en-US" sz="1400" b="1">
                  <a:latin typeface="Consolas" panose="020B0609020204030204" charset="0"/>
                  <a:cs typeface="Consolas" panose="020B0609020204030204" charset="0"/>
                </a:rPr>
                <a:t>hexToBin.py</a:t>
              </a:r>
              <a:r>
                <a:rPr lang="zh-CN" altLang="en-US" sz="1400">
                  <a:latin typeface="Consolas" panose="020B0609020204030204" charset="0"/>
                  <a:cs typeface="Consolas" panose="020B0609020204030204" charset="0"/>
                </a:rPr>
                <a:t> -o modified.bin</a:t>
              </a:r>
              <a:endParaRPr lang="zh-CN" altLang="en-US" sz="1400">
                <a:latin typeface="Consolas" panose="020B0609020204030204" charset="0"/>
                <a:cs typeface="Consolas" panose="020B0609020204030204" charset="0"/>
              </a:endParaRPr>
            </a:p>
          </p:txBody>
        </p:sp>
        <p:sp>
          <p:nvSpPr>
            <p:cNvPr id="34" name="文本框 33"/>
            <p:cNvSpPr txBox="1"/>
            <p:nvPr/>
          </p:nvSpPr>
          <p:spPr>
            <a:xfrm>
              <a:off x="9940" y="5306"/>
              <a:ext cx="6257" cy="434"/>
            </a:xfrm>
            <a:prstGeom prst="rect">
              <a:avLst/>
            </a:prstGeom>
            <a:noFill/>
          </p:spPr>
          <p:txBody>
            <a:bodyPr wrap="square" rtlCol="0">
              <a:spAutoFit/>
            </a:bodyPr>
            <a:p>
              <a:r>
                <a:rPr lang="en-CA" altLang="zh-CN" sz="1200"/>
                <a:t>Provide instructions in the ‘Code’ column to standard input</a:t>
              </a:r>
              <a:endParaRPr lang="en-CA" altLang="zh-CN" sz="1200"/>
            </a:p>
          </p:txBody>
        </p:sp>
      </p:grpSp>
      <p:sp>
        <p:nvSpPr>
          <p:cNvPr id="37" name="矩形 36"/>
          <p:cNvSpPr/>
          <p:nvPr/>
        </p:nvSpPr>
        <p:spPr>
          <a:xfrm>
            <a:off x="9563735" y="5172710"/>
            <a:ext cx="1038225" cy="1123950"/>
          </a:xfrm>
          <a:prstGeom prst="rect">
            <a:avLst/>
          </a:prstGeom>
          <a:solidFill>
            <a:schemeClr val="accent1">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t>modified.bin</a:t>
            </a:r>
            <a:endParaRPr lang="en-CA" altLang="zh-CN" sz="1200"/>
          </a:p>
        </p:txBody>
      </p:sp>
      <p:sp>
        <p:nvSpPr>
          <p:cNvPr id="38" name="文本框 37"/>
          <p:cNvSpPr txBox="1"/>
          <p:nvPr/>
        </p:nvSpPr>
        <p:spPr>
          <a:xfrm>
            <a:off x="5932805" y="1834515"/>
            <a:ext cx="3783330" cy="583565"/>
          </a:xfrm>
          <a:prstGeom prst="rect">
            <a:avLst/>
          </a:prstGeom>
          <a:noFill/>
        </p:spPr>
        <p:txBody>
          <a:bodyPr wrap="square" rtlCol="0">
            <a:spAutoFit/>
          </a:bodyPr>
          <a:p>
            <a:r>
              <a:rPr lang="en-CA" altLang="zh-CN" sz="1600"/>
              <a:t>5. Run fixBranch.s with the binary files of the orginal and the modified programs</a:t>
            </a:r>
            <a:endParaRPr lang="en-CA" altLang="zh-CN" sz="1600"/>
          </a:p>
        </p:txBody>
      </p:sp>
      <p:sp>
        <p:nvSpPr>
          <p:cNvPr id="40" name="矩形 39"/>
          <p:cNvSpPr/>
          <p:nvPr/>
        </p:nvSpPr>
        <p:spPr>
          <a:xfrm>
            <a:off x="10601960" y="1872615"/>
            <a:ext cx="882650" cy="1123950"/>
          </a:xfrm>
          <a:prstGeom prst="rect">
            <a:avLst/>
          </a:prstGeom>
          <a:solidFill>
            <a:srgbClr val="7030A0"/>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t>lab.out</a:t>
            </a:r>
            <a:endParaRPr lang="en-CA" altLang="zh-CN" sz="1200"/>
          </a:p>
        </p:txBody>
      </p:sp>
      <p:cxnSp>
        <p:nvCxnSpPr>
          <p:cNvPr id="41" name="肘形连接符 40"/>
          <p:cNvCxnSpPr>
            <a:stCxn id="37" idx="3"/>
            <a:endCxn id="40" idx="2"/>
          </p:cNvCxnSpPr>
          <p:nvPr/>
        </p:nvCxnSpPr>
        <p:spPr>
          <a:xfrm flipV="1">
            <a:off x="10601960" y="2996565"/>
            <a:ext cx="441325" cy="2738120"/>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grpSp>
        <p:nvGrpSpPr>
          <p:cNvPr id="44" name="组合 43"/>
          <p:cNvGrpSpPr/>
          <p:nvPr/>
        </p:nvGrpSpPr>
        <p:grpSpPr>
          <a:xfrm>
            <a:off x="2029460" y="2426335"/>
            <a:ext cx="8572500" cy="364490"/>
            <a:chOff x="3196" y="3821"/>
            <a:chExt cx="13500" cy="574"/>
          </a:xfrm>
        </p:grpSpPr>
        <p:cxnSp>
          <p:nvCxnSpPr>
            <p:cNvPr id="42" name="直接箭头连接符 41"/>
            <p:cNvCxnSpPr>
              <a:stCxn id="7" idx="3"/>
              <a:endCxn id="40" idx="1"/>
            </p:cNvCxnSpPr>
            <p:nvPr/>
          </p:nvCxnSpPr>
          <p:spPr>
            <a:xfrm>
              <a:off x="3196" y="3821"/>
              <a:ext cx="13500" cy="13"/>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43" name="文本框 42"/>
            <p:cNvSpPr txBox="1"/>
            <p:nvPr/>
          </p:nvSpPr>
          <p:spPr>
            <a:xfrm>
              <a:off x="7339" y="3913"/>
              <a:ext cx="9357" cy="483"/>
            </a:xfrm>
            <a:prstGeom prst="rect">
              <a:avLst/>
            </a:prstGeom>
            <a:noFill/>
          </p:spPr>
          <p:txBody>
            <a:bodyPr wrap="square" rtlCol="0">
              <a:spAutoFit/>
            </a:bodyPr>
            <a:p>
              <a:r>
                <a:rPr lang="zh-CN" altLang="en-US" sz="1400" b="1">
                  <a:latin typeface="Consolas" panose="020B0609020204030204" charset="0"/>
                  <a:cs typeface="Consolas" panose="020B0609020204030204" charset="0"/>
                </a:rPr>
                <a:t>rars </a:t>
              </a:r>
              <a:r>
                <a:rPr lang="zh-CN" altLang="en-US" sz="1400">
                  <a:latin typeface="Consolas" panose="020B0609020204030204" charset="0"/>
                  <a:cs typeface="Consolas" panose="020B0609020204030204" charset="0"/>
                </a:rPr>
                <a:t>fixBranch.s pa original.bin modified.bin nc &gt; lab.out</a:t>
              </a:r>
              <a:endParaRPr lang="zh-CN" altLang="en-US" sz="1400">
                <a:latin typeface="Consolas" panose="020B0609020204030204" charset="0"/>
                <a:cs typeface="Consolas" panose="020B0609020204030204" charset="0"/>
              </a:endParaRPr>
            </a:p>
          </p:txBody>
        </p:sp>
      </p:grpSp>
      <p:sp>
        <p:nvSpPr>
          <p:cNvPr id="45" name="文本框 44"/>
          <p:cNvSpPr txBox="1"/>
          <p:nvPr/>
        </p:nvSpPr>
        <p:spPr>
          <a:xfrm>
            <a:off x="8074025" y="148590"/>
            <a:ext cx="2637790" cy="337185"/>
          </a:xfrm>
          <a:prstGeom prst="rect">
            <a:avLst/>
          </a:prstGeom>
          <a:noFill/>
        </p:spPr>
        <p:txBody>
          <a:bodyPr wrap="square" rtlCol="0">
            <a:spAutoFit/>
          </a:bodyPr>
          <a:p>
            <a:r>
              <a:rPr lang="en-CA" altLang="zh-CN" sz="1600"/>
              <a:t>6. </a:t>
            </a:r>
            <a:r>
              <a:rPr lang="en-CA" altLang="zh-CN" sz="1600"/>
              <a:t>Check solution output</a:t>
            </a:r>
            <a:endParaRPr lang="en-CA" altLang="zh-CN" sz="1600"/>
          </a:p>
        </p:txBody>
      </p:sp>
      <p:grpSp>
        <p:nvGrpSpPr>
          <p:cNvPr id="51" name="组合 50"/>
          <p:cNvGrpSpPr/>
          <p:nvPr/>
        </p:nvGrpSpPr>
        <p:grpSpPr>
          <a:xfrm>
            <a:off x="5816600" y="415925"/>
            <a:ext cx="5767070" cy="2018665"/>
            <a:chOff x="9160" y="655"/>
            <a:chExt cx="9082" cy="3179"/>
          </a:xfrm>
        </p:grpSpPr>
        <p:sp>
          <p:nvSpPr>
            <p:cNvPr id="46" name="矩形 45"/>
            <p:cNvSpPr/>
            <p:nvPr/>
          </p:nvSpPr>
          <p:spPr>
            <a:xfrm>
              <a:off x="9161" y="655"/>
              <a:ext cx="2412" cy="617"/>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sym typeface="+mn-ea"/>
                </a:rPr>
                <a:t>lab_out_decomp.tsv</a:t>
              </a:r>
              <a:endParaRPr lang="en-CA" altLang="zh-CN" sz="1200">
                <a:solidFill>
                  <a:schemeClr val="tx1"/>
                </a:solidFill>
              </a:endParaRPr>
            </a:p>
          </p:txBody>
        </p:sp>
        <p:sp>
          <p:nvSpPr>
            <p:cNvPr id="47" name="矩形 46"/>
            <p:cNvSpPr/>
            <p:nvPr/>
          </p:nvSpPr>
          <p:spPr>
            <a:xfrm>
              <a:off x="9160" y="2054"/>
              <a:ext cx="2412" cy="617"/>
            </a:xfrm>
            <a:prstGeom prst="rect">
              <a:avLst/>
            </a:prstGeom>
            <a:solidFill>
              <a:schemeClr val="accent6"/>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1200">
                  <a:sym typeface="+mn-ea"/>
                </a:rPr>
                <a:t>lab_out_decomp.txt</a:t>
              </a:r>
              <a:endParaRPr lang="en-CA" altLang="zh-CN" sz="1200">
                <a:solidFill>
                  <a:schemeClr val="tx1"/>
                </a:solidFill>
              </a:endParaRPr>
            </a:p>
          </p:txBody>
        </p:sp>
        <p:cxnSp>
          <p:nvCxnSpPr>
            <p:cNvPr id="48" name="肘形连接符 47"/>
            <p:cNvCxnSpPr>
              <a:stCxn id="40" idx="3"/>
              <a:endCxn id="47" idx="3"/>
            </p:cNvCxnSpPr>
            <p:nvPr/>
          </p:nvCxnSpPr>
          <p:spPr>
            <a:xfrm flipH="1" flipV="1">
              <a:off x="11572" y="2363"/>
              <a:ext cx="6514" cy="1471"/>
            </a:xfrm>
            <a:prstGeom prst="bentConnector3">
              <a:avLst>
                <a:gd name="adj1" fmla="val -5757"/>
              </a:avLst>
            </a:prstGeom>
            <a:ln>
              <a:tailEnd type="arrow"/>
            </a:ln>
          </p:spPr>
          <p:style>
            <a:lnRef idx="2">
              <a:schemeClr val="accent1"/>
            </a:lnRef>
            <a:fillRef idx="0">
              <a:srgbClr val="FFFFFF"/>
            </a:fillRef>
            <a:effectRef idx="0">
              <a:srgbClr val="FFFFFF"/>
            </a:effectRef>
            <a:fontRef idx="minor">
              <a:schemeClr val="tx1"/>
            </a:fontRef>
          </p:style>
        </p:cxnSp>
        <p:cxnSp>
          <p:nvCxnSpPr>
            <p:cNvPr id="49" name="肘形连接符 48"/>
            <p:cNvCxnSpPr>
              <a:stCxn id="40" idx="3"/>
              <a:endCxn id="46" idx="3"/>
            </p:cNvCxnSpPr>
            <p:nvPr/>
          </p:nvCxnSpPr>
          <p:spPr>
            <a:xfrm flipH="1" flipV="1">
              <a:off x="11573" y="964"/>
              <a:ext cx="6513" cy="2870"/>
            </a:xfrm>
            <a:prstGeom prst="bentConnector3">
              <a:avLst>
                <a:gd name="adj1" fmla="val -5758"/>
              </a:avLst>
            </a:prstGeom>
            <a:ln>
              <a:tailEnd type="arrow"/>
            </a:ln>
          </p:spPr>
          <p:style>
            <a:lnRef idx="2">
              <a:schemeClr val="accent1"/>
            </a:lnRef>
            <a:fillRef idx="0">
              <a:srgbClr val="FFFFFF"/>
            </a:fillRef>
            <a:effectRef idx="0">
              <a:srgbClr val="FFFFFF"/>
            </a:effectRef>
            <a:fontRef idx="minor">
              <a:schemeClr val="tx1"/>
            </a:fontRef>
          </p:style>
        </p:cxnSp>
        <p:sp>
          <p:nvSpPr>
            <p:cNvPr id="50" name="文本框 49"/>
            <p:cNvSpPr txBox="1"/>
            <p:nvPr/>
          </p:nvSpPr>
          <p:spPr>
            <a:xfrm>
              <a:off x="9628" y="1421"/>
              <a:ext cx="8614" cy="483"/>
            </a:xfrm>
            <a:prstGeom prst="rect">
              <a:avLst/>
            </a:prstGeom>
            <a:noFill/>
          </p:spPr>
          <p:txBody>
            <a:bodyPr wrap="square" rtlCol="0">
              <a:spAutoFit/>
            </a:bodyPr>
            <a:p>
              <a:r>
                <a:rPr lang="zh-CN" altLang="en-US" sz="1400">
                  <a:latin typeface="Consolas" panose="020B0609020204030204" charset="0"/>
                  <a:cs typeface="Consolas" panose="020B0609020204030204" charset="0"/>
                </a:rPr>
                <a:t>python3 </a:t>
              </a:r>
              <a:r>
                <a:rPr lang="zh-CN" altLang="en-US" sz="1400" b="1">
                  <a:latin typeface="Consolas" panose="020B0609020204030204" charset="0"/>
                  <a:cs typeface="Consolas" panose="020B0609020204030204" charset="0"/>
                </a:rPr>
                <a:t>binDecompiler.py</a:t>
              </a:r>
              <a:r>
                <a:rPr lang="zh-CN" altLang="en-US" sz="1400">
                  <a:latin typeface="Consolas" panose="020B0609020204030204" charset="0"/>
                  <a:cs typeface="Consolas" panose="020B0609020204030204" charset="0"/>
                </a:rPr>
                <a:t> h lab.out -o lab_out_decomp</a:t>
              </a:r>
              <a:endParaRPr lang="zh-CN" altLang="en-US" sz="1400">
                <a:latin typeface="Consolas" panose="020B0609020204030204" charset="0"/>
                <a:cs typeface="Consolas" panose="020B060902020403020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wipe(left)">
                                      <p:cBhvr>
                                        <p:cTn id="16" dur="500"/>
                                        <p:tgtEl>
                                          <p:spTgt spid="25"/>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left)">
                                      <p:cBhvr>
                                        <p:cTn id="29" dur="500"/>
                                        <p:tgtEl>
                                          <p:spTgt spid="3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wipe(left)">
                                      <p:cBhvr>
                                        <p:cTn id="34" dur="500"/>
                                        <p:tgtEl>
                                          <p:spTgt spid="3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wipe(left)">
                                      <p:cBhvr>
                                        <p:cTn id="47" dur="500"/>
                                        <p:tgtEl>
                                          <p:spTgt spid="44"/>
                                        </p:tgtEl>
                                      </p:cBhvr>
                                    </p:animEffect>
                                  </p:childTnLst>
                                </p:cTn>
                              </p:par>
                              <p:par>
                                <p:cTn id="48" presetID="22" presetClass="entr" presetSubtype="4" fill="hold" nodeType="with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wipe(down)">
                                      <p:cBhvr>
                                        <p:cTn id="50" dur="500"/>
                                        <p:tgtEl>
                                          <p:spTgt spid="41"/>
                                        </p:tgtEl>
                                      </p:cBhvr>
                                    </p:animEffect>
                                  </p:childTnLst>
                                </p:cTn>
                              </p:par>
                            </p:childTnLst>
                          </p:cTn>
                        </p:par>
                        <p:par>
                          <p:cTn id="51" fill="hold">
                            <p:stCondLst>
                              <p:cond delay="500"/>
                            </p:stCondLst>
                            <p:childTnLst>
                              <p:par>
                                <p:cTn id="52" presetID="22" presetClass="entr" presetSubtype="4" fill="hold" grpId="0" nodeType="afterEffect">
                                  <p:stCondLst>
                                    <p:cond delay="0"/>
                                  </p:stCondLst>
                                  <p:childTnLst>
                                    <p:set>
                                      <p:cBhvr>
                                        <p:cTn id="53" dur="500" fill="hold">
                                          <p:stCondLst>
                                            <p:cond delay="0"/>
                                          </p:stCondLst>
                                        </p:cTn>
                                        <p:tgtEl>
                                          <p:spTgt spid="40"/>
                                        </p:tgtEl>
                                        <p:attrNameLst>
                                          <p:attrName>style.visibility</p:attrName>
                                        </p:attrNameLst>
                                      </p:cBhvr>
                                      <p:to>
                                        <p:strVal val="visible"/>
                                      </p:to>
                                    </p:set>
                                    <p:animEffect transition="in" filter="wipe(down)">
                                      <p:cBhvr>
                                        <p:cTn id="54" dur="500"/>
                                        <p:tgtEl>
                                          <p:spTgt spid="40"/>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2" fill="hold" nodeType="click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wipe(right)">
                                      <p:cBhvr>
                                        <p:cTn id="6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2" grpId="0"/>
      <p:bldP spid="38" grpId="0"/>
      <p:bldP spid="37" grpId="0" animBg="1"/>
      <p:bldP spid="40" grpId="0" animBg="1"/>
      <p:bldP spid="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0" name="组合 39"/>
          <p:cNvGrpSpPr/>
          <p:nvPr/>
        </p:nvGrpSpPr>
        <p:grpSpPr>
          <a:xfrm>
            <a:off x="835025" y="663575"/>
            <a:ext cx="10518775" cy="4763770"/>
            <a:chOff x="1315" y="1045"/>
            <a:chExt cx="16565" cy="7502"/>
          </a:xfrm>
        </p:grpSpPr>
        <p:sp>
          <p:nvSpPr>
            <p:cNvPr id="12" name="文本框 11"/>
            <p:cNvSpPr txBox="1"/>
            <p:nvPr/>
          </p:nvSpPr>
          <p:spPr>
            <a:xfrm>
              <a:off x="3689" y="1502"/>
              <a:ext cx="6400" cy="725"/>
            </a:xfrm>
            <a:prstGeom prst="rect">
              <a:avLst/>
            </a:prstGeom>
            <a:noFill/>
          </p:spPr>
          <p:txBody>
            <a:bodyPr wrap="square" rtlCol="0">
              <a:spAutoFit/>
            </a:bodyPr>
            <a:p>
              <a:pPr algn="ctr"/>
              <a:r>
                <a:rPr lang="en-CA" altLang="zh-CN" sz="2400"/>
                <a:t>RARS</a:t>
              </a:r>
              <a:endParaRPr lang="en-CA" altLang="zh-CN" sz="2400"/>
            </a:p>
          </p:txBody>
        </p:sp>
        <p:cxnSp>
          <p:nvCxnSpPr>
            <p:cNvPr id="14" name="曲线连接符 13"/>
            <p:cNvCxnSpPr>
              <a:stCxn id="15" idx="2"/>
              <a:endCxn id="10" idx="3"/>
            </p:cNvCxnSpPr>
            <p:nvPr/>
          </p:nvCxnSpPr>
          <p:spPr>
            <a:xfrm rot="5400000">
              <a:off x="12800" y="1332"/>
              <a:ext cx="1903" cy="2583"/>
            </a:xfrm>
            <a:prstGeom prst="curvedConnector2">
              <a:avLst/>
            </a:prstGeom>
            <a:ln w="25400">
              <a:solidFill>
                <a:srgbClr val="FF0000"/>
              </a:solidFill>
              <a:tailEnd type="arrow"/>
            </a:ln>
          </p:spPr>
          <p:style>
            <a:lnRef idx="2">
              <a:schemeClr val="accent1"/>
            </a:lnRef>
            <a:fillRef idx="0">
              <a:srgbClr val="FFFFFF"/>
            </a:fillRef>
            <a:effectRef idx="0">
              <a:srgbClr val="FFFFFF"/>
            </a:effectRef>
            <a:fontRef idx="minor">
              <a:schemeClr val="tx1"/>
            </a:fontRef>
          </p:style>
        </p:cxnSp>
        <p:sp>
          <p:nvSpPr>
            <p:cNvPr id="15" name="文本框 14"/>
            <p:cNvSpPr txBox="1"/>
            <p:nvPr/>
          </p:nvSpPr>
          <p:spPr>
            <a:xfrm>
              <a:off x="12205" y="1045"/>
              <a:ext cx="5675" cy="628"/>
            </a:xfrm>
            <a:prstGeom prst="rect">
              <a:avLst/>
            </a:prstGeom>
            <a:noFill/>
          </p:spPr>
          <p:txBody>
            <a:bodyPr wrap="square" rtlCol="0">
              <a:spAutoFit/>
            </a:bodyPr>
            <a:p>
              <a:pPr algn="ctr"/>
              <a:r>
                <a:rPr lang="en-US" altLang="zh-CN" sz="2000">
                  <a:solidFill>
                    <a:srgbClr val="FF0000"/>
                  </a:solidFill>
                </a:rPr>
                <a:t>Branch offset did not change</a:t>
              </a:r>
              <a:endParaRPr lang="en-US" altLang="zh-CN" sz="2000">
                <a:solidFill>
                  <a:srgbClr val="FF0000"/>
                </a:solidFill>
              </a:endParaRPr>
            </a:p>
          </p:txBody>
        </p:sp>
        <p:sp>
          <p:nvSpPr>
            <p:cNvPr id="3" name="文本框 2"/>
            <p:cNvSpPr txBox="1"/>
            <p:nvPr/>
          </p:nvSpPr>
          <p:spPr>
            <a:xfrm>
              <a:off x="1318" y="4927"/>
              <a:ext cx="2992" cy="903"/>
            </a:xfrm>
            <a:prstGeom prst="rect">
              <a:avLst/>
            </a:prstGeom>
            <a:noFill/>
            <a:ln w="12700" cmpd="sng">
              <a:solidFill>
                <a:schemeClr val="tx1"/>
              </a:solidFill>
              <a:prstDash val="solid"/>
            </a:ln>
          </p:spPr>
          <p:txBody>
            <a:bodyPr wrap="square" rIns="71755" rtlCol="0" anchor="ctr" anchorCtr="0">
              <a:noAutofit/>
            </a:bodyPr>
            <a:p>
              <a:pPr algn="r"/>
              <a:r>
                <a:rPr lang="en-US" altLang="zh-CN">
                  <a:solidFill>
                    <a:srgbClr val="222222"/>
                  </a:solidFill>
                  <a:latin typeface="Consolas" panose="020B0609020204030204" charset="0"/>
                  <a:ea typeface="DinWeb"/>
                  <a:cs typeface="Consolas" panose="020B0609020204030204" charset="0"/>
                  <a:sym typeface="+mn-ea"/>
                </a:rPr>
                <a:t>0x0040002</a:t>
              </a:r>
              <a:r>
                <a:rPr lang="en-CA" altLang="en-US">
                  <a:solidFill>
                    <a:srgbClr val="222222"/>
                  </a:solidFill>
                  <a:latin typeface="Consolas" panose="020B0609020204030204" charset="0"/>
                  <a:ea typeface="DinWeb"/>
                  <a:cs typeface="Consolas" panose="020B0609020204030204" charset="0"/>
                  <a:sym typeface="+mn-ea"/>
                </a:rPr>
                <a:t>c</a:t>
              </a:r>
              <a:endParaRPr lang="en-CA" altLang="en-US">
                <a:solidFill>
                  <a:srgbClr val="222222"/>
                </a:solidFill>
                <a:latin typeface="Consolas" panose="020B0609020204030204" charset="0"/>
                <a:ea typeface="DinWeb"/>
                <a:cs typeface="Consolas" panose="020B0609020204030204" charset="0"/>
                <a:sym typeface="+mn-ea"/>
              </a:endParaRPr>
            </a:p>
          </p:txBody>
        </p:sp>
        <p:sp>
          <p:nvSpPr>
            <p:cNvPr id="7" name="文本框 6"/>
            <p:cNvSpPr txBox="1"/>
            <p:nvPr/>
          </p:nvSpPr>
          <p:spPr>
            <a:xfrm>
              <a:off x="4307" y="4021"/>
              <a:ext cx="2992" cy="906"/>
            </a:xfrm>
            <a:prstGeom prst="rect">
              <a:avLst/>
            </a:prstGeom>
            <a:noFill/>
            <a:ln w="12700" cmpd="sng">
              <a:solidFill>
                <a:schemeClr val="tx1"/>
              </a:solidFill>
              <a:prstDash val="solid"/>
            </a:ln>
          </p:spPr>
          <p:txBody>
            <a:bodyPr wrap="square" rIns="71755" rtlCol="0" anchor="ctr" anchorCtr="0">
              <a:noAutofit/>
            </a:bodyPr>
            <a:p>
              <a:pPr algn="r"/>
              <a:r>
                <a:rPr lang="en-CA" altLang="zh-CN">
                  <a:latin typeface="Consolas" panose="020B0609020204030204" charset="0"/>
                  <a:cs typeface="Consolas" panose="020B0609020204030204" charset="0"/>
                </a:rPr>
                <a:t>0x00128293</a:t>
              </a:r>
              <a:endParaRPr lang="en-CA" altLang="zh-CN">
                <a:latin typeface="Consolas" panose="020B0609020204030204" charset="0"/>
                <a:cs typeface="Consolas" panose="020B0609020204030204" charset="0"/>
              </a:endParaRPr>
            </a:p>
          </p:txBody>
        </p:sp>
        <p:sp>
          <p:nvSpPr>
            <p:cNvPr id="11" name="文本框 10"/>
            <p:cNvSpPr txBox="1"/>
            <p:nvPr/>
          </p:nvSpPr>
          <p:spPr>
            <a:xfrm>
              <a:off x="7299" y="6732"/>
              <a:ext cx="5163" cy="917"/>
            </a:xfrm>
            <a:prstGeom prst="rect">
              <a:avLst/>
            </a:prstGeom>
            <a:noFill/>
            <a:ln w="12700" cmpd="sng">
              <a:solidFill>
                <a:schemeClr val="tx1"/>
              </a:solidFill>
              <a:prstDash val="solid"/>
            </a:ln>
          </p:spPr>
          <p:txBody>
            <a:bodyPr wrap="square" lIns="36195" tIns="0" rIns="0" bIns="0" rtlCol="0" anchor="ctr" anchorCtr="0">
              <a:noAutofit/>
            </a:bodyPr>
            <a:p>
              <a:pPr algn="l"/>
              <a:r>
                <a:rPr lang="en-CA" altLang="zh-CN">
                  <a:solidFill>
                    <a:srgbClr val="FF0000"/>
                  </a:solidFill>
                  <a:latin typeface="Consolas" panose="020B0609020204030204" charset="0"/>
                  <a:cs typeface="Consolas" panose="020B0609020204030204" charset="0"/>
                </a:rPr>
                <a:t>addi x28, x7, 1</a:t>
              </a:r>
              <a:endParaRPr lang="en-CA" altLang="zh-CN">
                <a:solidFill>
                  <a:srgbClr val="FF0000"/>
                </a:solidFill>
                <a:latin typeface="Consolas" panose="020B0609020204030204" charset="0"/>
                <a:cs typeface="Consolas" panose="020B0609020204030204" charset="0"/>
              </a:endParaRPr>
            </a:p>
          </p:txBody>
        </p:sp>
        <p:sp>
          <p:nvSpPr>
            <p:cNvPr id="13" name="文本框 12"/>
            <p:cNvSpPr txBox="1"/>
            <p:nvPr/>
          </p:nvSpPr>
          <p:spPr>
            <a:xfrm>
              <a:off x="1318" y="4021"/>
              <a:ext cx="2992" cy="906"/>
            </a:xfrm>
            <a:prstGeom prst="rect">
              <a:avLst/>
            </a:prstGeom>
            <a:noFill/>
            <a:ln w="12700" cmpd="sng">
              <a:solidFill>
                <a:schemeClr val="tx1"/>
              </a:solidFill>
              <a:prstDash val="solid"/>
            </a:ln>
          </p:spPr>
          <p:txBody>
            <a:bodyPr wrap="square" rIns="71755" rtlCol="0" anchor="ctr" anchorCtr="0">
              <a:noAutofit/>
            </a:bodyPr>
            <a:p>
              <a:pPr algn="r"/>
              <a:r>
                <a:rPr lang="en-US" altLang="zh-CN">
                  <a:solidFill>
                    <a:srgbClr val="222222"/>
                  </a:solidFill>
                  <a:latin typeface="Consolas" panose="020B0609020204030204" charset="0"/>
                  <a:ea typeface="DinWeb"/>
                  <a:cs typeface="Consolas" panose="020B0609020204030204" charset="0"/>
                  <a:sym typeface="+mn-ea"/>
                </a:rPr>
                <a:t>0x0040002</a:t>
              </a:r>
              <a:r>
                <a:rPr lang="en-CA" altLang="en-US">
                  <a:solidFill>
                    <a:srgbClr val="222222"/>
                  </a:solidFill>
                  <a:latin typeface="Consolas" panose="020B0609020204030204" charset="0"/>
                  <a:ea typeface="DinWeb"/>
                  <a:cs typeface="Consolas" panose="020B0609020204030204" charset="0"/>
                  <a:sym typeface="+mn-ea"/>
                </a:rPr>
                <a:t>8</a:t>
              </a:r>
              <a:endParaRPr lang="en-CA" altLang="en-US">
                <a:solidFill>
                  <a:srgbClr val="222222"/>
                </a:solidFill>
                <a:latin typeface="Consolas" panose="020B0609020204030204" charset="0"/>
                <a:ea typeface="DinWeb"/>
                <a:cs typeface="Consolas" panose="020B0609020204030204" charset="0"/>
                <a:sym typeface="+mn-ea"/>
              </a:endParaRPr>
            </a:p>
          </p:txBody>
        </p:sp>
        <p:sp>
          <p:nvSpPr>
            <p:cNvPr id="16" name="文本框 15"/>
            <p:cNvSpPr txBox="1"/>
            <p:nvPr/>
          </p:nvSpPr>
          <p:spPr>
            <a:xfrm>
              <a:off x="1315" y="3130"/>
              <a:ext cx="2992" cy="903"/>
            </a:xfrm>
            <a:prstGeom prst="rect">
              <a:avLst/>
            </a:prstGeom>
            <a:noFill/>
            <a:ln w="12700" cmpd="sng">
              <a:solidFill>
                <a:schemeClr val="tx1"/>
              </a:solidFill>
              <a:prstDash val="solid"/>
            </a:ln>
          </p:spPr>
          <p:txBody>
            <a:bodyPr wrap="square" rIns="71755" rtlCol="0" anchor="ctr" anchorCtr="0">
              <a:noAutofit/>
            </a:bodyPr>
            <a:p>
              <a:pPr algn="r"/>
              <a:r>
                <a:rPr lang="en-US" altLang="zh-CN">
                  <a:solidFill>
                    <a:srgbClr val="222222"/>
                  </a:solidFill>
                  <a:latin typeface="Consolas" panose="020B0609020204030204" charset="0"/>
                  <a:ea typeface="DinWeb"/>
                  <a:cs typeface="Consolas" panose="020B0609020204030204" charset="0"/>
                  <a:sym typeface="+mn-ea"/>
                </a:rPr>
                <a:t>0x00400024</a:t>
              </a:r>
              <a:endParaRPr lang="en-CA" altLang="zh-CN"/>
            </a:p>
          </p:txBody>
        </p:sp>
        <p:sp>
          <p:nvSpPr>
            <p:cNvPr id="17" name="文本框 16"/>
            <p:cNvSpPr txBox="1"/>
            <p:nvPr/>
          </p:nvSpPr>
          <p:spPr>
            <a:xfrm>
              <a:off x="1315" y="2227"/>
              <a:ext cx="2992" cy="903"/>
            </a:xfrm>
            <a:prstGeom prst="rect">
              <a:avLst/>
            </a:prstGeom>
            <a:noFill/>
            <a:ln w="12700" cmpd="sng">
              <a:solidFill>
                <a:schemeClr val="tx1"/>
              </a:solidFill>
              <a:prstDash val="solid"/>
            </a:ln>
          </p:spPr>
          <p:txBody>
            <a:bodyPr wrap="square" rtlCol="0" anchor="ctr" anchorCtr="0">
              <a:noAutofit/>
            </a:bodyPr>
            <a:p>
              <a:pPr algn="ctr"/>
              <a:r>
                <a:rPr lang="en-CA" altLang="zh-CN" b="1"/>
                <a:t>Address</a:t>
              </a:r>
              <a:endParaRPr lang="en-CA" altLang="zh-CN" b="1"/>
            </a:p>
          </p:txBody>
        </p:sp>
        <p:sp>
          <p:nvSpPr>
            <p:cNvPr id="18" name="文本框 17"/>
            <p:cNvSpPr txBox="1"/>
            <p:nvPr/>
          </p:nvSpPr>
          <p:spPr>
            <a:xfrm>
              <a:off x="4307" y="3125"/>
              <a:ext cx="2992" cy="903"/>
            </a:xfrm>
            <a:prstGeom prst="rect">
              <a:avLst/>
            </a:prstGeom>
            <a:noFill/>
            <a:ln w="12700" cmpd="sng">
              <a:solidFill>
                <a:schemeClr val="tx1"/>
              </a:solidFill>
              <a:prstDash val="solid"/>
            </a:ln>
          </p:spPr>
          <p:txBody>
            <a:bodyPr wrap="square" rIns="71755" rtlCol="0" anchor="ctr" anchorCtr="0">
              <a:noAutofit/>
            </a:bodyPr>
            <a:p>
              <a:pPr algn="r"/>
              <a:r>
                <a:rPr lang="en-CA" altLang="zh-CN">
                  <a:latin typeface="Consolas" panose="020B0609020204030204" charset="0"/>
                  <a:cs typeface="Consolas" panose="020B0609020204030204" charset="0"/>
                </a:rPr>
                <a:t>0x00628463</a:t>
              </a:r>
              <a:endParaRPr lang="en-CA" altLang="zh-CN">
                <a:latin typeface="Consolas" panose="020B0609020204030204" charset="0"/>
                <a:cs typeface="Consolas" panose="020B0609020204030204" charset="0"/>
              </a:endParaRPr>
            </a:p>
          </p:txBody>
        </p:sp>
        <p:sp>
          <p:nvSpPr>
            <p:cNvPr id="19" name="文本框 18"/>
            <p:cNvSpPr txBox="1"/>
            <p:nvPr/>
          </p:nvSpPr>
          <p:spPr>
            <a:xfrm>
              <a:off x="4307" y="2222"/>
              <a:ext cx="2992" cy="903"/>
            </a:xfrm>
            <a:prstGeom prst="rect">
              <a:avLst/>
            </a:prstGeom>
            <a:noFill/>
            <a:ln w="12700" cmpd="sng">
              <a:solidFill>
                <a:schemeClr val="tx1"/>
              </a:solidFill>
              <a:prstDash val="solid"/>
            </a:ln>
          </p:spPr>
          <p:txBody>
            <a:bodyPr wrap="square" rtlCol="0" anchor="ctr" anchorCtr="0">
              <a:noAutofit/>
            </a:bodyPr>
            <a:p>
              <a:pPr algn="ctr"/>
              <a:r>
                <a:rPr lang="en-CA" altLang="zh-CN" b="1"/>
                <a:t>Code</a:t>
              </a:r>
              <a:endParaRPr lang="en-CA" altLang="zh-CN" b="1"/>
            </a:p>
          </p:txBody>
        </p:sp>
        <p:sp>
          <p:nvSpPr>
            <p:cNvPr id="21" name="文本框 20"/>
            <p:cNvSpPr txBox="1"/>
            <p:nvPr/>
          </p:nvSpPr>
          <p:spPr>
            <a:xfrm>
              <a:off x="7299" y="2227"/>
              <a:ext cx="5163" cy="903"/>
            </a:xfrm>
            <a:prstGeom prst="rect">
              <a:avLst/>
            </a:prstGeom>
            <a:noFill/>
            <a:ln w="12700" cmpd="sng">
              <a:solidFill>
                <a:schemeClr val="tx1"/>
              </a:solidFill>
              <a:prstDash val="solid"/>
            </a:ln>
          </p:spPr>
          <p:txBody>
            <a:bodyPr wrap="square" rtlCol="0" anchor="ctr" anchorCtr="0">
              <a:noAutofit/>
            </a:bodyPr>
            <a:p>
              <a:pPr algn="ctr"/>
              <a:r>
                <a:rPr lang="en-CA" altLang="zh-CN" b="1"/>
                <a:t>Basic</a:t>
              </a:r>
              <a:endParaRPr lang="en-CA" altLang="zh-CN" b="1"/>
            </a:p>
          </p:txBody>
        </p:sp>
        <p:sp>
          <p:nvSpPr>
            <p:cNvPr id="22" name="文本框 21"/>
            <p:cNvSpPr txBox="1"/>
            <p:nvPr/>
          </p:nvSpPr>
          <p:spPr>
            <a:xfrm>
              <a:off x="1318" y="7636"/>
              <a:ext cx="2992" cy="903"/>
            </a:xfrm>
            <a:prstGeom prst="rect">
              <a:avLst/>
            </a:prstGeom>
            <a:noFill/>
            <a:ln w="12700" cmpd="sng">
              <a:solidFill>
                <a:schemeClr val="tx1"/>
              </a:solidFill>
              <a:prstDash val="solid"/>
            </a:ln>
          </p:spPr>
          <p:txBody>
            <a:bodyPr wrap="square" rIns="71755" rtlCol="0" anchor="ctr" anchorCtr="0">
              <a:noAutofit/>
            </a:bodyPr>
            <a:p>
              <a:pPr algn="r"/>
              <a:r>
                <a:rPr lang="en-US" altLang="zh-CN" b="1">
                  <a:solidFill>
                    <a:srgbClr val="222222"/>
                  </a:solidFill>
                  <a:latin typeface="Consolas" panose="020B0609020204030204" charset="0"/>
                  <a:ea typeface="DinWeb"/>
                  <a:cs typeface="Consolas" panose="020B0609020204030204" charset="0"/>
                  <a:sym typeface="+mn-ea"/>
                </a:rPr>
                <a:t>0x004000</a:t>
              </a:r>
              <a:r>
                <a:rPr lang="en-CA" altLang="en-US" b="1">
                  <a:solidFill>
                    <a:srgbClr val="222222"/>
                  </a:solidFill>
                  <a:latin typeface="Consolas" panose="020B0609020204030204" charset="0"/>
                  <a:ea typeface="DinWeb"/>
                  <a:cs typeface="Consolas" panose="020B0609020204030204" charset="0"/>
                  <a:sym typeface="+mn-ea"/>
                </a:rPr>
                <a:t>38</a:t>
              </a:r>
              <a:endParaRPr lang="en-CA" altLang="en-US" b="1">
                <a:solidFill>
                  <a:srgbClr val="222222"/>
                </a:solidFill>
                <a:latin typeface="Consolas" panose="020B0609020204030204" charset="0"/>
                <a:ea typeface="DinWeb"/>
                <a:cs typeface="Consolas" panose="020B0609020204030204" charset="0"/>
                <a:sym typeface="+mn-ea"/>
              </a:endParaRPr>
            </a:p>
          </p:txBody>
        </p:sp>
        <p:sp>
          <p:nvSpPr>
            <p:cNvPr id="23" name="文本框 22"/>
            <p:cNvSpPr txBox="1"/>
            <p:nvPr/>
          </p:nvSpPr>
          <p:spPr>
            <a:xfrm>
              <a:off x="1318" y="6733"/>
              <a:ext cx="2992" cy="903"/>
            </a:xfrm>
            <a:prstGeom prst="rect">
              <a:avLst/>
            </a:prstGeom>
            <a:noFill/>
            <a:ln w="12700" cmpd="sng">
              <a:solidFill>
                <a:schemeClr val="tx1"/>
              </a:solidFill>
              <a:prstDash val="solid"/>
            </a:ln>
          </p:spPr>
          <p:txBody>
            <a:bodyPr wrap="square" rIns="71755" rtlCol="0" anchor="ctr" anchorCtr="0">
              <a:noAutofit/>
            </a:bodyPr>
            <a:p>
              <a:pPr algn="r"/>
              <a:r>
                <a:rPr lang="en-US" altLang="zh-CN">
                  <a:solidFill>
                    <a:srgbClr val="222222"/>
                  </a:solidFill>
                  <a:latin typeface="Consolas" panose="020B0609020204030204" charset="0"/>
                  <a:ea typeface="DinWeb"/>
                  <a:cs typeface="Consolas" panose="020B0609020204030204" charset="0"/>
                  <a:sym typeface="+mn-ea"/>
                </a:rPr>
                <a:t>0x004000</a:t>
              </a:r>
              <a:r>
                <a:rPr lang="en-CA" altLang="en-US">
                  <a:solidFill>
                    <a:srgbClr val="222222"/>
                  </a:solidFill>
                  <a:latin typeface="Consolas" panose="020B0609020204030204" charset="0"/>
                  <a:ea typeface="DinWeb"/>
                  <a:cs typeface="Consolas" panose="020B0609020204030204" charset="0"/>
                  <a:sym typeface="+mn-ea"/>
                </a:rPr>
                <a:t>34</a:t>
              </a:r>
              <a:endParaRPr lang="en-CA" altLang="en-US">
                <a:solidFill>
                  <a:srgbClr val="222222"/>
                </a:solidFill>
                <a:latin typeface="Consolas" panose="020B0609020204030204" charset="0"/>
                <a:ea typeface="DinWeb"/>
                <a:cs typeface="Consolas" panose="020B0609020204030204" charset="0"/>
                <a:sym typeface="+mn-ea"/>
              </a:endParaRPr>
            </a:p>
          </p:txBody>
        </p:sp>
        <p:sp>
          <p:nvSpPr>
            <p:cNvPr id="24" name="文本框 23"/>
            <p:cNvSpPr txBox="1"/>
            <p:nvPr/>
          </p:nvSpPr>
          <p:spPr>
            <a:xfrm>
              <a:off x="1315" y="5830"/>
              <a:ext cx="2992" cy="903"/>
            </a:xfrm>
            <a:prstGeom prst="rect">
              <a:avLst/>
            </a:prstGeom>
            <a:noFill/>
            <a:ln w="12700" cmpd="sng">
              <a:solidFill>
                <a:schemeClr val="tx1"/>
              </a:solidFill>
              <a:prstDash val="solid"/>
            </a:ln>
          </p:spPr>
          <p:txBody>
            <a:bodyPr wrap="square" rIns="71755" rtlCol="0" anchor="ctr" anchorCtr="0">
              <a:noAutofit/>
            </a:bodyPr>
            <a:p>
              <a:pPr algn="r"/>
              <a:r>
                <a:rPr lang="en-US" altLang="zh-CN">
                  <a:solidFill>
                    <a:srgbClr val="222222"/>
                  </a:solidFill>
                  <a:latin typeface="Consolas" panose="020B0609020204030204" charset="0"/>
                  <a:ea typeface="DinWeb"/>
                  <a:cs typeface="Consolas" panose="020B0609020204030204" charset="0"/>
                  <a:sym typeface="+mn-ea"/>
                </a:rPr>
                <a:t>0x004000</a:t>
              </a:r>
              <a:r>
                <a:rPr lang="en-CA" altLang="en-US">
                  <a:solidFill>
                    <a:srgbClr val="222222"/>
                  </a:solidFill>
                  <a:latin typeface="Consolas" panose="020B0609020204030204" charset="0"/>
                  <a:ea typeface="DinWeb"/>
                  <a:cs typeface="Consolas" panose="020B0609020204030204" charset="0"/>
                  <a:sym typeface="+mn-ea"/>
                </a:rPr>
                <a:t>30</a:t>
              </a:r>
              <a:endParaRPr lang="en-CA" altLang="en-US">
                <a:solidFill>
                  <a:srgbClr val="222222"/>
                </a:solidFill>
                <a:latin typeface="Consolas" panose="020B0609020204030204" charset="0"/>
                <a:ea typeface="DinWeb"/>
                <a:cs typeface="Consolas" panose="020B0609020204030204" charset="0"/>
                <a:sym typeface="+mn-ea"/>
              </a:endParaRPr>
            </a:p>
          </p:txBody>
        </p:sp>
        <p:sp>
          <p:nvSpPr>
            <p:cNvPr id="26" name="文本框 25"/>
            <p:cNvSpPr txBox="1"/>
            <p:nvPr/>
          </p:nvSpPr>
          <p:spPr>
            <a:xfrm>
              <a:off x="4307" y="6733"/>
              <a:ext cx="2992" cy="903"/>
            </a:xfrm>
            <a:prstGeom prst="rect">
              <a:avLst/>
            </a:prstGeom>
            <a:noFill/>
            <a:ln w="12700" cmpd="sng">
              <a:solidFill>
                <a:schemeClr val="tx1"/>
              </a:solidFill>
              <a:prstDash val="solid"/>
            </a:ln>
          </p:spPr>
          <p:txBody>
            <a:bodyPr wrap="square" rIns="71755" rtlCol="0" anchor="ctr" anchorCtr="0">
              <a:noAutofit/>
            </a:bodyPr>
            <a:p>
              <a:pPr algn="r"/>
              <a:r>
                <a:rPr lang="en-US" altLang="zh-CN">
                  <a:solidFill>
                    <a:srgbClr val="FF0000"/>
                  </a:solidFill>
                  <a:latin typeface="Consolas" panose="020B0609020204030204" charset="0"/>
                  <a:ea typeface="DinWeb"/>
                  <a:cs typeface="Consolas" panose="020B0609020204030204" charset="0"/>
                  <a:sym typeface="+mn-ea"/>
                </a:rPr>
                <a:t>0x00138e13</a:t>
              </a:r>
              <a:endParaRPr lang="en-CA" altLang="zh-CN"/>
            </a:p>
          </p:txBody>
        </p:sp>
        <p:sp>
          <p:nvSpPr>
            <p:cNvPr id="27" name="文本框 26"/>
            <p:cNvSpPr txBox="1"/>
            <p:nvPr/>
          </p:nvSpPr>
          <p:spPr>
            <a:xfrm>
              <a:off x="4307" y="5830"/>
              <a:ext cx="2992" cy="903"/>
            </a:xfrm>
            <a:prstGeom prst="rect">
              <a:avLst/>
            </a:prstGeom>
            <a:noFill/>
            <a:ln w="12700" cmpd="sng">
              <a:solidFill>
                <a:schemeClr val="tx1"/>
              </a:solidFill>
              <a:prstDash val="solid"/>
            </a:ln>
          </p:spPr>
          <p:txBody>
            <a:bodyPr wrap="square" rIns="71755" rtlCol="0" anchor="ctr" anchorCtr="0">
              <a:noAutofit/>
            </a:bodyPr>
            <a:p>
              <a:pPr algn="r"/>
              <a:r>
                <a:rPr lang="en-US" altLang="zh-CN">
                  <a:solidFill>
                    <a:srgbClr val="FF0000"/>
                  </a:solidFill>
                  <a:latin typeface="Consolas" panose="020B0609020204030204" charset="0"/>
                  <a:ea typeface="DinWeb"/>
                  <a:cs typeface="Consolas" panose="020B0609020204030204" charset="0"/>
                  <a:sym typeface="+mn-ea"/>
                </a:rPr>
                <a:t>0x00130393</a:t>
              </a:r>
              <a:endParaRPr lang="en-CA" altLang="zh-CN"/>
            </a:p>
          </p:txBody>
        </p:sp>
        <p:sp>
          <p:nvSpPr>
            <p:cNvPr id="33" name="文本框 32"/>
            <p:cNvSpPr txBox="1"/>
            <p:nvPr/>
          </p:nvSpPr>
          <p:spPr>
            <a:xfrm>
              <a:off x="7297" y="7637"/>
              <a:ext cx="5163" cy="901"/>
            </a:xfrm>
            <a:prstGeom prst="rect">
              <a:avLst/>
            </a:prstGeom>
            <a:noFill/>
            <a:ln w="12700" cmpd="sng">
              <a:solidFill>
                <a:schemeClr val="tx1"/>
              </a:solidFill>
              <a:prstDash val="solid"/>
            </a:ln>
          </p:spPr>
          <p:txBody>
            <a:bodyPr wrap="square" lIns="36195" tIns="0" rIns="0" bIns="0" rtlCol="0" anchor="ctr" anchorCtr="0">
              <a:noAutofit/>
            </a:bodyPr>
            <a:p>
              <a:pPr algn="l"/>
              <a:r>
                <a:rPr lang="en-CA" altLang="zh-CN" b="1">
                  <a:latin typeface="Consolas" panose="020B0609020204030204" charset="0"/>
                  <a:cs typeface="Consolas" panose="020B0609020204030204" charset="0"/>
                </a:rPr>
                <a:t>addi x6, x6, 1</a:t>
              </a:r>
              <a:endParaRPr lang="en-CA" altLang="zh-CN" b="1">
                <a:latin typeface="Consolas" panose="020B0609020204030204" charset="0"/>
                <a:cs typeface="Consolas" panose="020B0609020204030204" charset="0"/>
              </a:endParaRPr>
            </a:p>
          </p:txBody>
        </p:sp>
        <p:sp>
          <p:nvSpPr>
            <p:cNvPr id="34" name="文本框 33"/>
            <p:cNvSpPr txBox="1"/>
            <p:nvPr/>
          </p:nvSpPr>
          <p:spPr>
            <a:xfrm>
              <a:off x="7299" y="4926"/>
              <a:ext cx="5163" cy="903"/>
            </a:xfrm>
            <a:prstGeom prst="rect">
              <a:avLst/>
            </a:prstGeom>
            <a:noFill/>
            <a:ln w="12700" cmpd="sng">
              <a:solidFill>
                <a:schemeClr val="tx1"/>
              </a:solidFill>
              <a:prstDash val="solid"/>
            </a:ln>
          </p:spPr>
          <p:txBody>
            <a:bodyPr wrap="square" lIns="36195" tIns="0" rIns="0" bIns="0" rtlCol="0" anchor="ctr" anchorCtr="0">
              <a:noAutofit/>
            </a:bodyPr>
            <a:p>
              <a:pPr algn="l"/>
              <a:r>
                <a:rPr lang="en-CA" altLang="zh-CN">
                  <a:solidFill>
                    <a:srgbClr val="FF0000"/>
                  </a:solidFill>
                  <a:latin typeface="Consolas" panose="020B0609020204030204" charset="0"/>
                  <a:cs typeface="Consolas" panose="020B0609020204030204" charset="0"/>
                </a:rPr>
                <a:t>addi x6, x6, 1</a:t>
              </a:r>
              <a:endParaRPr lang="en-CA" altLang="zh-CN">
                <a:solidFill>
                  <a:srgbClr val="FF0000"/>
                </a:solidFill>
                <a:latin typeface="Consolas" panose="020B0609020204030204" charset="0"/>
                <a:cs typeface="Consolas" panose="020B0609020204030204" charset="0"/>
              </a:endParaRPr>
            </a:p>
          </p:txBody>
        </p:sp>
        <p:sp>
          <p:nvSpPr>
            <p:cNvPr id="35" name="文本框 34"/>
            <p:cNvSpPr txBox="1"/>
            <p:nvPr/>
          </p:nvSpPr>
          <p:spPr>
            <a:xfrm>
              <a:off x="7297" y="5829"/>
              <a:ext cx="5163" cy="903"/>
            </a:xfrm>
            <a:prstGeom prst="rect">
              <a:avLst/>
            </a:prstGeom>
            <a:noFill/>
            <a:ln w="12700" cmpd="sng">
              <a:solidFill>
                <a:schemeClr val="tx1"/>
              </a:solidFill>
              <a:prstDash val="solid"/>
            </a:ln>
          </p:spPr>
          <p:txBody>
            <a:bodyPr wrap="square" lIns="36195" tIns="0" rIns="0" bIns="0" rtlCol="0" anchor="ctr" anchorCtr="0">
              <a:noAutofit/>
            </a:bodyPr>
            <a:p>
              <a:pPr algn="l"/>
              <a:r>
                <a:rPr lang="en-CA" altLang="zh-CN">
                  <a:solidFill>
                    <a:srgbClr val="FF0000"/>
                  </a:solidFill>
                  <a:latin typeface="Consolas" panose="020B0609020204030204" charset="0"/>
                  <a:cs typeface="Consolas" panose="020B0609020204030204" charset="0"/>
                </a:rPr>
                <a:t>addi x7, x6, 1</a:t>
              </a:r>
              <a:endParaRPr lang="en-CA" altLang="zh-CN">
                <a:solidFill>
                  <a:srgbClr val="FF0000"/>
                </a:solidFill>
                <a:latin typeface="Consolas" panose="020B0609020204030204" charset="0"/>
                <a:cs typeface="Consolas" panose="020B0609020204030204" charset="0"/>
              </a:endParaRPr>
            </a:p>
          </p:txBody>
        </p:sp>
        <p:sp>
          <p:nvSpPr>
            <p:cNvPr id="36" name="文本框 35"/>
            <p:cNvSpPr txBox="1"/>
            <p:nvPr/>
          </p:nvSpPr>
          <p:spPr>
            <a:xfrm>
              <a:off x="4307" y="4926"/>
              <a:ext cx="2990" cy="903"/>
            </a:xfrm>
            <a:prstGeom prst="rect">
              <a:avLst/>
            </a:prstGeom>
            <a:noFill/>
            <a:ln w="12700" cmpd="sng">
              <a:solidFill>
                <a:schemeClr val="tx1"/>
              </a:solidFill>
              <a:prstDash val="solid"/>
            </a:ln>
          </p:spPr>
          <p:txBody>
            <a:bodyPr wrap="square" rIns="71755" rtlCol="0" anchor="ctr" anchorCtr="0">
              <a:noAutofit/>
            </a:bodyPr>
            <a:p>
              <a:pPr algn="r"/>
              <a:r>
                <a:rPr lang="en-US" altLang="zh-CN">
                  <a:solidFill>
                    <a:srgbClr val="FF0000"/>
                  </a:solidFill>
                  <a:latin typeface="Consolas" panose="020B0609020204030204" charset="0"/>
                  <a:ea typeface="DinWeb"/>
                  <a:cs typeface="Consolas" panose="020B0609020204030204" charset="0"/>
                  <a:sym typeface="+mn-ea"/>
                </a:rPr>
                <a:t>0x00130393</a:t>
              </a:r>
              <a:endParaRPr lang="en-CA" altLang="zh-CN"/>
            </a:p>
          </p:txBody>
        </p:sp>
        <p:sp>
          <p:nvSpPr>
            <p:cNvPr id="37" name="文本框 36"/>
            <p:cNvSpPr txBox="1"/>
            <p:nvPr/>
          </p:nvSpPr>
          <p:spPr>
            <a:xfrm>
              <a:off x="7297" y="4022"/>
              <a:ext cx="5163" cy="904"/>
            </a:xfrm>
            <a:prstGeom prst="rect">
              <a:avLst/>
            </a:prstGeom>
            <a:noFill/>
            <a:ln w="12700" cmpd="sng">
              <a:solidFill>
                <a:schemeClr val="tx1"/>
              </a:solidFill>
              <a:prstDash val="solid"/>
            </a:ln>
          </p:spPr>
          <p:txBody>
            <a:bodyPr wrap="square" lIns="36195" tIns="0" rIns="0" bIns="0" rtlCol="0" anchor="ctr" anchorCtr="0">
              <a:noAutofit/>
            </a:bodyPr>
            <a:p>
              <a:pPr algn="l"/>
              <a:r>
                <a:rPr lang="en-CA" altLang="zh-CN">
                  <a:latin typeface="Consolas" panose="020B0609020204030204" charset="0"/>
                  <a:cs typeface="Consolas" panose="020B0609020204030204" charset="0"/>
                </a:rPr>
                <a:t>addi x6, x6, 1</a:t>
              </a:r>
              <a:endParaRPr lang="en-CA" altLang="zh-CN">
                <a:latin typeface="Consolas" panose="020B0609020204030204" charset="0"/>
                <a:cs typeface="Consolas" panose="020B0609020204030204" charset="0"/>
              </a:endParaRPr>
            </a:p>
          </p:txBody>
        </p:sp>
        <p:sp>
          <p:nvSpPr>
            <p:cNvPr id="38" name="文本框 37"/>
            <p:cNvSpPr txBox="1"/>
            <p:nvPr/>
          </p:nvSpPr>
          <p:spPr>
            <a:xfrm>
              <a:off x="7297" y="3126"/>
              <a:ext cx="5163" cy="903"/>
            </a:xfrm>
            <a:prstGeom prst="rect">
              <a:avLst/>
            </a:prstGeom>
            <a:noFill/>
            <a:ln w="12700" cmpd="sng">
              <a:solidFill>
                <a:schemeClr val="tx1"/>
              </a:solidFill>
              <a:prstDash val="solid"/>
            </a:ln>
          </p:spPr>
          <p:txBody>
            <a:bodyPr wrap="square" lIns="36195" tIns="0" rIns="0" bIns="0" rtlCol="0" anchor="ctr" anchorCtr="0">
              <a:noAutofit/>
            </a:bodyPr>
            <a:p>
              <a:pPr algn="l"/>
              <a:r>
                <a:rPr lang="en-CA" altLang="zh-CN">
                  <a:latin typeface="Consolas" panose="020B0609020204030204" charset="0"/>
                  <a:cs typeface="Consolas" panose="020B0609020204030204" charset="0"/>
                </a:rPr>
                <a:t>beq x5, x6, 0x00000008</a:t>
              </a:r>
              <a:endParaRPr lang="en-CA" altLang="zh-CN">
                <a:latin typeface="Consolas" panose="020B0609020204030204" charset="0"/>
                <a:cs typeface="Consolas" panose="020B0609020204030204" charset="0"/>
              </a:endParaRPr>
            </a:p>
          </p:txBody>
        </p:sp>
        <p:sp>
          <p:nvSpPr>
            <p:cNvPr id="39" name="文本框 38"/>
            <p:cNvSpPr txBox="1"/>
            <p:nvPr/>
          </p:nvSpPr>
          <p:spPr>
            <a:xfrm>
              <a:off x="4310" y="7637"/>
              <a:ext cx="2989" cy="910"/>
            </a:xfrm>
            <a:prstGeom prst="rect">
              <a:avLst/>
            </a:prstGeom>
            <a:noFill/>
            <a:ln w="12700" cmpd="sng">
              <a:solidFill>
                <a:schemeClr val="tx1"/>
              </a:solidFill>
              <a:prstDash val="solid"/>
            </a:ln>
          </p:spPr>
          <p:txBody>
            <a:bodyPr wrap="square" lIns="0" tIns="0" rIns="71755" bIns="0" rtlCol="0" anchor="ctr" anchorCtr="0">
              <a:noAutofit/>
            </a:bodyPr>
            <a:p>
              <a:pPr algn="r"/>
              <a:r>
                <a:rPr lang="en-US" altLang="zh-CN" b="1">
                  <a:solidFill>
                    <a:srgbClr val="222222"/>
                  </a:solidFill>
                  <a:latin typeface="Consolas" panose="020B0609020204030204" charset="0"/>
                  <a:ea typeface="DinWeb"/>
                  <a:cs typeface="Consolas" panose="020B0609020204030204" charset="0"/>
                  <a:sym typeface="+mn-ea"/>
                </a:rPr>
                <a:t>0x00130313</a:t>
              </a:r>
              <a:endParaRPr lang="zh-CN" altLang="en-US" b="1"/>
            </a:p>
          </p:txBody>
        </p:sp>
      </p:grpSp>
      <p:sp>
        <p:nvSpPr>
          <p:cNvPr id="2" name="标题 1"/>
          <p:cNvSpPr>
            <a:spLocks noGrp="1"/>
          </p:cNvSpPr>
          <p:nvPr>
            <p:ph type="title"/>
          </p:nvPr>
        </p:nvSpPr>
        <p:spPr/>
        <p:txBody>
          <a:bodyPr/>
          <a:p>
            <a:r>
              <a:rPr lang="en-CA" altLang="zh-CN"/>
              <a:t>Task</a:t>
            </a:r>
            <a:endParaRPr lang="en-CA" altLang="zh-CN"/>
          </a:p>
        </p:txBody>
      </p:sp>
      <p:sp>
        <p:nvSpPr>
          <p:cNvPr id="5" name="内容占位符 2"/>
          <p:cNvSpPr>
            <a:spLocks noGrp="1"/>
          </p:cNvSpPr>
          <p:nvPr/>
        </p:nvSpPr>
        <p:spPr>
          <a:xfrm>
            <a:off x="838200" y="1825625"/>
            <a:ext cx="10515600" cy="9975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altLang="zh-CN">
                <a:sym typeface="+mn-ea"/>
              </a:rPr>
              <a:t>Adjust the offset such that the branch instruction branches to the same target label as it did in the original program</a:t>
            </a:r>
            <a:endParaRPr lang="en-CA" altLang="zh-CN"/>
          </a:p>
          <a:p>
            <a:pPr marL="0" indent="0">
              <a:buNone/>
            </a:pP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40"/>
                                        </p:tgtEl>
                                      </p:cBhvr>
                                      <p:by x="50000" y="50000"/>
                                    </p:animScale>
                                  </p:childTnLst>
                                </p:cTn>
                              </p:par>
                              <p:par>
                                <p:cTn id="7" presetID="0" presetClass="path" presetSubtype="0" accel="50000" decel="50000" fill="hold" nodeType="withEffect">
                                  <p:stCondLst>
                                    <p:cond delay="0"/>
                                  </p:stCondLst>
                                  <p:childTnLst>
                                    <p:animMotion origin="layout" path="M 0 0 L 0.232396 0.241667 " pathEditMode="relative" rAng="0" ptsTypes="">
                                      <p:cBhvr>
                                        <p:cTn id="8" dur="500" fill="hold"/>
                                        <p:tgtEl>
                                          <p:spTgt spid="40"/>
                                        </p:tgtEl>
                                        <p:attrNameLst>
                                          <p:attrName>ppt_x</p:attrName>
                                          <p:attrName>ppt_y</p:attrName>
                                        </p:attrNameLst>
                                      </p:cBhvr>
                                      <p:rCtr x="130" y="-103"/>
                                    </p:animMotion>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RISC-V Branch Instructions</a:t>
            </a:r>
            <a:endParaRPr lang="en-CA" altLang="zh-CN"/>
          </a:p>
        </p:txBody>
      </p:sp>
      <p:graphicFrame>
        <p:nvGraphicFramePr>
          <p:cNvPr id="6" name="内容占位符 5"/>
          <p:cNvGraphicFramePr/>
          <p:nvPr>
            <p:ph idx="1"/>
            <p:custDataLst>
              <p:tags r:id="rId1"/>
            </p:custDataLst>
          </p:nvPr>
        </p:nvGraphicFramePr>
        <p:xfrm>
          <a:off x="838200" y="1691005"/>
          <a:ext cx="7511415" cy="2289810"/>
        </p:xfrm>
        <a:graphic>
          <a:graphicData uri="http://schemas.openxmlformats.org/drawingml/2006/table">
            <a:tbl>
              <a:tblPr firstRow="1" bandRow="1">
                <a:tableStyleId>{5C22544A-7EE6-4342-B048-85BDC9FD1C3A}</a:tableStyleId>
              </a:tblPr>
              <a:tblGrid>
                <a:gridCol w="1637030"/>
                <a:gridCol w="5874385"/>
              </a:tblGrid>
              <a:tr h="381635">
                <a:tc>
                  <a:txBody>
                    <a:bodyPr/>
                    <a:p>
                      <a:pPr>
                        <a:buNone/>
                      </a:pPr>
                      <a:r>
                        <a:rPr lang="en-CA" altLang="zh-CN" b="0">
                          <a:solidFill>
                            <a:schemeClr val="tx1"/>
                          </a:solidFill>
                          <a:latin typeface="Consolas" panose="020B0609020204030204" charset="0"/>
                          <a:cs typeface="Consolas" panose="020B0609020204030204" charset="0"/>
                        </a:rPr>
                        <a:t>beq</a:t>
                      </a:r>
                      <a:endParaRPr lang="en-CA" altLang="zh-CN" b="0">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b="0">
                          <a:solidFill>
                            <a:schemeClr val="tx1"/>
                          </a:solidFill>
                          <a:latin typeface="Consolas" panose="020B0609020204030204" charset="0"/>
                          <a:cs typeface="Consolas" panose="020B0609020204030204" charset="0"/>
                        </a:rPr>
                        <a:t>Branch EQual</a:t>
                      </a:r>
                      <a:endParaRPr lang="en-CA" altLang="zh-CN" b="0">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635">
                <a:tc>
                  <a:txBody>
                    <a:bodyPr/>
                    <a:p>
                      <a:pPr>
                        <a:buNone/>
                      </a:pPr>
                      <a:r>
                        <a:rPr lang="en-CA" altLang="zh-CN">
                          <a:solidFill>
                            <a:schemeClr val="tx1"/>
                          </a:solidFill>
                          <a:latin typeface="Consolas" panose="020B0609020204030204" charset="0"/>
                          <a:cs typeface="Consolas" panose="020B0609020204030204" charset="0"/>
                        </a:rPr>
                        <a:t>bge</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latin typeface="Consolas" panose="020B0609020204030204" charset="0"/>
                          <a:cs typeface="Consolas" panose="020B0609020204030204" charset="0"/>
                        </a:rPr>
                        <a:t>Branch Greater than or Equal</a:t>
                      </a:r>
                      <a:endParaRPr lang="en-CA" altLang="zh-CN">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635">
                <a:tc>
                  <a:txBody>
                    <a:bodyPr/>
                    <a:p>
                      <a:pPr>
                        <a:buNone/>
                      </a:pPr>
                      <a:r>
                        <a:rPr lang="en-CA" altLang="zh-CN">
                          <a:solidFill>
                            <a:schemeClr val="tx1"/>
                          </a:solidFill>
                          <a:latin typeface="Consolas" panose="020B0609020204030204" charset="0"/>
                          <a:cs typeface="Consolas" panose="020B0609020204030204" charset="0"/>
                        </a:rPr>
                        <a:t>bgeu</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sz="1800">
                          <a:latin typeface="Consolas" panose="020B0609020204030204" charset="0"/>
                          <a:cs typeface="Consolas" panose="020B0609020204030204" charset="0"/>
                          <a:sym typeface="+mn-ea"/>
                        </a:rPr>
                        <a:t>Branch Greater than or Equal Unsigned</a:t>
                      </a:r>
                      <a:endParaRPr lang="zh-CN" altLang="en-US">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635">
                <a:tc>
                  <a:txBody>
                    <a:bodyPr/>
                    <a:p>
                      <a:pPr>
                        <a:buNone/>
                      </a:pPr>
                      <a:r>
                        <a:rPr lang="en-CA" altLang="zh-CN">
                          <a:solidFill>
                            <a:schemeClr val="tx1"/>
                          </a:solidFill>
                          <a:latin typeface="Consolas" panose="020B0609020204030204" charset="0"/>
                          <a:cs typeface="Consolas" panose="020B0609020204030204" charset="0"/>
                        </a:rPr>
                        <a:t>blt</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latin typeface="Consolas" panose="020B0609020204030204" charset="0"/>
                          <a:cs typeface="Consolas" panose="020B0609020204030204" charset="0"/>
                        </a:rPr>
                        <a:t>Branch Less Than</a:t>
                      </a:r>
                      <a:endParaRPr lang="en-CA" altLang="zh-CN">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635">
                <a:tc>
                  <a:txBody>
                    <a:bodyPr/>
                    <a:p>
                      <a:pPr>
                        <a:buNone/>
                      </a:pPr>
                      <a:r>
                        <a:rPr lang="en-CA" altLang="zh-CN">
                          <a:solidFill>
                            <a:schemeClr val="tx1"/>
                          </a:solidFill>
                          <a:latin typeface="Consolas" panose="020B0609020204030204" charset="0"/>
                          <a:cs typeface="Consolas" panose="020B0609020204030204" charset="0"/>
                        </a:rPr>
                        <a:t>bltu</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sz="1800">
                          <a:latin typeface="Consolas" panose="020B0609020204030204" charset="0"/>
                          <a:cs typeface="Consolas" panose="020B0609020204030204" charset="0"/>
                          <a:sym typeface="+mn-ea"/>
                        </a:rPr>
                        <a:t>Branch Less Than Unsigned</a:t>
                      </a:r>
                      <a:endParaRPr lang="zh-CN" altLang="en-US">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r h="381635">
                <a:tc>
                  <a:txBody>
                    <a:bodyPr/>
                    <a:p>
                      <a:pPr>
                        <a:buNone/>
                      </a:pPr>
                      <a:r>
                        <a:rPr lang="en-CA" altLang="zh-CN">
                          <a:solidFill>
                            <a:schemeClr val="tx1"/>
                          </a:solidFill>
                          <a:latin typeface="Consolas" panose="020B0609020204030204" charset="0"/>
                          <a:cs typeface="Consolas" panose="020B0609020204030204" charset="0"/>
                        </a:rPr>
                        <a:t>bne</a:t>
                      </a:r>
                      <a:endParaRPr lang="en-CA" altLang="zh-CN">
                        <a:solidFill>
                          <a:schemeClr val="tx1"/>
                        </a:solidFill>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c>
                  <a:txBody>
                    <a:bodyPr/>
                    <a:p>
                      <a:pPr>
                        <a:buNone/>
                      </a:pPr>
                      <a:r>
                        <a:rPr lang="en-CA" altLang="zh-CN">
                          <a:latin typeface="Consolas" panose="020B0609020204030204" charset="0"/>
                          <a:cs typeface="Consolas" panose="020B0609020204030204" charset="0"/>
                        </a:rPr>
                        <a:t>Branch Not Equal</a:t>
                      </a:r>
                      <a:endParaRPr lang="en-CA" altLang="zh-CN">
                        <a:latin typeface="Consolas" panose="020B0609020204030204" charset="0"/>
                        <a:cs typeface="Consolas" panose="020B0609020204030204" charset="0"/>
                      </a:endParaRPr>
                    </a:p>
                  </a:txBody>
                  <a:tcPr>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SB Type Format</a:t>
            </a:r>
            <a:endParaRPr lang="en-CA" altLang="zh-CN"/>
          </a:p>
        </p:txBody>
      </p:sp>
      <p:sp>
        <p:nvSpPr>
          <p:cNvPr id="3" name="内容占位符 2"/>
          <p:cNvSpPr>
            <a:spLocks noGrp="1"/>
          </p:cNvSpPr>
          <p:nvPr>
            <p:ph idx="1"/>
          </p:nvPr>
        </p:nvSpPr>
        <p:spPr>
          <a:xfrm>
            <a:off x="838200" y="1825625"/>
            <a:ext cx="10515600" cy="534670"/>
          </a:xfrm>
        </p:spPr>
        <p:txBody>
          <a:bodyPr/>
          <a:p>
            <a:pPr marL="0" indent="0">
              <a:buNone/>
            </a:pPr>
            <a:r>
              <a:rPr lang="en-CA" altLang="zh-CN"/>
              <a:t>All branch instructions are encoded in the SB Instruction Type Format</a:t>
            </a:r>
            <a:endParaRPr lang="en-CA" altLang="zh-CN"/>
          </a:p>
        </p:txBody>
      </p:sp>
      <p:graphicFrame>
        <p:nvGraphicFramePr>
          <p:cNvPr id="4" name="表格 3"/>
          <p:cNvGraphicFramePr/>
          <p:nvPr>
            <p:custDataLst>
              <p:tags r:id="rId1"/>
            </p:custDataLst>
          </p:nvPr>
        </p:nvGraphicFramePr>
        <p:xfrm>
          <a:off x="838200" y="2360295"/>
          <a:ext cx="10515600" cy="802640"/>
        </p:xfrm>
        <a:graphic>
          <a:graphicData uri="http://schemas.openxmlformats.org/drawingml/2006/table">
            <a:tbl>
              <a:tblPr firstRow="1" bandRow="1">
                <a:tableStyleId>{5C22544A-7EE6-4342-B048-85BDC9FD1C3A}</a:tableStyleId>
              </a:tblPr>
              <a:tblGrid>
                <a:gridCol w="876300"/>
                <a:gridCol w="1267460"/>
                <a:gridCol w="745913"/>
                <a:gridCol w="745913"/>
                <a:gridCol w="745913"/>
                <a:gridCol w="640080"/>
                <a:gridCol w="1112520"/>
                <a:gridCol w="485140"/>
                <a:gridCol w="1267460"/>
                <a:gridCol w="876300"/>
                <a:gridCol w="876300"/>
                <a:gridCol w="876300"/>
              </a:tblGrid>
              <a:tr h="401320">
                <a:tc>
                  <a:txBody>
                    <a:bodyPr/>
                    <a:p>
                      <a:pPr>
                        <a:buNone/>
                      </a:pPr>
                      <a:r>
                        <a:rPr lang="en-CA" altLang="zh-CN">
                          <a:ln>
                            <a:noFill/>
                          </a:ln>
                          <a:solidFill>
                            <a:schemeClr val="tx1"/>
                          </a:solidFill>
                          <a:latin typeface="Consolas" panose="020B0609020204030204" charset="0"/>
                          <a:cs typeface="Consolas" panose="020B0609020204030204" charset="0"/>
                        </a:rPr>
                        <a:t>31</a:t>
                      </a:r>
                      <a:endParaRPr lang="en-CA" altLang="zh-CN">
                        <a:ln>
                          <a:noFill/>
                        </a:ln>
                        <a:solidFill>
                          <a:schemeClr val="tx1"/>
                        </a:solidFill>
                        <a:latin typeface="Consolas" panose="020B0609020204030204" charset="0"/>
                        <a:cs typeface="Consolas" panose="020B0609020204030204" charset="0"/>
                      </a:endParaRPr>
                    </a:p>
                  </a:txBody>
                  <a:tcPr anchor="ctr" anchorCtr="0">
                    <a:lnR>
                      <a:noFill/>
                    </a:lnR>
                    <a:lnB w="12700" cmpd="sng">
                      <a:solidFill>
                        <a:schemeClr val="tx1"/>
                      </a:solidFill>
                      <a:prstDash val="solid"/>
                    </a:lnB>
                    <a:noFill/>
                  </a:tcPr>
                </a:tc>
                <a:tc>
                  <a:txBody>
                    <a:bodyPr/>
                    <a:p>
                      <a:pPr algn="r">
                        <a:buNone/>
                      </a:pPr>
                      <a:r>
                        <a:rPr lang="en-CA" altLang="zh-CN">
                          <a:ln>
                            <a:noFill/>
                          </a:ln>
                          <a:solidFill>
                            <a:schemeClr val="tx1"/>
                          </a:solidFill>
                          <a:latin typeface="Consolas" panose="020B0609020204030204" charset="0"/>
                          <a:cs typeface="Consolas" panose="020B0609020204030204" charset="0"/>
                        </a:rPr>
                        <a:t>25</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buNone/>
                      </a:pPr>
                      <a:r>
                        <a:rPr lang="en-CA" altLang="zh-CN">
                          <a:ln>
                            <a:noFill/>
                          </a:ln>
                          <a:solidFill>
                            <a:schemeClr val="tx1"/>
                          </a:solidFill>
                          <a:latin typeface="Consolas" panose="020B0609020204030204" charset="0"/>
                          <a:cs typeface="Consolas" panose="020B0609020204030204" charset="0"/>
                        </a:rPr>
                        <a:t>24</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lgn="r">
                        <a:buNone/>
                      </a:pPr>
                      <a:r>
                        <a:rPr lang="en-CA" altLang="zh-CN">
                          <a:ln>
                            <a:noFill/>
                          </a:ln>
                          <a:solidFill>
                            <a:schemeClr val="tx1"/>
                          </a:solidFill>
                          <a:latin typeface="Consolas" panose="020B0609020204030204" charset="0"/>
                          <a:cs typeface="Consolas" panose="020B0609020204030204" charset="0"/>
                        </a:rPr>
                        <a:t>20</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buNone/>
                      </a:pPr>
                      <a:r>
                        <a:rPr lang="en-CA" altLang="zh-CN">
                          <a:ln>
                            <a:noFill/>
                          </a:ln>
                          <a:solidFill>
                            <a:schemeClr val="tx1"/>
                          </a:solidFill>
                          <a:latin typeface="Consolas" panose="020B0609020204030204" charset="0"/>
                          <a:cs typeface="Consolas" panose="020B0609020204030204" charset="0"/>
                        </a:rPr>
                        <a:t>19</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lgn="r">
                        <a:buNone/>
                      </a:pPr>
                      <a:r>
                        <a:rPr lang="en-CA" altLang="zh-CN">
                          <a:ln>
                            <a:noFill/>
                          </a:ln>
                          <a:solidFill>
                            <a:schemeClr val="tx1"/>
                          </a:solidFill>
                          <a:latin typeface="Consolas" panose="020B0609020204030204" charset="0"/>
                          <a:cs typeface="Consolas" panose="020B0609020204030204" charset="0"/>
                        </a:rPr>
                        <a:t>15</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buNone/>
                      </a:pPr>
                      <a:r>
                        <a:rPr lang="en-CA" altLang="zh-CN">
                          <a:ln>
                            <a:noFill/>
                          </a:ln>
                          <a:solidFill>
                            <a:schemeClr val="tx1"/>
                          </a:solidFill>
                          <a:latin typeface="Consolas" panose="020B0609020204030204" charset="0"/>
                          <a:cs typeface="Consolas" panose="020B0609020204030204" charset="0"/>
                        </a:rPr>
                        <a:t>14</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lgn="r">
                        <a:buNone/>
                      </a:pPr>
                      <a:r>
                        <a:rPr lang="en-CA" altLang="zh-CN">
                          <a:ln>
                            <a:noFill/>
                          </a:ln>
                          <a:solidFill>
                            <a:schemeClr val="tx1"/>
                          </a:solidFill>
                          <a:latin typeface="Consolas" panose="020B0609020204030204" charset="0"/>
                          <a:cs typeface="Consolas" panose="020B0609020204030204" charset="0"/>
                        </a:rPr>
                        <a:t>12</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buNone/>
                      </a:pPr>
                      <a:r>
                        <a:rPr lang="en-CA" altLang="zh-CN">
                          <a:ln>
                            <a:noFill/>
                          </a:ln>
                          <a:solidFill>
                            <a:schemeClr val="tx1"/>
                          </a:solidFill>
                          <a:latin typeface="Consolas" panose="020B0609020204030204" charset="0"/>
                          <a:cs typeface="Consolas" panose="020B0609020204030204" charset="0"/>
                        </a:rPr>
                        <a:t>11</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lgn="r">
                        <a:buNone/>
                      </a:pPr>
                      <a:r>
                        <a:rPr lang="en-CA" altLang="zh-CN">
                          <a:ln>
                            <a:noFill/>
                          </a:ln>
                          <a:solidFill>
                            <a:schemeClr val="tx1"/>
                          </a:solidFill>
                          <a:latin typeface="Consolas" panose="020B0609020204030204" charset="0"/>
                          <a:cs typeface="Consolas" panose="020B0609020204030204" charset="0"/>
                        </a:rPr>
                        <a:t>7</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buNone/>
                      </a:pPr>
                      <a:r>
                        <a:rPr lang="en-CA" altLang="zh-CN">
                          <a:ln>
                            <a:noFill/>
                          </a:ln>
                          <a:solidFill>
                            <a:schemeClr val="tx1"/>
                          </a:solidFill>
                          <a:latin typeface="Consolas" panose="020B0609020204030204" charset="0"/>
                          <a:cs typeface="Consolas" panose="020B0609020204030204" charset="0"/>
                        </a:rPr>
                        <a:t>6</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R>
                      <a:noFill/>
                    </a:lnR>
                    <a:lnB w="12700" cmpd="sng">
                      <a:solidFill>
                        <a:schemeClr val="tx1"/>
                      </a:solidFill>
                      <a:prstDash val="solid"/>
                    </a:lnB>
                    <a:noFill/>
                  </a:tcPr>
                </a:tc>
                <a:tc>
                  <a:txBody>
                    <a:bodyPr/>
                    <a:p>
                      <a:pPr algn="r">
                        <a:buNone/>
                      </a:pPr>
                      <a:r>
                        <a:rPr lang="en-CA" altLang="zh-CN">
                          <a:ln>
                            <a:noFill/>
                          </a:ln>
                          <a:solidFill>
                            <a:schemeClr val="tx1"/>
                          </a:solidFill>
                          <a:latin typeface="Consolas" panose="020B0609020204030204" charset="0"/>
                          <a:cs typeface="Consolas" panose="020B0609020204030204" charset="0"/>
                        </a:rPr>
                        <a:t>0</a:t>
                      </a:r>
                      <a:endParaRPr lang="en-CA" altLang="zh-CN">
                        <a:ln>
                          <a:noFill/>
                        </a:ln>
                        <a:solidFill>
                          <a:schemeClr val="tx1"/>
                        </a:solidFill>
                        <a:latin typeface="Consolas" panose="020B0609020204030204" charset="0"/>
                        <a:cs typeface="Consolas" panose="020B0609020204030204" charset="0"/>
                      </a:endParaRPr>
                    </a:p>
                  </a:txBody>
                  <a:tcPr anchor="ctr" anchorCtr="0">
                    <a:lnL>
                      <a:noFill/>
                    </a:lnL>
                    <a:lnB w="12700" cmpd="sng">
                      <a:solidFill>
                        <a:schemeClr val="tx1"/>
                      </a:solidFill>
                      <a:prstDash val="solid"/>
                    </a:lnB>
                    <a:noFill/>
                  </a:tcPr>
                </a:tc>
              </a:tr>
              <a:tr h="401320">
                <a:tc gridSpan="2">
                  <a:txBody>
                    <a:bodyPr/>
                    <a:p>
                      <a:pPr algn="ctr">
                        <a:buNone/>
                      </a:pPr>
                      <a:r>
                        <a:rPr lang="en-CA" altLang="zh-CN">
                          <a:latin typeface="Consolas" panose="020B0609020204030204" charset="0"/>
                          <a:cs typeface="Consolas" panose="020B0609020204030204" charset="0"/>
                        </a:rPr>
                        <a:t>imm[12|10:5]</a:t>
                      </a:r>
                      <a:endParaRPr lang="en-CA" altLang="zh-CN">
                        <a:latin typeface="Consolas" panose="020B0609020204030204" charset="0"/>
                        <a:cs typeface="Consolas" panose="020B06090202040302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h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gridSpan="2">
                  <a:txBody>
                    <a:bodyPr/>
                    <a:p>
                      <a:pPr algn="ctr">
                        <a:buNone/>
                      </a:pPr>
                      <a:r>
                        <a:rPr lang="en-CA" altLang="zh-CN">
                          <a:latin typeface="Consolas" panose="020B0609020204030204" charset="0"/>
                          <a:cs typeface="Consolas" panose="020B0609020204030204" charset="0"/>
                        </a:rPr>
                        <a:t>rs2</a:t>
                      </a:r>
                      <a:endParaRPr lang="en-CA" altLang="zh-CN">
                        <a:latin typeface="Consolas" panose="020B0609020204030204" charset="0"/>
                        <a:cs typeface="Consolas" panose="020B06090202040302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h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gridSpan="2">
                  <a:txBody>
                    <a:bodyPr/>
                    <a:p>
                      <a:pPr algn="ctr">
                        <a:buNone/>
                      </a:pPr>
                      <a:r>
                        <a:rPr lang="en-CA" altLang="zh-CN">
                          <a:latin typeface="Consolas" panose="020B0609020204030204" charset="0"/>
                          <a:cs typeface="Consolas" panose="020B0609020204030204" charset="0"/>
                        </a:rPr>
                        <a:t>rs1</a:t>
                      </a:r>
                      <a:endParaRPr lang="en-CA" altLang="zh-CN">
                        <a:latin typeface="Consolas" panose="020B0609020204030204" charset="0"/>
                        <a:cs typeface="Consolas" panose="020B06090202040302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h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gridSpan="2">
                  <a:txBody>
                    <a:bodyPr/>
                    <a:p>
                      <a:pPr algn="ctr">
                        <a:buNone/>
                      </a:pPr>
                      <a:r>
                        <a:rPr lang="en-CA" altLang="zh-CN">
                          <a:latin typeface="Consolas" panose="020B0609020204030204" charset="0"/>
                          <a:cs typeface="Consolas" panose="020B0609020204030204" charset="0"/>
                        </a:rPr>
                        <a:t>funct3</a:t>
                      </a:r>
                      <a:endParaRPr lang="en-CA" altLang="zh-CN">
                        <a:latin typeface="Consolas" panose="020B0609020204030204" charset="0"/>
                        <a:cs typeface="Consolas" panose="020B06090202040302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h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gridSpan="2">
                  <a:txBody>
                    <a:bodyPr/>
                    <a:p>
                      <a:pPr algn="ctr">
                        <a:buNone/>
                      </a:pPr>
                      <a:r>
                        <a:rPr lang="en-CA" altLang="zh-CN">
                          <a:latin typeface="Consolas" panose="020B0609020204030204" charset="0"/>
                          <a:cs typeface="Consolas" panose="020B0609020204030204" charset="0"/>
                        </a:rPr>
                        <a:t>imm[4:1|11]</a:t>
                      </a:r>
                      <a:endParaRPr lang="en-CA" altLang="zh-CN">
                        <a:latin typeface="Consolas" panose="020B0609020204030204" charset="0"/>
                        <a:cs typeface="Consolas" panose="020B06090202040302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h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gridSpan="2">
                  <a:txBody>
                    <a:bodyPr/>
                    <a:p>
                      <a:pPr algn="ctr">
                        <a:buNone/>
                      </a:pPr>
                      <a:r>
                        <a:rPr lang="en-CA" altLang="zh-CN">
                          <a:latin typeface="Consolas" panose="020B0609020204030204" charset="0"/>
                          <a:cs typeface="Consolas" panose="020B0609020204030204" charset="0"/>
                        </a:rPr>
                        <a:t>opcode</a:t>
                      </a:r>
                      <a:endParaRPr lang="en-CA" altLang="zh-CN">
                        <a:latin typeface="Consolas" panose="020B0609020204030204" charset="0"/>
                        <a:cs typeface="Consolas" panose="020B06090202040302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h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sp>
        <p:nvSpPr>
          <p:cNvPr id="5" name="文本框 4"/>
          <p:cNvSpPr txBox="1"/>
          <p:nvPr/>
        </p:nvSpPr>
        <p:spPr>
          <a:xfrm>
            <a:off x="838200" y="3766820"/>
            <a:ext cx="10514965" cy="521970"/>
          </a:xfrm>
          <a:prstGeom prst="rect">
            <a:avLst/>
          </a:prstGeom>
          <a:noFill/>
        </p:spPr>
        <p:txBody>
          <a:bodyPr wrap="square" rtlCol="0">
            <a:spAutoFit/>
          </a:bodyPr>
          <a:p>
            <a:r>
              <a:rPr lang="en-CA" altLang="zh-CN" sz="2800"/>
              <a:t>The relative offset is encoded in bits 7-11 &amp; 25-31 of the instruction</a:t>
            </a:r>
            <a:endParaRPr lang="en-CA" altLang="zh-CN" sz="2800"/>
          </a:p>
        </p:txBody>
      </p:sp>
      <p:sp>
        <p:nvSpPr>
          <p:cNvPr id="6" name="上箭头 5"/>
          <p:cNvSpPr/>
          <p:nvPr/>
        </p:nvSpPr>
        <p:spPr>
          <a:xfrm>
            <a:off x="1594485" y="3253105"/>
            <a:ext cx="215900" cy="555625"/>
          </a:xfrm>
          <a:prstGeom prst="up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上箭头 6"/>
          <p:cNvSpPr/>
          <p:nvPr/>
        </p:nvSpPr>
        <p:spPr>
          <a:xfrm>
            <a:off x="8491220" y="3253105"/>
            <a:ext cx="215900" cy="555625"/>
          </a:xfrm>
          <a:prstGeom prst="up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p:tgtEl>
                                          <p:spTgt spid="6"/>
                                        </p:tgtEl>
                                        <p:attrNameLst>
                                          <p:attrName>ppt_y</p:attrName>
                                        </p:attrNameLst>
                                      </p:cBhvr>
                                      <p:tavLst>
                                        <p:tav tm="0">
                                          <p:val>
                                            <p:strVal val="#ppt_y+#ppt_h*1.125000"/>
                                          </p:val>
                                        </p:tav>
                                        <p:tav tm="100000">
                                          <p:val>
                                            <p:strVal val="#ppt_y"/>
                                          </p:val>
                                        </p:tav>
                                      </p:tavLst>
                                    </p:anim>
                                    <p:animEffect transition="in" filter="wipe(up)">
                                      <p:cBhvr>
                                        <p:cTn id="18" dur="500"/>
                                        <p:tgtEl>
                                          <p:spTgt spid="6"/>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p:tgtEl>
                                          <p:spTgt spid="7"/>
                                        </p:tgtEl>
                                        <p:attrNameLst>
                                          <p:attrName>ppt_y</p:attrName>
                                        </p:attrNameLst>
                                      </p:cBhvr>
                                      <p:tavLst>
                                        <p:tav tm="0">
                                          <p:val>
                                            <p:strVal val="#ppt_y+#ppt_h*1.125000"/>
                                          </p:val>
                                        </p:tav>
                                        <p:tav tm="100000">
                                          <p:val>
                                            <p:strVal val="#ppt_y"/>
                                          </p:val>
                                        </p:tav>
                                      </p:tavLst>
                                    </p:anim>
                                    <p:animEffect transition="in" filter="wipe(up)">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sym typeface="+mn-ea"/>
              </a:rPr>
              <a:t>SB Type Format - Limitations</a:t>
            </a:r>
            <a:endParaRPr lang="zh-CN" altLang="en-US"/>
          </a:p>
        </p:txBody>
      </p:sp>
      <p:sp>
        <p:nvSpPr>
          <p:cNvPr id="3" name="内容占位符 2"/>
          <p:cNvSpPr>
            <a:spLocks noGrp="1"/>
          </p:cNvSpPr>
          <p:nvPr>
            <p:ph idx="1"/>
          </p:nvPr>
        </p:nvSpPr>
        <p:spPr/>
        <p:txBody>
          <a:bodyPr/>
          <a:p>
            <a:r>
              <a:rPr lang="en-CA" altLang="zh-CN"/>
              <a:t>Only 13 bits to to specify the offset (the lowest bit of the immediate is always zero)</a:t>
            </a:r>
            <a:endParaRPr lang="en-CA" altLang="zh-CN"/>
          </a:p>
          <a:p>
            <a:pPr lvl="1">
              <a:buFont typeface="Consolas" panose="020B0609020204030204" charset="0"/>
              <a:buChar char="◦"/>
            </a:pPr>
            <a:r>
              <a:rPr lang="en-CA" altLang="zh-CN"/>
              <a:t>The distance between a branch instruction and its target is limited</a:t>
            </a:r>
            <a:endParaRPr lang="en-CA" altLang="zh-CN"/>
          </a:p>
          <a:p>
            <a:pPr lvl="0"/>
            <a:r>
              <a:rPr lang="en-CA" altLang="zh-CN"/>
              <a:t>Inserting instructions may push the target beyond the reach of the branch instruction</a:t>
            </a:r>
            <a:endParaRPr lang="en-CA" altLang="zh-CN"/>
          </a:p>
          <a:p>
            <a:pPr lvl="1">
              <a:buFont typeface="Consolas" panose="020B0609020204030204" charset="0"/>
              <a:buChar char="◦"/>
            </a:pPr>
            <a:r>
              <a:rPr lang="en-CA" altLang="zh-CN"/>
              <a:t>Assume this will never the case in this lab</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Jump Instructions</a:t>
            </a:r>
            <a:endParaRPr lang="en-CA" altLang="zh-CN"/>
          </a:p>
        </p:txBody>
      </p:sp>
      <p:sp>
        <p:nvSpPr>
          <p:cNvPr id="3" name="内容占位符 2"/>
          <p:cNvSpPr>
            <a:spLocks noGrp="1"/>
          </p:cNvSpPr>
          <p:nvPr>
            <p:ph idx="1"/>
          </p:nvPr>
        </p:nvSpPr>
        <p:spPr/>
        <p:txBody>
          <a:bodyPr/>
          <a:p>
            <a:r>
              <a:rPr lang="en-CA" altLang="zh-CN"/>
              <a:t>Inserting instruction can also affect jump instructions</a:t>
            </a:r>
            <a:endParaRPr lang="en-CA" altLang="zh-CN"/>
          </a:p>
          <a:p>
            <a:r>
              <a:rPr lang="en-CA" altLang="zh-CN"/>
              <a:t>You </a:t>
            </a:r>
            <a:r>
              <a:rPr lang="en-CA" altLang="zh-CN" b="1"/>
              <a:t>DO NOT </a:t>
            </a:r>
            <a:r>
              <a:rPr lang="en-CA" altLang="zh-CN"/>
              <a:t>need to adjust the immediate value of jump instructions in this lab</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Fixing Branch Instructions</a:t>
            </a:r>
            <a:endParaRPr lang="en-CA" altLang="zh-CN"/>
          </a:p>
        </p:txBody>
      </p:sp>
      <p:sp>
        <p:nvSpPr>
          <p:cNvPr id="3" name="内容占位符 2"/>
          <p:cNvSpPr>
            <a:spLocks noGrp="1"/>
          </p:cNvSpPr>
          <p:nvPr>
            <p:ph idx="1"/>
          </p:nvPr>
        </p:nvSpPr>
        <p:spPr/>
        <p:txBody>
          <a:bodyPr/>
          <a:p>
            <a:r>
              <a:rPr lang="en-CA" altLang="zh-CN"/>
              <a:t>A branch instruction only needs to be fixed if instructions are inserted between itself and the branch target</a:t>
            </a:r>
            <a:endParaRPr lang="en-CA" altLang="zh-CN"/>
          </a:p>
          <a:p>
            <a:r>
              <a:rPr lang="en-CA" altLang="zh-CN"/>
              <a:t>To calculate the address of the branch target, </a:t>
            </a:r>
            <a:r>
              <a:rPr lang="en-CA" altLang="zh-CN">
                <a:latin typeface="Consolas" panose="020B0609020204030204" charset="0"/>
                <a:cs typeface="Consolas" panose="020B0609020204030204" charset="0"/>
              </a:rPr>
              <a:t>T</a:t>
            </a:r>
            <a:r>
              <a:rPr lang="en-CA" altLang="zh-CN"/>
              <a:t>, follow the algorithm below:</a:t>
            </a:r>
            <a:endParaRPr lang="en-CA" altLang="zh-CN"/>
          </a:p>
          <a:p>
            <a:pPr marL="914400" lvl="1" indent="-457200">
              <a:buAutoNum type="arabicPeriod"/>
            </a:pPr>
            <a:r>
              <a:rPr lang="en-CA" altLang="zh-CN">
                <a:latin typeface="Consolas" panose="020B0609020204030204" charset="0"/>
                <a:cs typeface="Consolas" panose="020B0609020204030204" charset="0"/>
              </a:rPr>
              <a:t>L ← </a:t>
            </a:r>
            <a:r>
              <a:rPr lang="en-CA" altLang="zh-CN">
                <a:latin typeface="Arial" panose="020B0604020202020204" pitchFamily="34" charset="0"/>
                <a:cs typeface="Arial" panose="020B0604020202020204" pitchFamily="34" charset="0"/>
              </a:rPr>
              <a:t>immediate of the branch instruction</a:t>
            </a:r>
            <a:endParaRPr lang="en-CA" altLang="zh-CN">
              <a:latin typeface="Arial" panose="020B0604020202020204" pitchFamily="34" charset="0"/>
              <a:cs typeface="Arial" panose="020B0604020202020204" pitchFamily="34" charset="0"/>
            </a:endParaRPr>
          </a:p>
          <a:p>
            <a:pPr marL="914400" lvl="1" indent="-457200">
              <a:buAutoNum type="arabicPeriod"/>
            </a:pPr>
            <a:r>
              <a:rPr lang="en-CA" altLang="zh-CN">
                <a:latin typeface="Consolas" panose="020B0609020204030204" charset="0"/>
                <a:cs typeface="Consolas" panose="020B0609020204030204" charset="0"/>
              </a:rPr>
              <a:t>A </a:t>
            </a:r>
            <a:r>
              <a:rPr lang="en-CA" altLang="zh-CN">
                <a:latin typeface="Consolas" panose="020B0609020204030204" charset="0"/>
                <a:cs typeface="Consolas" panose="020B0609020204030204" charset="0"/>
                <a:sym typeface="+mn-ea"/>
              </a:rPr>
              <a:t>← L &lt;&lt; 1</a:t>
            </a:r>
            <a:endParaRPr lang="en-CA" altLang="zh-CN">
              <a:latin typeface="Consolas" panose="020B0609020204030204" charset="0"/>
              <a:cs typeface="Consolas" panose="020B0609020204030204" charset="0"/>
              <a:sym typeface="+mn-ea"/>
            </a:endParaRPr>
          </a:p>
          <a:p>
            <a:pPr marL="914400" lvl="1" indent="-457200">
              <a:buAutoNum type="arabicPeriod"/>
            </a:pPr>
            <a:r>
              <a:rPr lang="en-CA" altLang="zh-CN">
                <a:latin typeface="Consolas" panose="020B0609020204030204" charset="0"/>
                <a:cs typeface="Consolas" panose="020B0609020204030204" charset="0"/>
              </a:rPr>
              <a:t>S </a:t>
            </a:r>
            <a:r>
              <a:rPr lang="en-CA" altLang="zh-CN">
                <a:latin typeface="Consolas" panose="020B0609020204030204" charset="0"/>
                <a:cs typeface="Consolas" panose="020B0609020204030204" charset="0"/>
                <a:sym typeface="+mn-ea"/>
              </a:rPr>
              <a:t>← </a:t>
            </a:r>
            <a:r>
              <a:rPr lang="en-CA" altLang="zh-CN">
                <a:cs typeface="+mn-lt"/>
                <a:sym typeface="+mn-ea"/>
              </a:rPr>
              <a:t>sign extend</a:t>
            </a:r>
            <a:r>
              <a:rPr lang="en-CA" altLang="zh-CN">
                <a:latin typeface="Consolas" panose="020B0609020204030204" charset="0"/>
                <a:cs typeface="Consolas" panose="020B0609020204030204" charset="0"/>
                <a:sym typeface="+mn-ea"/>
              </a:rPr>
              <a:t> A </a:t>
            </a:r>
            <a:r>
              <a:rPr lang="en-CA" altLang="zh-CN">
                <a:cs typeface="+mn-lt"/>
                <a:sym typeface="+mn-ea"/>
              </a:rPr>
              <a:t>to 32 bits</a:t>
            </a:r>
            <a:endParaRPr lang="en-CA" altLang="zh-CN">
              <a:cs typeface="+mn-lt"/>
              <a:sym typeface="+mn-ea"/>
            </a:endParaRPr>
          </a:p>
          <a:p>
            <a:pPr marL="914400" lvl="1" indent="-457200">
              <a:buAutoNum type="arabicPeriod"/>
            </a:pPr>
            <a:r>
              <a:rPr lang="en-CA" altLang="zh-CN">
                <a:latin typeface="Consolas" panose="020B0609020204030204" charset="0"/>
                <a:cs typeface="Consolas" panose="020B0609020204030204" charset="0"/>
                <a:sym typeface="+mn-ea"/>
              </a:rPr>
              <a:t>T </a:t>
            </a:r>
            <a:r>
              <a:rPr lang="en-CA" altLang="zh-CN">
                <a:latin typeface="Consolas" panose="020B0609020204030204" charset="0"/>
                <a:cs typeface="Consolas" panose="020B0609020204030204" charset="0"/>
                <a:sym typeface="+mn-ea"/>
              </a:rPr>
              <a:t>← S + PC</a:t>
            </a:r>
            <a:endParaRPr lang="en-CA" altLang="zh-CN">
              <a:latin typeface="Consolas" panose="020B0609020204030204" charset="0"/>
              <a:cs typeface="Consolas" panose="020B0609020204030204" charset="0"/>
              <a:sym typeface="+mn-ea"/>
            </a:endParaRPr>
          </a:p>
          <a:p>
            <a:pPr lvl="0"/>
            <a:r>
              <a:rPr lang="en-CA" altLang="zh-CN">
                <a:cs typeface="+mn-lt"/>
                <a:sym typeface="+mn-ea"/>
              </a:rPr>
              <a:t>Here, </a:t>
            </a:r>
            <a:r>
              <a:rPr lang="en-CA" altLang="zh-CN">
                <a:latin typeface="Consolas" panose="020B0609020204030204" charset="0"/>
                <a:cs typeface="Consolas" panose="020B0609020204030204" charset="0"/>
                <a:sym typeface="+mn-ea"/>
              </a:rPr>
              <a:t>PC</a:t>
            </a:r>
            <a:r>
              <a:rPr lang="en-CA" altLang="zh-CN">
                <a:cs typeface="+mn-lt"/>
                <a:sym typeface="+mn-ea"/>
              </a:rPr>
              <a:t> refers to the address that was used to load the instruction from memory</a:t>
            </a:r>
            <a:endParaRPr lang="en-CA" altLang="zh-CN">
              <a:latin typeface="Consolas" panose="020B0609020204030204" charset="0"/>
              <a:cs typeface="Consolas" panose="020B0609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TABLE_ENDDRAG_ORIGIN_RECT" val="557*180"/>
  <p:tag name="TABLE_ENDDRAG_RECT" val="386*162*557*180"/>
</p:tagLst>
</file>

<file path=ppt/tags/tag10.xml><?xml version="1.0" encoding="utf-8"?>
<p:tagLst xmlns:p="http://schemas.openxmlformats.org/presentationml/2006/main">
  <p:tag name="TABLE_ENDDRAG_ORIGIN_RECT" val="287*150"/>
  <p:tag name="TABLE_ENDDRAG_RECT" val="155*168*287*150"/>
</p:tagLst>
</file>

<file path=ppt/tags/tag11.xml><?xml version="1.0" encoding="utf-8"?>
<p:tagLst xmlns:p="http://schemas.openxmlformats.org/presentationml/2006/main">
  <p:tag name="TABLE_ENDDRAG_ORIGIN_RECT" val="399*199"/>
  <p:tag name="TABLE_ENDDRAG_RECT" val="22*196*399*199"/>
</p:tagLst>
</file>

<file path=ppt/tags/tag12.xml><?xml version="1.0" encoding="utf-8"?>
<p:tagLst xmlns:p="http://schemas.openxmlformats.org/presentationml/2006/main">
  <p:tag name="TABLE_ENDDRAG_ORIGIN_RECT" val="399*199"/>
  <p:tag name="TABLE_ENDDRAG_RECT" val="22*196*399*199"/>
</p:tagLst>
</file>

<file path=ppt/tags/tag13.xml><?xml version="1.0" encoding="utf-8"?>
<p:tagLst xmlns:p="http://schemas.openxmlformats.org/presentationml/2006/main">
  <p:tag name="commondata" val="eyJoZGlkIjoiNzU3NDlkYWRmMmMwMDVjMDQxODllOTQ0MTBlNTlhMGIifQ=="/>
</p:tagLst>
</file>

<file path=ppt/tags/tag2.xml><?xml version="1.0" encoding="utf-8"?>
<p:tagLst xmlns:p="http://schemas.openxmlformats.org/presentationml/2006/main">
  <p:tag name="TABLE_ENDDRAG_ORIGIN_RECT" val="557*180"/>
  <p:tag name="TABLE_ENDDRAG_RECT" val="386*162*557*180"/>
</p:tagLst>
</file>

<file path=ppt/tags/tag3.xml><?xml version="1.0" encoding="utf-8"?>
<p:tagLst xmlns:p="http://schemas.openxmlformats.org/presentationml/2006/main">
  <p:tag name="TABLE_ENDDRAG_ORIGIN_RECT" val="557*180"/>
  <p:tag name="TABLE_ENDDRAG_RECT" val="386*162*557*180"/>
</p:tagLst>
</file>

<file path=ppt/tags/tag4.xml><?xml version="1.0" encoding="utf-8"?>
<p:tagLst xmlns:p="http://schemas.openxmlformats.org/presentationml/2006/main">
  <p:tag name="TABLE_ENDDRAG_ORIGIN_RECT" val="557*180"/>
  <p:tag name="TABLE_ENDDRAG_RECT" val="386*162*557*180"/>
</p:tagLst>
</file>

<file path=ppt/tags/tag5.xml><?xml version="1.0" encoding="utf-8"?>
<p:tagLst xmlns:p="http://schemas.openxmlformats.org/presentationml/2006/main">
  <p:tag name="TABLE_ENDDRAG_ORIGIN_RECT" val="557*180"/>
  <p:tag name="TABLE_ENDDRAG_RECT" val="386*162*557*180"/>
</p:tagLst>
</file>

<file path=ppt/tags/tag6.xml><?xml version="1.0" encoding="utf-8"?>
<p:tagLst xmlns:p="http://schemas.openxmlformats.org/presentationml/2006/main">
  <p:tag name="TABLE_ENDDRAG_ORIGIN_RECT" val="591*180"/>
  <p:tag name="TABLE_ENDDRAG_RECT" val="66*143*591*180"/>
</p:tagLst>
</file>

<file path=ppt/tags/tag7.xml><?xml version="1.0" encoding="utf-8"?>
<p:tagLst xmlns:p="http://schemas.openxmlformats.org/presentationml/2006/main">
  <p:tag name="TABLE_ENDDRAG_ORIGIN_RECT" val="827*63"/>
  <p:tag name="TABLE_ENDDRAG_RECT" val="66*270*827*63"/>
</p:tagLst>
</file>

<file path=ppt/tags/tag8.xml><?xml version="1.0" encoding="utf-8"?>
<p:tagLst xmlns:p="http://schemas.openxmlformats.org/presentationml/2006/main">
  <p:tag name="TABLE_ENDDRAG_ORIGIN_RECT" val="129*150"/>
  <p:tag name="TABLE_ENDDRAG_RECT" val="15*168*129*150"/>
</p:tagLst>
</file>

<file path=ppt/tags/tag9.xml><?xml version="1.0" encoding="utf-8"?>
<p:tagLst xmlns:p="http://schemas.openxmlformats.org/presentationml/2006/main">
  <p:tag name="TABLE_ENDDRAG_ORIGIN_RECT" val="287*150"/>
  <p:tag name="TABLE_ENDDRAG_RECT" val="155*168*287*150"/>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8520</Words>
  <Application>WPS 演示</Application>
  <PresentationFormat>宽屏</PresentationFormat>
  <Paragraphs>581</Paragraphs>
  <Slides>33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33</vt:i4>
      </vt:variant>
    </vt:vector>
  </HeadingPairs>
  <TitlesOfParts>
    <vt:vector size="43" baseType="lpstr">
      <vt:lpstr>Arial</vt:lpstr>
      <vt:lpstr>宋体</vt:lpstr>
      <vt:lpstr>Wingdings</vt:lpstr>
      <vt:lpstr>Consolas</vt:lpstr>
      <vt:lpstr>DinWeb</vt:lpstr>
      <vt:lpstr>Segoe Print</vt:lpstr>
      <vt:lpstr>Calibri</vt:lpstr>
      <vt:lpstr>微软雅黑</vt:lpstr>
      <vt:lpstr>Arial Unicode MS</vt:lpstr>
      <vt:lpstr>WPS</vt:lpstr>
      <vt:lpstr>Fix Branch</vt:lpstr>
      <vt:lpstr>PowerPoint 演示文稿</vt:lpstr>
      <vt:lpstr>PowerPoint 演示文稿</vt:lpstr>
      <vt:lpstr>Task</vt:lpstr>
      <vt:lpstr>RISC-V Branch Instructions</vt:lpstr>
      <vt:lpstr>SB Type Format</vt:lpstr>
      <vt:lpstr>SB Type Format - Limitations</vt:lpstr>
      <vt:lpstr>Jump Instructions</vt:lpstr>
      <vt:lpstr>Fixing Branch Instructions</vt:lpstr>
      <vt:lpstr>Insertion Points</vt:lpstr>
      <vt:lpstr>Insertion Points - Demonstration</vt:lpstr>
      <vt:lpstr>Terminologies</vt:lpstr>
      <vt:lpstr>Different Types of Programs</vt:lpstr>
      <vt:lpstr>Instructions Array</vt:lpstr>
      <vt:lpstr>Insertion Points Array</vt:lpstr>
      <vt:lpstr>Insertions Array</vt:lpstr>
      <vt:lpstr>Branches Array</vt:lpstr>
      <vt:lpstr>Targets Array</vt:lpstr>
      <vt:lpstr>An Important Note</vt:lpstr>
      <vt:lpstr>Assignment</vt:lpstr>
      <vt:lpstr>PowerPoint 演示文稿</vt:lpstr>
      <vt:lpstr>PowerPoint 演示文稿</vt:lpstr>
      <vt:lpstr>PowerPoint 演示文稿</vt:lpstr>
      <vt:lpstr>Resources</vt:lpstr>
      <vt:lpstr>Important Information</vt:lpstr>
      <vt:lpstr>Testing your Lab</vt:lpstr>
      <vt:lpstr>Input Guarantees</vt:lpstr>
      <vt:lpstr>PowerPoint 演示文稿</vt:lpstr>
      <vt:lpstr>PowerPoint 演示文稿</vt:lpstr>
      <vt:lpstr>Creating the Modified Program</vt:lpstr>
      <vt:lpstr>Option 1</vt:lpstr>
      <vt:lpstr>Option 2</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wotdr</cp:lastModifiedBy>
  <cp:revision>71</cp:revision>
  <dcterms:created xsi:type="dcterms:W3CDTF">2023-08-09T12:44:00Z</dcterms:created>
  <dcterms:modified xsi:type="dcterms:W3CDTF">2024-08-15T19:18:27Z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2052-12.1.0.17827</vt:lpwstr>
  </property>
</Properties>
</file>