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69" r:id="rId3"/>
    <p:sldId id="257" r:id="rId4"/>
    <p:sldId id="259" r:id="rId5"/>
    <p:sldId id="262" r:id="rId6"/>
    <p:sldId id="258" r:id="rId7"/>
    <p:sldId id="260" r:id="rId8"/>
    <p:sldId id="261" r:id="rId9"/>
    <p:sldId id="266" r:id="rId10"/>
    <p:sldId id="267" r:id="rId11"/>
    <p:sldId id="268" r:id="rId12"/>
    <p:sldId id="272" r:id="rId13"/>
    <p:sldId id="265" r:id="rId14"/>
    <p:sldId id="270" r:id="rId15"/>
    <p:sldId id="264" r:id="rId16"/>
    <p:sldId id="263"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99"/>
    <p:restoredTop sz="64200"/>
  </p:normalViewPr>
  <p:slideViewPr>
    <p:cSldViewPr snapToGrid="0" snapToObjects="1">
      <p:cViewPr>
        <p:scale>
          <a:sx n="42" d="100"/>
          <a:sy n="42" d="100"/>
        </p:scale>
        <p:origin x="656" y="1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88DE36-323F-814E-90C1-7B932CCDD226}" type="datetimeFigureOut">
              <a:rPr lang="en-US" smtClean="0"/>
              <a:t>8/5/22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551CA8-C256-6243-85B4-551C7AC30E83}" type="slidenum">
              <a:rPr lang="en-US" smtClean="0"/>
              <a:t>‹#›</a:t>
            </a:fld>
            <a:endParaRPr lang="en-US"/>
          </a:p>
        </p:txBody>
      </p:sp>
    </p:spTree>
    <p:extLst>
      <p:ext uri="{BB962C8B-B14F-4D97-AF65-F5344CB8AC3E}">
        <p14:creationId xmlns:p14="http://schemas.microsoft.com/office/powerpoint/2010/main" val="1770989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an overview of the concepts that you will be learning and using for this lab</a:t>
            </a:r>
          </a:p>
        </p:txBody>
      </p:sp>
      <p:sp>
        <p:nvSpPr>
          <p:cNvPr id="4" name="Slide Number Placeholder 3"/>
          <p:cNvSpPr>
            <a:spLocks noGrp="1"/>
          </p:cNvSpPr>
          <p:nvPr>
            <p:ph type="sldNum" sz="quarter" idx="5"/>
          </p:nvPr>
        </p:nvSpPr>
        <p:spPr/>
        <p:txBody>
          <a:bodyPr/>
          <a:lstStyle/>
          <a:p>
            <a:fld id="{0D551CA8-C256-6243-85B4-551C7AC30E83}" type="slidenum">
              <a:rPr lang="en-US" smtClean="0"/>
              <a:t>2</a:t>
            </a:fld>
            <a:endParaRPr lang="en-US"/>
          </a:p>
        </p:txBody>
      </p:sp>
    </p:spTree>
    <p:extLst>
      <p:ext uri="{BB962C8B-B14F-4D97-AF65-F5344CB8AC3E}">
        <p14:creationId xmlns:p14="http://schemas.microsoft.com/office/powerpoint/2010/main" val="2718426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551CA8-C256-6243-85B4-551C7AC30E83}" type="slidenum">
              <a:rPr lang="en-US" smtClean="0"/>
              <a:t>13</a:t>
            </a:fld>
            <a:endParaRPr lang="en-US"/>
          </a:p>
        </p:txBody>
      </p:sp>
    </p:spTree>
    <p:extLst>
      <p:ext uri="{BB962C8B-B14F-4D97-AF65-F5344CB8AC3E}">
        <p14:creationId xmlns:p14="http://schemas.microsoft.com/office/powerpoint/2010/main" val="1100203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your repo, you are given 6 assembly files. 3 of these files begin with “common”. These are helper files that work with the other files.</a:t>
            </a:r>
          </a:p>
          <a:p>
            <a:pPr marL="171450" indent="-171450">
              <a:buFont typeface="Arial" panose="020B0604020202020204" pitchFamily="34" charset="0"/>
              <a:buChar char="•"/>
            </a:pPr>
            <a:r>
              <a:rPr lang="en-US" dirty="0"/>
              <a:t>The most important file is </a:t>
            </a:r>
            <a:r>
              <a:rPr lang="en-US" dirty="0" err="1"/>
              <a:t>hashtable.s</a:t>
            </a:r>
            <a:r>
              <a:rPr lang="en-US" dirty="0"/>
              <a:t>. This is where your solution will go. Please do not rename or move any files when you submit, as we  need them to be exactly the same for our marking scripts to run correctly.</a:t>
            </a:r>
          </a:p>
          <a:p>
            <a:pPr marL="171450" indent="-171450">
              <a:buFont typeface="Arial" panose="020B0604020202020204" pitchFamily="34" charset="0"/>
              <a:buChar char="•"/>
            </a:pPr>
            <a:r>
              <a:rPr lang="en-US" dirty="0"/>
              <a:t>We also provide basic function headers and a starting blocks for you to write your solution in.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D551CA8-C256-6243-85B4-551C7AC30E83}" type="slidenum">
              <a:rPr lang="en-US" smtClean="0"/>
              <a:t>14</a:t>
            </a:fld>
            <a:endParaRPr lang="en-US"/>
          </a:p>
        </p:txBody>
      </p:sp>
    </p:spTree>
    <p:extLst>
      <p:ext uri="{BB962C8B-B14F-4D97-AF65-F5344CB8AC3E}">
        <p14:creationId xmlns:p14="http://schemas.microsoft.com/office/powerpoint/2010/main" val="1347831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testing for this lab is a bit unique, with the nature of what you are making. We have provided multiple ways to test this lab as such.</a:t>
            </a:r>
          </a:p>
          <a:p>
            <a:pPr marL="171450" indent="-171450">
              <a:buFont typeface="Arial" panose="020B0604020202020204" pitchFamily="34" charset="0"/>
              <a:buChar char="•"/>
            </a:pPr>
            <a:r>
              <a:rPr lang="en-US" dirty="0"/>
              <a:t>First, if you build and run your </a:t>
            </a:r>
            <a:r>
              <a:rPr lang="en-US" dirty="0" err="1"/>
              <a:t>hashtable.s</a:t>
            </a:r>
            <a:r>
              <a:rPr lang="en-US" dirty="0"/>
              <a:t> file, you will see some integrated test cases in the command output. Please note that these are not extensive at all. There will be many edge cases that you will have to test your self.</a:t>
            </a:r>
          </a:p>
          <a:p>
            <a:pPr marL="171450" indent="-171450">
              <a:buFont typeface="Arial" panose="020B0604020202020204" pitchFamily="34" charset="0"/>
              <a:buChar char="•"/>
            </a:pPr>
            <a:r>
              <a:rPr lang="en-US" dirty="0"/>
              <a:t>Second, we have provided 2 files: </a:t>
            </a:r>
            <a:r>
              <a:rPr lang="en-US" dirty="0" err="1"/>
              <a:t>playground.s</a:t>
            </a:r>
            <a:r>
              <a:rPr lang="en-US" dirty="0"/>
              <a:t> and </a:t>
            </a:r>
            <a:r>
              <a:rPr lang="en-US" dirty="0" err="1"/>
              <a:t>playground_col.s</a:t>
            </a:r>
            <a:r>
              <a:rPr lang="en-US" dirty="0"/>
              <a:t> for part 2 and part 3 respectively. Here, you can call your implemented functions and see if the output is what is expected. When you run those files, a human-readable representation of the hash table will be displayed in the output. </a:t>
            </a:r>
          </a:p>
        </p:txBody>
      </p:sp>
      <p:sp>
        <p:nvSpPr>
          <p:cNvPr id="4" name="Slide Number Placeholder 3"/>
          <p:cNvSpPr>
            <a:spLocks noGrp="1"/>
          </p:cNvSpPr>
          <p:nvPr>
            <p:ph type="sldNum" sz="quarter" idx="5"/>
          </p:nvPr>
        </p:nvSpPr>
        <p:spPr/>
        <p:txBody>
          <a:bodyPr/>
          <a:lstStyle/>
          <a:p>
            <a:fld id="{0D551CA8-C256-6243-85B4-551C7AC30E83}" type="slidenum">
              <a:rPr lang="en-US" smtClean="0"/>
              <a:t>15</a:t>
            </a:fld>
            <a:endParaRPr lang="en-US"/>
          </a:p>
        </p:txBody>
      </p:sp>
    </p:spTree>
    <p:extLst>
      <p:ext uri="{BB962C8B-B14F-4D97-AF65-F5344CB8AC3E}">
        <p14:creationId xmlns:p14="http://schemas.microsoft.com/office/powerpoint/2010/main" val="1106039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551CA8-C256-6243-85B4-551C7AC30E83}" type="slidenum">
              <a:rPr lang="en-US" smtClean="0"/>
              <a:t>17</a:t>
            </a:fld>
            <a:endParaRPr lang="en-US"/>
          </a:p>
        </p:txBody>
      </p:sp>
    </p:spTree>
    <p:extLst>
      <p:ext uri="{BB962C8B-B14F-4D97-AF65-F5344CB8AC3E}">
        <p14:creationId xmlns:p14="http://schemas.microsoft.com/office/powerpoint/2010/main" val="2921552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this lab, you will be implementing a hash table. It is a type of key/value store, meaning that you will be using some sort of key (like a string in our case) to access a value (like an integer in our case). Some other key/value stores you may have used include maps in Java or C++, objects in JavaScript, and dictionaries in Python</a:t>
            </a:r>
          </a:p>
          <a:p>
            <a:pPr marL="171450" indent="-171450">
              <a:buFont typeface="Arial" panose="020B0604020202020204" pitchFamily="34" charset="0"/>
              <a:buChar char="•"/>
            </a:pPr>
            <a:r>
              <a:rPr lang="en-US" dirty="0"/>
              <a:t>Your job will be to implement 3 functions for the hash table. One that inserts a value, one that finds a value, and one that deletes a value. Note that for all of these, we give it just the key as the input (with the exception of insert), and it returns a value.</a:t>
            </a:r>
          </a:p>
        </p:txBody>
      </p:sp>
      <p:sp>
        <p:nvSpPr>
          <p:cNvPr id="4" name="Slide Number Placeholder 3"/>
          <p:cNvSpPr>
            <a:spLocks noGrp="1"/>
          </p:cNvSpPr>
          <p:nvPr>
            <p:ph type="sldNum" sz="quarter" idx="5"/>
          </p:nvPr>
        </p:nvSpPr>
        <p:spPr/>
        <p:txBody>
          <a:bodyPr/>
          <a:lstStyle/>
          <a:p>
            <a:fld id="{0D551CA8-C256-6243-85B4-551C7AC30E83}" type="slidenum">
              <a:rPr lang="en-US" smtClean="0"/>
              <a:t>3</a:t>
            </a:fld>
            <a:endParaRPr lang="en-US"/>
          </a:p>
        </p:txBody>
      </p:sp>
    </p:spTree>
    <p:extLst>
      <p:ext uri="{BB962C8B-B14F-4D97-AF65-F5344CB8AC3E}">
        <p14:creationId xmlns:p14="http://schemas.microsoft.com/office/powerpoint/2010/main" val="814642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r>
              <a:rPr lang="en-US" dirty="0"/>
              <a:t>A hashing function is a special function that calculates a value called a hash. It takes in an input (like a string in our case) and returns some sort of value like a string or integer (an integer in our case).</a:t>
            </a:r>
          </a:p>
          <a:p>
            <a:pPr marL="228600" indent="-228600">
              <a:buFont typeface="Arial" panose="020B0604020202020204" pitchFamily="34" charset="0"/>
              <a:buChar char="•"/>
            </a:pPr>
            <a:r>
              <a:rPr lang="en-US" dirty="0"/>
              <a:t>What is unique about this process is that each input will always have the same input, but it is hard to reverse the process. That means it is hard to come up with a string from a hash number. Finally, hashing functions are pseudorandom, meaning that the numbers appear to be statistically random, but in actuality are not.</a:t>
            </a:r>
          </a:p>
        </p:txBody>
      </p:sp>
      <p:sp>
        <p:nvSpPr>
          <p:cNvPr id="4" name="Slide Number Placeholder 3"/>
          <p:cNvSpPr>
            <a:spLocks noGrp="1"/>
          </p:cNvSpPr>
          <p:nvPr>
            <p:ph type="sldNum" sz="quarter" idx="5"/>
          </p:nvPr>
        </p:nvSpPr>
        <p:spPr/>
        <p:txBody>
          <a:bodyPr/>
          <a:lstStyle/>
          <a:p>
            <a:fld id="{0D551CA8-C256-6243-85B4-551C7AC30E83}" type="slidenum">
              <a:rPr lang="en-US" smtClean="0"/>
              <a:t>4</a:t>
            </a:fld>
            <a:endParaRPr lang="en-US"/>
          </a:p>
        </p:txBody>
      </p:sp>
    </p:spTree>
    <p:extLst>
      <p:ext uri="{BB962C8B-B14F-4D97-AF65-F5344CB8AC3E}">
        <p14:creationId xmlns:p14="http://schemas.microsoft.com/office/powerpoint/2010/main" val="1779618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hash table is a specific kind of key/value store. All the values are stored in an array of a specified length, in our case, 64 items. A hashing function is used to calculate the index of that array.</a:t>
            </a:r>
          </a:p>
          <a:p>
            <a:pPr marL="171450" indent="-171450">
              <a:buFont typeface="Arial" panose="020B0604020202020204" pitchFamily="34" charset="0"/>
              <a:buChar char="•"/>
            </a:pPr>
            <a:r>
              <a:rPr lang="en-US" dirty="0"/>
              <a:t>This might mean that certain hashes will have no value stored in it, and some hashes might be shared by some keys. When two keys have the same hash, that is known as a collision and we will be touching on that in a few slides</a:t>
            </a:r>
          </a:p>
          <a:p>
            <a:pPr marL="171450" indent="-171450">
              <a:buFont typeface="Arial" panose="020B0604020202020204" pitchFamily="34" charset="0"/>
              <a:buChar char="•"/>
            </a:pPr>
            <a:r>
              <a:rPr lang="en-US" dirty="0"/>
              <a:t>Sidenote: the reason we use hash functions to calculate an index is because it is either constant or near constant time complexity to determine the hash, and therefore the index of the item. This is much faster compared to methods like sequential search</a:t>
            </a:r>
          </a:p>
        </p:txBody>
      </p:sp>
      <p:sp>
        <p:nvSpPr>
          <p:cNvPr id="4" name="Slide Number Placeholder 3"/>
          <p:cNvSpPr>
            <a:spLocks noGrp="1"/>
          </p:cNvSpPr>
          <p:nvPr>
            <p:ph type="sldNum" sz="quarter" idx="5"/>
          </p:nvPr>
        </p:nvSpPr>
        <p:spPr/>
        <p:txBody>
          <a:bodyPr/>
          <a:lstStyle/>
          <a:p>
            <a:fld id="{0D551CA8-C256-6243-85B4-551C7AC30E83}" type="slidenum">
              <a:rPr lang="en-US" smtClean="0"/>
              <a:t>5</a:t>
            </a:fld>
            <a:endParaRPr lang="en-US"/>
          </a:p>
        </p:txBody>
      </p:sp>
    </p:spTree>
    <p:extLst>
      <p:ext uri="{BB962C8B-B14F-4D97-AF65-F5344CB8AC3E}">
        <p14:creationId xmlns:p14="http://schemas.microsoft.com/office/powerpoint/2010/main" val="2983393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linked list is a sequential data structure, meaning that items are in a specific order, similar to an array. Unlike arrays, the data is not stored right next to each other in memory.</a:t>
            </a:r>
          </a:p>
          <a:p>
            <a:pPr marL="171450" indent="-171450">
              <a:buFont typeface="Arial" panose="020B0604020202020204" pitchFamily="34" charset="0"/>
              <a:buChar char="•"/>
            </a:pPr>
            <a:r>
              <a:rPr lang="en-US" dirty="0"/>
              <a:t>Each linked list “node” consists of 2 parts: the data you would like to store, and a pointer to the next item in the list.</a:t>
            </a:r>
          </a:p>
          <a:p>
            <a:pPr marL="171450" indent="-171450">
              <a:buFont typeface="Arial" panose="020B0604020202020204" pitchFamily="34" charset="0"/>
              <a:buChar char="•"/>
            </a:pPr>
            <a:r>
              <a:rPr lang="en-US" dirty="0"/>
              <a:t>Linked lists are easy to grow and shrink depending on the use case, especially in the middle. You can change the order just by linking the pointers to different “nodes”</a:t>
            </a:r>
          </a:p>
          <a:p>
            <a:pPr marL="171450" indent="-171450">
              <a:buFont typeface="Arial" panose="020B0604020202020204" pitchFamily="34" charset="0"/>
              <a:buChar char="•"/>
            </a:pPr>
            <a:r>
              <a:rPr lang="en-US" dirty="0"/>
              <a:t>Unlike an array, you do not need to know the size of the array before you begin using it.</a:t>
            </a:r>
          </a:p>
          <a:p>
            <a:pPr marL="171450" indent="-171450">
              <a:buFont typeface="Arial" panose="020B0604020202020204" pitchFamily="34" charset="0"/>
              <a:buChar char="•"/>
            </a:pPr>
            <a:r>
              <a:rPr lang="en-US" dirty="0"/>
              <a:t>Compared to arrays, linked list are slower to skim through. Since arrays store data contiguously, you can perform operations, like mathematical operations, to determine the location of an item. For example, the the 4th item in a 32-bit integer array is located 12 bytes after the start of an array (index 3 * 4 bytes per int). With linked lists, you must sequentially search every item.</a:t>
            </a:r>
          </a:p>
        </p:txBody>
      </p:sp>
      <p:sp>
        <p:nvSpPr>
          <p:cNvPr id="4" name="Slide Number Placeholder 3"/>
          <p:cNvSpPr>
            <a:spLocks noGrp="1"/>
          </p:cNvSpPr>
          <p:nvPr>
            <p:ph type="sldNum" sz="quarter" idx="5"/>
          </p:nvPr>
        </p:nvSpPr>
        <p:spPr/>
        <p:txBody>
          <a:bodyPr/>
          <a:lstStyle/>
          <a:p>
            <a:fld id="{0D551CA8-C256-6243-85B4-551C7AC30E83}" type="slidenum">
              <a:rPr lang="en-US" smtClean="0"/>
              <a:t>6</a:t>
            </a:fld>
            <a:endParaRPr lang="en-US"/>
          </a:p>
        </p:txBody>
      </p:sp>
    </p:spTree>
    <p:extLst>
      <p:ext uri="{BB962C8B-B14F-4D97-AF65-F5344CB8AC3E}">
        <p14:creationId xmlns:p14="http://schemas.microsoft.com/office/powerpoint/2010/main" val="1626504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Sidenote: the </a:t>
            </a:r>
            <a:r>
              <a:rPr lang="en-US" dirty="0" err="1"/>
              <a:t>alloc</a:t>
            </a:r>
            <a:r>
              <a:rPr lang="en-US" dirty="0"/>
              <a:t> function in this lab is simulated, meaning it does not work like a real </a:t>
            </a:r>
            <a:r>
              <a:rPr lang="en-US" dirty="0" err="1"/>
              <a:t>alloc</a:t>
            </a:r>
            <a:r>
              <a:rPr lang="en-US" dirty="0"/>
              <a:t>. You might notice (if you look through </a:t>
            </a:r>
            <a:r>
              <a:rPr lang="en-US" dirty="0" err="1"/>
              <a:t>common.s</a:t>
            </a:r>
            <a:r>
              <a:rPr lang="en-US" dirty="0"/>
              <a:t>) that we are simply using a large buffer (array) to store the extra entries</a:t>
            </a:r>
          </a:p>
        </p:txBody>
      </p:sp>
      <p:sp>
        <p:nvSpPr>
          <p:cNvPr id="4" name="Slide Number Placeholder 3"/>
          <p:cNvSpPr>
            <a:spLocks noGrp="1"/>
          </p:cNvSpPr>
          <p:nvPr>
            <p:ph type="sldNum" sz="quarter" idx="5"/>
          </p:nvPr>
        </p:nvSpPr>
        <p:spPr/>
        <p:txBody>
          <a:bodyPr/>
          <a:lstStyle/>
          <a:p>
            <a:fld id="{0D551CA8-C256-6243-85B4-551C7AC30E83}" type="slidenum">
              <a:rPr lang="en-US" smtClean="0"/>
              <a:t>7</a:t>
            </a:fld>
            <a:endParaRPr lang="en-US"/>
          </a:p>
        </p:txBody>
      </p:sp>
    </p:spTree>
    <p:extLst>
      <p:ext uri="{BB962C8B-B14F-4D97-AF65-F5344CB8AC3E}">
        <p14:creationId xmlns:p14="http://schemas.microsoft.com/office/powerpoint/2010/main" val="597317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lab is split into 3 parts. You can do the tasks within each part in any order, but you must complete the parts in order as the earlier parts rely on the previous parts to function.</a:t>
            </a:r>
          </a:p>
          <a:p>
            <a:pPr marL="171450" indent="-171450">
              <a:buFont typeface="Arial" panose="020B0604020202020204" pitchFamily="34" charset="0"/>
              <a:buChar char="•"/>
            </a:pPr>
            <a:r>
              <a:rPr lang="en-US" dirty="0"/>
              <a:t>We will briefly discuss the parts in these slides, but there are more detailed videos on how each of the algorithms work in the instructions online</a:t>
            </a:r>
          </a:p>
        </p:txBody>
      </p:sp>
      <p:sp>
        <p:nvSpPr>
          <p:cNvPr id="4" name="Slide Number Placeholder 3"/>
          <p:cNvSpPr>
            <a:spLocks noGrp="1"/>
          </p:cNvSpPr>
          <p:nvPr>
            <p:ph type="sldNum" sz="quarter" idx="5"/>
          </p:nvPr>
        </p:nvSpPr>
        <p:spPr/>
        <p:txBody>
          <a:bodyPr/>
          <a:lstStyle/>
          <a:p>
            <a:fld id="{0D551CA8-C256-6243-85B4-551C7AC30E83}" type="slidenum">
              <a:rPr lang="en-US" smtClean="0"/>
              <a:t>8</a:t>
            </a:fld>
            <a:endParaRPr lang="en-US"/>
          </a:p>
        </p:txBody>
      </p:sp>
    </p:spTree>
    <p:extLst>
      <p:ext uri="{BB962C8B-B14F-4D97-AF65-F5344CB8AC3E}">
        <p14:creationId xmlns:p14="http://schemas.microsoft.com/office/powerpoint/2010/main" val="1394967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Sidenote: we have to store the key AND the value, because multiple items may have the same hash. When we find or delete an item, we have to make sure it’s actually the item we want to locate.</a:t>
            </a:r>
          </a:p>
        </p:txBody>
      </p:sp>
      <p:sp>
        <p:nvSpPr>
          <p:cNvPr id="4" name="Slide Number Placeholder 3"/>
          <p:cNvSpPr>
            <a:spLocks noGrp="1"/>
          </p:cNvSpPr>
          <p:nvPr>
            <p:ph type="sldNum" sz="quarter" idx="5"/>
          </p:nvPr>
        </p:nvSpPr>
        <p:spPr/>
        <p:txBody>
          <a:bodyPr/>
          <a:lstStyle/>
          <a:p>
            <a:fld id="{0D551CA8-C256-6243-85B4-551C7AC30E83}" type="slidenum">
              <a:rPr lang="en-US" smtClean="0"/>
              <a:t>9</a:t>
            </a:fld>
            <a:endParaRPr lang="en-US"/>
          </a:p>
        </p:txBody>
      </p:sp>
    </p:spTree>
    <p:extLst>
      <p:ext uri="{BB962C8B-B14F-4D97-AF65-F5344CB8AC3E}">
        <p14:creationId xmlns:p14="http://schemas.microsoft.com/office/powerpoint/2010/main" val="116191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551CA8-C256-6243-85B4-551C7AC30E83}" type="slidenum">
              <a:rPr lang="en-US" smtClean="0"/>
              <a:t>10</a:t>
            </a:fld>
            <a:endParaRPr lang="en-US"/>
          </a:p>
        </p:txBody>
      </p:sp>
    </p:spTree>
    <p:extLst>
      <p:ext uri="{BB962C8B-B14F-4D97-AF65-F5344CB8AC3E}">
        <p14:creationId xmlns:p14="http://schemas.microsoft.com/office/powerpoint/2010/main" val="3570539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C1549-B287-5C4E-93C3-AD32F0C764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9AE7D5-302D-934A-8D76-F399FF4409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8FDB12-886A-7D4E-AD71-C6CC06DC3263}"/>
              </a:ext>
            </a:extLst>
          </p:cNvPr>
          <p:cNvSpPr>
            <a:spLocks noGrp="1"/>
          </p:cNvSpPr>
          <p:nvPr>
            <p:ph type="dt" sz="half" idx="10"/>
          </p:nvPr>
        </p:nvSpPr>
        <p:spPr/>
        <p:txBody>
          <a:bodyPr/>
          <a:lstStyle/>
          <a:p>
            <a:fld id="{801A5963-806B-EE4B-86CF-AC1D5DE1CC1E}" type="datetimeFigureOut">
              <a:rPr lang="en-US" smtClean="0"/>
              <a:t>8/5/22</a:t>
            </a:fld>
            <a:endParaRPr lang="en-US"/>
          </a:p>
        </p:txBody>
      </p:sp>
      <p:sp>
        <p:nvSpPr>
          <p:cNvPr id="5" name="Footer Placeholder 4">
            <a:extLst>
              <a:ext uri="{FF2B5EF4-FFF2-40B4-BE49-F238E27FC236}">
                <a16:creationId xmlns:a16="http://schemas.microsoft.com/office/drawing/2014/main" id="{C9150F2A-EC23-5246-92EE-21DEE8D555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4F064-63A1-D244-9183-7AB3516B2E98}"/>
              </a:ext>
            </a:extLst>
          </p:cNvPr>
          <p:cNvSpPr>
            <a:spLocks noGrp="1"/>
          </p:cNvSpPr>
          <p:nvPr>
            <p:ph type="sldNum" sz="quarter" idx="12"/>
          </p:nvPr>
        </p:nvSpPr>
        <p:spPr/>
        <p:txBody>
          <a:bodyPr/>
          <a:lstStyle/>
          <a:p>
            <a:fld id="{2CDA8C0A-E093-9248-BE52-5AFCD917DF32}" type="slidenum">
              <a:rPr lang="en-US" smtClean="0"/>
              <a:t>‹#›</a:t>
            </a:fld>
            <a:endParaRPr lang="en-US"/>
          </a:p>
        </p:txBody>
      </p:sp>
    </p:spTree>
    <p:extLst>
      <p:ext uri="{BB962C8B-B14F-4D97-AF65-F5344CB8AC3E}">
        <p14:creationId xmlns:p14="http://schemas.microsoft.com/office/powerpoint/2010/main" val="2206371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48533-3116-BA44-927C-8B5C9BC7BC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91C0D4-C8B3-F849-83BF-35DB389450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26B165-A424-E44B-8C0A-FD44D0E8C2F6}"/>
              </a:ext>
            </a:extLst>
          </p:cNvPr>
          <p:cNvSpPr>
            <a:spLocks noGrp="1"/>
          </p:cNvSpPr>
          <p:nvPr>
            <p:ph type="dt" sz="half" idx="10"/>
          </p:nvPr>
        </p:nvSpPr>
        <p:spPr/>
        <p:txBody>
          <a:bodyPr/>
          <a:lstStyle/>
          <a:p>
            <a:fld id="{801A5963-806B-EE4B-86CF-AC1D5DE1CC1E}" type="datetimeFigureOut">
              <a:rPr lang="en-US" smtClean="0"/>
              <a:t>8/5/22</a:t>
            </a:fld>
            <a:endParaRPr lang="en-US"/>
          </a:p>
        </p:txBody>
      </p:sp>
      <p:sp>
        <p:nvSpPr>
          <p:cNvPr id="5" name="Footer Placeholder 4">
            <a:extLst>
              <a:ext uri="{FF2B5EF4-FFF2-40B4-BE49-F238E27FC236}">
                <a16:creationId xmlns:a16="http://schemas.microsoft.com/office/drawing/2014/main" id="{372F96C8-C01A-C945-A027-B0E1816A1D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7214E6-D601-E242-970D-2B1F96C63098}"/>
              </a:ext>
            </a:extLst>
          </p:cNvPr>
          <p:cNvSpPr>
            <a:spLocks noGrp="1"/>
          </p:cNvSpPr>
          <p:nvPr>
            <p:ph type="sldNum" sz="quarter" idx="12"/>
          </p:nvPr>
        </p:nvSpPr>
        <p:spPr/>
        <p:txBody>
          <a:bodyPr/>
          <a:lstStyle/>
          <a:p>
            <a:fld id="{2CDA8C0A-E093-9248-BE52-5AFCD917DF32}" type="slidenum">
              <a:rPr lang="en-US" smtClean="0"/>
              <a:t>‹#›</a:t>
            </a:fld>
            <a:endParaRPr lang="en-US"/>
          </a:p>
        </p:txBody>
      </p:sp>
    </p:spTree>
    <p:extLst>
      <p:ext uri="{BB962C8B-B14F-4D97-AF65-F5344CB8AC3E}">
        <p14:creationId xmlns:p14="http://schemas.microsoft.com/office/powerpoint/2010/main" val="2080182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42A1ED-F03C-4B43-9ACF-542DF0967A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DE681F-3780-6D48-BE55-89B9330FD0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AB8A49-AE7A-D245-A7EE-4BD5B6B00E69}"/>
              </a:ext>
            </a:extLst>
          </p:cNvPr>
          <p:cNvSpPr>
            <a:spLocks noGrp="1"/>
          </p:cNvSpPr>
          <p:nvPr>
            <p:ph type="dt" sz="half" idx="10"/>
          </p:nvPr>
        </p:nvSpPr>
        <p:spPr/>
        <p:txBody>
          <a:bodyPr/>
          <a:lstStyle/>
          <a:p>
            <a:fld id="{801A5963-806B-EE4B-86CF-AC1D5DE1CC1E}" type="datetimeFigureOut">
              <a:rPr lang="en-US" smtClean="0"/>
              <a:t>8/5/22</a:t>
            </a:fld>
            <a:endParaRPr lang="en-US"/>
          </a:p>
        </p:txBody>
      </p:sp>
      <p:sp>
        <p:nvSpPr>
          <p:cNvPr id="5" name="Footer Placeholder 4">
            <a:extLst>
              <a:ext uri="{FF2B5EF4-FFF2-40B4-BE49-F238E27FC236}">
                <a16:creationId xmlns:a16="http://schemas.microsoft.com/office/drawing/2014/main" id="{9FBCF57B-F139-8A40-9FCA-0A80040D6E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D634B5-DFFC-614F-A290-4D0EF25E218D}"/>
              </a:ext>
            </a:extLst>
          </p:cNvPr>
          <p:cNvSpPr>
            <a:spLocks noGrp="1"/>
          </p:cNvSpPr>
          <p:nvPr>
            <p:ph type="sldNum" sz="quarter" idx="12"/>
          </p:nvPr>
        </p:nvSpPr>
        <p:spPr/>
        <p:txBody>
          <a:bodyPr/>
          <a:lstStyle/>
          <a:p>
            <a:fld id="{2CDA8C0A-E093-9248-BE52-5AFCD917DF32}" type="slidenum">
              <a:rPr lang="en-US" smtClean="0"/>
              <a:t>‹#›</a:t>
            </a:fld>
            <a:endParaRPr lang="en-US"/>
          </a:p>
        </p:txBody>
      </p:sp>
    </p:spTree>
    <p:extLst>
      <p:ext uri="{BB962C8B-B14F-4D97-AF65-F5344CB8AC3E}">
        <p14:creationId xmlns:p14="http://schemas.microsoft.com/office/powerpoint/2010/main" val="3506862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78C90-06CD-0043-AD3A-BC487F0AA6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703AE7-146A-E24D-9930-282DF134C7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D679E0-D655-1E40-8BC5-4AFC990C0C3F}"/>
              </a:ext>
            </a:extLst>
          </p:cNvPr>
          <p:cNvSpPr>
            <a:spLocks noGrp="1"/>
          </p:cNvSpPr>
          <p:nvPr>
            <p:ph type="dt" sz="half" idx="10"/>
          </p:nvPr>
        </p:nvSpPr>
        <p:spPr/>
        <p:txBody>
          <a:bodyPr/>
          <a:lstStyle/>
          <a:p>
            <a:fld id="{801A5963-806B-EE4B-86CF-AC1D5DE1CC1E}" type="datetimeFigureOut">
              <a:rPr lang="en-US" smtClean="0"/>
              <a:t>8/5/22</a:t>
            </a:fld>
            <a:endParaRPr lang="en-US"/>
          </a:p>
        </p:txBody>
      </p:sp>
      <p:sp>
        <p:nvSpPr>
          <p:cNvPr id="5" name="Footer Placeholder 4">
            <a:extLst>
              <a:ext uri="{FF2B5EF4-FFF2-40B4-BE49-F238E27FC236}">
                <a16:creationId xmlns:a16="http://schemas.microsoft.com/office/drawing/2014/main" id="{EA6F2139-AD76-8546-9CEF-BCC0FF39F7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078D5F-3655-484F-A8EE-4328D27DAE82}"/>
              </a:ext>
            </a:extLst>
          </p:cNvPr>
          <p:cNvSpPr>
            <a:spLocks noGrp="1"/>
          </p:cNvSpPr>
          <p:nvPr>
            <p:ph type="sldNum" sz="quarter" idx="12"/>
          </p:nvPr>
        </p:nvSpPr>
        <p:spPr/>
        <p:txBody>
          <a:bodyPr/>
          <a:lstStyle/>
          <a:p>
            <a:fld id="{2CDA8C0A-E093-9248-BE52-5AFCD917DF32}" type="slidenum">
              <a:rPr lang="en-US" smtClean="0"/>
              <a:t>‹#›</a:t>
            </a:fld>
            <a:endParaRPr lang="en-US"/>
          </a:p>
        </p:txBody>
      </p:sp>
    </p:spTree>
    <p:extLst>
      <p:ext uri="{BB962C8B-B14F-4D97-AF65-F5344CB8AC3E}">
        <p14:creationId xmlns:p14="http://schemas.microsoft.com/office/powerpoint/2010/main" val="3220535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E9706-5704-4A4B-89EF-99E38BF007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21713B-EECB-774F-B912-F330C1A0DA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710C3D-0979-F146-B305-910F35E57EEA}"/>
              </a:ext>
            </a:extLst>
          </p:cNvPr>
          <p:cNvSpPr>
            <a:spLocks noGrp="1"/>
          </p:cNvSpPr>
          <p:nvPr>
            <p:ph type="dt" sz="half" idx="10"/>
          </p:nvPr>
        </p:nvSpPr>
        <p:spPr/>
        <p:txBody>
          <a:bodyPr/>
          <a:lstStyle/>
          <a:p>
            <a:fld id="{801A5963-806B-EE4B-86CF-AC1D5DE1CC1E}" type="datetimeFigureOut">
              <a:rPr lang="en-US" smtClean="0"/>
              <a:t>8/5/22</a:t>
            </a:fld>
            <a:endParaRPr lang="en-US"/>
          </a:p>
        </p:txBody>
      </p:sp>
      <p:sp>
        <p:nvSpPr>
          <p:cNvPr id="5" name="Footer Placeholder 4">
            <a:extLst>
              <a:ext uri="{FF2B5EF4-FFF2-40B4-BE49-F238E27FC236}">
                <a16:creationId xmlns:a16="http://schemas.microsoft.com/office/drawing/2014/main" id="{736D8417-2B73-D34D-B094-BD7156FAE5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F4DFAB-BA1E-864B-A615-BDBA303D8BCB}"/>
              </a:ext>
            </a:extLst>
          </p:cNvPr>
          <p:cNvSpPr>
            <a:spLocks noGrp="1"/>
          </p:cNvSpPr>
          <p:nvPr>
            <p:ph type="sldNum" sz="quarter" idx="12"/>
          </p:nvPr>
        </p:nvSpPr>
        <p:spPr/>
        <p:txBody>
          <a:bodyPr/>
          <a:lstStyle/>
          <a:p>
            <a:fld id="{2CDA8C0A-E093-9248-BE52-5AFCD917DF32}" type="slidenum">
              <a:rPr lang="en-US" smtClean="0"/>
              <a:t>‹#›</a:t>
            </a:fld>
            <a:endParaRPr lang="en-US"/>
          </a:p>
        </p:txBody>
      </p:sp>
    </p:spTree>
    <p:extLst>
      <p:ext uri="{BB962C8B-B14F-4D97-AF65-F5344CB8AC3E}">
        <p14:creationId xmlns:p14="http://schemas.microsoft.com/office/powerpoint/2010/main" val="162692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44CA4-4021-6C46-9C4D-80008504F4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60BAE5-FB49-E847-88DF-97CA8B0E39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CA185D-F279-6E48-86C3-0E24AF469A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952F6A-4310-E54A-AC98-FDCAEA44D23F}"/>
              </a:ext>
            </a:extLst>
          </p:cNvPr>
          <p:cNvSpPr>
            <a:spLocks noGrp="1"/>
          </p:cNvSpPr>
          <p:nvPr>
            <p:ph type="dt" sz="half" idx="10"/>
          </p:nvPr>
        </p:nvSpPr>
        <p:spPr/>
        <p:txBody>
          <a:bodyPr/>
          <a:lstStyle/>
          <a:p>
            <a:fld id="{801A5963-806B-EE4B-86CF-AC1D5DE1CC1E}" type="datetimeFigureOut">
              <a:rPr lang="en-US" smtClean="0"/>
              <a:t>8/5/22</a:t>
            </a:fld>
            <a:endParaRPr lang="en-US"/>
          </a:p>
        </p:txBody>
      </p:sp>
      <p:sp>
        <p:nvSpPr>
          <p:cNvPr id="6" name="Footer Placeholder 5">
            <a:extLst>
              <a:ext uri="{FF2B5EF4-FFF2-40B4-BE49-F238E27FC236}">
                <a16:creationId xmlns:a16="http://schemas.microsoft.com/office/drawing/2014/main" id="{D2372013-9BF3-E248-81C0-218088A3AD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9AECED-39C2-2A4A-A7F3-4995B500940F}"/>
              </a:ext>
            </a:extLst>
          </p:cNvPr>
          <p:cNvSpPr>
            <a:spLocks noGrp="1"/>
          </p:cNvSpPr>
          <p:nvPr>
            <p:ph type="sldNum" sz="quarter" idx="12"/>
          </p:nvPr>
        </p:nvSpPr>
        <p:spPr/>
        <p:txBody>
          <a:bodyPr/>
          <a:lstStyle/>
          <a:p>
            <a:fld id="{2CDA8C0A-E093-9248-BE52-5AFCD917DF32}" type="slidenum">
              <a:rPr lang="en-US" smtClean="0"/>
              <a:t>‹#›</a:t>
            </a:fld>
            <a:endParaRPr lang="en-US"/>
          </a:p>
        </p:txBody>
      </p:sp>
    </p:spTree>
    <p:extLst>
      <p:ext uri="{BB962C8B-B14F-4D97-AF65-F5344CB8AC3E}">
        <p14:creationId xmlns:p14="http://schemas.microsoft.com/office/powerpoint/2010/main" val="410701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6B84E-F72C-CF43-9757-BA3BC939B0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39F157-48EA-F646-935C-B1FF1262C1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2A50F2-91D6-5149-9109-C896509C5F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8693CE-EFEC-0044-B361-D42422B443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C38F27-7D2D-1C4D-B7FB-34A5E3AEB8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7D721E-83DF-A241-A5CF-8AC972962C47}"/>
              </a:ext>
            </a:extLst>
          </p:cNvPr>
          <p:cNvSpPr>
            <a:spLocks noGrp="1"/>
          </p:cNvSpPr>
          <p:nvPr>
            <p:ph type="dt" sz="half" idx="10"/>
          </p:nvPr>
        </p:nvSpPr>
        <p:spPr/>
        <p:txBody>
          <a:bodyPr/>
          <a:lstStyle/>
          <a:p>
            <a:fld id="{801A5963-806B-EE4B-86CF-AC1D5DE1CC1E}" type="datetimeFigureOut">
              <a:rPr lang="en-US" smtClean="0"/>
              <a:t>8/5/22</a:t>
            </a:fld>
            <a:endParaRPr lang="en-US"/>
          </a:p>
        </p:txBody>
      </p:sp>
      <p:sp>
        <p:nvSpPr>
          <p:cNvPr id="8" name="Footer Placeholder 7">
            <a:extLst>
              <a:ext uri="{FF2B5EF4-FFF2-40B4-BE49-F238E27FC236}">
                <a16:creationId xmlns:a16="http://schemas.microsoft.com/office/drawing/2014/main" id="{716586B2-112A-5748-8E48-8B997C28E9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ADFC9E-A633-634C-B017-F2126B3FB96A}"/>
              </a:ext>
            </a:extLst>
          </p:cNvPr>
          <p:cNvSpPr>
            <a:spLocks noGrp="1"/>
          </p:cNvSpPr>
          <p:nvPr>
            <p:ph type="sldNum" sz="quarter" idx="12"/>
          </p:nvPr>
        </p:nvSpPr>
        <p:spPr/>
        <p:txBody>
          <a:bodyPr/>
          <a:lstStyle/>
          <a:p>
            <a:fld id="{2CDA8C0A-E093-9248-BE52-5AFCD917DF32}" type="slidenum">
              <a:rPr lang="en-US" smtClean="0"/>
              <a:t>‹#›</a:t>
            </a:fld>
            <a:endParaRPr lang="en-US"/>
          </a:p>
        </p:txBody>
      </p:sp>
    </p:spTree>
    <p:extLst>
      <p:ext uri="{BB962C8B-B14F-4D97-AF65-F5344CB8AC3E}">
        <p14:creationId xmlns:p14="http://schemas.microsoft.com/office/powerpoint/2010/main" val="2064810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8ECD3-C02B-F74E-AC11-FCC17925B9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00110E-0B94-3B4F-98B6-1AADFBE586F0}"/>
              </a:ext>
            </a:extLst>
          </p:cNvPr>
          <p:cNvSpPr>
            <a:spLocks noGrp="1"/>
          </p:cNvSpPr>
          <p:nvPr>
            <p:ph type="dt" sz="half" idx="10"/>
          </p:nvPr>
        </p:nvSpPr>
        <p:spPr/>
        <p:txBody>
          <a:bodyPr/>
          <a:lstStyle/>
          <a:p>
            <a:fld id="{801A5963-806B-EE4B-86CF-AC1D5DE1CC1E}" type="datetimeFigureOut">
              <a:rPr lang="en-US" smtClean="0"/>
              <a:t>8/5/22</a:t>
            </a:fld>
            <a:endParaRPr lang="en-US"/>
          </a:p>
        </p:txBody>
      </p:sp>
      <p:sp>
        <p:nvSpPr>
          <p:cNvPr id="4" name="Footer Placeholder 3">
            <a:extLst>
              <a:ext uri="{FF2B5EF4-FFF2-40B4-BE49-F238E27FC236}">
                <a16:creationId xmlns:a16="http://schemas.microsoft.com/office/drawing/2014/main" id="{57BCB1A2-A740-E14E-BF3C-BA5AB74F5A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10BD29-370D-3048-A3ED-16ED884E592F}"/>
              </a:ext>
            </a:extLst>
          </p:cNvPr>
          <p:cNvSpPr>
            <a:spLocks noGrp="1"/>
          </p:cNvSpPr>
          <p:nvPr>
            <p:ph type="sldNum" sz="quarter" idx="12"/>
          </p:nvPr>
        </p:nvSpPr>
        <p:spPr/>
        <p:txBody>
          <a:bodyPr/>
          <a:lstStyle/>
          <a:p>
            <a:fld id="{2CDA8C0A-E093-9248-BE52-5AFCD917DF32}" type="slidenum">
              <a:rPr lang="en-US" smtClean="0"/>
              <a:t>‹#›</a:t>
            </a:fld>
            <a:endParaRPr lang="en-US"/>
          </a:p>
        </p:txBody>
      </p:sp>
    </p:spTree>
    <p:extLst>
      <p:ext uri="{BB962C8B-B14F-4D97-AF65-F5344CB8AC3E}">
        <p14:creationId xmlns:p14="http://schemas.microsoft.com/office/powerpoint/2010/main" val="1049474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3ABE73-19FA-304E-A19D-FA72E5C14E0A}"/>
              </a:ext>
            </a:extLst>
          </p:cNvPr>
          <p:cNvSpPr>
            <a:spLocks noGrp="1"/>
          </p:cNvSpPr>
          <p:nvPr>
            <p:ph type="dt" sz="half" idx="10"/>
          </p:nvPr>
        </p:nvSpPr>
        <p:spPr/>
        <p:txBody>
          <a:bodyPr/>
          <a:lstStyle/>
          <a:p>
            <a:fld id="{801A5963-806B-EE4B-86CF-AC1D5DE1CC1E}" type="datetimeFigureOut">
              <a:rPr lang="en-US" smtClean="0"/>
              <a:t>8/5/22</a:t>
            </a:fld>
            <a:endParaRPr lang="en-US"/>
          </a:p>
        </p:txBody>
      </p:sp>
      <p:sp>
        <p:nvSpPr>
          <p:cNvPr id="3" name="Footer Placeholder 2">
            <a:extLst>
              <a:ext uri="{FF2B5EF4-FFF2-40B4-BE49-F238E27FC236}">
                <a16:creationId xmlns:a16="http://schemas.microsoft.com/office/drawing/2014/main" id="{90A65512-AF80-1C47-A562-C02FAF18C5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38CC52-AF3A-3947-ABB7-64EE9F07D234}"/>
              </a:ext>
            </a:extLst>
          </p:cNvPr>
          <p:cNvSpPr>
            <a:spLocks noGrp="1"/>
          </p:cNvSpPr>
          <p:nvPr>
            <p:ph type="sldNum" sz="quarter" idx="12"/>
          </p:nvPr>
        </p:nvSpPr>
        <p:spPr/>
        <p:txBody>
          <a:bodyPr/>
          <a:lstStyle/>
          <a:p>
            <a:fld id="{2CDA8C0A-E093-9248-BE52-5AFCD917DF32}" type="slidenum">
              <a:rPr lang="en-US" smtClean="0"/>
              <a:t>‹#›</a:t>
            </a:fld>
            <a:endParaRPr lang="en-US"/>
          </a:p>
        </p:txBody>
      </p:sp>
    </p:spTree>
    <p:extLst>
      <p:ext uri="{BB962C8B-B14F-4D97-AF65-F5344CB8AC3E}">
        <p14:creationId xmlns:p14="http://schemas.microsoft.com/office/powerpoint/2010/main" val="164907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24504-0A3F-D541-BFD9-02E9256EB0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FFBBD2-28C8-5E47-9561-5F3D6526CA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03DC89-C120-F64D-B0DF-A93C86E02D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903B99-5107-D045-BADD-C08D5740D443}"/>
              </a:ext>
            </a:extLst>
          </p:cNvPr>
          <p:cNvSpPr>
            <a:spLocks noGrp="1"/>
          </p:cNvSpPr>
          <p:nvPr>
            <p:ph type="dt" sz="half" idx="10"/>
          </p:nvPr>
        </p:nvSpPr>
        <p:spPr/>
        <p:txBody>
          <a:bodyPr/>
          <a:lstStyle/>
          <a:p>
            <a:fld id="{801A5963-806B-EE4B-86CF-AC1D5DE1CC1E}" type="datetimeFigureOut">
              <a:rPr lang="en-US" smtClean="0"/>
              <a:t>8/5/22</a:t>
            </a:fld>
            <a:endParaRPr lang="en-US"/>
          </a:p>
        </p:txBody>
      </p:sp>
      <p:sp>
        <p:nvSpPr>
          <p:cNvPr id="6" name="Footer Placeholder 5">
            <a:extLst>
              <a:ext uri="{FF2B5EF4-FFF2-40B4-BE49-F238E27FC236}">
                <a16:creationId xmlns:a16="http://schemas.microsoft.com/office/drawing/2014/main" id="{8FF9513F-228C-024B-B094-A45E6A87B1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F4B8DF-5A5A-C443-A336-AB01528B3F83}"/>
              </a:ext>
            </a:extLst>
          </p:cNvPr>
          <p:cNvSpPr>
            <a:spLocks noGrp="1"/>
          </p:cNvSpPr>
          <p:nvPr>
            <p:ph type="sldNum" sz="quarter" idx="12"/>
          </p:nvPr>
        </p:nvSpPr>
        <p:spPr/>
        <p:txBody>
          <a:bodyPr/>
          <a:lstStyle/>
          <a:p>
            <a:fld id="{2CDA8C0A-E093-9248-BE52-5AFCD917DF32}" type="slidenum">
              <a:rPr lang="en-US" smtClean="0"/>
              <a:t>‹#›</a:t>
            </a:fld>
            <a:endParaRPr lang="en-US"/>
          </a:p>
        </p:txBody>
      </p:sp>
    </p:spTree>
    <p:extLst>
      <p:ext uri="{BB962C8B-B14F-4D97-AF65-F5344CB8AC3E}">
        <p14:creationId xmlns:p14="http://schemas.microsoft.com/office/powerpoint/2010/main" val="802305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10395-A266-6746-B9A6-1EF1C5B2DC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7AD74A-2F64-E143-8E6E-5D62BD0C99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F8EB56-548B-AB47-8EF6-D3924DB988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9CA0A4-D7ED-F342-B94D-8902072FF3FD}"/>
              </a:ext>
            </a:extLst>
          </p:cNvPr>
          <p:cNvSpPr>
            <a:spLocks noGrp="1"/>
          </p:cNvSpPr>
          <p:nvPr>
            <p:ph type="dt" sz="half" idx="10"/>
          </p:nvPr>
        </p:nvSpPr>
        <p:spPr/>
        <p:txBody>
          <a:bodyPr/>
          <a:lstStyle/>
          <a:p>
            <a:fld id="{801A5963-806B-EE4B-86CF-AC1D5DE1CC1E}" type="datetimeFigureOut">
              <a:rPr lang="en-US" smtClean="0"/>
              <a:t>8/5/22</a:t>
            </a:fld>
            <a:endParaRPr lang="en-US"/>
          </a:p>
        </p:txBody>
      </p:sp>
      <p:sp>
        <p:nvSpPr>
          <p:cNvPr id="6" name="Footer Placeholder 5">
            <a:extLst>
              <a:ext uri="{FF2B5EF4-FFF2-40B4-BE49-F238E27FC236}">
                <a16:creationId xmlns:a16="http://schemas.microsoft.com/office/drawing/2014/main" id="{F10F06BB-96E7-7F49-9C12-BC72C0F121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E6A3D0-74F3-7343-8219-AC5B9FFAE32C}"/>
              </a:ext>
            </a:extLst>
          </p:cNvPr>
          <p:cNvSpPr>
            <a:spLocks noGrp="1"/>
          </p:cNvSpPr>
          <p:nvPr>
            <p:ph type="sldNum" sz="quarter" idx="12"/>
          </p:nvPr>
        </p:nvSpPr>
        <p:spPr/>
        <p:txBody>
          <a:bodyPr/>
          <a:lstStyle/>
          <a:p>
            <a:fld id="{2CDA8C0A-E093-9248-BE52-5AFCD917DF32}" type="slidenum">
              <a:rPr lang="en-US" smtClean="0"/>
              <a:t>‹#›</a:t>
            </a:fld>
            <a:endParaRPr lang="en-US"/>
          </a:p>
        </p:txBody>
      </p:sp>
    </p:spTree>
    <p:extLst>
      <p:ext uri="{BB962C8B-B14F-4D97-AF65-F5344CB8AC3E}">
        <p14:creationId xmlns:p14="http://schemas.microsoft.com/office/powerpoint/2010/main" val="2908663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538779-78C2-D543-9C12-70ACB95FE2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55E6B2-5CE3-AD43-A1EA-47E0624691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7D67B4-D9B2-7442-BDB0-1F7A302C3F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A5963-806B-EE4B-86CF-AC1D5DE1CC1E}" type="datetimeFigureOut">
              <a:rPr lang="en-US" smtClean="0"/>
              <a:t>8/5/22</a:t>
            </a:fld>
            <a:endParaRPr lang="en-US"/>
          </a:p>
        </p:txBody>
      </p:sp>
      <p:sp>
        <p:nvSpPr>
          <p:cNvPr id="5" name="Footer Placeholder 4">
            <a:extLst>
              <a:ext uri="{FF2B5EF4-FFF2-40B4-BE49-F238E27FC236}">
                <a16:creationId xmlns:a16="http://schemas.microsoft.com/office/drawing/2014/main" id="{297F385D-DA69-FD46-9ECA-7FD1FC569F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475632-1992-6541-968C-FFF8206BCD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A8C0A-E093-9248-BE52-5AFCD917DF32}" type="slidenum">
              <a:rPr lang="en-US" smtClean="0"/>
              <a:t>‹#›</a:t>
            </a:fld>
            <a:endParaRPr lang="en-US"/>
          </a:p>
        </p:txBody>
      </p:sp>
    </p:spTree>
    <p:extLst>
      <p:ext uri="{BB962C8B-B14F-4D97-AF65-F5344CB8AC3E}">
        <p14:creationId xmlns:p14="http://schemas.microsoft.com/office/powerpoint/2010/main" val="1451107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4A5D2-1F9F-9148-AD11-15C5FE5E4232}"/>
              </a:ext>
            </a:extLst>
          </p:cNvPr>
          <p:cNvSpPr>
            <a:spLocks noGrp="1"/>
          </p:cNvSpPr>
          <p:nvPr>
            <p:ph type="ctrTitle"/>
          </p:nvPr>
        </p:nvSpPr>
        <p:spPr/>
        <p:txBody>
          <a:bodyPr>
            <a:normAutofit/>
          </a:bodyPr>
          <a:lstStyle/>
          <a:p>
            <a:r>
              <a:rPr lang="en-US" sz="5400" dirty="0"/>
              <a:t>Introduction to Hash Table Lab</a:t>
            </a:r>
          </a:p>
        </p:txBody>
      </p:sp>
      <p:sp>
        <p:nvSpPr>
          <p:cNvPr id="3" name="Subtitle 2">
            <a:extLst>
              <a:ext uri="{FF2B5EF4-FFF2-40B4-BE49-F238E27FC236}">
                <a16:creationId xmlns:a16="http://schemas.microsoft.com/office/drawing/2014/main" id="{1AA64E4D-DF35-0045-A4BF-287C999654CD}"/>
              </a:ext>
            </a:extLst>
          </p:cNvPr>
          <p:cNvSpPr>
            <a:spLocks noGrp="1"/>
          </p:cNvSpPr>
          <p:nvPr>
            <p:ph type="subTitle" idx="1"/>
          </p:nvPr>
        </p:nvSpPr>
        <p:spPr/>
        <p:txBody>
          <a:bodyPr/>
          <a:lstStyle/>
          <a:p>
            <a:r>
              <a:rPr lang="en-US" dirty="0"/>
              <a:t>CMPUT 229</a:t>
            </a:r>
          </a:p>
          <a:p>
            <a:endParaRPr lang="en-US" dirty="0"/>
          </a:p>
          <a:p>
            <a:r>
              <a:rPr lang="en-US" dirty="0"/>
              <a:t>Jos</a:t>
            </a:r>
            <a:r>
              <a:rPr lang="en-CA" dirty="0" err="1"/>
              <a:t>é</a:t>
            </a:r>
            <a:r>
              <a:rPr lang="en-US" dirty="0"/>
              <a:t> Nelson Amaral</a:t>
            </a:r>
          </a:p>
        </p:txBody>
      </p:sp>
    </p:spTree>
    <p:extLst>
      <p:ext uri="{BB962C8B-B14F-4D97-AF65-F5344CB8AC3E}">
        <p14:creationId xmlns:p14="http://schemas.microsoft.com/office/powerpoint/2010/main" val="162421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F790-3B94-5AFD-98E1-11CF67467F31}"/>
              </a:ext>
            </a:extLst>
          </p:cNvPr>
          <p:cNvSpPr>
            <a:spLocks noGrp="1"/>
          </p:cNvSpPr>
          <p:nvPr>
            <p:ph type="title"/>
          </p:nvPr>
        </p:nvSpPr>
        <p:spPr/>
        <p:txBody>
          <a:bodyPr/>
          <a:lstStyle/>
          <a:p>
            <a:r>
              <a:rPr lang="en-US" dirty="0"/>
              <a:t>Part 1</a:t>
            </a:r>
          </a:p>
        </p:txBody>
      </p:sp>
      <p:sp>
        <p:nvSpPr>
          <p:cNvPr id="3" name="Content Placeholder 2">
            <a:extLst>
              <a:ext uri="{FF2B5EF4-FFF2-40B4-BE49-F238E27FC236}">
                <a16:creationId xmlns:a16="http://schemas.microsoft.com/office/drawing/2014/main" id="{27A32092-BE9C-9113-34DC-AC963BE10EAE}"/>
              </a:ext>
            </a:extLst>
          </p:cNvPr>
          <p:cNvSpPr>
            <a:spLocks noGrp="1"/>
          </p:cNvSpPr>
          <p:nvPr>
            <p:ph idx="1"/>
          </p:nvPr>
        </p:nvSpPr>
        <p:spPr>
          <a:xfrm>
            <a:off x="838200" y="1825625"/>
            <a:ext cx="6172200" cy="4351338"/>
          </a:xfrm>
        </p:spPr>
        <p:txBody>
          <a:bodyPr/>
          <a:lstStyle/>
          <a:p>
            <a:r>
              <a:rPr lang="en-US" dirty="0"/>
              <a:t>You will implement the functions </a:t>
            </a:r>
            <a:r>
              <a:rPr lang="en-US" b="1" dirty="0"/>
              <a:t>hash</a:t>
            </a:r>
            <a:r>
              <a:rPr lang="en-US" dirty="0"/>
              <a:t> and </a:t>
            </a:r>
            <a:r>
              <a:rPr lang="en-US" b="1" dirty="0"/>
              <a:t>equals</a:t>
            </a:r>
            <a:r>
              <a:rPr lang="en-US" dirty="0"/>
              <a:t>.</a:t>
            </a:r>
          </a:p>
          <a:p>
            <a:r>
              <a:rPr lang="en-US" dirty="0"/>
              <a:t>The hash algorithm is a modified version of </a:t>
            </a:r>
            <a:r>
              <a:rPr lang="en-US" i="1" dirty="0"/>
              <a:t>djb2</a:t>
            </a:r>
            <a:r>
              <a:rPr lang="en-US" dirty="0"/>
              <a:t>, using the seed </a:t>
            </a:r>
            <a:r>
              <a:rPr lang="en-US" b="1" i="1" dirty="0"/>
              <a:t>5381</a:t>
            </a:r>
            <a:r>
              <a:rPr lang="en-US" dirty="0"/>
              <a:t>.</a:t>
            </a:r>
          </a:p>
          <a:p>
            <a:r>
              <a:rPr lang="en-US" b="1" dirty="0"/>
              <a:t>equals </a:t>
            </a:r>
            <a:r>
              <a:rPr lang="en-US" dirty="0"/>
              <a:t>checks if 2 strings are equal.</a:t>
            </a:r>
          </a:p>
          <a:p>
            <a:endParaRPr lang="en-US" b="1" i="1" dirty="0"/>
          </a:p>
          <a:p>
            <a:endParaRPr lang="en-US" dirty="0"/>
          </a:p>
        </p:txBody>
      </p:sp>
      <p:pic>
        <p:nvPicPr>
          <p:cNvPr id="4" name="Picture 3">
            <a:extLst>
              <a:ext uri="{FF2B5EF4-FFF2-40B4-BE49-F238E27FC236}">
                <a16:creationId xmlns:a16="http://schemas.microsoft.com/office/drawing/2014/main" id="{B7C3FCB7-8333-7C4E-F2C5-782F877BBE55}"/>
              </a:ext>
            </a:extLst>
          </p:cNvPr>
          <p:cNvPicPr>
            <a:picLocks noChangeAspect="1"/>
          </p:cNvPicPr>
          <p:nvPr/>
        </p:nvPicPr>
        <p:blipFill>
          <a:blip r:embed="rId3"/>
          <a:stretch>
            <a:fillRect/>
          </a:stretch>
        </p:blipFill>
        <p:spPr>
          <a:xfrm>
            <a:off x="7521286" y="1825625"/>
            <a:ext cx="4076700" cy="2222500"/>
          </a:xfrm>
          <a:prstGeom prst="rect">
            <a:avLst/>
          </a:prstGeom>
        </p:spPr>
      </p:pic>
    </p:spTree>
    <p:extLst>
      <p:ext uri="{BB962C8B-B14F-4D97-AF65-F5344CB8AC3E}">
        <p14:creationId xmlns:p14="http://schemas.microsoft.com/office/powerpoint/2010/main" val="999952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F790-3B94-5AFD-98E1-11CF67467F31}"/>
              </a:ext>
            </a:extLst>
          </p:cNvPr>
          <p:cNvSpPr>
            <a:spLocks noGrp="1"/>
          </p:cNvSpPr>
          <p:nvPr>
            <p:ph type="title"/>
          </p:nvPr>
        </p:nvSpPr>
        <p:spPr/>
        <p:txBody>
          <a:bodyPr/>
          <a:lstStyle/>
          <a:p>
            <a:r>
              <a:rPr lang="en-US" dirty="0"/>
              <a:t>Part 2</a:t>
            </a:r>
          </a:p>
        </p:txBody>
      </p:sp>
      <p:sp>
        <p:nvSpPr>
          <p:cNvPr id="3" name="Content Placeholder 2">
            <a:extLst>
              <a:ext uri="{FF2B5EF4-FFF2-40B4-BE49-F238E27FC236}">
                <a16:creationId xmlns:a16="http://schemas.microsoft.com/office/drawing/2014/main" id="{27A32092-BE9C-9113-34DC-AC963BE10EAE}"/>
              </a:ext>
            </a:extLst>
          </p:cNvPr>
          <p:cNvSpPr>
            <a:spLocks noGrp="1"/>
          </p:cNvSpPr>
          <p:nvPr>
            <p:ph idx="1"/>
          </p:nvPr>
        </p:nvSpPr>
        <p:spPr/>
        <p:txBody>
          <a:bodyPr/>
          <a:lstStyle/>
          <a:p>
            <a:r>
              <a:rPr lang="en-US" dirty="0"/>
              <a:t>You will implement a hash table (</a:t>
            </a:r>
            <a:r>
              <a:rPr lang="en-US" b="1" dirty="0"/>
              <a:t>insert</a:t>
            </a:r>
            <a:r>
              <a:rPr lang="en-US" dirty="0"/>
              <a:t>, </a:t>
            </a:r>
            <a:r>
              <a:rPr lang="en-US" b="1" dirty="0"/>
              <a:t>find</a:t>
            </a:r>
            <a:r>
              <a:rPr lang="en-US" dirty="0"/>
              <a:t>, </a:t>
            </a:r>
            <a:r>
              <a:rPr lang="en-US" b="1" dirty="0"/>
              <a:t>delete</a:t>
            </a:r>
            <a:r>
              <a:rPr lang="en-US" dirty="0"/>
              <a:t>), with no collisions.</a:t>
            </a:r>
          </a:p>
          <a:p>
            <a:r>
              <a:rPr lang="en-US" dirty="0"/>
              <a:t>You must call functions </a:t>
            </a:r>
            <a:r>
              <a:rPr lang="en-US" b="1" dirty="0"/>
              <a:t>hash</a:t>
            </a:r>
            <a:r>
              <a:rPr lang="en-US" dirty="0"/>
              <a:t> and </a:t>
            </a:r>
            <a:r>
              <a:rPr lang="en-US" b="1" dirty="0"/>
              <a:t>equals</a:t>
            </a:r>
            <a:r>
              <a:rPr lang="en-US" dirty="0"/>
              <a:t>.</a:t>
            </a:r>
            <a:endParaRPr lang="en-US" b="1" dirty="0"/>
          </a:p>
          <a:p>
            <a:r>
              <a:rPr lang="en-US" b="1" dirty="0"/>
              <a:t>hash</a:t>
            </a:r>
            <a:r>
              <a:rPr lang="en-US" dirty="0"/>
              <a:t> is used to calculate the index of the array.</a:t>
            </a:r>
            <a:endParaRPr lang="en-US" b="1" dirty="0"/>
          </a:p>
          <a:p>
            <a:r>
              <a:rPr lang="en-US" dirty="0"/>
              <a:t>For </a:t>
            </a:r>
            <a:r>
              <a:rPr lang="en-US" b="1" dirty="0"/>
              <a:t>find</a:t>
            </a:r>
            <a:r>
              <a:rPr lang="en-US" dirty="0"/>
              <a:t> and </a:t>
            </a:r>
            <a:r>
              <a:rPr lang="en-US" b="1" dirty="0"/>
              <a:t>delete</a:t>
            </a:r>
            <a:r>
              <a:rPr lang="en-US" dirty="0"/>
              <a:t>, you must first check that the key in the hash table matches the key that is given in the function using </a:t>
            </a:r>
            <a:r>
              <a:rPr lang="en-US" b="1" dirty="0"/>
              <a:t>equals</a:t>
            </a:r>
            <a:r>
              <a:rPr lang="en-US" dirty="0"/>
              <a:t>.</a:t>
            </a:r>
          </a:p>
          <a:p>
            <a:r>
              <a:rPr lang="en-US" dirty="0"/>
              <a:t>We will not try to insert 2 items with the same name or the same hash (no collisions).</a:t>
            </a:r>
          </a:p>
        </p:txBody>
      </p:sp>
    </p:spTree>
    <p:extLst>
      <p:ext uri="{BB962C8B-B14F-4D97-AF65-F5344CB8AC3E}">
        <p14:creationId xmlns:p14="http://schemas.microsoft.com/office/powerpoint/2010/main" val="3175160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F790-3B94-5AFD-98E1-11CF67467F31}"/>
              </a:ext>
            </a:extLst>
          </p:cNvPr>
          <p:cNvSpPr>
            <a:spLocks noGrp="1"/>
          </p:cNvSpPr>
          <p:nvPr>
            <p:ph type="title"/>
          </p:nvPr>
        </p:nvSpPr>
        <p:spPr/>
        <p:txBody>
          <a:bodyPr/>
          <a:lstStyle/>
          <a:p>
            <a:r>
              <a:rPr lang="en-US" dirty="0"/>
              <a:t>Part 3</a:t>
            </a:r>
          </a:p>
        </p:txBody>
      </p:sp>
      <p:sp>
        <p:nvSpPr>
          <p:cNvPr id="3" name="Content Placeholder 2">
            <a:extLst>
              <a:ext uri="{FF2B5EF4-FFF2-40B4-BE49-F238E27FC236}">
                <a16:creationId xmlns:a16="http://schemas.microsoft.com/office/drawing/2014/main" id="{27A32092-BE9C-9113-34DC-AC963BE10EAE}"/>
              </a:ext>
            </a:extLst>
          </p:cNvPr>
          <p:cNvSpPr>
            <a:spLocks noGrp="1"/>
          </p:cNvSpPr>
          <p:nvPr>
            <p:ph idx="1"/>
          </p:nvPr>
        </p:nvSpPr>
        <p:spPr/>
        <p:txBody>
          <a:bodyPr/>
          <a:lstStyle/>
          <a:p>
            <a:r>
              <a:rPr lang="en-US" dirty="0"/>
              <a:t>You will implement a hash table, with collisions</a:t>
            </a:r>
          </a:p>
          <a:p>
            <a:r>
              <a:rPr lang="en-US" dirty="0"/>
              <a:t>You must call </a:t>
            </a:r>
            <a:r>
              <a:rPr lang="en-US" b="1" dirty="0"/>
              <a:t>hash</a:t>
            </a:r>
            <a:r>
              <a:rPr lang="en-US" dirty="0"/>
              <a:t>, </a:t>
            </a:r>
            <a:r>
              <a:rPr lang="en-US" b="1" dirty="0"/>
              <a:t>equals</a:t>
            </a:r>
            <a:r>
              <a:rPr lang="en-US" dirty="0"/>
              <a:t>, and </a:t>
            </a:r>
            <a:r>
              <a:rPr lang="en-US" b="1" dirty="0" err="1"/>
              <a:t>alloc</a:t>
            </a:r>
            <a:r>
              <a:rPr lang="en-US" dirty="0"/>
              <a:t>.</a:t>
            </a:r>
            <a:endParaRPr lang="en-US" b="1" dirty="0"/>
          </a:p>
          <a:p>
            <a:r>
              <a:rPr lang="en-US" dirty="0"/>
              <a:t>Collisions occur when you try to insert two items that have the same hash.</a:t>
            </a:r>
          </a:p>
          <a:p>
            <a:r>
              <a:rPr lang="en-US" dirty="0"/>
              <a:t>We will use a linked list to store overflow (extra) entries. You can call </a:t>
            </a:r>
            <a:r>
              <a:rPr lang="en-US" b="1" dirty="0" err="1"/>
              <a:t>alloc</a:t>
            </a:r>
            <a:r>
              <a:rPr lang="en-US" dirty="0"/>
              <a:t> to allocate room for the overflow entries.</a:t>
            </a:r>
          </a:p>
          <a:p>
            <a:r>
              <a:rPr lang="en-US" dirty="0"/>
              <a:t>There are a lot of edge cases in these scenarios, so be vigilant!</a:t>
            </a:r>
          </a:p>
          <a:p>
            <a:endParaRPr lang="en-US" dirty="0"/>
          </a:p>
        </p:txBody>
      </p:sp>
    </p:spTree>
    <p:extLst>
      <p:ext uri="{BB962C8B-B14F-4D97-AF65-F5344CB8AC3E}">
        <p14:creationId xmlns:p14="http://schemas.microsoft.com/office/powerpoint/2010/main" val="2777841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18DEE-FC54-7E8F-ED0D-A444105D78EC}"/>
              </a:ext>
            </a:extLst>
          </p:cNvPr>
          <p:cNvSpPr>
            <a:spLocks noGrp="1"/>
          </p:cNvSpPr>
          <p:nvPr>
            <p:ph type="title"/>
          </p:nvPr>
        </p:nvSpPr>
        <p:spPr/>
        <p:txBody>
          <a:bodyPr/>
          <a:lstStyle/>
          <a:p>
            <a:r>
              <a:rPr lang="en-US" dirty="0"/>
              <a:t>Register Convention in RISC-V</a:t>
            </a:r>
          </a:p>
        </p:txBody>
      </p:sp>
      <p:sp>
        <p:nvSpPr>
          <p:cNvPr id="5" name="Content Placeholder 4">
            <a:extLst>
              <a:ext uri="{FF2B5EF4-FFF2-40B4-BE49-F238E27FC236}">
                <a16:creationId xmlns:a16="http://schemas.microsoft.com/office/drawing/2014/main" id="{F3E3786B-208D-584F-0AAF-68DE187C4E75}"/>
              </a:ext>
            </a:extLst>
          </p:cNvPr>
          <p:cNvSpPr>
            <a:spLocks noGrp="1"/>
          </p:cNvSpPr>
          <p:nvPr>
            <p:ph idx="1"/>
          </p:nvPr>
        </p:nvSpPr>
        <p:spPr>
          <a:xfrm>
            <a:off x="838200" y="1825625"/>
            <a:ext cx="3329763" cy="4351338"/>
          </a:xfrm>
        </p:spPr>
        <p:txBody>
          <a:bodyPr/>
          <a:lstStyle/>
          <a:p>
            <a:r>
              <a:rPr lang="en-US" dirty="0"/>
              <a:t>You will be using and possibly writing functions in this lab.</a:t>
            </a:r>
          </a:p>
          <a:p>
            <a:r>
              <a:rPr lang="en-US" dirty="0"/>
              <a:t>Review your notes on using the stack pointer and register convention.</a:t>
            </a:r>
          </a:p>
        </p:txBody>
      </p:sp>
      <p:pic>
        <p:nvPicPr>
          <p:cNvPr id="3" name="Picture 2">
            <a:extLst>
              <a:ext uri="{FF2B5EF4-FFF2-40B4-BE49-F238E27FC236}">
                <a16:creationId xmlns:a16="http://schemas.microsoft.com/office/drawing/2014/main" id="{E62AB193-0923-E015-86FB-65612F07156B}"/>
              </a:ext>
            </a:extLst>
          </p:cNvPr>
          <p:cNvPicPr>
            <a:picLocks noChangeAspect="1"/>
          </p:cNvPicPr>
          <p:nvPr/>
        </p:nvPicPr>
        <p:blipFill>
          <a:blip r:embed="rId3"/>
          <a:stretch>
            <a:fillRect/>
          </a:stretch>
        </p:blipFill>
        <p:spPr>
          <a:xfrm>
            <a:off x="5245100" y="1524813"/>
            <a:ext cx="6946900" cy="4457700"/>
          </a:xfrm>
          <a:prstGeom prst="rect">
            <a:avLst/>
          </a:prstGeom>
        </p:spPr>
      </p:pic>
      <p:sp>
        <p:nvSpPr>
          <p:cNvPr id="4" name="TextBox 3">
            <a:extLst>
              <a:ext uri="{FF2B5EF4-FFF2-40B4-BE49-F238E27FC236}">
                <a16:creationId xmlns:a16="http://schemas.microsoft.com/office/drawing/2014/main" id="{1D86BBFF-904E-9EB4-C45F-9D7A531BD4EC}"/>
              </a:ext>
            </a:extLst>
          </p:cNvPr>
          <p:cNvSpPr txBox="1"/>
          <p:nvPr/>
        </p:nvSpPr>
        <p:spPr>
          <a:xfrm>
            <a:off x="7620942" y="6134176"/>
            <a:ext cx="2195216" cy="369332"/>
          </a:xfrm>
          <a:prstGeom prst="rect">
            <a:avLst/>
          </a:prstGeom>
          <a:noFill/>
        </p:spPr>
        <p:txBody>
          <a:bodyPr wrap="none" rtlCol="0">
            <a:spAutoFit/>
          </a:bodyPr>
          <a:lstStyle/>
          <a:p>
            <a:r>
              <a:rPr lang="en-US" i="1" dirty="0"/>
              <a:t>taken from slides V0C</a:t>
            </a:r>
          </a:p>
        </p:txBody>
      </p:sp>
    </p:spTree>
    <p:extLst>
      <p:ext uri="{BB962C8B-B14F-4D97-AF65-F5344CB8AC3E}">
        <p14:creationId xmlns:p14="http://schemas.microsoft.com/office/powerpoint/2010/main" val="742464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12772-3A4A-7661-C7E0-FF4D0C47BD95}"/>
              </a:ext>
            </a:extLst>
          </p:cNvPr>
          <p:cNvSpPr>
            <a:spLocks noGrp="1"/>
          </p:cNvSpPr>
          <p:nvPr>
            <p:ph type="title"/>
          </p:nvPr>
        </p:nvSpPr>
        <p:spPr/>
        <p:txBody>
          <a:bodyPr/>
          <a:lstStyle/>
          <a:p>
            <a:r>
              <a:rPr lang="en-US" dirty="0"/>
              <a:t>File Templates</a:t>
            </a:r>
          </a:p>
        </p:txBody>
      </p:sp>
      <p:sp>
        <p:nvSpPr>
          <p:cNvPr id="3" name="Content Placeholder 2">
            <a:extLst>
              <a:ext uri="{FF2B5EF4-FFF2-40B4-BE49-F238E27FC236}">
                <a16:creationId xmlns:a16="http://schemas.microsoft.com/office/drawing/2014/main" id="{4CDF0C49-B7DF-C40B-2427-67BE08E23E7E}"/>
              </a:ext>
            </a:extLst>
          </p:cNvPr>
          <p:cNvSpPr>
            <a:spLocks noGrp="1"/>
          </p:cNvSpPr>
          <p:nvPr>
            <p:ph idx="1"/>
          </p:nvPr>
        </p:nvSpPr>
        <p:spPr>
          <a:xfrm>
            <a:off x="838200" y="1825625"/>
            <a:ext cx="4456814" cy="4351338"/>
          </a:xfrm>
        </p:spPr>
        <p:txBody>
          <a:bodyPr/>
          <a:lstStyle/>
          <a:p>
            <a:r>
              <a:rPr lang="en-US" dirty="0"/>
              <a:t>Write your solution in </a:t>
            </a:r>
            <a:r>
              <a:rPr lang="en-US" i="1" dirty="0" err="1"/>
              <a:t>hashtable.s</a:t>
            </a:r>
            <a:r>
              <a:rPr lang="en-US" i="1" dirty="0"/>
              <a:t>.</a:t>
            </a:r>
            <a:endParaRPr lang="en-US" dirty="0"/>
          </a:p>
          <a:p>
            <a:r>
              <a:rPr lang="en-US" dirty="0"/>
              <a:t>Do not rename this file. We will be marking this file only.</a:t>
            </a:r>
          </a:p>
          <a:p>
            <a:r>
              <a:rPr lang="en-US" dirty="0"/>
              <a:t>Function headers and incomplete comment blocks are provided.</a:t>
            </a:r>
          </a:p>
        </p:txBody>
      </p:sp>
      <p:pic>
        <p:nvPicPr>
          <p:cNvPr id="5" name="Picture 4">
            <a:extLst>
              <a:ext uri="{FF2B5EF4-FFF2-40B4-BE49-F238E27FC236}">
                <a16:creationId xmlns:a16="http://schemas.microsoft.com/office/drawing/2014/main" id="{A6A168AF-D297-FCE0-1510-B711433524E6}"/>
              </a:ext>
            </a:extLst>
          </p:cNvPr>
          <p:cNvPicPr>
            <a:picLocks noChangeAspect="1"/>
          </p:cNvPicPr>
          <p:nvPr/>
        </p:nvPicPr>
        <p:blipFill>
          <a:blip r:embed="rId3"/>
          <a:stretch>
            <a:fillRect/>
          </a:stretch>
        </p:blipFill>
        <p:spPr>
          <a:xfrm>
            <a:off x="5815165" y="0"/>
            <a:ext cx="6233599" cy="6858000"/>
          </a:xfrm>
          <a:prstGeom prst="rect">
            <a:avLst/>
          </a:prstGeom>
        </p:spPr>
      </p:pic>
    </p:spTree>
    <p:extLst>
      <p:ext uri="{BB962C8B-B14F-4D97-AF65-F5344CB8AC3E}">
        <p14:creationId xmlns:p14="http://schemas.microsoft.com/office/powerpoint/2010/main" val="1409973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18DEE-FC54-7E8F-ED0D-A444105D78EC}"/>
              </a:ext>
            </a:extLst>
          </p:cNvPr>
          <p:cNvSpPr>
            <a:spLocks noGrp="1"/>
          </p:cNvSpPr>
          <p:nvPr>
            <p:ph type="title"/>
          </p:nvPr>
        </p:nvSpPr>
        <p:spPr/>
        <p:txBody>
          <a:bodyPr/>
          <a:lstStyle/>
          <a:p>
            <a:r>
              <a:rPr lang="en-US" dirty="0"/>
              <a:t>Testing</a:t>
            </a:r>
          </a:p>
        </p:txBody>
      </p:sp>
      <p:sp>
        <p:nvSpPr>
          <p:cNvPr id="3" name="Content Placeholder 2">
            <a:extLst>
              <a:ext uri="{FF2B5EF4-FFF2-40B4-BE49-F238E27FC236}">
                <a16:creationId xmlns:a16="http://schemas.microsoft.com/office/drawing/2014/main" id="{CC025D3D-355D-2A2D-5719-ABBD5CCBEF6B}"/>
              </a:ext>
            </a:extLst>
          </p:cNvPr>
          <p:cNvSpPr>
            <a:spLocks noGrp="1"/>
          </p:cNvSpPr>
          <p:nvPr>
            <p:ph idx="1"/>
          </p:nvPr>
        </p:nvSpPr>
        <p:spPr>
          <a:xfrm>
            <a:off x="838200" y="1825625"/>
            <a:ext cx="4901119" cy="4351338"/>
          </a:xfrm>
        </p:spPr>
        <p:txBody>
          <a:bodyPr/>
          <a:lstStyle/>
          <a:p>
            <a:r>
              <a:rPr lang="en-US" dirty="0"/>
              <a:t>Integrated test cases in RARS.</a:t>
            </a:r>
          </a:p>
          <a:p>
            <a:r>
              <a:rPr lang="en-US" dirty="0"/>
              <a:t>They do not cover every case!</a:t>
            </a:r>
          </a:p>
          <a:p>
            <a:r>
              <a:rPr lang="en-US" dirty="0" err="1"/>
              <a:t>playground.s</a:t>
            </a:r>
            <a:r>
              <a:rPr lang="en-US" dirty="0"/>
              <a:t> and </a:t>
            </a:r>
            <a:r>
              <a:rPr lang="en-US" dirty="0" err="1"/>
              <a:t>playground_col.s</a:t>
            </a:r>
            <a:r>
              <a:rPr lang="en-US" dirty="0"/>
              <a:t> can be used to test your functions.</a:t>
            </a:r>
          </a:p>
        </p:txBody>
      </p:sp>
      <p:pic>
        <p:nvPicPr>
          <p:cNvPr id="4" name="Picture 3">
            <a:extLst>
              <a:ext uri="{FF2B5EF4-FFF2-40B4-BE49-F238E27FC236}">
                <a16:creationId xmlns:a16="http://schemas.microsoft.com/office/drawing/2014/main" id="{FB31291E-BF3F-B17E-A2E7-BBBCE068E837}"/>
              </a:ext>
            </a:extLst>
          </p:cNvPr>
          <p:cNvPicPr>
            <a:picLocks noChangeAspect="1"/>
          </p:cNvPicPr>
          <p:nvPr/>
        </p:nvPicPr>
        <p:blipFill rotWithShape="1">
          <a:blip r:embed="rId3"/>
          <a:srcRect r="34955"/>
          <a:stretch/>
        </p:blipFill>
        <p:spPr>
          <a:xfrm>
            <a:off x="950382" y="4591457"/>
            <a:ext cx="4676754" cy="1410410"/>
          </a:xfrm>
          <a:prstGeom prst="rect">
            <a:avLst/>
          </a:prstGeom>
        </p:spPr>
      </p:pic>
      <p:pic>
        <p:nvPicPr>
          <p:cNvPr id="5" name="Picture 4">
            <a:extLst>
              <a:ext uri="{FF2B5EF4-FFF2-40B4-BE49-F238E27FC236}">
                <a16:creationId xmlns:a16="http://schemas.microsoft.com/office/drawing/2014/main" id="{9570F7AE-56A4-E396-8321-84545EC1EE90}"/>
              </a:ext>
            </a:extLst>
          </p:cNvPr>
          <p:cNvPicPr>
            <a:picLocks noChangeAspect="1"/>
          </p:cNvPicPr>
          <p:nvPr/>
        </p:nvPicPr>
        <p:blipFill>
          <a:blip r:embed="rId4"/>
          <a:stretch>
            <a:fillRect/>
          </a:stretch>
        </p:blipFill>
        <p:spPr>
          <a:xfrm>
            <a:off x="5720671" y="1328435"/>
            <a:ext cx="6272048" cy="4848528"/>
          </a:xfrm>
          <a:prstGeom prst="rect">
            <a:avLst/>
          </a:prstGeom>
        </p:spPr>
      </p:pic>
    </p:spTree>
    <p:extLst>
      <p:ext uri="{BB962C8B-B14F-4D97-AF65-F5344CB8AC3E}">
        <p14:creationId xmlns:p14="http://schemas.microsoft.com/office/powerpoint/2010/main" val="70664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18DEE-FC54-7E8F-ED0D-A444105D78EC}"/>
              </a:ext>
            </a:extLst>
          </p:cNvPr>
          <p:cNvSpPr>
            <a:spLocks noGrp="1"/>
          </p:cNvSpPr>
          <p:nvPr>
            <p:ph type="title"/>
          </p:nvPr>
        </p:nvSpPr>
        <p:spPr/>
        <p:txBody>
          <a:bodyPr/>
          <a:lstStyle/>
          <a:p>
            <a:r>
              <a:rPr lang="en-US" dirty="0"/>
              <a:t>Final Remarks</a:t>
            </a:r>
          </a:p>
        </p:txBody>
      </p:sp>
      <p:sp>
        <p:nvSpPr>
          <p:cNvPr id="3" name="Content Placeholder 2">
            <a:extLst>
              <a:ext uri="{FF2B5EF4-FFF2-40B4-BE49-F238E27FC236}">
                <a16:creationId xmlns:a16="http://schemas.microsoft.com/office/drawing/2014/main" id="{CC025D3D-355D-2A2D-5719-ABBD5CCBEF6B}"/>
              </a:ext>
            </a:extLst>
          </p:cNvPr>
          <p:cNvSpPr>
            <a:spLocks noGrp="1"/>
          </p:cNvSpPr>
          <p:nvPr>
            <p:ph idx="1"/>
          </p:nvPr>
        </p:nvSpPr>
        <p:spPr/>
        <p:txBody>
          <a:bodyPr/>
          <a:lstStyle/>
          <a:p>
            <a:r>
              <a:rPr lang="en-US" dirty="0"/>
              <a:t>Watch the videos on the instruction page!</a:t>
            </a:r>
          </a:p>
          <a:p>
            <a:r>
              <a:rPr lang="en-US" dirty="0"/>
              <a:t>You can do the tasks </a:t>
            </a:r>
            <a:r>
              <a:rPr lang="en-US" u="sng" dirty="0"/>
              <a:t>within</a:t>
            </a:r>
            <a:r>
              <a:rPr lang="en-US" dirty="0"/>
              <a:t> each part in any order.</a:t>
            </a:r>
          </a:p>
          <a:p>
            <a:r>
              <a:rPr lang="en-US" dirty="0"/>
              <a:t>Write your own test cases in the playground files that handle edge cases.</a:t>
            </a:r>
          </a:p>
          <a:p>
            <a:r>
              <a:rPr lang="en-US" dirty="0"/>
              <a:t>Don’t be afraid to ask questions.</a:t>
            </a:r>
          </a:p>
          <a:p>
            <a:r>
              <a:rPr lang="en-US" dirty="0"/>
              <a:t>Review the marksheet to see what cases we are testing for.</a:t>
            </a:r>
          </a:p>
          <a:p>
            <a:r>
              <a:rPr lang="en-US" dirty="0"/>
              <a:t>Style marks are an easy 20%.</a:t>
            </a:r>
          </a:p>
          <a:p>
            <a:endParaRPr lang="en-US" dirty="0"/>
          </a:p>
        </p:txBody>
      </p:sp>
    </p:spTree>
    <p:extLst>
      <p:ext uri="{BB962C8B-B14F-4D97-AF65-F5344CB8AC3E}">
        <p14:creationId xmlns:p14="http://schemas.microsoft.com/office/powerpoint/2010/main" val="1941311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CB70AF-B7F2-04B1-E732-91D85C8A3C7B}"/>
              </a:ext>
            </a:extLst>
          </p:cNvPr>
          <p:cNvPicPr>
            <a:picLocks noChangeAspect="1"/>
          </p:cNvPicPr>
          <p:nvPr/>
        </p:nvPicPr>
        <p:blipFill rotWithShape="1">
          <a:blip r:embed="rId3"/>
          <a:srcRect b="48288"/>
          <a:stretch/>
        </p:blipFill>
        <p:spPr>
          <a:xfrm>
            <a:off x="807618" y="1079554"/>
            <a:ext cx="5525614" cy="4702682"/>
          </a:xfrm>
          <a:prstGeom prst="rect">
            <a:avLst/>
          </a:prstGeom>
        </p:spPr>
      </p:pic>
      <p:pic>
        <p:nvPicPr>
          <p:cNvPr id="4" name="Picture 3">
            <a:extLst>
              <a:ext uri="{FF2B5EF4-FFF2-40B4-BE49-F238E27FC236}">
                <a16:creationId xmlns:a16="http://schemas.microsoft.com/office/drawing/2014/main" id="{D1233707-0824-566C-93CD-08FA4536E941}"/>
              </a:ext>
            </a:extLst>
          </p:cNvPr>
          <p:cNvPicPr>
            <a:picLocks noChangeAspect="1"/>
          </p:cNvPicPr>
          <p:nvPr/>
        </p:nvPicPr>
        <p:blipFill rotWithShape="1">
          <a:blip r:embed="rId3"/>
          <a:srcRect t="53333" b="1"/>
          <a:stretch/>
        </p:blipFill>
        <p:spPr>
          <a:xfrm>
            <a:off x="5932895" y="1264024"/>
            <a:ext cx="5525613" cy="4243879"/>
          </a:xfrm>
          <a:prstGeom prst="rect">
            <a:avLst/>
          </a:prstGeom>
        </p:spPr>
      </p:pic>
    </p:spTree>
    <p:extLst>
      <p:ext uri="{BB962C8B-B14F-4D97-AF65-F5344CB8AC3E}">
        <p14:creationId xmlns:p14="http://schemas.microsoft.com/office/powerpoint/2010/main" val="1016090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32214-4D69-9A49-C8BA-6761EAFA476E}"/>
              </a:ext>
            </a:extLst>
          </p:cNvPr>
          <p:cNvSpPr>
            <a:spLocks noGrp="1"/>
          </p:cNvSpPr>
          <p:nvPr>
            <p:ph type="title"/>
          </p:nvPr>
        </p:nvSpPr>
        <p:spPr/>
        <p:txBody>
          <a:bodyPr/>
          <a:lstStyle/>
          <a:p>
            <a:r>
              <a:rPr lang="en-US" dirty="0"/>
              <a:t>Lab Requirements</a:t>
            </a:r>
          </a:p>
        </p:txBody>
      </p:sp>
      <p:sp>
        <p:nvSpPr>
          <p:cNvPr id="3" name="Content Placeholder 2">
            <a:extLst>
              <a:ext uri="{FF2B5EF4-FFF2-40B4-BE49-F238E27FC236}">
                <a16:creationId xmlns:a16="http://schemas.microsoft.com/office/drawing/2014/main" id="{210D7BC7-42EB-6616-C019-74E931D1966E}"/>
              </a:ext>
            </a:extLst>
          </p:cNvPr>
          <p:cNvSpPr>
            <a:spLocks noGrp="1"/>
          </p:cNvSpPr>
          <p:nvPr>
            <p:ph idx="1"/>
          </p:nvPr>
        </p:nvSpPr>
        <p:spPr/>
        <p:txBody>
          <a:bodyPr/>
          <a:lstStyle/>
          <a:p>
            <a:pPr marL="0" indent="0">
              <a:buNone/>
            </a:pPr>
            <a:r>
              <a:rPr lang="en-US" b="1" dirty="0"/>
              <a:t>RISC-V</a:t>
            </a:r>
          </a:p>
          <a:p>
            <a:r>
              <a:rPr lang="en-US" dirty="0"/>
              <a:t>Function calls and register convention.</a:t>
            </a:r>
          </a:p>
          <a:p>
            <a:r>
              <a:rPr lang="en-US" dirty="0"/>
              <a:t>Loading and storing from memory.</a:t>
            </a:r>
          </a:p>
          <a:p>
            <a:pPr marL="0" indent="0">
              <a:buNone/>
            </a:pPr>
            <a:r>
              <a:rPr lang="en-US" b="1" dirty="0"/>
              <a:t>General</a:t>
            </a:r>
          </a:p>
          <a:p>
            <a:r>
              <a:rPr lang="en-US" dirty="0"/>
              <a:t>Hash tables, key/value stores.</a:t>
            </a:r>
          </a:p>
          <a:p>
            <a:r>
              <a:rPr lang="en-US" dirty="0"/>
              <a:t>Hashing.</a:t>
            </a:r>
          </a:p>
          <a:p>
            <a:r>
              <a:rPr lang="en-US" dirty="0"/>
              <a:t>Linked Lists.</a:t>
            </a:r>
          </a:p>
          <a:p>
            <a:r>
              <a:rPr lang="en-US" dirty="0"/>
              <a:t>Dynamic Memory Allocation.</a:t>
            </a:r>
          </a:p>
        </p:txBody>
      </p:sp>
    </p:spTree>
    <p:extLst>
      <p:ext uri="{BB962C8B-B14F-4D97-AF65-F5344CB8AC3E}">
        <p14:creationId xmlns:p14="http://schemas.microsoft.com/office/powerpoint/2010/main" val="2296287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AF3E7-8F83-664A-B312-47BF2EF636C0}"/>
              </a:ext>
            </a:extLst>
          </p:cNvPr>
          <p:cNvSpPr>
            <a:spLocks noGrp="1"/>
          </p:cNvSpPr>
          <p:nvPr>
            <p:ph type="title"/>
          </p:nvPr>
        </p:nvSpPr>
        <p:spPr/>
        <p:txBody>
          <a:bodyPr/>
          <a:lstStyle/>
          <a:p>
            <a:r>
              <a:rPr lang="en-US" dirty="0"/>
              <a:t>Overview</a:t>
            </a:r>
          </a:p>
        </p:txBody>
      </p:sp>
      <p:grpSp>
        <p:nvGrpSpPr>
          <p:cNvPr id="20" name="Group 19">
            <a:extLst>
              <a:ext uri="{FF2B5EF4-FFF2-40B4-BE49-F238E27FC236}">
                <a16:creationId xmlns:a16="http://schemas.microsoft.com/office/drawing/2014/main" id="{3765AACA-0CD2-4F4B-9ED5-74C26EA42097}"/>
              </a:ext>
            </a:extLst>
          </p:cNvPr>
          <p:cNvGrpSpPr/>
          <p:nvPr/>
        </p:nvGrpSpPr>
        <p:grpSpPr>
          <a:xfrm>
            <a:off x="1066799" y="2296330"/>
            <a:ext cx="5068712" cy="3063293"/>
            <a:chOff x="838199" y="1897979"/>
            <a:chExt cx="5068712" cy="3063293"/>
          </a:xfrm>
        </p:grpSpPr>
        <p:sp>
          <p:nvSpPr>
            <p:cNvPr id="4" name="Rectangle 3">
              <a:extLst>
                <a:ext uri="{FF2B5EF4-FFF2-40B4-BE49-F238E27FC236}">
                  <a16:creationId xmlns:a16="http://schemas.microsoft.com/office/drawing/2014/main" id="{5BF225F5-B56C-8747-90CF-7F9C05BC2938}"/>
                </a:ext>
              </a:extLst>
            </p:cNvPr>
            <p:cNvSpPr/>
            <p:nvPr/>
          </p:nvSpPr>
          <p:spPr>
            <a:xfrm>
              <a:off x="838200" y="2474602"/>
              <a:ext cx="2201333" cy="620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sp>
          <p:nvSpPr>
            <p:cNvPr id="5" name="Rectangle 4">
              <a:extLst>
                <a:ext uri="{FF2B5EF4-FFF2-40B4-BE49-F238E27FC236}">
                  <a16:creationId xmlns:a16="http://schemas.microsoft.com/office/drawing/2014/main" id="{66B13905-192B-EC48-814E-0B964A37BD89}"/>
                </a:ext>
              </a:extLst>
            </p:cNvPr>
            <p:cNvSpPr/>
            <p:nvPr/>
          </p:nvSpPr>
          <p:spPr>
            <a:xfrm>
              <a:off x="3705578" y="2474602"/>
              <a:ext cx="2201333" cy="620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Value</a:t>
              </a:r>
            </a:p>
          </p:txBody>
        </p:sp>
        <p:cxnSp>
          <p:nvCxnSpPr>
            <p:cNvPr id="7" name="Straight Arrow Connector 6">
              <a:extLst>
                <a:ext uri="{FF2B5EF4-FFF2-40B4-BE49-F238E27FC236}">
                  <a16:creationId xmlns:a16="http://schemas.microsoft.com/office/drawing/2014/main" id="{ADC2CBC4-6A33-F846-8AF3-BE1285A2090D}"/>
                </a:ext>
              </a:extLst>
            </p:cNvPr>
            <p:cNvCxnSpPr/>
            <p:nvPr/>
          </p:nvCxnSpPr>
          <p:spPr>
            <a:xfrm>
              <a:off x="3132083" y="2785046"/>
              <a:ext cx="4624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3955515-A3D9-894F-84C9-D4CFE052C934}"/>
                </a:ext>
              </a:extLst>
            </p:cNvPr>
            <p:cNvSpPr/>
            <p:nvPr/>
          </p:nvSpPr>
          <p:spPr>
            <a:xfrm>
              <a:off x="838200" y="3248590"/>
              <a:ext cx="2201333" cy="4510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CMPUT 229</a:t>
              </a:r>
            </a:p>
          </p:txBody>
        </p:sp>
        <p:sp>
          <p:nvSpPr>
            <p:cNvPr id="9" name="Rectangle 8">
              <a:extLst>
                <a:ext uri="{FF2B5EF4-FFF2-40B4-BE49-F238E27FC236}">
                  <a16:creationId xmlns:a16="http://schemas.microsoft.com/office/drawing/2014/main" id="{8710FB99-DA8B-CB4E-AD74-E1D123420F42}"/>
                </a:ext>
              </a:extLst>
            </p:cNvPr>
            <p:cNvSpPr/>
            <p:nvPr/>
          </p:nvSpPr>
          <p:spPr>
            <a:xfrm>
              <a:off x="3705578" y="3248590"/>
              <a:ext cx="2201333" cy="4510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154</a:t>
              </a:r>
            </a:p>
          </p:txBody>
        </p:sp>
        <p:sp>
          <p:nvSpPr>
            <p:cNvPr id="10" name="TextBox 9">
              <a:extLst>
                <a:ext uri="{FF2B5EF4-FFF2-40B4-BE49-F238E27FC236}">
                  <a16:creationId xmlns:a16="http://schemas.microsoft.com/office/drawing/2014/main" id="{2364D20A-DD80-394D-84F6-067D1E3F3E9B}"/>
                </a:ext>
              </a:extLst>
            </p:cNvPr>
            <p:cNvSpPr txBox="1"/>
            <p:nvPr/>
          </p:nvSpPr>
          <p:spPr>
            <a:xfrm>
              <a:off x="1292773" y="1897979"/>
              <a:ext cx="4129785" cy="369332"/>
            </a:xfrm>
            <a:prstGeom prst="rect">
              <a:avLst/>
            </a:prstGeom>
            <a:noFill/>
          </p:spPr>
          <p:txBody>
            <a:bodyPr wrap="none" rtlCol="0">
              <a:spAutoFit/>
            </a:bodyPr>
            <a:lstStyle/>
            <a:p>
              <a:r>
                <a:rPr lang="en-US" dirty="0"/>
                <a:t>“Number of students enrolled in a course”</a:t>
              </a:r>
            </a:p>
          </p:txBody>
        </p:sp>
        <p:sp>
          <p:nvSpPr>
            <p:cNvPr id="13" name="Rectangle 12">
              <a:extLst>
                <a:ext uri="{FF2B5EF4-FFF2-40B4-BE49-F238E27FC236}">
                  <a16:creationId xmlns:a16="http://schemas.microsoft.com/office/drawing/2014/main" id="{34CD497D-03ED-4D4C-9CE1-E4F91845D752}"/>
                </a:ext>
              </a:extLst>
            </p:cNvPr>
            <p:cNvSpPr/>
            <p:nvPr/>
          </p:nvSpPr>
          <p:spPr>
            <a:xfrm>
              <a:off x="838199" y="3879405"/>
              <a:ext cx="2201333" cy="4510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STAT 151</a:t>
              </a:r>
            </a:p>
          </p:txBody>
        </p:sp>
        <p:sp>
          <p:nvSpPr>
            <p:cNvPr id="14" name="Rectangle 13">
              <a:extLst>
                <a:ext uri="{FF2B5EF4-FFF2-40B4-BE49-F238E27FC236}">
                  <a16:creationId xmlns:a16="http://schemas.microsoft.com/office/drawing/2014/main" id="{028E2827-3C68-1D4F-8257-3CC02E6EF444}"/>
                </a:ext>
              </a:extLst>
            </p:cNvPr>
            <p:cNvSpPr/>
            <p:nvPr/>
          </p:nvSpPr>
          <p:spPr>
            <a:xfrm>
              <a:off x="3705577" y="3879405"/>
              <a:ext cx="2201333" cy="4510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98</a:t>
              </a:r>
            </a:p>
          </p:txBody>
        </p:sp>
        <p:sp>
          <p:nvSpPr>
            <p:cNvPr id="15" name="Rectangle 14">
              <a:extLst>
                <a:ext uri="{FF2B5EF4-FFF2-40B4-BE49-F238E27FC236}">
                  <a16:creationId xmlns:a16="http://schemas.microsoft.com/office/drawing/2014/main" id="{30AB8C31-933E-9A48-978A-08D8B42CCED2}"/>
                </a:ext>
              </a:extLst>
            </p:cNvPr>
            <p:cNvSpPr/>
            <p:nvPr/>
          </p:nvSpPr>
          <p:spPr>
            <a:xfrm>
              <a:off x="838199" y="4510220"/>
              <a:ext cx="2201333" cy="4510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CHEM 101</a:t>
              </a:r>
            </a:p>
          </p:txBody>
        </p:sp>
        <p:sp>
          <p:nvSpPr>
            <p:cNvPr id="16" name="Rectangle 15">
              <a:extLst>
                <a:ext uri="{FF2B5EF4-FFF2-40B4-BE49-F238E27FC236}">
                  <a16:creationId xmlns:a16="http://schemas.microsoft.com/office/drawing/2014/main" id="{EC65BBA2-EA8A-A649-A33F-F5B521F3428F}"/>
                </a:ext>
              </a:extLst>
            </p:cNvPr>
            <p:cNvSpPr/>
            <p:nvPr/>
          </p:nvSpPr>
          <p:spPr>
            <a:xfrm>
              <a:off x="3705577" y="4510220"/>
              <a:ext cx="2201333" cy="4510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248</a:t>
              </a:r>
            </a:p>
          </p:txBody>
        </p:sp>
        <p:cxnSp>
          <p:nvCxnSpPr>
            <p:cNvPr id="17" name="Straight Arrow Connector 16">
              <a:extLst>
                <a:ext uri="{FF2B5EF4-FFF2-40B4-BE49-F238E27FC236}">
                  <a16:creationId xmlns:a16="http://schemas.microsoft.com/office/drawing/2014/main" id="{AAE486AD-AD00-6542-883F-E406725FFC06}"/>
                </a:ext>
              </a:extLst>
            </p:cNvPr>
            <p:cNvCxnSpPr/>
            <p:nvPr/>
          </p:nvCxnSpPr>
          <p:spPr>
            <a:xfrm>
              <a:off x="3132083" y="3457708"/>
              <a:ext cx="4624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881994C-9EF4-AF45-98BF-C703076D7A35}"/>
                </a:ext>
              </a:extLst>
            </p:cNvPr>
            <p:cNvCxnSpPr/>
            <p:nvPr/>
          </p:nvCxnSpPr>
          <p:spPr>
            <a:xfrm>
              <a:off x="3132083" y="4067308"/>
              <a:ext cx="4624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31FE112-4A13-5349-8384-3FA91C1B0954}"/>
                </a:ext>
              </a:extLst>
            </p:cNvPr>
            <p:cNvCxnSpPr/>
            <p:nvPr/>
          </p:nvCxnSpPr>
          <p:spPr>
            <a:xfrm>
              <a:off x="3142593" y="4729460"/>
              <a:ext cx="4624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81CF60D9-D86A-A942-A8EF-EA175D654249}"/>
              </a:ext>
            </a:extLst>
          </p:cNvPr>
          <p:cNvGrpSpPr/>
          <p:nvPr/>
        </p:nvGrpSpPr>
        <p:grpSpPr>
          <a:xfrm>
            <a:off x="8118764" y="1794048"/>
            <a:ext cx="3006437" cy="3565575"/>
            <a:chOff x="8118764" y="1690523"/>
            <a:chExt cx="3006437" cy="3565575"/>
          </a:xfrm>
        </p:grpSpPr>
        <p:sp>
          <p:nvSpPr>
            <p:cNvPr id="21" name="Oval 20">
              <a:extLst>
                <a:ext uri="{FF2B5EF4-FFF2-40B4-BE49-F238E27FC236}">
                  <a16:creationId xmlns:a16="http://schemas.microsoft.com/office/drawing/2014/main" id="{D826622E-0B84-1146-8B19-48366D81BC49}"/>
                </a:ext>
              </a:extLst>
            </p:cNvPr>
            <p:cNvSpPr/>
            <p:nvPr/>
          </p:nvSpPr>
          <p:spPr>
            <a:xfrm>
              <a:off x="8118764" y="2410891"/>
              <a:ext cx="3006437" cy="7024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Insert (aka. Add, Append)</a:t>
              </a:r>
            </a:p>
          </p:txBody>
        </p:sp>
        <p:sp>
          <p:nvSpPr>
            <p:cNvPr id="22" name="Oval 21">
              <a:extLst>
                <a:ext uri="{FF2B5EF4-FFF2-40B4-BE49-F238E27FC236}">
                  <a16:creationId xmlns:a16="http://schemas.microsoft.com/office/drawing/2014/main" id="{4197CC42-E5AE-1A4D-96F8-F170AA9C86C8}"/>
                </a:ext>
              </a:extLst>
            </p:cNvPr>
            <p:cNvSpPr/>
            <p:nvPr/>
          </p:nvSpPr>
          <p:spPr>
            <a:xfrm>
              <a:off x="8118764" y="3482294"/>
              <a:ext cx="3006437" cy="70240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Find (aka. Get)</a:t>
              </a:r>
            </a:p>
          </p:txBody>
        </p:sp>
        <p:sp>
          <p:nvSpPr>
            <p:cNvPr id="23" name="Oval 22">
              <a:extLst>
                <a:ext uri="{FF2B5EF4-FFF2-40B4-BE49-F238E27FC236}">
                  <a16:creationId xmlns:a16="http://schemas.microsoft.com/office/drawing/2014/main" id="{28A1BD98-2328-7245-BBD9-A28E7942E44E}"/>
                </a:ext>
              </a:extLst>
            </p:cNvPr>
            <p:cNvSpPr/>
            <p:nvPr/>
          </p:nvSpPr>
          <p:spPr>
            <a:xfrm>
              <a:off x="8118764" y="4553697"/>
              <a:ext cx="3006437" cy="702401"/>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Delete (aka. Remove)</a:t>
              </a:r>
            </a:p>
          </p:txBody>
        </p:sp>
        <p:sp>
          <p:nvSpPr>
            <p:cNvPr id="24" name="TextBox 23">
              <a:extLst>
                <a:ext uri="{FF2B5EF4-FFF2-40B4-BE49-F238E27FC236}">
                  <a16:creationId xmlns:a16="http://schemas.microsoft.com/office/drawing/2014/main" id="{6B232AB7-2E28-8940-957E-35119A1DF99E}"/>
                </a:ext>
              </a:extLst>
            </p:cNvPr>
            <p:cNvSpPr txBox="1"/>
            <p:nvPr/>
          </p:nvSpPr>
          <p:spPr>
            <a:xfrm>
              <a:off x="9074396" y="1690523"/>
              <a:ext cx="1095172" cy="369332"/>
            </a:xfrm>
            <a:prstGeom prst="rect">
              <a:avLst/>
            </a:prstGeom>
            <a:noFill/>
          </p:spPr>
          <p:txBody>
            <a:bodyPr wrap="none" rtlCol="0">
              <a:spAutoFit/>
            </a:bodyPr>
            <a:lstStyle/>
            <a:p>
              <a:r>
                <a:rPr lang="en-US" dirty="0"/>
                <a:t>Functions</a:t>
              </a:r>
            </a:p>
          </p:txBody>
        </p:sp>
      </p:grpSp>
    </p:spTree>
    <p:extLst>
      <p:ext uri="{BB962C8B-B14F-4D97-AF65-F5344CB8AC3E}">
        <p14:creationId xmlns:p14="http://schemas.microsoft.com/office/powerpoint/2010/main" val="739555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AE9D8-16A3-0B4C-876F-7E949077AAA8}"/>
              </a:ext>
            </a:extLst>
          </p:cNvPr>
          <p:cNvSpPr>
            <a:spLocks noGrp="1"/>
          </p:cNvSpPr>
          <p:nvPr>
            <p:ph type="title"/>
          </p:nvPr>
        </p:nvSpPr>
        <p:spPr/>
        <p:txBody>
          <a:bodyPr/>
          <a:lstStyle/>
          <a:p>
            <a:r>
              <a:rPr lang="en-US" dirty="0"/>
              <a:t>Hashing Functions</a:t>
            </a:r>
          </a:p>
        </p:txBody>
      </p:sp>
      <p:sp>
        <p:nvSpPr>
          <p:cNvPr id="3" name="Content Placeholder 2">
            <a:extLst>
              <a:ext uri="{FF2B5EF4-FFF2-40B4-BE49-F238E27FC236}">
                <a16:creationId xmlns:a16="http://schemas.microsoft.com/office/drawing/2014/main" id="{4884BA86-9CDE-0A48-AB28-4EEAF03288E9}"/>
              </a:ext>
            </a:extLst>
          </p:cNvPr>
          <p:cNvSpPr>
            <a:spLocks noGrp="1"/>
          </p:cNvSpPr>
          <p:nvPr>
            <p:ph idx="1"/>
          </p:nvPr>
        </p:nvSpPr>
        <p:spPr>
          <a:xfrm>
            <a:off x="838200" y="1825625"/>
            <a:ext cx="5257800" cy="4351338"/>
          </a:xfrm>
        </p:spPr>
        <p:txBody>
          <a:bodyPr/>
          <a:lstStyle/>
          <a:p>
            <a:r>
              <a:rPr lang="en-US" dirty="0"/>
              <a:t>Calculates the same hash for each unique input.</a:t>
            </a:r>
          </a:p>
          <a:p>
            <a:r>
              <a:rPr lang="en-US" dirty="0"/>
              <a:t>Predictable outputs.</a:t>
            </a:r>
          </a:p>
          <a:p>
            <a:r>
              <a:rPr lang="en-US" dirty="0"/>
              <a:t>Hard to reverse the process.</a:t>
            </a:r>
          </a:p>
          <a:p>
            <a:r>
              <a:rPr lang="en-US" dirty="0"/>
              <a:t>Multiple inputs can have the same hash.</a:t>
            </a:r>
          </a:p>
          <a:p>
            <a:r>
              <a:rPr lang="en-US" dirty="0"/>
              <a:t>Pseudorandom.</a:t>
            </a:r>
          </a:p>
          <a:p>
            <a:endParaRPr lang="en-US" dirty="0"/>
          </a:p>
        </p:txBody>
      </p:sp>
      <p:sp>
        <p:nvSpPr>
          <p:cNvPr id="5" name="Rectangle 4">
            <a:extLst>
              <a:ext uri="{FF2B5EF4-FFF2-40B4-BE49-F238E27FC236}">
                <a16:creationId xmlns:a16="http://schemas.microsoft.com/office/drawing/2014/main" id="{FB5C8EF5-632E-7E4C-9D58-32283AC9CF8D}"/>
              </a:ext>
            </a:extLst>
          </p:cNvPr>
          <p:cNvSpPr/>
          <p:nvPr/>
        </p:nvSpPr>
        <p:spPr>
          <a:xfrm>
            <a:off x="7848600" y="2686050"/>
            <a:ext cx="2971800" cy="742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MD5</a:t>
            </a:r>
          </a:p>
        </p:txBody>
      </p:sp>
      <p:sp>
        <p:nvSpPr>
          <p:cNvPr id="6" name="Rectangle 5">
            <a:extLst>
              <a:ext uri="{FF2B5EF4-FFF2-40B4-BE49-F238E27FC236}">
                <a16:creationId xmlns:a16="http://schemas.microsoft.com/office/drawing/2014/main" id="{85F43016-D8BB-704D-AF6B-F446E16A5BE9}"/>
              </a:ext>
            </a:extLst>
          </p:cNvPr>
          <p:cNvSpPr/>
          <p:nvPr/>
        </p:nvSpPr>
        <p:spPr>
          <a:xfrm>
            <a:off x="7848600" y="3686175"/>
            <a:ext cx="2971800" cy="742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SHA256</a:t>
            </a:r>
          </a:p>
        </p:txBody>
      </p:sp>
      <p:sp>
        <p:nvSpPr>
          <p:cNvPr id="7" name="TextBox 6">
            <a:extLst>
              <a:ext uri="{FF2B5EF4-FFF2-40B4-BE49-F238E27FC236}">
                <a16:creationId xmlns:a16="http://schemas.microsoft.com/office/drawing/2014/main" id="{A5B8D4B7-ADBB-5546-979A-E8270F63D277}"/>
              </a:ext>
            </a:extLst>
          </p:cNvPr>
          <p:cNvSpPr txBox="1"/>
          <p:nvPr/>
        </p:nvSpPr>
        <p:spPr>
          <a:xfrm>
            <a:off x="7670422" y="2133362"/>
            <a:ext cx="3328155" cy="369332"/>
          </a:xfrm>
          <a:prstGeom prst="rect">
            <a:avLst/>
          </a:prstGeom>
          <a:noFill/>
        </p:spPr>
        <p:txBody>
          <a:bodyPr wrap="none" rtlCol="0">
            <a:spAutoFit/>
          </a:bodyPr>
          <a:lstStyle/>
          <a:p>
            <a:r>
              <a:rPr lang="en-US" dirty="0"/>
              <a:t>Some popular hashing algorithms</a:t>
            </a:r>
          </a:p>
        </p:txBody>
      </p:sp>
    </p:spTree>
    <p:extLst>
      <p:ext uri="{BB962C8B-B14F-4D97-AF65-F5344CB8AC3E}">
        <p14:creationId xmlns:p14="http://schemas.microsoft.com/office/powerpoint/2010/main" val="2321627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AF3E7-8F83-664A-B312-47BF2EF636C0}"/>
              </a:ext>
            </a:extLst>
          </p:cNvPr>
          <p:cNvSpPr>
            <a:spLocks noGrp="1"/>
          </p:cNvSpPr>
          <p:nvPr>
            <p:ph type="title"/>
          </p:nvPr>
        </p:nvSpPr>
        <p:spPr/>
        <p:txBody>
          <a:bodyPr/>
          <a:lstStyle/>
          <a:p>
            <a:r>
              <a:rPr lang="en-US" dirty="0"/>
              <a:t>Hash Table</a:t>
            </a:r>
          </a:p>
        </p:txBody>
      </p:sp>
      <p:sp>
        <p:nvSpPr>
          <p:cNvPr id="4" name="Rectangle 3">
            <a:extLst>
              <a:ext uri="{FF2B5EF4-FFF2-40B4-BE49-F238E27FC236}">
                <a16:creationId xmlns:a16="http://schemas.microsoft.com/office/drawing/2014/main" id="{5BF225F5-B56C-8747-90CF-7F9C05BC2938}"/>
              </a:ext>
            </a:extLst>
          </p:cNvPr>
          <p:cNvSpPr/>
          <p:nvPr/>
        </p:nvSpPr>
        <p:spPr>
          <a:xfrm>
            <a:off x="1838548" y="2618953"/>
            <a:ext cx="2201333" cy="620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sp>
        <p:nvSpPr>
          <p:cNvPr id="5" name="Rectangle 4">
            <a:extLst>
              <a:ext uri="{FF2B5EF4-FFF2-40B4-BE49-F238E27FC236}">
                <a16:creationId xmlns:a16="http://schemas.microsoft.com/office/drawing/2014/main" id="{66B13905-192B-EC48-814E-0B964A37BD89}"/>
              </a:ext>
            </a:extLst>
          </p:cNvPr>
          <p:cNvSpPr/>
          <p:nvPr/>
        </p:nvSpPr>
        <p:spPr>
          <a:xfrm>
            <a:off x="7854339" y="1999558"/>
            <a:ext cx="2201333" cy="620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Value</a:t>
            </a:r>
          </a:p>
        </p:txBody>
      </p:sp>
      <p:sp>
        <p:nvSpPr>
          <p:cNvPr id="8" name="Rectangle 7">
            <a:extLst>
              <a:ext uri="{FF2B5EF4-FFF2-40B4-BE49-F238E27FC236}">
                <a16:creationId xmlns:a16="http://schemas.microsoft.com/office/drawing/2014/main" id="{43955515-A3D9-894F-84C9-D4CFE052C934}"/>
              </a:ext>
            </a:extLst>
          </p:cNvPr>
          <p:cNvSpPr/>
          <p:nvPr/>
        </p:nvSpPr>
        <p:spPr>
          <a:xfrm>
            <a:off x="1838549" y="3508952"/>
            <a:ext cx="2201333" cy="4510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CMPUT 229</a:t>
            </a:r>
          </a:p>
        </p:txBody>
      </p:sp>
      <p:sp>
        <p:nvSpPr>
          <p:cNvPr id="9" name="Rectangle 8">
            <a:extLst>
              <a:ext uri="{FF2B5EF4-FFF2-40B4-BE49-F238E27FC236}">
                <a16:creationId xmlns:a16="http://schemas.microsoft.com/office/drawing/2014/main" id="{8710FB99-DA8B-CB4E-AD74-E1D123420F42}"/>
              </a:ext>
            </a:extLst>
          </p:cNvPr>
          <p:cNvSpPr/>
          <p:nvPr/>
        </p:nvSpPr>
        <p:spPr>
          <a:xfrm>
            <a:off x="7854339" y="4627215"/>
            <a:ext cx="2201333" cy="3388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154</a:t>
            </a:r>
          </a:p>
        </p:txBody>
      </p:sp>
      <p:sp>
        <p:nvSpPr>
          <p:cNvPr id="10" name="TextBox 9">
            <a:extLst>
              <a:ext uri="{FF2B5EF4-FFF2-40B4-BE49-F238E27FC236}">
                <a16:creationId xmlns:a16="http://schemas.microsoft.com/office/drawing/2014/main" id="{2364D20A-DD80-394D-84F6-067D1E3F3E9B}"/>
              </a:ext>
            </a:extLst>
          </p:cNvPr>
          <p:cNvSpPr txBox="1"/>
          <p:nvPr/>
        </p:nvSpPr>
        <p:spPr>
          <a:xfrm>
            <a:off x="5459406" y="799431"/>
            <a:ext cx="4129785" cy="369332"/>
          </a:xfrm>
          <a:prstGeom prst="rect">
            <a:avLst/>
          </a:prstGeom>
          <a:noFill/>
        </p:spPr>
        <p:txBody>
          <a:bodyPr wrap="none" rtlCol="0">
            <a:spAutoFit/>
          </a:bodyPr>
          <a:lstStyle/>
          <a:p>
            <a:r>
              <a:rPr lang="en-US" dirty="0"/>
              <a:t>“Number of students enrolled in a course”</a:t>
            </a:r>
          </a:p>
        </p:txBody>
      </p:sp>
      <p:sp>
        <p:nvSpPr>
          <p:cNvPr id="13" name="Rectangle 12">
            <a:extLst>
              <a:ext uri="{FF2B5EF4-FFF2-40B4-BE49-F238E27FC236}">
                <a16:creationId xmlns:a16="http://schemas.microsoft.com/office/drawing/2014/main" id="{34CD497D-03ED-4D4C-9CE1-E4F91845D752}"/>
              </a:ext>
            </a:extLst>
          </p:cNvPr>
          <p:cNvSpPr/>
          <p:nvPr/>
        </p:nvSpPr>
        <p:spPr>
          <a:xfrm>
            <a:off x="1838549" y="4167166"/>
            <a:ext cx="2201333" cy="4510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STAT 151</a:t>
            </a:r>
          </a:p>
        </p:txBody>
      </p:sp>
      <p:sp>
        <p:nvSpPr>
          <p:cNvPr id="14" name="Rectangle 13">
            <a:extLst>
              <a:ext uri="{FF2B5EF4-FFF2-40B4-BE49-F238E27FC236}">
                <a16:creationId xmlns:a16="http://schemas.microsoft.com/office/drawing/2014/main" id="{028E2827-3C68-1D4F-8257-3CC02E6EF444}"/>
              </a:ext>
            </a:extLst>
          </p:cNvPr>
          <p:cNvSpPr/>
          <p:nvPr/>
        </p:nvSpPr>
        <p:spPr>
          <a:xfrm>
            <a:off x="7854338" y="5273434"/>
            <a:ext cx="2201333" cy="3080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98</a:t>
            </a:r>
          </a:p>
        </p:txBody>
      </p:sp>
      <p:sp>
        <p:nvSpPr>
          <p:cNvPr id="15" name="Rectangle 14">
            <a:extLst>
              <a:ext uri="{FF2B5EF4-FFF2-40B4-BE49-F238E27FC236}">
                <a16:creationId xmlns:a16="http://schemas.microsoft.com/office/drawing/2014/main" id="{30AB8C31-933E-9A48-978A-08D8B42CCED2}"/>
              </a:ext>
            </a:extLst>
          </p:cNvPr>
          <p:cNvSpPr/>
          <p:nvPr/>
        </p:nvSpPr>
        <p:spPr>
          <a:xfrm>
            <a:off x="1838549" y="4785823"/>
            <a:ext cx="2201333" cy="4510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CHEM 101</a:t>
            </a:r>
          </a:p>
        </p:txBody>
      </p:sp>
      <p:sp>
        <p:nvSpPr>
          <p:cNvPr id="16" name="Rectangle 15">
            <a:extLst>
              <a:ext uri="{FF2B5EF4-FFF2-40B4-BE49-F238E27FC236}">
                <a16:creationId xmlns:a16="http://schemas.microsoft.com/office/drawing/2014/main" id="{EC65BBA2-EA8A-A649-A33F-F5B521F3428F}"/>
              </a:ext>
            </a:extLst>
          </p:cNvPr>
          <p:cNvSpPr/>
          <p:nvPr/>
        </p:nvSpPr>
        <p:spPr>
          <a:xfrm>
            <a:off x="7854338" y="3871011"/>
            <a:ext cx="2201333" cy="3727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248</a:t>
            </a:r>
          </a:p>
        </p:txBody>
      </p:sp>
      <p:sp>
        <p:nvSpPr>
          <p:cNvPr id="3" name="Rectangle 2">
            <a:extLst>
              <a:ext uri="{FF2B5EF4-FFF2-40B4-BE49-F238E27FC236}">
                <a16:creationId xmlns:a16="http://schemas.microsoft.com/office/drawing/2014/main" id="{C743919B-D2BD-463E-9FFD-AC04A23F871E}"/>
              </a:ext>
            </a:extLst>
          </p:cNvPr>
          <p:cNvSpPr/>
          <p:nvPr/>
        </p:nvSpPr>
        <p:spPr>
          <a:xfrm>
            <a:off x="7194261" y="4627215"/>
            <a:ext cx="660077" cy="33888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23</a:t>
            </a:r>
          </a:p>
        </p:txBody>
      </p:sp>
      <p:sp>
        <p:nvSpPr>
          <p:cNvPr id="6" name="Rectangle 5">
            <a:extLst>
              <a:ext uri="{FF2B5EF4-FFF2-40B4-BE49-F238E27FC236}">
                <a16:creationId xmlns:a16="http://schemas.microsoft.com/office/drawing/2014/main" id="{22A4277B-2017-A0DC-9A1B-7A979FB0C151}"/>
              </a:ext>
            </a:extLst>
          </p:cNvPr>
          <p:cNvSpPr/>
          <p:nvPr/>
        </p:nvSpPr>
        <p:spPr>
          <a:xfrm>
            <a:off x="7194261" y="5273434"/>
            <a:ext cx="660077" cy="3080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44</a:t>
            </a:r>
          </a:p>
        </p:txBody>
      </p:sp>
      <p:sp>
        <p:nvSpPr>
          <p:cNvPr id="11" name="Rectangle 10">
            <a:extLst>
              <a:ext uri="{FF2B5EF4-FFF2-40B4-BE49-F238E27FC236}">
                <a16:creationId xmlns:a16="http://schemas.microsoft.com/office/drawing/2014/main" id="{53E1314A-22DE-8321-5266-C98A8A93A0A3}"/>
              </a:ext>
            </a:extLst>
          </p:cNvPr>
          <p:cNvSpPr/>
          <p:nvPr/>
        </p:nvSpPr>
        <p:spPr>
          <a:xfrm>
            <a:off x="7194261" y="3871011"/>
            <a:ext cx="660077" cy="3727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12</a:t>
            </a:r>
          </a:p>
        </p:txBody>
      </p:sp>
      <p:sp>
        <p:nvSpPr>
          <p:cNvPr id="12" name="Rectangle 11">
            <a:extLst>
              <a:ext uri="{FF2B5EF4-FFF2-40B4-BE49-F238E27FC236}">
                <a16:creationId xmlns:a16="http://schemas.microsoft.com/office/drawing/2014/main" id="{7297B1B4-FED6-77E1-2F77-EC095140A91B}"/>
              </a:ext>
            </a:extLst>
          </p:cNvPr>
          <p:cNvSpPr/>
          <p:nvPr/>
        </p:nvSpPr>
        <p:spPr>
          <a:xfrm>
            <a:off x="4992928" y="3429000"/>
            <a:ext cx="1538868" cy="2628332"/>
          </a:xfrm>
          <a:prstGeom prst="rect">
            <a:avLst/>
          </a:prstGeom>
          <a:solidFill>
            <a:schemeClr val="tx2">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6EDA248-9E52-4F95-DAE2-86FF55F918FD}"/>
              </a:ext>
            </a:extLst>
          </p:cNvPr>
          <p:cNvSpPr/>
          <p:nvPr/>
        </p:nvSpPr>
        <p:spPr>
          <a:xfrm>
            <a:off x="4995333" y="2618952"/>
            <a:ext cx="1536463" cy="620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Hash Function</a:t>
            </a:r>
          </a:p>
        </p:txBody>
      </p:sp>
      <p:sp>
        <p:nvSpPr>
          <p:cNvPr id="27" name="Rectangle 26">
            <a:extLst>
              <a:ext uri="{FF2B5EF4-FFF2-40B4-BE49-F238E27FC236}">
                <a16:creationId xmlns:a16="http://schemas.microsoft.com/office/drawing/2014/main" id="{E8B46720-4DD5-BCC6-908F-9EC906FCCC70}"/>
              </a:ext>
            </a:extLst>
          </p:cNvPr>
          <p:cNvSpPr/>
          <p:nvPr/>
        </p:nvSpPr>
        <p:spPr>
          <a:xfrm>
            <a:off x="7194261" y="2002994"/>
            <a:ext cx="660077" cy="620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Hash</a:t>
            </a:r>
          </a:p>
        </p:txBody>
      </p:sp>
      <p:sp>
        <p:nvSpPr>
          <p:cNvPr id="28" name="Rectangle 27">
            <a:extLst>
              <a:ext uri="{FF2B5EF4-FFF2-40B4-BE49-F238E27FC236}">
                <a16:creationId xmlns:a16="http://schemas.microsoft.com/office/drawing/2014/main" id="{9E16472B-2DC5-E6AE-2DEA-314146E12FB8}"/>
              </a:ext>
            </a:extLst>
          </p:cNvPr>
          <p:cNvSpPr/>
          <p:nvPr/>
        </p:nvSpPr>
        <p:spPr>
          <a:xfrm>
            <a:off x="7854338" y="2924486"/>
            <a:ext cx="2201333" cy="2808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B2100887-7671-6911-E781-58650F2DC604}"/>
              </a:ext>
            </a:extLst>
          </p:cNvPr>
          <p:cNvSpPr/>
          <p:nvPr/>
        </p:nvSpPr>
        <p:spPr>
          <a:xfrm>
            <a:off x="7194261" y="2924486"/>
            <a:ext cx="660077" cy="2808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0</a:t>
            </a:r>
          </a:p>
        </p:txBody>
      </p:sp>
      <p:sp>
        <p:nvSpPr>
          <p:cNvPr id="30" name="Rectangle 29">
            <a:extLst>
              <a:ext uri="{FF2B5EF4-FFF2-40B4-BE49-F238E27FC236}">
                <a16:creationId xmlns:a16="http://schemas.microsoft.com/office/drawing/2014/main" id="{08369693-D8C3-A839-49AF-D9156A0A08E1}"/>
              </a:ext>
            </a:extLst>
          </p:cNvPr>
          <p:cNvSpPr/>
          <p:nvPr/>
        </p:nvSpPr>
        <p:spPr>
          <a:xfrm>
            <a:off x="7854338" y="3252601"/>
            <a:ext cx="2201333" cy="2808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1AB4152-9B72-B7BD-C3BB-3BF652B884FB}"/>
              </a:ext>
            </a:extLst>
          </p:cNvPr>
          <p:cNvSpPr/>
          <p:nvPr/>
        </p:nvSpPr>
        <p:spPr>
          <a:xfrm>
            <a:off x="7194261" y="3252601"/>
            <a:ext cx="660077" cy="2808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1</a:t>
            </a:r>
          </a:p>
        </p:txBody>
      </p:sp>
      <p:sp>
        <p:nvSpPr>
          <p:cNvPr id="32" name="TextBox 31">
            <a:extLst>
              <a:ext uri="{FF2B5EF4-FFF2-40B4-BE49-F238E27FC236}">
                <a16:creationId xmlns:a16="http://schemas.microsoft.com/office/drawing/2014/main" id="{F575B2BD-56AD-1284-D06A-4C91999AF045}"/>
              </a:ext>
            </a:extLst>
          </p:cNvPr>
          <p:cNvSpPr txBox="1"/>
          <p:nvPr/>
        </p:nvSpPr>
        <p:spPr>
          <a:xfrm>
            <a:off x="8394358" y="3467248"/>
            <a:ext cx="343364" cy="369332"/>
          </a:xfrm>
          <a:prstGeom prst="rect">
            <a:avLst/>
          </a:prstGeom>
          <a:noFill/>
        </p:spPr>
        <p:txBody>
          <a:bodyPr wrap="none" rtlCol="0">
            <a:spAutoFit/>
          </a:bodyPr>
          <a:lstStyle/>
          <a:p>
            <a:r>
              <a:rPr lang="en-US" dirty="0"/>
              <a:t>…</a:t>
            </a:r>
          </a:p>
        </p:txBody>
      </p:sp>
      <p:sp>
        <p:nvSpPr>
          <p:cNvPr id="33" name="TextBox 32">
            <a:extLst>
              <a:ext uri="{FF2B5EF4-FFF2-40B4-BE49-F238E27FC236}">
                <a16:creationId xmlns:a16="http://schemas.microsoft.com/office/drawing/2014/main" id="{060DC142-B43F-5AEC-2F82-C1FC7E9312A8}"/>
              </a:ext>
            </a:extLst>
          </p:cNvPr>
          <p:cNvSpPr txBox="1"/>
          <p:nvPr/>
        </p:nvSpPr>
        <p:spPr>
          <a:xfrm>
            <a:off x="8394358" y="4193345"/>
            <a:ext cx="343364" cy="369332"/>
          </a:xfrm>
          <a:prstGeom prst="rect">
            <a:avLst/>
          </a:prstGeom>
          <a:noFill/>
        </p:spPr>
        <p:txBody>
          <a:bodyPr wrap="none" rtlCol="0">
            <a:spAutoFit/>
          </a:bodyPr>
          <a:lstStyle/>
          <a:p>
            <a:r>
              <a:rPr lang="en-US" dirty="0"/>
              <a:t>…</a:t>
            </a:r>
          </a:p>
        </p:txBody>
      </p:sp>
      <p:sp>
        <p:nvSpPr>
          <p:cNvPr id="34" name="TextBox 33">
            <a:extLst>
              <a:ext uri="{FF2B5EF4-FFF2-40B4-BE49-F238E27FC236}">
                <a16:creationId xmlns:a16="http://schemas.microsoft.com/office/drawing/2014/main" id="{72965A49-E30D-9EF4-3F2A-2A5356A2377F}"/>
              </a:ext>
            </a:extLst>
          </p:cNvPr>
          <p:cNvSpPr txBox="1"/>
          <p:nvPr/>
        </p:nvSpPr>
        <p:spPr>
          <a:xfrm>
            <a:off x="8394358" y="4866233"/>
            <a:ext cx="343364" cy="369332"/>
          </a:xfrm>
          <a:prstGeom prst="rect">
            <a:avLst/>
          </a:prstGeom>
          <a:noFill/>
        </p:spPr>
        <p:txBody>
          <a:bodyPr wrap="none" rtlCol="0">
            <a:spAutoFit/>
          </a:bodyPr>
          <a:lstStyle/>
          <a:p>
            <a:r>
              <a:rPr lang="en-US" dirty="0"/>
              <a:t>…</a:t>
            </a:r>
          </a:p>
        </p:txBody>
      </p:sp>
      <p:sp>
        <p:nvSpPr>
          <p:cNvPr id="35" name="Rectangle 34">
            <a:extLst>
              <a:ext uri="{FF2B5EF4-FFF2-40B4-BE49-F238E27FC236}">
                <a16:creationId xmlns:a16="http://schemas.microsoft.com/office/drawing/2014/main" id="{A17C3D5C-2FDC-C2C2-FCE1-AE51DAECC24C}"/>
              </a:ext>
            </a:extLst>
          </p:cNvPr>
          <p:cNvSpPr/>
          <p:nvPr/>
        </p:nvSpPr>
        <p:spPr>
          <a:xfrm>
            <a:off x="7857146" y="5776496"/>
            <a:ext cx="2201333" cy="2808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E54BFE5F-FFD3-19D3-36D6-4A06B496777A}"/>
              </a:ext>
            </a:extLst>
          </p:cNvPr>
          <p:cNvSpPr/>
          <p:nvPr/>
        </p:nvSpPr>
        <p:spPr>
          <a:xfrm>
            <a:off x="7197069" y="5776496"/>
            <a:ext cx="660077" cy="2808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63</a:t>
            </a:r>
          </a:p>
        </p:txBody>
      </p:sp>
      <p:sp>
        <p:nvSpPr>
          <p:cNvPr id="38" name="TextBox 37">
            <a:extLst>
              <a:ext uri="{FF2B5EF4-FFF2-40B4-BE49-F238E27FC236}">
                <a16:creationId xmlns:a16="http://schemas.microsoft.com/office/drawing/2014/main" id="{645A021B-982B-9063-8FD7-381D42DF6733}"/>
              </a:ext>
            </a:extLst>
          </p:cNvPr>
          <p:cNvSpPr txBox="1"/>
          <p:nvPr/>
        </p:nvSpPr>
        <p:spPr>
          <a:xfrm>
            <a:off x="8398475" y="5438765"/>
            <a:ext cx="343364" cy="369332"/>
          </a:xfrm>
          <a:prstGeom prst="rect">
            <a:avLst/>
          </a:prstGeom>
          <a:noFill/>
        </p:spPr>
        <p:txBody>
          <a:bodyPr wrap="none" rtlCol="0">
            <a:spAutoFit/>
          </a:bodyPr>
          <a:lstStyle/>
          <a:p>
            <a:r>
              <a:rPr lang="en-US" dirty="0"/>
              <a:t>…</a:t>
            </a:r>
          </a:p>
        </p:txBody>
      </p:sp>
      <p:cxnSp>
        <p:nvCxnSpPr>
          <p:cNvPr id="40" name="Straight Connector 39">
            <a:extLst>
              <a:ext uri="{FF2B5EF4-FFF2-40B4-BE49-F238E27FC236}">
                <a16:creationId xmlns:a16="http://schemas.microsoft.com/office/drawing/2014/main" id="{60996976-1784-0DFD-4DD2-5DD20F7870EA}"/>
              </a:ext>
            </a:extLst>
          </p:cNvPr>
          <p:cNvCxnSpPr>
            <a:cxnSpLocks/>
            <a:stCxn id="8" idx="3"/>
          </p:cNvCxnSpPr>
          <p:nvPr/>
        </p:nvCxnSpPr>
        <p:spPr>
          <a:xfrm>
            <a:off x="4039882" y="3734478"/>
            <a:ext cx="953046" cy="0"/>
          </a:xfrm>
          <a:prstGeom prst="line">
            <a:avLst/>
          </a:prstGeom>
          <a:ln w="349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D719EF5-00CF-2775-6022-AFEF46D3AD38}"/>
              </a:ext>
            </a:extLst>
          </p:cNvPr>
          <p:cNvCxnSpPr>
            <a:cxnSpLocks/>
          </p:cNvCxnSpPr>
          <p:nvPr/>
        </p:nvCxnSpPr>
        <p:spPr>
          <a:xfrm>
            <a:off x="4039882" y="4389798"/>
            <a:ext cx="953046" cy="0"/>
          </a:xfrm>
          <a:prstGeom prst="line">
            <a:avLst/>
          </a:prstGeom>
          <a:ln w="349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2D8B255-4EE8-01E6-82B2-6CEE6828ECDF}"/>
              </a:ext>
            </a:extLst>
          </p:cNvPr>
          <p:cNvCxnSpPr>
            <a:cxnSpLocks/>
          </p:cNvCxnSpPr>
          <p:nvPr/>
        </p:nvCxnSpPr>
        <p:spPr>
          <a:xfrm>
            <a:off x="4039882" y="4966775"/>
            <a:ext cx="953046" cy="0"/>
          </a:xfrm>
          <a:prstGeom prst="line">
            <a:avLst/>
          </a:prstGeom>
          <a:ln w="349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072D5AF-7D9B-7000-58B2-5B29827681C6}"/>
              </a:ext>
            </a:extLst>
          </p:cNvPr>
          <p:cNvCxnSpPr>
            <a:cxnSpLocks/>
          </p:cNvCxnSpPr>
          <p:nvPr/>
        </p:nvCxnSpPr>
        <p:spPr>
          <a:xfrm>
            <a:off x="4992928" y="3734478"/>
            <a:ext cx="1538868" cy="1051345"/>
          </a:xfrm>
          <a:prstGeom prst="line">
            <a:avLst/>
          </a:prstGeom>
          <a:ln w="349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53B1ACD-DA43-B4B0-EA08-6222543170E4}"/>
              </a:ext>
            </a:extLst>
          </p:cNvPr>
          <p:cNvCxnSpPr>
            <a:cxnSpLocks/>
            <a:endCxn id="3" idx="1"/>
          </p:cNvCxnSpPr>
          <p:nvPr/>
        </p:nvCxnSpPr>
        <p:spPr>
          <a:xfrm>
            <a:off x="6531796" y="4788295"/>
            <a:ext cx="662465" cy="8361"/>
          </a:xfrm>
          <a:prstGeom prst="line">
            <a:avLst/>
          </a:prstGeom>
          <a:ln w="349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46924E3-68A2-F514-1C9B-514DB83093D2}"/>
              </a:ext>
            </a:extLst>
          </p:cNvPr>
          <p:cNvCxnSpPr>
            <a:cxnSpLocks/>
          </p:cNvCxnSpPr>
          <p:nvPr/>
        </p:nvCxnSpPr>
        <p:spPr>
          <a:xfrm>
            <a:off x="4992928" y="4389798"/>
            <a:ext cx="1538868" cy="1048967"/>
          </a:xfrm>
          <a:prstGeom prst="line">
            <a:avLst/>
          </a:prstGeom>
          <a:ln w="349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097ACCE-A5DB-BA28-3012-D9CF8AD42C9E}"/>
              </a:ext>
            </a:extLst>
          </p:cNvPr>
          <p:cNvCxnSpPr>
            <a:cxnSpLocks/>
          </p:cNvCxnSpPr>
          <p:nvPr/>
        </p:nvCxnSpPr>
        <p:spPr>
          <a:xfrm flipV="1">
            <a:off x="4992928" y="4057650"/>
            <a:ext cx="1538868" cy="908447"/>
          </a:xfrm>
          <a:prstGeom prst="line">
            <a:avLst/>
          </a:prstGeom>
          <a:ln w="349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F32E31A-6F6C-4110-4DB4-3B03E88707F8}"/>
              </a:ext>
            </a:extLst>
          </p:cNvPr>
          <p:cNvCxnSpPr>
            <a:cxnSpLocks/>
            <a:endCxn id="11" idx="1"/>
          </p:cNvCxnSpPr>
          <p:nvPr/>
        </p:nvCxnSpPr>
        <p:spPr>
          <a:xfrm flipV="1">
            <a:off x="6525452" y="4057396"/>
            <a:ext cx="668809" cy="20770"/>
          </a:xfrm>
          <a:prstGeom prst="line">
            <a:avLst/>
          </a:prstGeom>
          <a:ln w="349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EB2CF7F-E5AA-9824-CF58-DF2921993153}"/>
              </a:ext>
            </a:extLst>
          </p:cNvPr>
          <p:cNvCxnSpPr>
            <a:cxnSpLocks/>
          </p:cNvCxnSpPr>
          <p:nvPr/>
        </p:nvCxnSpPr>
        <p:spPr>
          <a:xfrm flipV="1">
            <a:off x="6528623" y="5435247"/>
            <a:ext cx="668809" cy="20770"/>
          </a:xfrm>
          <a:prstGeom prst="line">
            <a:avLst/>
          </a:prstGeom>
          <a:ln w="3492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5513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1B83FE-E9FD-D74C-B8FC-D4D0780E1012}"/>
              </a:ext>
            </a:extLst>
          </p:cNvPr>
          <p:cNvSpPr>
            <a:spLocks noGrp="1"/>
          </p:cNvSpPr>
          <p:nvPr>
            <p:ph type="title"/>
          </p:nvPr>
        </p:nvSpPr>
        <p:spPr/>
        <p:txBody>
          <a:bodyPr/>
          <a:lstStyle/>
          <a:p>
            <a:r>
              <a:rPr lang="en-US" dirty="0"/>
              <a:t>(Singly) Linked Lists</a:t>
            </a:r>
          </a:p>
        </p:txBody>
      </p:sp>
      <p:grpSp>
        <p:nvGrpSpPr>
          <p:cNvPr id="12" name="Group 11">
            <a:extLst>
              <a:ext uri="{FF2B5EF4-FFF2-40B4-BE49-F238E27FC236}">
                <a16:creationId xmlns:a16="http://schemas.microsoft.com/office/drawing/2014/main" id="{37900058-0E35-304D-80A9-4BA733A42657}"/>
              </a:ext>
            </a:extLst>
          </p:cNvPr>
          <p:cNvGrpSpPr/>
          <p:nvPr/>
        </p:nvGrpSpPr>
        <p:grpSpPr>
          <a:xfrm>
            <a:off x="6906993" y="2515611"/>
            <a:ext cx="3879274" cy="727364"/>
            <a:chOff x="692726" y="1995055"/>
            <a:chExt cx="3879274" cy="727364"/>
          </a:xfrm>
        </p:grpSpPr>
        <p:sp>
          <p:nvSpPr>
            <p:cNvPr id="10" name="Rectangle 9">
              <a:extLst>
                <a:ext uri="{FF2B5EF4-FFF2-40B4-BE49-F238E27FC236}">
                  <a16:creationId xmlns:a16="http://schemas.microsoft.com/office/drawing/2014/main" id="{E156EE21-D5F5-8F43-9B37-6A77F700D7FC}"/>
                </a:ext>
              </a:extLst>
            </p:cNvPr>
            <p:cNvSpPr/>
            <p:nvPr/>
          </p:nvSpPr>
          <p:spPr>
            <a:xfrm>
              <a:off x="692726" y="1995055"/>
              <a:ext cx="2985655" cy="727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a:t>
              </a:r>
            </a:p>
          </p:txBody>
        </p:sp>
        <p:sp>
          <p:nvSpPr>
            <p:cNvPr id="11" name="Rectangle 10">
              <a:extLst>
                <a:ext uri="{FF2B5EF4-FFF2-40B4-BE49-F238E27FC236}">
                  <a16:creationId xmlns:a16="http://schemas.microsoft.com/office/drawing/2014/main" id="{B0236F4C-7775-974D-8864-323948173C28}"/>
                </a:ext>
              </a:extLst>
            </p:cNvPr>
            <p:cNvSpPr/>
            <p:nvPr/>
          </p:nvSpPr>
          <p:spPr>
            <a:xfrm>
              <a:off x="3678382" y="1995055"/>
              <a:ext cx="893618" cy="7273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C64B9E7D-7324-434A-BD38-8050CC7E20E0}"/>
              </a:ext>
            </a:extLst>
          </p:cNvPr>
          <p:cNvGrpSpPr/>
          <p:nvPr/>
        </p:nvGrpSpPr>
        <p:grpSpPr>
          <a:xfrm>
            <a:off x="6906993" y="3871407"/>
            <a:ext cx="3879274" cy="727364"/>
            <a:chOff x="692726" y="1995055"/>
            <a:chExt cx="3879274" cy="727364"/>
          </a:xfrm>
        </p:grpSpPr>
        <p:sp>
          <p:nvSpPr>
            <p:cNvPr id="14" name="Rectangle 13">
              <a:extLst>
                <a:ext uri="{FF2B5EF4-FFF2-40B4-BE49-F238E27FC236}">
                  <a16:creationId xmlns:a16="http://schemas.microsoft.com/office/drawing/2014/main" id="{731D0831-7C81-1F47-AA2D-35E0F844A3AD}"/>
                </a:ext>
              </a:extLst>
            </p:cNvPr>
            <p:cNvSpPr/>
            <p:nvPr/>
          </p:nvSpPr>
          <p:spPr>
            <a:xfrm>
              <a:off x="692726" y="1995055"/>
              <a:ext cx="2985655" cy="727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a:t>
              </a:r>
            </a:p>
          </p:txBody>
        </p:sp>
        <p:sp>
          <p:nvSpPr>
            <p:cNvPr id="15" name="Rectangle 14">
              <a:extLst>
                <a:ext uri="{FF2B5EF4-FFF2-40B4-BE49-F238E27FC236}">
                  <a16:creationId xmlns:a16="http://schemas.microsoft.com/office/drawing/2014/main" id="{44DC33BF-306B-8D48-A11F-74ACE2E426D9}"/>
                </a:ext>
              </a:extLst>
            </p:cNvPr>
            <p:cNvSpPr/>
            <p:nvPr/>
          </p:nvSpPr>
          <p:spPr>
            <a:xfrm>
              <a:off x="3678382" y="1995055"/>
              <a:ext cx="893618" cy="7273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6F11CEA-F963-344D-8D22-D8BCFA47C3BA}"/>
              </a:ext>
            </a:extLst>
          </p:cNvPr>
          <p:cNvGrpSpPr/>
          <p:nvPr/>
        </p:nvGrpSpPr>
        <p:grpSpPr>
          <a:xfrm>
            <a:off x="6906993" y="5227204"/>
            <a:ext cx="3879274" cy="727364"/>
            <a:chOff x="692726" y="1995055"/>
            <a:chExt cx="3879274" cy="727364"/>
          </a:xfrm>
        </p:grpSpPr>
        <p:sp>
          <p:nvSpPr>
            <p:cNvPr id="17" name="Rectangle 16">
              <a:extLst>
                <a:ext uri="{FF2B5EF4-FFF2-40B4-BE49-F238E27FC236}">
                  <a16:creationId xmlns:a16="http://schemas.microsoft.com/office/drawing/2014/main" id="{1ED3C045-32F1-0342-9697-0121CC9B2EE8}"/>
                </a:ext>
              </a:extLst>
            </p:cNvPr>
            <p:cNvSpPr/>
            <p:nvPr/>
          </p:nvSpPr>
          <p:spPr>
            <a:xfrm>
              <a:off x="692726" y="1995055"/>
              <a:ext cx="2985655" cy="727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a:t>
              </a:r>
            </a:p>
          </p:txBody>
        </p:sp>
        <p:sp>
          <p:nvSpPr>
            <p:cNvPr id="18" name="Rectangle 17">
              <a:extLst>
                <a:ext uri="{FF2B5EF4-FFF2-40B4-BE49-F238E27FC236}">
                  <a16:creationId xmlns:a16="http://schemas.microsoft.com/office/drawing/2014/main" id="{9242F0B4-5CFA-8D49-A0A6-7EB09926246A}"/>
                </a:ext>
              </a:extLst>
            </p:cNvPr>
            <p:cNvSpPr/>
            <p:nvPr/>
          </p:nvSpPr>
          <p:spPr>
            <a:xfrm>
              <a:off x="3678382" y="1995055"/>
              <a:ext cx="893618" cy="7273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cxnSp>
        <p:nvCxnSpPr>
          <p:cNvPr id="20" name="Curved Connector 19">
            <a:extLst>
              <a:ext uri="{FF2B5EF4-FFF2-40B4-BE49-F238E27FC236}">
                <a16:creationId xmlns:a16="http://schemas.microsoft.com/office/drawing/2014/main" id="{BA300ED5-8F92-2A47-8EE2-5ADE559E7F9C}"/>
              </a:ext>
            </a:extLst>
          </p:cNvPr>
          <p:cNvCxnSpPr>
            <a:endCxn id="14" idx="0"/>
          </p:cNvCxnSpPr>
          <p:nvPr/>
        </p:nvCxnSpPr>
        <p:spPr>
          <a:xfrm rot="10800000" flipV="1">
            <a:off x="8399822" y="2855505"/>
            <a:ext cx="1939645" cy="1015901"/>
          </a:xfrm>
          <a:prstGeom prst="curvedConnector2">
            <a:avLst/>
          </a:prstGeom>
          <a:ln w="63500">
            <a:tailEnd type="triangle"/>
          </a:ln>
        </p:spPr>
        <p:style>
          <a:lnRef idx="1">
            <a:schemeClr val="accent4"/>
          </a:lnRef>
          <a:fillRef idx="0">
            <a:schemeClr val="accent4"/>
          </a:fillRef>
          <a:effectRef idx="0">
            <a:schemeClr val="accent4"/>
          </a:effectRef>
          <a:fontRef idx="minor">
            <a:schemeClr val="tx1"/>
          </a:fontRef>
        </p:style>
      </p:cxnSp>
      <p:cxnSp>
        <p:nvCxnSpPr>
          <p:cNvPr id="21" name="Curved Connector 20">
            <a:extLst>
              <a:ext uri="{FF2B5EF4-FFF2-40B4-BE49-F238E27FC236}">
                <a16:creationId xmlns:a16="http://schemas.microsoft.com/office/drawing/2014/main" id="{5E031AF8-EACF-994A-A5D0-764E7CBC91E1}"/>
              </a:ext>
            </a:extLst>
          </p:cNvPr>
          <p:cNvCxnSpPr/>
          <p:nvPr/>
        </p:nvCxnSpPr>
        <p:spPr>
          <a:xfrm rot="10800000" flipV="1">
            <a:off x="8399820" y="4198163"/>
            <a:ext cx="1939637" cy="1008000"/>
          </a:xfrm>
          <a:prstGeom prst="curvedConnector2">
            <a:avLst/>
          </a:prstGeom>
          <a:ln w="63500">
            <a:tailEnd type="triangle"/>
          </a:ln>
        </p:spPr>
        <p:style>
          <a:lnRef idx="1">
            <a:schemeClr val="accent4"/>
          </a:lnRef>
          <a:fillRef idx="0">
            <a:schemeClr val="accent4"/>
          </a:fillRef>
          <a:effectRef idx="0">
            <a:schemeClr val="accent4"/>
          </a:effectRef>
          <a:fontRef idx="minor">
            <a:schemeClr val="tx1"/>
          </a:fontRef>
        </p:style>
      </p:cxnSp>
      <p:sp>
        <p:nvSpPr>
          <p:cNvPr id="23" name="Content Placeholder 2">
            <a:extLst>
              <a:ext uri="{FF2B5EF4-FFF2-40B4-BE49-F238E27FC236}">
                <a16:creationId xmlns:a16="http://schemas.microsoft.com/office/drawing/2014/main" id="{77854199-2748-8B45-BA29-ED74E202D4C7}"/>
              </a:ext>
            </a:extLst>
          </p:cNvPr>
          <p:cNvSpPr>
            <a:spLocks noGrp="1"/>
          </p:cNvSpPr>
          <p:nvPr>
            <p:ph idx="1"/>
          </p:nvPr>
        </p:nvSpPr>
        <p:spPr>
          <a:xfrm>
            <a:off x="838200" y="1825625"/>
            <a:ext cx="5257800" cy="4351338"/>
          </a:xfrm>
        </p:spPr>
        <p:txBody>
          <a:bodyPr/>
          <a:lstStyle/>
          <a:p>
            <a:r>
              <a:rPr lang="en-US" dirty="0"/>
              <a:t>Two parts: data and pointer to next item.</a:t>
            </a:r>
          </a:p>
          <a:p>
            <a:r>
              <a:rPr lang="en-US" dirty="0"/>
              <a:t>Easy to grow and shrink.</a:t>
            </a:r>
          </a:p>
          <a:p>
            <a:r>
              <a:rPr lang="en-US" dirty="0"/>
              <a:t>Don’t need to know the full size at creation.</a:t>
            </a:r>
          </a:p>
          <a:p>
            <a:r>
              <a:rPr lang="en-US" dirty="0"/>
              <a:t>Slower than typical arrays, where data is right next to each other.</a:t>
            </a:r>
          </a:p>
        </p:txBody>
      </p:sp>
      <p:grpSp>
        <p:nvGrpSpPr>
          <p:cNvPr id="8" name="Group 7">
            <a:extLst>
              <a:ext uri="{FF2B5EF4-FFF2-40B4-BE49-F238E27FC236}">
                <a16:creationId xmlns:a16="http://schemas.microsoft.com/office/drawing/2014/main" id="{8A7FB083-F6D4-49C2-4359-77595C4719B6}"/>
              </a:ext>
            </a:extLst>
          </p:cNvPr>
          <p:cNvGrpSpPr/>
          <p:nvPr/>
        </p:nvGrpSpPr>
        <p:grpSpPr>
          <a:xfrm>
            <a:off x="8349125" y="1234563"/>
            <a:ext cx="1200393" cy="1090612"/>
            <a:chOff x="7424057" y="729500"/>
            <a:chExt cx="1200393" cy="1090611"/>
          </a:xfrm>
        </p:grpSpPr>
        <p:sp>
          <p:nvSpPr>
            <p:cNvPr id="2" name="TextBox 1">
              <a:extLst>
                <a:ext uri="{FF2B5EF4-FFF2-40B4-BE49-F238E27FC236}">
                  <a16:creationId xmlns:a16="http://schemas.microsoft.com/office/drawing/2014/main" id="{2AF58A9A-F0E8-A6C8-7283-BE867A98E6F0}"/>
                </a:ext>
              </a:extLst>
            </p:cNvPr>
            <p:cNvSpPr txBox="1"/>
            <p:nvPr/>
          </p:nvSpPr>
          <p:spPr>
            <a:xfrm>
              <a:off x="7424057" y="729500"/>
              <a:ext cx="1200393" cy="369332"/>
            </a:xfrm>
            <a:prstGeom prst="rect">
              <a:avLst/>
            </a:prstGeom>
            <a:noFill/>
          </p:spPr>
          <p:txBody>
            <a:bodyPr wrap="none" rtlCol="0">
              <a:spAutoFit/>
            </a:bodyPr>
            <a:lstStyle/>
            <a:p>
              <a:r>
                <a:rPr lang="en-US" dirty="0"/>
                <a:t>Start of list</a:t>
              </a:r>
            </a:p>
          </p:txBody>
        </p:sp>
        <p:cxnSp>
          <p:nvCxnSpPr>
            <p:cNvPr id="3" name="Curved Connector 2">
              <a:extLst>
                <a:ext uri="{FF2B5EF4-FFF2-40B4-BE49-F238E27FC236}">
                  <a16:creationId xmlns:a16="http://schemas.microsoft.com/office/drawing/2014/main" id="{52F2842F-9298-5F4F-B49B-186ECB02DEB8}"/>
                </a:ext>
              </a:extLst>
            </p:cNvPr>
            <p:cNvCxnSpPr>
              <a:cxnSpLocks/>
            </p:cNvCxnSpPr>
            <p:nvPr/>
          </p:nvCxnSpPr>
          <p:spPr>
            <a:xfrm rot="5400000">
              <a:off x="7704207" y="1500063"/>
              <a:ext cx="640095" cy="2"/>
            </a:xfrm>
            <a:prstGeom prst="curvedConnector3">
              <a:avLst>
                <a:gd name="adj1" fmla="val 50000"/>
              </a:avLst>
            </a:prstGeom>
            <a:ln w="63500">
              <a:tailEnd type="triangle"/>
            </a:ln>
          </p:spPr>
          <p:style>
            <a:lnRef idx="1">
              <a:schemeClr val="accent4"/>
            </a:lnRef>
            <a:fillRef idx="0">
              <a:schemeClr val="accent4"/>
            </a:fillRef>
            <a:effectRef idx="0">
              <a:schemeClr val="accent4"/>
            </a:effectRef>
            <a:fontRef idx="minor">
              <a:schemeClr val="tx1"/>
            </a:fontRef>
          </p:style>
        </p:cxnSp>
      </p:grpSp>
    </p:spTree>
    <p:extLst>
      <p:ext uri="{BB962C8B-B14F-4D97-AF65-F5344CB8AC3E}">
        <p14:creationId xmlns:p14="http://schemas.microsoft.com/office/powerpoint/2010/main" val="4192077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18DEE-FC54-7E8F-ED0D-A444105D78EC}"/>
              </a:ext>
            </a:extLst>
          </p:cNvPr>
          <p:cNvSpPr>
            <a:spLocks noGrp="1"/>
          </p:cNvSpPr>
          <p:nvPr>
            <p:ph type="title"/>
          </p:nvPr>
        </p:nvSpPr>
        <p:spPr/>
        <p:txBody>
          <a:bodyPr/>
          <a:lstStyle/>
          <a:p>
            <a:r>
              <a:rPr lang="en-US" dirty="0"/>
              <a:t>Dynamic Memory Allocation</a:t>
            </a:r>
          </a:p>
        </p:txBody>
      </p:sp>
      <p:sp>
        <p:nvSpPr>
          <p:cNvPr id="3" name="Content Placeholder 2">
            <a:extLst>
              <a:ext uri="{FF2B5EF4-FFF2-40B4-BE49-F238E27FC236}">
                <a16:creationId xmlns:a16="http://schemas.microsoft.com/office/drawing/2014/main" id="{CC025D3D-355D-2A2D-5719-ABBD5CCBEF6B}"/>
              </a:ext>
            </a:extLst>
          </p:cNvPr>
          <p:cNvSpPr>
            <a:spLocks noGrp="1"/>
          </p:cNvSpPr>
          <p:nvPr>
            <p:ph idx="1"/>
          </p:nvPr>
        </p:nvSpPr>
        <p:spPr/>
        <p:txBody>
          <a:bodyPr/>
          <a:lstStyle/>
          <a:p>
            <a:r>
              <a:rPr lang="en-US" dirty="0"/>
              <a:t>If you don’t know how much memory you need while you’re writing the program, you can ask the OS to allocate memory for you </a:t>
            </a:r>
            <a:r>
              <a:rPr lang="en-US" u="sng" dirty="0"/>
              <a:t>dynamically</a:t>
            </a:r>
            <a:r>
              <a:rPr lang="en-US" dirty="0"/>
              <a:t>, or while the program is running.</a:t>
            </a:r>
          </a:p>
          <a:p>
            <a:r>
              <a:rPr lang="en-US" dirty="0"/>
              <a:t>Requires you to manage memory in code (needing to allocate and deallocate/free).</a:t>
            </a:r>
          </a:p>
          <a:p>
            <a:r>
              <a:rPr lang="en-US" dirty="0"/>
              <a:t>For part 3 of this lab, you can call the function </a:t>
            </a:r>
            <a:r>
              <a:rPr lang="en-US" b="1" dirty="0" err="1"/>
              <a:t>alloc</a:t>
            </a:r>
            <a:r>
              <a:rPr lang="en-US" dirty="0"/>
              <a:t> to provide you with an area of memory that you can use to grow the list.</a:t>
            </a:r>
          </a:p>
        </p:txBody>
      </p:sp>
    </p:spTree>
    <p:extLst>
      <p:ext uri="{BB962C8B-B14F-4D97-AF65-F5344CB8AC3E}">
        <p14:creationId xmlns:p14="http://schemas.microsoft.com/office/powerpoint/2010/main" val="585509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C4C12-6FC3-4AA6-CEA0-988018B45535}"/>
              </a:ext>
            </a:extLst>
          </p:cNvPr>
          <p:cNvSpPr>
            <a:spLocks noGrp="1"/>
          </p:cNvSpPr>
          <p:nvPr>
            <p:ph type="title"/>
          </p:nvPr>
        </p:nvSpPr>
        <p:spPr/>
        <p:txBody>
          <a:bodyPr/>
          <a:lstStyle/>
          <a:p>
            <a:r>
              <a:rPr lang="en-US" dirty="0"/>
              <a:t>Creating a Hash Table in RISC-V</a:t>
            </a:r>
          </a:p>
        </p:txBody>
      </p:sp>
      <p:sp>
        <p:nvSpPr>
          <p:cNvPr id="3" name="Content Placeholder 2">
            <a:extLst>
              <a:ext uri="{FF2B5EF4-FFF2-40B4-BE49-F238E27FC236}">
                <a16:creationId xmlns:a16="http://schemas.microsoft.com/office/drawing/2014/main" id="{40BBAC2B-6050-1E76-196A-45CFD1716FF8}"/>
              </a:ext>
            </a:extLst>
          </p:cNvPr>
          <p:cNvSpPr>
            <a:spLocks noGrp="1"/>
          </p:cNvSpPr>
          <p:nvPr>
            <p:ph idx="1"/>
          </p:nvPr>
        </p:nvSpPr>
        <p:spPr/>
        <p:txBody>
          <a:bodyPr/>
          <a:lstStyle/>
          <a:p>
            <a:r>
              <a:rPr lang="en-US" dirty="0"/>
              <a:t>This lab is split into 3 parts:</a:t>
            </a:r>
          </a:p>
        </p:txBody>
      </p:sp>
      <p:sp>
        <p:nvSpPr>
          <p:cNvPr id="5" name="Rectangle 4">
            <a:extLst>
              <a:ext uri="{FF2B5EF4-FFF2-40B4-BE49-F238E27FC236}">
                <a16:creationId xmlns:a16="http://schemas.microsoft.com/office/drawing/2014/main" id="{644A2935-9CD6-496A-7BE7-500A54BC9B02}"/>
              </a:ext>
            </a:extLst>
          </p:cNvPr>
          <p:cNvSpPr/>
          <p:nvPr/>
        </p:nvSpPr>
        <p:spPr>
          <a:xfrm>
            <a:off x="968991" y="3429000"/>
            <a:ext cx="2593075" cy="600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hash</a:t>
            </a:r>
          </a:p>
        </p:txBody>
      </p:sp>
      <p:sp>
        <p:nvSpPr>
          <p:cNvPr id="6" name="Rectangle 5">
            <a:extLst>
              <a:ext uri="{FF2B5EF4-FFF2-40B4-BE49-F238E27FC236}">
                <a16:creationId xmlns:a16="http://schemas.microsoft.com/office/drawing/2014/main" id="{BBEECAFE-DEB2-FFFB-3F43-577BB8D6DE14}"/>
              </a:ext>
            </a:extLst>
          </p:cNvPr>
          <p:cNvSpPr/>
          <p:nvPr/>
        </p:nvSpPr>
        <p:spPr>
          <a:xfrm>
            <a:off x="968990" y="4164439"/>
            <a:ext cx="2593075" cy="600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equals</a:t>
            </a:r>
          </a:p>
        </p:txBody>
      </p:sp>
      <p:sp>
        <p:nvSpPr>
          <p:cNvPr id="7" name="Rectangle 6">
            <a:extLst>
              <a:ext uri="{FF2B5EF4-FFF2-40B4-BE49-F238E27FC236}">
                <a16:creationId xmlns:a16="http://schemas.microsoft.com/office/drawing/2014/main" id="{2F529991-6788-9F40-6D94-76E8E7717F21}"/>
              </a:ext>
            </a:extLst>
          </p:cNvPr>
          <p:cNvSpPr/>
          <p:nvPr/>
        </p:nvSpPr>
        <p:spPr>
          <a:xfrm>
            <a:off x="4799462" y="3429000"/>
            <a:ext cx="2593075" cy="600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insert</a:t>
            </a:r>
          </a:p>
        </p:txBody>
      </p:sp>
      <p:sp>
        <p:nvSpPr>
          <p:cNvPr id="8" name="Rectangle 7">
            <a:extLst>
              <a:ext uri="{FF2B5EF4-FFF2-40B4-BE49-F238E27FC236}">
                <a16:creationId xmlns:a16="http://schemas.microsoft.com/office/drawing/2014/main" id="{B92D8C8A-0871-E102-39DF-EB6BDA793F5E}"/>
              </a:ext>
            </a:extLst>
          </p:cNvPr>
          <p:cNvSpPr/>
          <p:nvPr/>
        </p:nvSpPr>
        <p:spPr>
          <a:xfrm>
            <a:off x="4799461" y="4164439"/>
            <a:ext cx="2593075" cy="600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find</a:t>
            </a:r>
          </a:p>
        </p:txBody>
      </p:sp>
      <p:sp>
        <p:nvSpPr>
          <p:cNvPr id="9" name="Rectangle 8">
            <a:extLst>
              <a:ext uri="{FF2B5EF4-FFF2-40B4-BE49-F238E27FC236}">
                <a16:creationId xmlns:a16="http://schemas.microsoft.com/office/drawing/2014/main" id="{96DA64F5-5DE8-10A0-9CF1-627FA1535B7C}"/>
              </a:ext>
            </a:extLst>
          </p:cNvPr>
          <p:cNvSpPr/>
          <p:nvPr/>
        </p:nvSpPr>
        <p:spPr>
          <a:xfrm>
            <a:off x="4799461" y="4899878"/>
            <a:ext cx="2593075" cy="600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delete</a:t>
            </a:r>
          </a:p>
        </p:txBody>
      </p:sp>
      <p:sp>
        <p:nvSpPr>
          <p:cNvPr id="10" name="Rectangle 9">
            <a:extLst>
              <a:ext uri="{FF2B5EF4-FFF2-40B4-BE49-F238E27FC236}">
                <a16:creationId xmlns:a16="http://schemas.microsoft.com/office/drawing/2014/main" id="{98834231-DDFA-B278-EFF7-3CE80A5D559C}"/>
              </a:ext>
            </a:extLst>
          </p:cNvPr>
          <p:cNvSpPr/>
          <p:nvPr/>
        </p:nvSpPr>
        <p:spPr>
          <a:xfrm>
            <a:off x="8629934" y="3429000"/>
            <a:ext cx="2593075" cy="600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insert_col</a:t>
            </a:r>
            <a:endParaRPr lang="en-US" dirty="0"/>
          </a:p>
        </p:txBody>
      </p:sp>
      <p:sp>
        <p:nvSpPr>
          <p:cNvPr id="11" name="Rectangle 10">
            <a:extLst>
              <a:ext uri="{FF2B5EF4-FFF2-40B4-BE49-F238E27FC236}">
                <a16:creationId xmlns:a16="http://schemas.microsoft.com/office/drawing/2014/main" id="{13E53FA1-D10C-652E-6635-4E6F063C22C9}"/>
              </a:ext>
            </a:extLst>
          </p:cNvPr>
          <p:cNvSpPr/>
          <p:nvPr/>
        </p:nvSpPr>
        <p:spPr>
          <a:xfrm>
            <a:off x="8629933" y="4164439"/>
            <a:ext cx="2593075" cy="600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find_col</a:t>
            </a:r>
            <a:endParaRPr lang="en-US" dirty="0"/>
          </a:p>
        </p:txBody>
      </p:sp>
      <p:sp>
        <p:nvSpPr>
          <p:cNvPr id="12" name="Rectangle 11">
            <a:extLst>
              <a:ext uri="{FF2B5EF4-FFF2-40B4-BE49-F238E27FC236}">
                <a16:creationId xmlns:a16="http://schemas.microsoft.com/office/drawing/2014/main" id="{94F7E2E2-F02B-819F-FA00-78DAC8A43744}"/>
              </a:ext>
            </a:extLst>
          </p:cNvPr>
          <p:cNvSpPr/>
          <p:nvPr/>
        </p:nvSpPr>
        <p:spPr>
          <a:xfrm>
            <a:off x="8629933" y="4899878"/>
            <a:ext cx="2593075" cy="600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delete_col</a:t>
            </a:r>
            <a:endParaRPr lang="en-US" dirty="0"/>
          </a:p>
        </p:txBody>
      </p:sp>
      <p:sp>
        <p:nvSpPr>
          <p:cNvPr id="13" name="TextBox 12">
            <a:extLst>
              <a:ext uri="{FF2B5EF4-FFF2-40B4-BE49-F238E27FC236}">
                <a16:creationId xmlns:a16="http://schemas.microsoft.com/office/drawing/2014/main" id="{32072133-E8D5-8111-DB24-7CBE63FCAF91}"/>
              </a:ext>
            </a:extLst>
          </p:cNvPr>
          <p:cNvSpPr txBox="1"/>
          <p:nvPr/>
        </p:nvSpPr>
        <p:spPr>
          <a:xfrm>
            <a:off x="1039863" y="2859984"/>
            <a:ext cx="2444772" cy="369332"/>
          </a:xfrm>
          <a:prstGeom prst="rect">
            <a:avLst/>
          </a:prstGeom>
          <a:noFill/>
        </p:spPr>
        <p:txBody>
          <a:bodyPr wrap="none" rtlCol="0">
            <a:spAutoFit/>
          </a:bodyPr>
          <a:lstStyle/>
          <a:p>
            <a:pPr algn="ctr"/>
            <a:r>
              <a:rPr lang="en-US" dirty="0"/>
              <a:t>Part 1: Helper Functions</a:t>
            </a:r>
          </a:p>
        </p:txBody>
      </p:sp>
      <p:sp>
        <p:nvSpPr>
          <p:cNvPr id="14" name="TextBox 13">
            <a:extLst>
              <a:ext uri="{FF2B5EF4-FFF2-40B4-BE49-F238E27FC236}">
                <a16:creationId xmlns:a16="http://schemas.microsoft.com/office/drawing/2014/main" id="{B42B7F13-5663-23AA-886F-B8A95F0743C0}"/>
              </a:ext>
            </a:extLst>
          </p:cNvPr>
          <p:cNvSpPr txBox="1"/>
          <p:nvPr/>
        </p:nvSpPr>
        <p:spPr>
          <a:xfrm>
            <a:off x="4799461" y="2715200"/>
            <a:ext cx="2593075" cy="646331"/>
          </a:xfrm>
          <a:prstGeom prst="rect">
            <a:avLst/>
          </a:prstGeom>
          <a:noFill/>
        </p:spPr>
        <p:txBody>
          <a:bodyPr wrap="square" rtlCol="0">
            <a:spAutoFit/>
          </a:bodyPr>
          <a:lstStyle/>
          <a:p>
            <a:pPr algn="ctr"/>
            <a:r>
              <a:rPr lang="en-US" dirty="0"/>
              <a:t>Part 2: Implement a </a:t>
            </a:r>
          </a:p>
          <a:p>
            <a:pPr algn="ctr"/>
            <a:r>
              <a:rPr lang="en-US" dirty="0"/>
              <a:t>Hash Table</a:t>
            </a:r>
          </a:p>
        </p:txBody>
      </p:sp>
      <p:sp>
        <p:nvSpPr>
          <p:cNvPr id="15" name="TextBox 14">
            <a:extLst>
              <a:ext uri="{FF2B5EF4-FFF2-40B4-BE49-F238E27FC236}">
                <a16:creationId xmlns:a16="http://schemas.microsoft.com/office/drawing/2014/main" id="{11CA734F-D655-06A2-9A85-80C5287A624F}"/>
              </a:ext>
            </a:extLst>
          </p:cNvPr>
          <p:cNvSpPr txBox="1"/>
          <p:nvPr/>
        </p:nvSpPr>
        <p:spPr>
          <a:xfrm>
            <a:off x="8629932" y="2723776"/>
            <a:ext cx="2593075" cy="646331"/>
          </a:xfrm>
          <a:prstGeom prst="rect">
            <a:avLst/>
          </a:prstGeom>
          <a:noFill/>
        </p:spPr>
        <p:txBody>
          <a:bodyPr wrap="square" rtlCol="0">
            <a:spAutoFit/>
          </a:bodyPr>
          <a:lstStyle/>
          <a:p>
            <a:pPr algn="ctr"/>
            <a:r>
              <a:rPr lang="en-US" dirty="0"/>
              <a:t>Part 3: Implement a </a:t>
            </a:r>
          </a:p>
          <a:p>
            <a:pPr algn="ctr"/>
            <a:r>
              <a:rPr lang="en-US" dirty="0"/>
              <a:t>Hash Table with Collisions</a:t>
            </a:r>
          </a:p>
        </p:txBody>
      </p:sp>
      <p:cxnSp>
        <p:nvCxnSpPr>
          <p:cNvPr id="17" name="Straight Arrow Connector 16">
            <a:extLst>
              <a:ext uri="{FF2B5EF4-FFF2-40B4-BE49-F238E27FC236}">
                <a16:creationId xmlns:a16="http://schemas.microsoft.com/office/drawing/2014/main" id="{03C1719A-2A49-7A7C-2F04-3B1CD393BDCD}"/>
              </a:ext>
            </a:extLst>
          </p:cNvPr>
          <p:cNvCxnSpPr/>
          <p:nvPr/>
        </p:nvCxnSpPr>
        <p:spPr>
          <a:xfrm>
            <a:off x="3783724" y="4164439"/>
            <a:ext cx="840828" cy="0"/>
          </a:xfrm>
          <a:prstGeom prst="straightConnector1">
            <a:avLst/>
          </a:prstGeom>
          <a:ln w="889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284DD86-9709-6C19-7B9C-427A74C39C50}"/>
              </a:ext>
            </a:extLst>
          </p:cNvPr>
          <p:cNvCxnSpPr/>
          <p:nvPr/>
        </p:nvCxnSpPr>
        <p:spPr>
          <a:xfrm>
            <a:off x="7668731" y="4187802"/>
            <a:ext cx="764389" cy="0"/>
          </a:xfrm>
          <a:prstGeom prst="straightConnector1">
            <a:avLst/>
          </a:prstGeom>
          <a:ln w="889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F71232F-27EA-EF11-3799-A6B7F7A61078}"/>
              </a:ext>
            </a:extLst>
          </p:cNvPr>
          <p:cNvSpPr txBox="1"/>
          <p:nvPr/>
        </p:nvSpPr>
        <p:spPr>
          <a:xfrm>
            <a:off x="2066273" y="5998984"/>
            <a:ext cx="8059450" cy="369332"/>
          </a:xfrm>
          <a:prstGeom prst="rect">
            <a:avLst/>
          </a:prstGeom>
          <a:noFill/>
        </p:spPr>
        <p:txBody>
          <a:bodyPr wrap="none" rtlCol="0">
            <a:spAutoFit/>
          </a:bodyPr>
          <a:lstStyle/>
          <a:p>
            <a:r>
              <a:rPr lang="en-US" i="1" dirty="0"/>
              <a:t>Detailed videos on how each of the algorithms work are embedded on the lab page. </a:t>
            </a:r>
          </a:p>
        </p:txBody>
      </p:sp>
    </p:spTree>
    <p:extLst>
      <p:ext uri="{BB962C8B-B14F-4D97-AF65-F5344CB8AC3E}">
        <p14:creationId xmlns:p14="http://schemas.microsoft.com/office/powerpoint/2010/main" val="362367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EDD9E-99EF-40CD-AD7E-AA69E3487598}"/>
              </a:ext>
            </a:extLst>
          </p:cNvPr>
          <p:cNvSpPr>
            <a:spLocks noGrp="1"/>
          </p:cNvSpPr>
          <p:nvPr>
            <p:ph type="title"/>
          </p:nvPr>
        </p:nvSpPr>
        <p:spPr/>
        <p:txBody>
          <a:bodyPr/>
          <a:lstStyle/>
          <a:p>
            <a:r>
              <a:rPr lang="en-US" dirty="0"/>
              <a:t>Representing the Entries as an Array</a:t>
            </a:r>
          </a:p>
        </p:txBody>
      </p:sp>
      <p:sp>
        <p:nvSpPr>
          <p:cNvPr id="3" name="Content Placeholder 2">
            <a:extLst>
              <a:ext uri="{FF2B5EF4-FFF2-40B4-BE49-F238E27FC236}">
                <a16:creationId xmlns:a16="http://schemas.microsoft.com/office/drawing/2014/main" id="{7C45C9DE-CF05-2504-B312-7EED6E6BC083}"/>
              </a:ext>
            </a:extLst>
          </p:cNvPr>
          <p:cNvSpPr>
            <a:spLocks noGrp="1"/>
          </p:cNvSpPr>
          <p:nvPr>
            <p:ph idx="1"/>
          </p:nvPr>
        </p:nvSpPr>
        <p:spPr>
          <a:xfrm>
            <a:off x="838200" y="1825625"/>
            <a:ext cx="10376338" cy="1662657"/>
          </a:xfrm>
        </p:spPr>
        <p:txBody>
          <a:bodyPr/>
          <a:lstStyle/>
          <a:p>
            <a:r>
              <a:rPr lang="en-US" dirty="0"/>
              <a:t>In this lab, you are given an array for storing items in the hash table.</a:t>
            </a:r>
          </a:p>
          <a:p>
            <a:r>
              <a:rPr lang="en-US" dirty="0"/>
              <a:t>We have to represent a 2D array in memory, which is one dimension.</a:t>
            </a:r>
          </a:p>
          <a:p>
            <a:r>
              <a:rPr lang="en-US" dirty="0"/>
              <a:t>The layout is different in part 2 and part 3, so pay attention!</a:t>
            </a:r>
          </a:p>
        </p:txBody>
      </p:sp>
      <p:sp>
        <p:nvSpPr>
          <p:cNvPr id="4" name="Rectangle 3">
            <a:extLst>
              <a:ext uri="{FF2B5EF4-FFF2-40B4-BE49-F238E27FC236}">
                <a16:creationId xmlns:a16="http://schemas.microsoft.com/office/drawing/2014/main" id="{88FC8832-B2E7-F1C4-A320-728B7ED63F02}"/>
              </a:ext>
            </a:extLst>
          </p:cNvPr>
          <p:cNvSpPr/>
          <p:nvPr/>
        </p:nvSpPr>
        <p:spPr>
          <a:xfrm>
            <a:off x="1559943" y="4011743"/>
            <a:ext cx="1111827" cy="305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sp>
        <p:nvSpPr>
          <p:cNvPr id="5" name="Rectangle 4">
            <a:extLst>
              <a:ext uri="{FF2B5EF4-FFF2-40B4-BE49-F238E27FC236}">
                <a16:creationId xmlns:a16="http://schemas.microsoft.com/office/drawing/2014/main" id="{60B1E2EE-BAB3-A82C-0334-140EF291D68E}"/>
              </a:ext>
            </a:extLst>
          </p:cNvPr>
          <p:cNvSpPr/>
          <p:nvPr/>
        </p:nvSpPr>
        <p:spPr>
          <a:xfrm>
            <a:off x="2671770" y="4011743"/>
            <a:ext cx="1111827" cy="3051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value</a:t>
            </a:r>
          </a:p>
        </p:txBody>
      </p:sp>
      <p:sp>
        <p:nvSpPr>
          <p:cNvPr id="10" name="TextBox 9">
            <a:extLst>
              <a:ext uri="{FF2B5EF4-FFF2-40B4-BE49-F238E27FC236}">
                <a16:creationId xmlns:a16="http://schemas.microsoft.com/office/drawing/2014/main" id="{9FD2855F-5B5D-6620-24BA-EEA3D4D8FFF7}"/>
              </a:ext>
            </a:extLst>
          </p:cNvPr>
          <p:cNvSpPr txBox="1"/>
          <p:nvPr/>
        </p:nvSpPr>
        <p:spPr>
          <a:xfrm>
            <a:off x="698728" y="4010416"/>
            <a:ext cx="792205" cy="307777"/>
          </a:xfrm>
          <a:prstGeom prst="rect">
            <a:avLst/>
          </a:prstGeom>
          <a:noFill/>
        </p:spPr>
        <p:txBody>
          <a:bodyPr wrap="none" rtlCol="0">
            <a:spAutoFit/>
          </a:bodyPr>
          <a:lstStyle/>
          <a:p>
            <a:r>
              <a:rPr lang="en-US" sz="1400" dirty="0"/>
              <a:t>hash = 0</a:t>
            </a:r>
          </a:p>
        </p:txBody>
      </p:sp>
      <p:sp>
        <p:nvSpPr>
          <p:cNvPr id="14" name="Rectangle 13">
            <a:extLst>
              <a:ext uri="{FF2B5EF4-FFF2-40B4-BE49-F238E27FC236}">
                <a16:creationId xmlns:a16="http://schemas.microsoft.com/office/drawing/2014/main" id="{BA1CA8ED-D196-5ADE-4E0F-6B8B9B70B6E4}"/>
              </a:ext>
            </a:extLst>
          </p:cNvPr>
          <p:cNvSpPr/>
          <p:nvPr/>
        </p:nvSpPr>
        <p:spPr>
          <a:xfrm>
            <a:off x="1559943" y="4320847"/>
            <a:ext cx="1111827" cy="305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sp>
        <p:nvSpPr>
          <p:cNvPr id="15" name="Rectangle 14">
            <a:extLst>
              <a:ext uri="{FF2B5EF4-FFF2-40B4-BE49-F238E27FC236}">
                <a16:creationId xmlns:a16="http://schemas.microsoft.com/office/drawing/2014/main" id="{DD00F289-B9EA-3084-A494-8028A64249D0}"/>
              </a:ext>
            </a:extLst>
          </p:cNvPr>
          <p:cNvSpPr/>
          <p:nvPr/>
        </p:nvSpPr>
        <p:spPr>
          <a:xfrm>
            <a:off x="2671770" y="4320847"/>
            <a:ext cx="1111827" cy="3051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value</a:t>
            </a:r>
          </a:p>
        </p:txBody>
      </p:sp>
      <p:sp>
        <p:nvSpPr>
          <p:cNvPr id="16" name="Rectangle 15">
            <a:extLst>
              <a:ext uri="{FF2B5EF4-FFF2-40B4-BE49-F238E27FC236}">
                <a16:creationId xmlns:a16="http://schemas.microsoft.com/office/drawing/2014/main" id="{F50D6E6F-3735-EA73-3694-49F3739B0487}"/>
              </a:ext>
            </a:extLst>
          </p:cNvPr>
          <p:cNvSpPr/>
          <p:nvPr/>
        </p:nvSpPr>
        <p:spPr>
          <a:xfrm>
            <a:off x="1559943" y="4628624"/>
            <a:ext cx="1111827" cy="305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sp>
        <p:nvSpPr>
          <p:cNvPr id="17" name="Rectangle 16">
            <a:extLst>
              <a:ext uri="{FF2B5EF4-FFF2-40B4-BE49-F238E27FC236}">
                <a16:creationId xmlns:a16="http://schemas.microsoft.com/office/drawing/2014/main" id="{E97715C2-52EE-7298-214F-0040E8CDECAC}"/>
              </a:ext>
            </a:extLst>
          </p:cNvPr>
          <p:cNvSpPr/>
          <p:nvPr/>
        </p:nvSpPr>
        <p:spPr>
          <a:xfrm>
            <a:off x="2671770" y="4628624"/>
            <a:ext cx="1111827" cy="3051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value</a:t>
            </a:r>
          </a:p>
        </p:txBody>
      </p:sp>
      <p:cxnSp>
        <p:nvCxnSpPr>
          <p:cNvPr id="19" name="Straight Arrow Connector 18">
            <a:extLst>
              <a:ext uri="{FF2B5EF4-FFF2-40B4-BE49-F238E27FC236}">
                <a16:creationId xmlns:a16="http://schemas.microsoft.com/office/drawing/2014/main" id="{923D1286-02DD-5545-9BA0-81D109C954E8}"/>
              </a:ext>
            </a:extLst>
          </p:cNvPr>
          <p:cNvCxnSpPr/>
          <p:nvPr/>
        </p:nvCxnSpPr>
        <p:spPr>
          <a:xfrm>
            <a:off x="4037600" y="4423185"/>
            <a:ext cx="517585"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FFF81F46-4B1F-8EB5-14CD-A2CE014CFF1A}"/>
              </a:ext>
            </a:extLst>
          </p:cNvPr>
          <p:cNvSpPr/>
          <p:nvPr/>
        </p:nvSpPr>
        <p:spPr>
          <a:xfrm>
            <a:off x="4895424" y="4287337"/>
            <a:ext cx="1111827" cy="277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sp>
        <p:nvSpPr>
          <p:cNvPr id="21" name="Rectangle 20">
            <a:extLst>
              <a:ext uri="{FF2B5EF4-FFF2-40B4-BE49-F238E27FC236}">
                <a16:creationId xmlns:a16="http://schemas.microsoft.com/office/drawing/2014/main" id="{DE1B0696-04F8-48A9-AEC9-4417B1F7EF6E}"/>
              </a:ext>
            </a:extLst>
          </p:cNvPr>
          <p:cNvSpPr/>
          <p:nvPr/>
        </p:nvSpPr>
        <p:spPr>
          <a:xfrm>
            <a:off x="6007251" y="4287337"/>
            <a:ext cx="1111827" cy="2773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value</a:t>
            </a:r>
          </a:p>
        </p:txBody>
      </p:sp>
      <p:sp>
        <p:nvSpPr>
          <p:cNvPr id="22" name="Rectangle 21">
            <a:extLst>
              <a:ext uri="{FF2B5EF4-FFF2-40B4-BE49-F238E27FC236}">
                <a16:creationId xmlns:a16="http://schemas.microsoft.com/office/drawing/2014/main" id="{C834ED56-50F7-27E7-A2D8-7A05448B5979}"/>
              </a:ext>
            </a:extLst>
          </p:cNvPr>
          <p:cNvSpPr/>
          <p:nvPr/>
        </p:nvSpPr>
        <p:spPr>
          <a:xfrm>
            <a:off x="7119078" y="4287337"/>
            <a:ext cx="1111827" cy="277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sp>
        <p:nvSpPr>
          <p:cNvPr id="23" name="Rectangle 22">
            <a:extLst>
              <a:ext uri="{FF2B5EF4-FFF2-40B4-BE49-F238E27FC236}">
                <a16:creationId xmlns:a16="http://schemas.microsoft.com/office/drawing/2014/main" id="{87FD2260-6D9F-1722-4442-3A7D4D05B03C}"/>
              </a:ext>
            </a:extLst>
          </p:cNvPr>
          <p:cNvSpPr/>
          <p:nvPr/>
        </p:nvSpPr>
        <p:spPr>
          <a:xfrm>
            <a:off x="8230905" y="4287337"/>
            <a:ext cx="1111827" cy="2773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value</a:t>
            </a:r>
          </a:p>
        </p:txBody>
      </p:sp>
      <p:sp>
        <p:nvSpPr>
          <p:cNvPr id="24" name="Rectangle 23">
            <a:extLst>
              <a:ext uri="{FF2B5EF4-FFF2-40B4-BE49-F238E27FC236}">
                <a16:creationId xmlns:a16="http://schemas.microsoft.com/office/drawing/2014/main" id="{09DB09E4-76CE-A960-C44A-E369F27A9984}"/>
              </a:ext>
            </a:extLst>
          </p:cNvPr>
          <p:cNvSpPr/>
          <p:nvPr/>
        </p:nvSpPr>
        <p:spPr>
          <a:xfrm>
            <a:off x="9342732" y="4287337"/>
            <a:ext cx="1111827" cy="277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sp>
        <p:nvSpPr>
          <p:cNvPr id="25" name="Rectangle 24">
            <a:extLst>
              <a:ext uri="{FF2B5EF4-FFF2-40B4-BE49-F238E27FC236}">
                <a16:creationId xmlns:a16="http://schemas.microsoft.com/office/drawing/2014/main" id="{08B4AA19-9652-04E4-64AA-22E45665ACFE}"/>
              </a:ext>
            </a:extLst>
          </p:cNvPr>
          <p:cNvSpPr/>
          <p:nvPr/>
        </p:nvSpPr>
        <p:spPr>
          <a:xfrm>
            <a:off x="10454559" y="4287337"/>
            <a:ext cx="1111827" cy="2773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value</a:t>
            </a:r>
          </a:p>
        </p:txBody>
      </p:sp>
      <p:sp>
        <p:nvSpPr>
          <p:cNvPr id="29" name="TextBox 28">
            <a:extLst>
              <a:ext uri="{FF2B5EF4-FFF2-40B4-BE49-F238E27FC236}">
                <a16:creationId xmlns:a16="http://schemas.microsoft.com/office/drawing/2014/main" id="{11744DF0-7AE6-940E-8731-1D0CD355F123}"/>
              </a:ext>
            </a:extLst>
          </p:cNvPr>
          <p:cNvSpPr txBox="1"/>
          <p:nvPr/>
        </p:nvSpPr>
        <p:spPr>
          <a:xfrm>
            <a:off x="698727" y="4304472"/>
            <a:ext cx="792205" cy="307777"/>
          </a:xfrm>
          <a:prstGeom prst="rect">
            <a:avLst/>
          </a:prstGeom>
          <a:noFill/>
        </p:spPr>
        <p:txBody>
          <a:bodyPr wrap="none" rtlCol="0">
            <a:spAutoFit/>
          </a:bodyPr>
          <a:lstStyle/>
          <a:p>
            <a:r>
              <a:rPr lang="en-US" sz="1400" dirty="0"/>
              <a:t>hash = 1</a:t>
            </a:r>
          </a:p>
        </p:txBody>
      </p:sp>
      <p:sp>
        <p:nvSpPr>
          <p:cNvPr id="30" name="TextBox 29">
            <a:extLst>
              <a:ext uri="{FF2B5EF4-FFF2-40B4-BE49-F238E27FC236}">
                <a16:creationId xmlns:a16="http://schemas.microsoft.com/office/drawing/2014/main" id="{413CD0D2-A8BA-0B57-E516-90A199664C08}"/>
              </a:ext>
            </a:extLst>
          </p:cNvPr>
          <p:cNvSpPr txBox="1"/>
          <p:nvPr/>
        </p:nvSpPr>
        <p:spPr>
          <a:xfrm>
            <a:off x="698726" y="4598528"/>
            <a:ext cx="792205" cy="307777"/>
          </a:xfrm>
          <a:prstGeom prst="rect">
            <a:avLst/>
          </a:prstGeom>
          <a:noFill/>
        </p:spPr>
        <p:txBody>
          <a:bodyPr wrap="none" rtlCol="0">
            <a:spAutoFit/>
          </a:bodyPr>
          <a:lstStyle/>
          <a:p>
            <a:r>
              <a:rPr lang="en-US" sz="1400" dirty="0"/>
              <a:t>hash = 2</a:t>
            </a:r>
          </a:p>
        </p:txBody>
      </p:sp>
      <p:sp>
        <p:nvSpPr>
          <p:cNvPr id="31" name="TextBox 30">
            <a:extLst>
              <a:ext uri="{FF2B5EF4-FFF2-40B4-BE49-F238E27FC236}">
                <a16:creationId xmlns:a16="http://schemas.microsoft.com/office/drawing/2014/main" id="{13938A6C-17A6-0E48-6561-A44362D08A5F}"/>
              </a:ext>
            </a:extLst>
          </p:cNvPr>
          <p:cNvSpPr txBox="1"/>
          <p:nvPr/>
        </p:nvSpPr>
        <p:spPr>
          <a:xfrm>
            <a:off x="5611148" y="3942272"/>
            <a:ext cx="792205" cy="279797"/>
          </a:xfrm>
          <a:prstGeom prst="rect">
            <a:avLst/>
          </a:prstGeom>
          <a:noFill/>
        </p:spPr>
        <p:txBody>
          <a:bodyPr wrap="none" rtlCol="0">
            <a:spAutoFit/>
          </a:bodyPr>
          <a:lstStyle/>
          <a:p>
            <a:r>
              <a:rPr lang="en-US" sz="1400" dirty="0"/>
              <a:t>hash = 0</a:t>
            </a:r>
          </a:p>
        </p:txBody>
      </p:sp>
      <p:sp>
        <p:nvSpPr>
          <p:cNvPr id="32" name="TextBox 31">
            <a:extLst>
              <a:ext uri="{FF2B5EF4-FFF2-40B4-BE49-F238E27FC236}">
                <a16:creationId xmlns:a16="http://schemas.microsoft.com/office/drawing/2014/main" id="{CE2F9938-B63D-C5E4-A040-E8EA11648FF4}"/>
              </a:ext>
            </a:extLst>
          </p:cNvPr>
          <p:cNvSpPr txBox="1"/>
          <p:nvPr/>
        </p:nvSpPr>
        <p:spPr>
          <a:xfrm>
            <a:off x="7834802" y="3934819"/>
            <a:ext cx="792205" cy="279797"/>
          </a:xfrm>
          <a:prstGeom prst="rect">
            <a:avLst/>
          </a:prstGeom>
          <a:noFill/>
        </p:spPr>
        <p:txBody>
          <a:bodyPr wrap="none" rtlCol="0">
            <a:spAutoFit/>
          </a:bodyPr>
          <a:lstStyle/>
          <a:p>
            <a:r>
              <a:rPr lang="en-US" sz="1400" dirty="0"/>
              <a:t>hash = 1</a:t>
            </a:r>
          </a:p>
        </p:txBody>
      </p:sp>
      <p:sp>
        <p:nvSpPr>
          <p:cNvPr id="33" name="TextBox 32">
            <a:extLst>
              <a:ext uri="{FF2B5EF4-FFF2-40B4-BE49-F238E27FC236}">
                <a16:creationId xmlns:a16="http://schemas.microsoft.com/office/drawing/2014/main" id="{958B20DB-83C9-901E-095E-F4A3C32C50C3}"/>
              </a:ext>
            </a:extLst>
          </p:cNvPr>
          <p:cNvSpPr txBox="1"/>
          <p:nvPr/>
        </p:nvSpPr>
        <p:spPr>
          <a:xfrm>
            <a:off x="10058456" y="3942271"/>
            <a:ext cx="792205" cy="279797"/>
          </a:xfrm>
          <a:prstGeom prst="rect">
            <a:avLst/>
          </a:prstGeom>
          <a:noFill/>
        </p:spPr>
        <p:txBody>
          <a:bodyPr wrap="none" rtlCol="0">
            <a:spAutoFit/>
          </a:bodyPr>
          <a:lstStyle/>
          <a:p>
            <a:r>
              <a:rPr lang="en-US" sz="1400" dirty="0"/>
              <a:t>hash = 2</a:t>
            </a:r>
          </a:p>
        </p:txBody>
      </p:sp>
      <p:sp>
        <p:nvSpPr>
          <p:cNvPr id="34" name="TextBox 33">
            <a:extLst>
              <a:ext uri="{FF2B5EF4-FFF2-40B4-BE49-F238E27FC236}">
                <a16:creationId xmlns:a16="http://schemas.microsoft.com/office/drawing/2014/main" id="{EEBF0540-7A0A-375E-E6C7-03F62FC30881}"/>
              </a:ext>
            </a:extLst>
          </p:cNvPr>
          <p:cNvSpPr txBox="1"/>
          <p:nvPr/>
        </p:nvSpPr>
        <p:spPr>
          <a:xfrm>
            <a:off x="5683867" y="3461664"/>
            <a:ext cx="824265" cy="369332"/>
          </a:xfrm>
          <a:prstGeom prst="rect">
            <a:avLst/>
          </a:prstGeom>
          <a:noFill/>
        </p:spPr>
        <p:txBody>
          <a:bodyPr wrap="none" rtlCol="0">
            <a:spAutoFit/>
          </a:bodyPr>
          <a:lstStyle/>
          <a:p>
            <a:r>
              <a:rPr lang="en-US" u="sng" dirty="0"/>
              <a:t>PART 2</a:t>
            </a:r>
          </a:p>
        </p:txBody>
      </p:sp>
      <p:sp>
        <p:nvSpPr>
          <p:cNvPr id="35" name="TextBox 34">
            <a:extLst>
              <a:ext uri="{FF2B5EF4-FFF2-40B4-BE49-F238E27FC236}">
                <a16:creationId xmlns:a16="http://schemas.microsoft.com/office/drawing/2014/main" id="{4F87C793-A59F-E922-47A9-3496CC854CDE}"/>
              </a:ext>
            </a:extLst>
          </p:cNvPr>
          <p:cNvSpPr txBox="1"/>
          <p:nvPr/>
        </p:nvSpPr>
        <p:spPr>
          <a:xfrm>
            <a:off x="5683867" y="5114981"/>
            <a:ext cx="824265" cy="369332"/>
          </a:xfrm>
          <a:prstGeom prst="rect">
            <a:avLst/>
          </a:prstGeom>
          <a:noFill/>
        </p:spPr>
        <p:txBody>
          <a:bodyPr wrap="none" rtlCol="0">
            <a:spAutoFit/>
          </a:bodyPr>
          <a:lstStyle/>
          <a:p>
            <a:r>
              <a:rPr lang="en-US" u="sng" dirty="0"/>
              <a:t>PART 3</a:t>
            </a:r>
          </a:p>
        </p:txBody>
      </p:sp>
      <p:sp>
        <p:nvSpPr>
          <p:cNvPr id="36" name="Rectangle 35">
            <a:extLst>
              <a:ext uri="{FF2B5EF4-FFF2-40B4-BE49-F238E27FC236}">
                <a16:creationId xmlns:a16="http://schemas.microsoft.com/office/drawing/2014/main" id="{9ABA626E-938C-DA64-03E3-A1DDEFDF427F}"/>
              </a:ext>
            </a:extLst>
          </p:cNvPr>
          <p:cNvSpPr/>
          <p:nvPr/>
        </p:nvSpPr>
        <p:spPr>
          <a:xfrm>
            <a:off x="1559943" y="5556152"/>
            <a:ext cx="1111827" cy="305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sp>
        <p:nvSpPr>
          <p:cNvPr id="37" name="Rectangle 36">
            <a:extLst>
              <a:ext uri="{FF2B5EF4-FFF2-40B4-BE49-F238E27FC236}">
                <a16:creationId xmlns:a16="http://schemas.microsoft.com/office/drawing/2014/main" id="{1627E531-2293-66AB-4808-AAF817ECDD12}"/>
              </a:ext>
            </a:extLst>
          </p:cNvPr>
          <p:cNvSpPr/>
          <p:nvPr/>
        </p:nvSpPr>
        <p:spPr>
          <a:xfrm>
            <a:off x="2671770" y="5556152"/>
            <a:ext cx="1111827" cy="3051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value</a:t>
            </a:r>
          </a:p>
        </p:txBody>
      </p:sp>
      <p:sp>
        <p:nvSpPr>
          <p:cNvPr id="38" name="TextBox 37">
            <a:extLst>
              <a:ext uri="{FF2B5EF4-FFF2-40B4-BE49-F238E27FC236}">
                <a16:creationId xmlns:a16="http://schemas.microsoft.com/office/drawing/2014/main" id="{A9380BE4-7E2A-AC3B-0858-F4A407F84637}"/>
              </a:ext>
            </a:extLst>
          </p:cNvPr>
          <p:cNvSpPr txBox="1"/>
          <p:nvPr/>
        </p:nvSpPr>
        <p:spPr>
          <a:xfrm>
            <a:off x="698728" y="5554825"/>
            <a:ext cx="792205" cy="307777"/>
          </a:xfrm>
          <a:prstGeom prst="rect">
            <a:avLst/>
          </a:prstGeom>
          <a:noFill/>
        </p:spPr>
        <p:txBody>
          <a:bodyPr wrap="none" rtlCol="0">
            <a:spAutoFit/>
          </a:bodyPr>
          <a:lstStyle/>
          <a:p>
            <a:r>
              <a:rPr lang="en-US" sz="1400" dirty="0"/>
              <a:t>hash = 0</a:t>
            </a:r>
          </a:p>
        </p:txBody>
      </p:sp>
      <p:sp>
        <p:nvSpPr>
          <p:cNvPr id="39" name="Rectangle 38">
            <a:extLst>
              <a:ext uri="{FF2B5EF4-FFF2-40B4-BE49-F238E27FC236}">
                <a16:creationId xmlns:a16="http://schemas.microsoft.com/office/drawing/2014/main" id="{1CB96DB5-CE35-B0C0-18B1-D33CBBCD89AE}"/>
              </a:ext>
            </a:extLst>
          </p:cNvPr>
          <p:cNvSpPr/>
          <p:nvPr/>
        </p:nvSpPr>
        <p:spPr>
          <a:xfrm>
            <a:off x="1559943" y="5865256"/>
            <a:ext cx="1111827" cy="305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sp>
        <p:nvSpPr>
          <p:cNvPr id="40" name="Rectangle 39">
            <a:extLst>
              <a:ext uri="{FF2B5EF4-FFF2-40B4-BE49-F238E27FC236}">
                <a16:creationId xmlns:a16="http://schemas.microsoft.com/office/drawing/2014/main" id="{B6ED4BAD-7594-1692-DD3D-2C0CC0DFE42A}"/>
              </a:ext>
            </a:extLst>
          </p:cNvPr>
          <p:cNvSpPr/>
          <p:nvPr/>
        </p:nvSpPr>
        <p:spPr>
          <a:xfrm>
            <a:off x="2671770" y="5865256"/>
            <a:ext cx="1111827" cy="3051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value</a:t>
            </a:r>
          </a:p>
        </p:txBody>
      </p:sp>
      <p:sp>
        <p:nvSpPr>
          <p:cNvPr id="41" name="Rectangle 40">
            <a:extLst>
              <a:ext uri="{FF2B5EF4-FFF2-40B4-BE49-F238E27FC236}">
                <a16:creationId xmlns:a16="http://schemas.microsoft.com/office/drawing/2014/main" id="{77D8E6A5-8E39-EBBF-2F99-07B864EC1092}"/>
              </a:ext>
            </a:extLst>
          </p:cNvPr>
          <p:cNvSpPr/>
          <p:nvPr/>
        </p:nvSpPr>
        <p:spPr>
          <a:xfrm>
            <a:off x="1559943" y="6173033"/>
            <a:ext cx="1111827" cy="305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sp>
        <p:nvSpPr>
          <p:cNvPr id="42" name="Rectangle 41">
            <a:extLst>
              <a:ext uri="{FF2B5EF4-FFF2-40B4-BE49-F238E27FC236}">
                <a16:creationId xmlns:a16="http://schemas.microsoft.com/office/drawing/2014/main" id="{CDA5C812-9303-95B1-FCA4-0654197ACF14}"/>
              </a:ext>
            </a:extLst>
          </p:cNvPr>
          <p:cNvSpPr/>
          <p:nvPr/>
        </p:nvSpPr>
        <p:spPr>
          <a:xfrm>
            <a:off x="2671770" y="6173033"/>
            <a:ext cx="1111827" cy="3051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value</a:t>
            </a:r>
          </a:p>
        </p:txBody>
      </p:sp>
      <p:sp>
        <p:nvSpPr>
          <p:cNvPr id="43" name="TextBox 42">
            <a:extLst>
              <a:ext uri="{FF2B5EF4-FFF2-40B4-BE49-F238E27FC236}">
                <a16:creationId xmlns:a16="http://schemas.microsoft.com/office/drawing/2014/main" id="{122E5634-3A06-6720-D467-83B88FD20EDB}"/>
              </a:ext>
            </a:extLst>
          </p:cNvPr>
          <p:cNvSpPr txBox="1"/>
          <p:nvPr/>
        </p:nvSpPr>
        <p:spPr>
          <a:xfrm>
            <a:off x="698727" y="5848881"/>
            <a:ext cx="792205" cy="307777"/>
          </a:xfrm>
          <a:prstGeom prst="rect">
            <a:avLst/>
          </a:prstGeom>
          <a:noFill/>
        </p:spPr>
        <p:txBody>
          <a:bodyPr wrap="none" rtlCol="0">
            <a:spAutoFit/>
          </a:bodyPr>
          <a:lstStyle/>
          <a:p>
            <a:r>
              <a:rPr lang="en-US" sz="1400" dirty="0"/>
              <a:t>hash = 1</a:t>
            </a:r>
          </a:p>
        </p:txBody>
      </p:sp>
      <p:sp>
        <p:nvSpPr>
          <p:cNvPr id="44" name="TextBox 43">
            <a:extLst>
              <a:ext uri="{FF2B5EF4-FFF2-40B4-BE49-F238E27FC236}">
                <a16:creationId xmlns:a16="http://schemas.microsoft.com/office/drawing/2014/main" id="{67872C33-0A40-2F1E-125A-3C65EA36728D}"/>
              </a:ext>
            </a:extLst>
          </p:cNvPr>
          <p:cNvSpPr txBox="1"/>
          <p:nvPr/>
        </p:nvSpPr>
        <p:spPr>
          <a:xfrm>
            <a:off x="698726" y="6142937"/>
            <a:ext cx="792205" cy="307777"/>
          </a:xfrm>
          <a:prstGeom prst="rect">
            <a:avLst/>
          </a:prstGeom>
          <a:noFill/>
        </p:spPr>
        <p:txBody>
          <a:bodyPr wrap="none" rtlCol="0">
            <a:spAutoFit/>
          </a:bodyPr>
          <a:lstStyle/>
          <a:p>
            <a:r>
              <a:rPr lang="en-US" sz="1400" dirty="0"/>
              <a:t>hash = 2</a:t>
            </a:r>
          </a:p>
        </p:txBody>
      </p:sp>
      <p:sp>
        <p:nvSpPr>
          <p:cNvPr id="45" name="Rectangle 44">
            <a:extLst>
              <a:ext uri="{FF2B5EF4-FFF2-40B4-BE49-F238E27FC236}">
                <a16:creationId xmlns:a16="http://schemas.microsoft.com/office/drawing/2014/main" id="{9EFBF802-334A-4329-3A4A-3331AC22CC7B}"/>
              </a:ext>
            </a:extLst>
          </p:cNvPr>
          <p:cNvSpPr/>
          <p:nvPr/>
        </p:nvSpPr>
        <p:spPr>
          <a:xfrm>
            <a:off x="3783597" y="5556407"/>
            <a:ext cx="1111827" cy="3051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next</a:t>
            </a:r>
          </a:p>
        </p:txBody>
      </p:sp>
      <p:sp>
        <p:nvSpPr>
          <p:cNvPr id="46" name="Rectangle 45">
            <a:extLst>
              <a:ext uri="{FF2B5EF4-FFF2-40B4-BE49-F238E27FC236}">
                <a16:creationId xmlns:a16="http://schemas.microsoft.com/office/drawing/2014/main" id="{187E0D7D-78BC-0352-6500-0FA2BD4BA0EC}"/>
              </a:ext>
            </a:extLst>
          </p:cNvPr>
          <p:cNvSpPr/>
          <p:nvPr/>
        </p:nvSpPr>
        <p:spPr>
          <a:xfrm>
            <a:off x="3783597" y="5865511"/>
            <a:ext cx="1111827" cy="3051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next</a:t>
            </a:r>
          </a:p>
        </p:txBody>
      </p:sp>
      <p:sp>
        <p:nvSpPr>
          <p:cNvPr id="47" name="Rectangle 46">
            <a:extLst>
              <a:ext uri="{FF2B5EF4-FFF2-40B4-BE49-F238E27FC236}">
                <a16:creationId xmlns:a16="http://schemas.microsoft.com/office/drawing/2014/main" id="{FC9292EB-3F3F-2A48-48E6-5FD5DA401D21}"/>
              </a:ext>
            </a:extLst>
          </p:cNvPr>
          <p:cNvSpPr/>
          <p:nvPr/>
        </p:nvSpPr>
        <p:spPr>
          <a:xfrm>
            <a:off x="3783597" y="6173288"/>
            <a:ext cx="1111827" cy="3051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next</a:t>
            </a:r>
          </a:p>
        </p:txBody>
      </p:sp>
      <p:sp>
        <p:nvSpPr>
          <p:cNvPr id="51" name="Rectangle 50">
            <a:extLst>
              <a:ext uri="{FF2B5EF4-FFF2-40B4-BE49-F238E27FC236}">
                <a16:creationId xmlns:a16="http://schemas.microsoft.com/office/drawing/2014/main" id="{D59105F9-9D93-6663-7583-C1E396616A1B}"/>
              </a:ext>
            </a:extLst>
          </p:cNvPr>
          <p:cNvSpPr/>
          <p:nvPr/>
        </p:nvSpPr>
        <p:spPr>
          <a:xfrm>
            <a:off x="5451337" y="5861275"/>
            <a:ext cx="1111827" cy="305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sp>
        <p:nvSpPr>
          <p:cNvPr id="52" name="Rectangle 51">
            <a:extLst>
              <a:ext uri="{FF2B5EF4-FFF2-40B4-BE49-F238E27FC236}">
                <a16:creationId xmlns:a16="http://schemas.microsoft.com/office/drawing/2014/main" id="{BB7A2AF4-27F9-2AC4-47F3-D2494B7EE990}"/>
              </a:ext>
            </a:extLst>
          </p:cNvPr>
          <p:cNvSpPr/>
          <p:nvPr/>
        </p:nvSpPr>
        <p:spPr>
          <a:xfrm>
            <a:off x="6563164" y="5861275"/>
            <a:ext cx="1111827" cy="3051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value</a:t>
            </a:r>
          </a:p>
        </p:txBody>
      </p:sp>
      <p:sp>
        <p:nvSpPr>
          <p:cNvPr id="53" name="Rectangle 52">
            <a:extLst>
              <a:ext uri="{FF2B5EF4-FFF2-40B4-BE49-F238E27FC236}">
                <a16:creationId xmlns:a16="http://schemas.microsoft.com/office/drawing/2014/main" id="{FEB305EB-324F-1865-6F38-A0552BC5E7EC}"/>
              </a:ext>
            </a:extLst>
          </p:cNvPr>
          <p:cNvSpPr/>
          <p:nvPr/>
        </p:nvSpPr>
        <p:spPr>
          <a:xfrm>
            <a:off x="7674991" y="5861530"/>
            <a:ext cx="1111827" cy="3051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next</a:t>
            </a:r>
          </a:p>
        </p:txBody>
      </p:sp>
      <p:sp>
        <p:nvSpPr>
          <p:cNvPr id="54" name="Rectangle 53">
            <a:extLst>
              <a:ext uri="{FF2B5EF4-FFF2-40B4-BE49-F238E27FC236}">
                <a16:creationId xmlns:a16="http://schemas.microsoft.com/office/drawing/2014/main" id="{7E2724EA-C812-4479-4B8C-D720EBC74ACF}"/>
              </a:ext>
            </a:extLst>
          </p:cNvPr>
          <p:cNvSpPr/>
          <p:nvPr/>
        </p:nvSpPr>
        <p:spPr>
          <a:xfrm>
            <a:off x="8786817" y="5854196"/>
            <a:ext cx="1111827" cy="305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sp>
        <p:nvSpPr>
          <p:cNvPr id="55" name="Rectangle 54">
            <a:extLst>
              <a:ext uri="{FF2B5EF4-FFF2-40B4-BE49-F238E27FC236}">
                <a16:creationId xmlns:a16="http://schemas.microsoft.com/office/drawing/2014/main" id="{F8BB92B7-D47C-DEE5-9553-E7885D336264}"/>
              </a:ext>
            </a:extLst>
          </p:cNvPr>
          <p:cNvSpPr/>
          <p:nvPr/>
        </p:nvSpPr>
        <p:spPr>
          <a:xfrm>
            <a:off x="9898644" y="5854196"/>
            <a:ext cx="1111827" cy="3051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value</a:t>
            </a:r>
          </a:p>
        </p:txBody>
      </p:sp>
      <p:sp>
        <p:nvSpPr>
          <p:cNvPr id="56" name="Rectangle 55">
            <a:extLst>
              <a:ext uri="{FF2B5EF4-FFF2-40B4-BE49-F238E27FC236}">
                <a16:creationId xmlns:a16="http://schemas.microsoft.com/office/drawing/2014/main" id="{A1773A5A-D4E5-9387-C4C7-B6E31F58B2AD}"/>
              </a:ext>
            </a:extLst>
          </p:cNvPr>
          <p:cNvSpPr/>
          <p:nvPr/>
        </p:nvSpPr>
        <p:spPr>
          <a:xfrm>
            <a:off x="11010471" y="5854451"/>
            <a:ext cx="1111827" cy="3051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next</a:t>
            </a:r>
          </a:p>
        </p:txBody>
      </p:sp>
      <p:sp>
        <p:nvSpPr>
          <p:cNvPr id="57" name="Rectangle 56">
            <a:extLst>
              <a:ext uri="{FF2B5EF4-FFF2-40B4-BE49-F238E27FC236}">
                <a16:creationId xmlns:a16="http://schemas.microsoft.com/office/drawing/2014/main" id="{9C20C6C0-3D98-4990-2C66-CCEBFCFA0909}"/>
              </a:ext>
            </a:extLst>
          </p:cNvPr>
          <p:cNvSpPr/>
          <p:nvPr/>
        </p:nvSpPr>
        <p:spPr>
          <a:xfrm>
            <a:off x="10255230" y="579826"/>
            <a:ext cx="1111827" cy="3051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17AF1146-7FE2-F45D-B640-5AB239B7BC3F}"/>
              </a:ext>
            </a:extLst>
          </p:cNvPr>
          <p:cNvSpPr txBox="1"/>
          <p:nvPr/>
        </p:nvSpPr>
        <p:spPr>
          <a:xfrm>
            <a:off x="10145050" y="964236"/>
            <a:ext cx="1332186" cy="646331"/>
          </a:xfrm>
          <a:prstGeom prst="rect">
            <a:avLst/>
          </a:prstGeom>
          <a:noFill/>
        </p:spPr>
        <p:txBody>
          <a:bodyPr wrap="square" rtlCol="0">
            <a:spAutoFit/>
          </a:bodyPr>
          <a:lstStyle/>
          <a:p>
            <a:r>
              <a:rPr lang="en-US" sz="1200" i="1" dirty="0"/>
              <a:t>Every block in the diagram is 1 word or 4 bytes long.</a:t>
            </a:r>
          </a:p>
        </p:txBody>
      </p:sp>
      <p:cxnSp>
        <p:nvCxnSpPr>
          <p:cNvPr id="60" name="Straight Arrow Connector 59">
            <a:extLst>
              <a:ext uri="{FF2B5EF4-FFF2-40B4-BE49-F238E27FC236}">
                <a16:creationId xmlns:a16="http://schemas.microsoft.com/office/drawing/2014/main" id="{9EF4EBA0-AADA-571A-75C8-9F542F97BD98}"/>
              </a:ext>
            </a:extLst>
          </p:cNvPr>
          <p:cNvCxnSpPr>
            <a:cxnSpLocks/>
          </p:cNvCxnSpPr>
          <p:nvPr/>
        </p:nvCxnSpPr>
        <p:spPr>
          <a:xfrm>
            <a:off x="4962659" y="6002769"/>
            <a:ext cx="389270"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1E039D4B-5443-F30E-48B3-E0281BD6C69F}"/>
              </a:ext>
            </a:extLst>
          </p:cNvPr>
          <p:cNvSpPr txBox="1"/>
          <p:nvPr/>
        </p:nvSpPr>
        <p:spPr>
          <a:xfrm>
            <a:off x="6604828" y="5513200"/>
            <a:ext cx="792205" cy="307777"/>
          </a:xfrm>
          <a:prstGeom prst="rect">
            <a:avLst/>
          </a:prstGeom>
          <a:noFill/>
        </p:spPr>
        <p:txBody>
          <a:bodyPr wrap="none" rtlCol="0">
            <a:spAutoFit/>
          </a:bodyPr>
          <a:lstStyle/>
          <a:p>
            <a:r>
              <a:rPr lang="en-US" sz="1400" dirty="0"/>
              <a:t>hash = 0</a:t>
            </a:r>
          </a:p>
        </p:txBody>
      </p:sp>
      <p:sp>
        <p:nvSpPr>
          <p:cNvPr id="63" name="TextBox 62">
            <a:extLst>
              <a:ext uri="{FF2B5EF4-FFF2-40B4-BE49-F238E27FC236}">
                <a16:creationId xmlns:a16="http://schemas.microsoft.com/office/drawing/2014/main" id="{5CA5EB55-E607-9D40-4B67-53EA6A69B944}"/>
              </a:ext>
            </a:extLst>
          </p:cNvPr>
          <p:cNvSpPr txBox="1"/>
          <p:nvPr/>
        </p:nvSpPr>
        <p:spPr>
          <a:xfrm>
            <a:off x="10018938" y="5497258"/>
            <a:ext cx="792205" cy="307777"/>
          </a:xfrm>
          <a:prstGeom prst="rect">
            <a:avLst/>
          </a:prstGeom>
          <a:noFill/>
        </p:spPr>
        <p:txBody>
          <a:bodyPr wrap="none" rtlCol="0">
            <a:spAutoFit/>
          </a:bodyPr>
          <a:lstStyle/>
          <a:p>
            <a:r>
              <a:rPr lang="en-US" sz="1400" dirty="0"/>
              <a:t>hash = 1</a:t>
            </a:r>
          </a:p>
        </p:txBody>
      </p:sp>
      <p:sp>
        <p:nvSpPr>
          <p:cNvPr id="64" name="Rectangle 63">
            <a:extLst>
              <a:ext uri="{FF2B5EF4-FFF2-40B4-BE49-F238E27FC236}">
                <a16:creationId xmlns:a16="http://schemas.microsoft.com/office/drawing/2014/main" id="{118E1DCC-A729-7923-B8FD-51CF7DAF6118}"/>
              </a:ext>
            </a:extLst>
          </p:cNvPr>
          <p:cNvSpPr/>
          <p:nvPr/>
        </p:nvSpPr>
        <p:spPr>
          <a:xfrm>
            <a:off x="12122297" y="5853182"/>
            <a:ext cx="1111827" cy="305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spTree>
    <p:extLst>
      <p:ext uri="{BB962C8B-B14F-4D97-AF65-F5344CB8AC3E}">
        <p14:creationId xmlns:p14="http://schemas.microsoft.com/office/powerpoint/2010/main" val="2763607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3653</TotalTime>
  <Words>1861</Words>
  <Application>Microsoft Macintosh PowerPoint</Application>
  <PresentationFormat>Widescreen</PresentationFormat>
  <Paragraphs>204</Paragraphs>
  <Slides>17</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Introduction to Hash Table Lab</vt:lpstr>
      <vt:lpstr>Lab Requirements</vt:lpstr>
      <vt:lpstr>Overview</vt:lpstr>
      <vt:lpstr>Hashing Functions</vt:lpstr>
      <vt:lpstr>Hash Table</vt:lpstr>
      <vt:lpstr>(Singly) Linked Lists</vt:lpstr>
      <vt:lpstr>Dynamic Memory Allocation</vt:lpstr>
      <vt:lpstr>Creating a Hash Table in RISC-V</vt:lpstr>
      <vt:lpstr>Representing the Entries as an Array</vt:lpstr>
      <vt:lpstr>Part 1</vt:lpstr>
      <vt:lpstr>Part 2</vt:lpstr>
      <vt:lpstr>Part 3</vt:lpstr>
      <vt:lpstr>Register Convention in RISC-V</vt:lpstr>
      <vt:lpstr>File Templates</vt:lpstr>
      <vt:lpstr>Testing</vt:lpstr>
      <vt:lpstr>Final Remarks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Hash Table Lab</dc:title>
  <dc:creator>Microsoft Office User</dc:creator>
  <cp:lastModifiedBy>Rajan Maghera</cp:lastModifiedBy>
  <cp:revision>18</cp:revision>
  <dcterms:created xsi:type="dcterms:W3CDTF">2022-07-20T18:20:49Z</dcterms:created>
  <dcterms:modified xsi:type="dcterms:W3CDTF">2022-08-06T09:56:07Z</dcterms:modified>
</cp:coreProperties>
</file>