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7" r:id="rId3"/>
    <p:sldId id="258" r:id="rId4"/>
    <p:sldId id="259" r:id="rId5"/>
    <p:sldId id="261" r:id="rId6"/>
    <p:sldId id="262" r:id="rId7"/>
    <p:sldId id="265" r:id="rId8"/>
    <p:sldId id="266" r:id="rId9"/>
    <p:sldId id="268" r:id="rId10"/>
    <p:sldId id="269" r:id="rId11"/>
    <p:sldId id="270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73"/>
    <p:restoredTop sz="94694"/>
  </p:normalViewPr>
  <p:slideViewPr>
    <p:cSldViewPr snapToGrid="0" snapToObjects="1">
      <p:cViewPr varScale="1">
        <p:scale>
          <a:sx n="127" d="100"/>
          <a:sy n="127" d="100"/>
        </p:scale>
        <p:origin x="184" y="73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ED59-9800-3343-9696-31555D25B0C4}" type="datetimeFigureOut">
              <a:rPr lang="en-US" smtClean="0"/>
              <a:t>9/23/20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71B-F4E8-B74D-9133-D00C41979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6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ED59-9800-3343-9696-31555D25B0C4}" type="datetimeFigureOut">
              <a:rPr lang="en-US" smtClean="0"/>
              <a:t>9/23/20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71B-F4E8-B74D-9133-D00C41979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231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ED59-9800-3343-9696-31555D25B0C4}" type="datetimeFigureOut">
              <a:rPr lang="en-US" smtClean="0"/>
              <a:t>9/23/20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71B-F4E8-B74D-9133-D00C41979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079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ED59-9800-3343-9696-31555D25B0C4}" type="datetimeFigureOut">
              <a:rPr lang="en-US" smtClean="0"/>
              <a:t>9/23/20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71B-F4E8-B74D-9133-D00C41979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21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ED59-9800-3343-9696-31555D25B0C4}" type="datetimeFigureOut">
              <a:rPr lang="en-US" smtClean="0"/>
              <a:t>9/23/20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71B-F4E8-B74D-9133-D00C41979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062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ED59-9800-3343-9696-31555D25B0C4}" type="datetimeFigureOut">
              <a:rPr lang="en-US" smtClean="0"/>
              <a:t>9/23/20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71B-F4E8-B74D-9133-D00C41979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547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ED59-9800-3343-9696-31555D25B0C4}" type="datetimeFigureOut">
              <a:rPr lang="en-US" smtClean="0"/>
              <a:t>9/23/20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71B-F4E8-B74D-9133-D00C41979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627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ED59-9800-3343-9696-31555D25B0C4}" type="datetimeFigureOut">
              <a:rPr lang="en-US" smtClean="0"/>
              <a:t>9/23/20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71B-F4E8-B74D-9133-D00C41979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49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ED59-9800-3343-9696-31555D25B0C4}" type="datetimeFigureOut">
              <a:rPr lang="en-US" smtClean="0"/>
              <a:t>9/23/20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71B-F4E8-B74D-9133-D00C41979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023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ED59-9800-3343-9696-31555D25B0C4}" type="datetimeFigureOut">
              <a:rPr lang="en-US" smtClean="0"/>
              <a:t>9/23/20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71B-F4E8-B74D-9133-D00C41979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271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1ED59-9800-3343-9696-31555D25B0C4}" type="datetimeFigureOut">
              <a:rPr lang="en-US" smtClean="0"/>
              <a:t>9/23/20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42971B-F4E8-B74D-9133-D00C41979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9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1ED59-9800-3343-9696-31555D25B0C4}" type="datetimeFigureOut">
              <a:rPr lang="en-US" smtClean="0"/>
              <a:t>9/23/20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2971B-F4E8-B74D-9133-D00C41979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273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Introduction to </a:t>
            </a:r>
            <a:b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Lab Packet Forward -</a:t>
            </a:r>
            <a:b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Checksum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J. Nelson Amaral</a:t>
            </a:r>
          </a:p>
        </p:txBody>
      </p:sp>
    </p:spTree>
    <p:extLst>
      <p:ext uri="{BB962C8B-B14F-4D97-AF65-F5344CB8AC3E}">
        <p14:creationId xmlns:p14="http://schemas.microsoft.com/office/powerpoint/2010/main" val="777402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EA077-9D20-BF44-B064-F0F768956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You need to write three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489B9-C0C6-2E43-931A-BD93F3542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flipHalfwordBytes</a:t>
            </a:r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1"/>
            <a:r>
              <a:rPr lang="en-US" dirty="0">
                <a:ea typeface="Menlo" panose="020B0609030804020204" pitchFamily="49" charset="0"/>
                <a:cs typeface="Menlo" panose="020B0609030804020204" pitchFamily="49" charset="0"/>
              </a:rPr>
              <a:t>Argument:</a:t>
            </a:r>
          </a:p>
          <a:p>
            <a:pPr lvl="2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a0: </a:t>
            </a:r>
            <a:r>
              <a:rPr lang="en-US" dirty="0"/>
              <a:t>a value</a:t>
            </a:r>
          </a:p>
          <a:p>
            <a:pPr lvl="1"/>
            <a:r>
              <a:rPr lang="en-US" dirty="0"/>
              <a:t>Returns:</a:t>
            </a:r>
          </a:p>
          <a:p>
            <a:pPr lvl="2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a0</a:t>
            </a:r>
            <a:r>
              <a:rPr lang="en-US" dirty="0"/>
              <a:t>: the argument value with the order of two bytes of the lower halfword reversed</a:t>
            </a:r>
          </a:p>
        </p:txBody>
      </p:sp>
    </p:spTree>
    <p:extLst>
      <p:ext uri="{BB962C8B-B14F-4D97-AF65-F5344CB8AC3E}">
        <p14:creationId xmlns:p14="http://schemas.microsoft.com/office/powerpoint/2010/main" val="2970537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EA077-9D20-BF44-B064-F0F768956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You need to write three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489B9-C0C6-2E43-931A-BD93F3542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getHeaderLength</a:t>
            </a:r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lvl="1"/>
            <a:r>
              <a:rPr lang="en-US" dirty="0">
                <a:ea typeface="Menlo" panose="020B0609030804020204" pitchFamily="49" charset="0"/>
                <a:cs typeface="Menlo" panose="020B0609030804020204" pitchFamily="49" charset="0"/>
              </a:rPr>
              <a:t>Argument:</a:t>
            </a:r>
          </a:p>
          <a:p>
            <a:pPr lvl="2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a0: </a:t>
            </a:r>
            <a:r>
              <a:rPr lang="en-US" dirty="0" err="1"/>
              <a:t>addres</a:t>
            </a:r>
            <a:r>
              <a:rPr lang="en-US" dirty="0"/>
              <a:t> of an IP packet in memory</a:t>
            </a:r>
          </a:p>
          <a:p>
            <a:pPr lvl="1"/>
            <a:r>
              <a:rPr lang="en-US" dirty="0"/>
              <a:t>Returns:</a:t>
            </a:r>
          </a:p>
          <a:p>
            <a:pPr lvl="2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a0</a:t>
            </a:r>
            <a:r>
              <a:rPr lang="en-US" dirty="0"/>
              <a:t>: </a:t>
            </a:r>
            <a:r>
              <a:rPr lang="en-CA" dirty="0"/>
              <a:t>the value of the packet's </a:t>
            </a:r>
            <a:r>
              <a:rPr lang="en-CA" i="1" dirty="0"/>
              <a:t>Packet Header Length</a:t>
            </a:r>
            <a:r>
              <a:rPr lang="en-CA" dirty="0"/>
              <a:t> field in the lowest four bits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2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606B5CE1-423F-0C4B-9841-25E59D178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1476" y="2113695"/>
            <a:ext cx="6701048" cy="2348629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B71D4D09-59FC-7440-A2CC-966AF3B72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5900" y="205979"/>
            <a:ext cx="6172200" cy="857250"/>
          </a:xfrm>
        </p:spPr>
        <p:txBody>
          <a:bodyPr/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Layout of an IP Packet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9B81834-72EC-414D-BE02-AEDFE8A688A2}"/>
              </a:ext>
            </a:extLst>
          </p:cNvPr>
          <p:cNvSpPr/>
          <p:nvPr/>
        </p:nvSpPr>
        <p:spPr>
          <a:xfrm>
            <a:off x="2656183" y="2657106"/>
            <a:ext cx="718346" cy="265825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103A229-E6D9-4740-BFC5-27AA4C684FE4}"/>
              </a:ext>
            </a:extLst>
          </p:cNvPr>
          <p:cNvGrpSpPr/>
          <p:nvPr/>
        </p:nvGrpSpPr>
        <p:grpSpPr>
          <a:xfrm>
            <a:off x="1485901" y="1039104"/>
            <a:ext cx="1275480" cy="1656931"/>
            <a:chOff x="420902" y="955521"/>
            <a:chExt cx="1641827" cy="10060055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50BE578A-C975-914F-85C3-9D43959B7602}"/>
                </a:ext>
              </a:extLst>
            </p:cNvPr>
            <p:cNvSpPr txBox="1"/>
            <p:nvPr/>
          </p:nvSpPr>
          <p:spPr>
            <a:xfrm>
              <a:off x="420902" y="955521"/>
              <a:ext cx="1635041" cy="5605997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Length of</a:t>
              </a:r>
            </a:p>
            <a:p>
              <a:r>
                <a:rPr lang="en-US" dirty="0">
                  <a:solidFill>
                    <a:srgbClr val="FF0000"/>
                  </a:solidFill>
                </a:rPr>
                <a:t>the Header</a:t>
              </a:r>
            </a:p>
            <a:p>
              <a:r>
                <a:rPr lang="en-US" dirty="0">
                  <a:solidFill>
                    <a:srgbClr val="FF0000"/>
                  </a:solidFill>
                </a:rPr>
                <a:t>(in words)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5CAFCD6-B565-C24F-828A-B1283C26A782}"/>
                </a:ext>
              </a:extLst>
            </p:cNvPr>
            <p:cNvCxnSpPr>
              <a:cxnSpLocks/>
              <a:stCxn id="32" idx="2"/>
              <a:endCxn id="30" idx="1"/>
            </p:cNvCxnSpPr>
            <p:nvPr/>
          </p:nvCxnSpPr>
          <p:spPr>
            <a:xfrm>
              <a:off x="1238423" y="6561518"/>
              <a:ext cx="824306" cy="4454058"/>
            </a:xfrm>
            <a:prstGeom prst="line">
              <a:avLst/>
            </a:prstGeom>
            <a:ln w="6350" cmpd="sng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Oval 33">
            <a:extLst>
              <a:ext uri="{FF2B5EF4-FFF2-40B4-BE49-F238E27FC236}">
                <a16:creationId xmlns:a16="http://schemas.microsoft.com/office/drawing/2014/main" id="{A3AA388D-BB73-8C4A-B3F7-6CD24A81857B}"/>
              </a:ext>
            </a:extLst>
          </p:cNvPr>
          <p:cNvSpPr/>
          <p:nvPr/>
        </p:nvSpPr>
        <p:spPr>
          <a:xfrm>
            <a:off x="6018463" y="3198385"/>
            <a:ext cx="745931" cy="182270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6E230F1-BEBA-EB4E-8CC8-C00CBF0359B6}"/>
              </a:ext>
            </a:extLst>
          </p:cNvPr>
          <p:cNvSpPr txBox="1"/>
          <p:nvPr/>
        </p:nvSpPr>
        <p:spPr>
          <a:xfrm>
            <a:off x="4047459" y="1039103"/>
            <a:ext cx="3098489" cy="120032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Used to determine how</a:t>
            </a:r>
          </a:p>
          <a:p>
            <a:r>
              <a:rPr lang="en-US" dirty="0">
                <a:solidFill>
                  <a:srgbClr val="FF0000"/>
                </a:solidFill>
              </a:rPr>
              <a:t>many halfwords to use to compute the Header Checksum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C2378FCD-341B-EF4A-8800-0A4F981529C9}"/>
              </a:ext>
            </a:extLst>
          </p:cNvPr>
          <p:cNvCxnSpPr>
            <a:cxnSpLocks/>
            <a:stCxn id="35" idx="1"/>
            <a:endCxn id="30" idx="7"/>
          </p:cNvCxnSpPr>
          <p:nvPr/>
        </p:nvCxnSpPr>
        <p:spPr>
          <a:xfrm flipH="1">
            <a:off x="3269330" y="1639268"/>
            <a:ext cx="778129" cy="1056767"/>
          </a:xfrm>
          <a:prstGeom prst="line">
            <a:avLst/>
          </a:prstGeom>
          <a:ln w="635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2ACEA740-891B-3B4A-B33C-A7AEF20C4C45}"/>
              </a:ext>
            </a:extLst>
          </p:cNvPr>
          <p:cNvCxnSpPr>
            <a:cxnSpLocks/>
            <a:stCxn id="35" idx="2"/>
            <a:endCxn id="34" idx="0"/>
          </p:cNvCxnSpPr>
          <p:nvPr/>
        </p:nvCxnSpPr>
        <p:spPr>
          <a:xfrm>
            <a:off x="5596704" y="2239432"/>
            <a:ext cx="794725" cy="958953"/>
          </a:xfrm>
          <a:prstGeom prst="line">
            <a:avLst/>
          </a:prstGeom>
          <a:ln w="635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477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4" grpId="0" animBg="1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What is the input to your assignment?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41476" y="2253607"/>
            <a:ext cx="601094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100" dirty="0">
                <a:latin typeface="Monaco" pitchFamily="2" charset="77"/>
                <a:ea typeface="Menlo" panose="020B0609030804020204" pitchFamily="49" charset="0"/>
                <a:cs typeface="Menlo" panose="020B0609030804020204" pitchFamily="49" charset="0"/>
              </a:rPr>
              <a:t>a0</a:t>
            </a:r>
            <a:r>
              <a:rPr lang="en-US" sz="2100" dirty="0"/>
              <a:t>:   The address of an IPv4 packet stored in memory</a:t>
            </a:r>
          </a:p>
        </p:txBody>
      </p:sp>
    </p:spTree>
    <p:extLst>
      <p:ext uri="{BB962C8B-B14F-4D97-AF65-F5344CB8AC3E}">
        <p14:creationId xmlns:p14="http://schemas.microsoft.com/office/powerpoint/2010/main" val="61737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What does 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checksum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do?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45543" y="2213960"/>
            <a:ext cx="489223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i="1" dirty="0"/>
              <a:t>Calculate and return the Header Checksum </a:t>
            </a:r>
          </a:p>
          <a:p>
            <a:pPr algn="ctr"/>
            <a:r>
              <a:rPr lang="en-US" sz="2100" i="1" dirty="0"/>
              <a:t>of an IPv4 Packet</a:t>
            </a:r>
          </a:p>
        </p:txBody>
      </p:sp>
    </p:spTree>
    <p:extLst>
      <p:ext uri="{BB962C8B-B14F-4D97-AF65-F5344CB8AC3E}">
        <p14:creationId xmlns:p14="http://schemas.microsoft.com/office/powerpoint/2010/main" val="44510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Computing Header Checksum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00151"/>
            <a:ext cx="6858000" cy="3394472"/>
          </a:xfrm>
        </p:spPr>
        <p:txBody>
          <a:bodyPr>
            <a:normAutofit/>
          </a:bodyPr>
          <a:lstStyle/>
          <a:p>
            <a:pPr marL="385763" indent="-385763">
              <a:buFont typeface="+mj-lt"/>
              <a:buAutoNum type="arabicPeriod"/>
            </a:pPr>
            <a:r>
              <a:rPr lang="en-US" sz="2100" dirty="0"/>
              <a:t>Break the packet’s header into halfword (16 bit) values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2100" dirty="0"/>
              <a:t>Accumulator ← 0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2100" b="1" dirty="0"/>
              <a:t>for each </a:t>
            </a:r>
            <a:r>
              <a:rPr lang="en-US" sz="2100" dirty="0"/>
              <a:t>halfword H</a:t>
            </a:r>
            <a:r>
              <a:rPr lang="en-US" sz="2100" baseline="-25000" dirty="0"/>
              <a:t>i</a:t>
            </a:r>
            <a:r>
              <a:rPr lang="en-US" sz="2100" dirty="0"/>
              <a:t> in the header:</a:t>
            </a:r>
          </a:p>
          <a:p>
            <a:pPr marL="685800" lvl="1" indent="-385763">
              <a:buFont typeface="+mj-lt"/>
              <a:buAutoNum type="arabicPeriod"/>
            </a:pPr>
            <a:r>
              <a:rPr lang="en-US" dirty="0"/>
              <a:t>(</a:t>
            </a:r>
            <a:r>
              <a:rPr lang="en-US" dirty="0" err="1"/>
              <a:t>CarryOut</a:t>
            </a:r>
            <a:r>
              <a:rPr lang="en-US" dirty="0"/>
              <a:t>, Sum) ← Accumulator + H</a:t>
            </a:r>
            <a:r>
              <a:rPr lang="en-US" baseline="-25000" dirty="0"/>
              <a:t>i</a:t>
            </a:r>
            <a:endParaRPr lang="en-US" dirty="0"/>
          </a:p>
          <a:p>
            <a:pPr marL="685800" lvl="1" indent="-385763">
              <a:buFont typeface="+mj-lt"/>
              <a:buAutoNum type="arabicPeriod"/>
            </a:pPr>
            <a:r>
              <a:rPr lang="en-US" dirty="0"/>
              <a:t>Accumulator ← Sum + Carryout</a:t>
            </a:r>
          </a:p>
          <a:p>
            <a:pPr marL="385763" indent="-385763">
              <a:buFont typeface="+mj-lt"/>
              <a:buAutoNum type="arabicPeriod"/>
            </a:pPr>
            <a:r>
              <a:rPr lang="en-US" sz="2100" dirty="0"/>
              <a:t>Checksum ← Logical complement of Accumulator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9F9DD2-E33C-A045-995D-6686A1F6C9AC}"/>
              </a:ext>
            </a:extLst>
          </p:cNvPr>
          <p:cNvSpPr txBox="1"/>
          <p:nvPr/>
        </p:nvSpPr>
        <p:spPr>
          <a:xfrm>
            <a:off x="1407360" y="4294540"/>
            <a:ext cx="637180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Note: you must skip the Header Checksum field when computing the checksum</a:t>
            </a:r>
          </a:p>
        </p:txBody>
      </p:sp>
    </p:spTree>
    <p:extLst>
      <p:ext uri="{BB962C8B-B14F-4D97-AF65-F5344CB8AC3E}">
        <p14:creationId xmlns:p14="http://schemas.microsoft.com/office/powerpoint/2010/main" val="138176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Computing Header Checksum</a:t>
            </a:r>
            <a:b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(Example)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55056" y="1509276"/>
            <a:ext cx="287931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1000 0110 0101 1110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55056" y="1842867"/>
            <a:ext cx="287931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1010 1100 0111 0000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12472" y="1471176"/>
            <a:ext cx="197252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; </a:t>
            </a:r>
            <a:r>
              <a:rPr lang="en-US" sz="2400" dirty="0" err="1"/>
              <a:t>Accumulator</a:t>
            </a:r>
            <a:r>
              <a:rPr lang="en-US" sz="2400" baseline="-25000" dirty="0" err="1"/>
              <a:t>i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331522" y="1804767"/>
            <a:ext cx="57419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; H</a:t>
            </a:r>
            <a:r>
              <a:rPr lang="en-US" sz="2400" baseline="-25000" dirty="0"/>
              <a:t>i</a:t>
            </a:r>
            <a:endParaRPr lang="en-US" sz="24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724025" y="2281448"/>
            <a:ext cx="432435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916906" y="1823817"/>
            <a:ext cx="33855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+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64581" y="2281017"/>
            <a:ext cx="287931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0011 0010 1100 1110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56629" y="2281017"/>
            <a:ext cx="34015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78598" y="953867"/>
            <a:ext cx="131946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CarryOut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7" name="Straight Connector 16"/>
          <p:cNvCxnSpPr>
            <a:stCxn id="16" idx="2"/>
            <a:endCxn id="34" idx="1"/>
          </p:cNvCxnSpPr>
          <p:nvPr/>
        </p:nvCxnSpPr>
        <p:spPr>
          <a:xfrm>
            <a:off x="1838330" y="1415532"/>
            <a:ext cx="458469" cy="865485"/>
          </a:xfrm>
          <a:prstGeom prst="line">
            <a:avLst/>
          </a:prstGeom>
          <a:ln w="635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559848" y="1072060"/>
            <a:ext cx="732893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Sum</a:t>
            </a:r>
          </a:p>
        </p:txBody>
      </p:sp>
      <p:cxnSp>
        <p:nvCxnSpPr>
          <p:cNvPr id="22" name="Straight Connector 21"/>
          <p:cNvCxnSpPr>
            <a:stCxn id="21" idx="2"/>
            <a:endCxn id="33" idx="1"/>
          </p:cNvCxnSpPr>
          <p:nvPr/>
        </p:nvCxnSpPr>
        <p:spPr>
          <a:xfrm flipH="1">
            <a:off x="3797025" y="1533725"/>
            <a:ext cx="129270" cy="747724"/>
          </a:xfrm>
          <a:prstGeom prst="line">
            <a:avLst/>
          </a:prstGeom>
          <a:ln w="635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364581" y="3404967"/>
            <a:ext cx="287931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0011 0010 1100 1110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894155" y="3729033"/>
            <a:ext cx="34015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084701" y="3729033"/>
            <a:ext cx="33855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+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1662065" y="4167614"/>
            <a:ext cx="432435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355056" y="4167615"/>
            <a:ext cx="287931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0011 0010 1100 1111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312473" y="3385917"/>
            <a:ext cx="88357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; Sum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312472" y="3719508"/>
            <a:ext cx="147014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; </a:t>
            </a:r>
            <a:r>
              <a:rPr lang="en-US" sz="2400" dirty="0" err="1"/>
              <a:t>CarryOut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5293423" y="4129515"/>
            <a:ext cx="217931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; Accumulator</a:t>
            </a:r>
            <a:r>
              <a:rPr lang="en-US" sz="2400" baseline="-25000" dirty="0"/>
              <a:t>i+1</a:t>
            </a:r>
            <a:endParaRPr lang="en-US" sz="2400" dirty="0"/>
          </a:p>
        </p:txBody>
      </p:sp>
      <p:sp>
        <p:nvSpPr>
          <p:cNvPr id="33" name="Left Brace 32"/>
          <p:cNvSpPr/>
          <p:nvPr/>
        </p:nvSpPr>
        <p:spPr>
          <a:xfrm rot="5400000">
            <a:off x="3704156" y="1003786"/>
            <a:ext cx="185738" cy="2741063"/>
          </a:xfrm>
          <a:prstGeom prst="leftBrac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4" name="Left Brace 33"/>
          <p:cNvSpPr/>
          <p:nvPr/>
        </p:nvSpPr>
        <p:spPr>
          <a:xfrm rot="5400000">
            <a:off x="2203930" y="2285779"/>
            <a:ext cx="185738" cy="176213"/>
          </a:xfrm>
          <a:prstGeom prst="leftBrac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21498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2" grpId="0"/>
      <p:bldP spid="13" grpId="0"/>
      <p:bldP spid="14" grpId="0"/>
      <p:bldP spid="16" grpId="0"/>
      <p:bldP spid="21" grpId="0"/>
      <p:bldP spid="25" grpId="0"/>
      <p:bldP spid="26" grpId="0"/>
      <p:bldP spid="27" grpId="0"/>
      <p:bldP spid="29" grpId="0"/>
      <p:bldP spid="30" grpId="0"/>
      <p:bldP spid="31" grpId="0"/>
      <p:bldP spid="32" grpId="0"/>
      <p:bldP spid="33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Important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900" y="1200150"/>
            <a:ext cx="6172200" cy="3737372"/>
          </a:xfrm>
        </p:spPr>
        <p:txBody>
          <a:bodyPr>
            <a:normAutofit/>
          </a:bodyPr>
          <a:lstStyle/>
          <a:p>
            <a:r>
              <a:rPr lang="en-US" dirty="0"/>
              <a:t>The standard for packets sent over a network is big-endian</a:t>
            </a:r>
          </a:p>
          <a:p>
            <a:r>
              <a:rPr lang="en-US" dirty="0"/>
              <a:t>RISC-V is little-endian.</a:t>
            </a:r>
          </a:p>
          <a:p>
            <a:r>
              <a:rPr lang="en-US" dirty="0"/>
              <a:t>Thus, your solution has to:</a:t>
            </a:r>
          </a:p>
          <a:p>
            <a:pPr lvl="1"/>
            <a:r>
              <a:rPr lang="en-US" dirty="0"/>
              <a:t>convert each halfword to little-endian before using it to compute the checksum</a:t>
            </a:r>
          </a:p>
          <a:p>
            <a:pPr lvl="1"/>
            <a:r>
              <a:rPr lang="en-US" dirty="0"/>
              <a:t>Return the checksum in big-endian byte order </a:t>
            </a:r>
            <a:r>
              <a:rPr lang="en-US" dirty="0" err="1"/>
              <a:t>ie</a:t>
            </a:r>
            <a:r>
              <a:rPr lang="en-US" dirty="0"/>
              <a:t>. Do </a:t>
            </a:r>
            <a:r>
              <a:rPr lang="en-US" b="1" dirty="0"/>
              <a:t>not</a:t>
            </a:r>
            <a:r>
              <a:rPr lang="en-US" dirty="0"/>
              <a:t> swap the bytes of the calculated checksum before returning the value</a:t>
            </a:r>
          </a:p>
        </p:txBody>
      </p:sp>
    </p:spTree>
    <p:extLst>
      <p:ext uri="{BB962C8B-B14F-4D97-AF65-F5344CB8AC3E}">
        <p14:creationId xmlns:p14="http://schemas.microsoft.com/office/powerpoint/2010/main" val="427311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Halfword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Endianess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Conversion</a:t>
            </a:r>
            <a:b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(Example)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55056" y="1509276"/>
            <a:ext cx="287931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1000 0110 </a:t>
            </a:r>
            <a:r>
              <a:rPr lang="en-US" sz="2400" dirty="0">
                <a:solidFill>
                  <a:srgbClr val="660066"/>
                </a:solidFill>
              </a:rPr>
              <a:t>0101 1110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55056" y="1520209"/>
            <a:ext cx="149752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1000 0110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32629" y="1513601"/>
            <a:ext cx="149752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660066"/>
                </a:solidFill>
              </a:rPr>
              <a:t>0101 1110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24500" y="1601609"/>
            <a:ext cx="1348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Little Endian</a:t>
            </a:r>
          </a:p>
        </p:txBody>
      </p:sp>
      <p:sp>
        <p:nvSpPr>
          <p:cNvPr id="9" name="Rectangle 8"/>
          <p:cNvSpPr/>
          <p:nvPr/>
        </p:nvSpPr>
        <p:spPr>
          <a:xfrm>
            <a:off x="2355057" y="1573034"/>
            <a:ext cx="2833591" cy="35718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/>
          <p:cNvSpPr/>
          <p:nvPr/>
        </p:nvSpPr>
        <p:spPr>
          <a:xfrm>
            <a:off x="2345532" y="2620784"/>
            <a:ext cx="2833591" cy="357182"/>
          </a:xfrm>
          <a:prstGeom prst="rect">
            <a:avLst/>
          </a:prstGeom>
          <a:noFill/>
          <a:ln w="19050" cmpd="sng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TextBox 10"/>
          <p:cNvSpPr txBox="1"/>
          <p:nvPr/>
        </p:nvSpPr>
        <p:spPr>
          <a:xfrm>
            <a:off x="5524500" y="2611259"/>
            <a:ext cx="1165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Big Endian</a:t>
            </a:r>
          </a:p>
        </p:txBody>
      </p:sp>
    </p:spTree>
    <p:extLst>
      <p:ext uri="{BB962C8B-B14F-4D97-AF65-F5344CB8AC3E}">
        <p14:creationId xmlns:p14="http://schemas.microsoft.com/office/powerpoint/2010/main" val="12416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11111E-6 C -0.00486 0.03858 -0.00937 0.07809 -0.02777 0.09691 C -0.04635 0.11574 -0.09079 0.09352 -0.11076 0.11173 C -0.13072 0.12994 -0.13941 0.16759 -0.14739 0.20617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78" y="1030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09877E-6 C 0.00017 0.03364 0.00069 0.0679 0.02118 0.08766 C 0.04184 0.10772 0.10191 0.09908 0.12309 0.11914 C 0.1441 0.13858 0.14549 0.17222 0.1474 0.20648 " pathEditMode="relative" rAng="0" ptsTypes="AA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61" y="103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6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EA077-9D20-BF44-B064-F0F768956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You need to write three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489B9-C0C6-2E43-931A-BD93F3542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checksum</a:t>
            </a:r>
          </a:p>
          <a:p>
            <a:pPr lvl="1"/>
            <a:r>
              <a:rPr lang="en-US" dirty="0">
                <a:ea typeface="Menlo" panose="020B0609030804020204" pitchFamily="49" charset="0"/>
                <a:cs typeface="Menlo" panose="020B0609030804020204" pitchFamily="49" charset="0"/>
              </a:rPr>
              <a:t>Argument:</a:t>
            </a:r>
          </a:p>
          <a:p>
            <a:pPr lvl="2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a0: </a:t>
            </a:r>
            <a:r>
              <a:rPr lang="en-US" dirty="0"/>
              <a:t>address of IP packet</a:t>
            </a:r>
          </a:p>
          <a:p>
            <a:pPr lvl="1"/>
            <a:r>
              <a:rPr lang="en-US" dirty="0"/>
              <a:t>Returns:</a:t>
            </a:r>
          </a:p>
          <a:p>
            <a:pPr lvl="2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a0</a:t>
            </a:r>
            <a:r>
              <a:rPr lang="en-US" dirty="0"/>
              <a:t>: calculated checksum, in lower halfword in big-endian byte order.</a:t>
            </a:r>
          </a:p>
        </p:txBody>
      </p:sp>
    </p:spTree>
    <p:extLst>
      <p:ext uri="{BB962C8B-B14F-4D97-AF65-F5344CB8AC3E}">
        <p14:creationId xmlns:p14="http://schemas.microsoft.com/office/powerpoint/2010/main" val="4264467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349</Words>
  <Application>Microsoft Macintosh PowerPoint</Application>
  <PresentationFormat>On-screen Show (16:9)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Menlo</vt:lpstr>
      <vt:lpstr>Monaco</vt:lpstr>
      <vt:lpstr>Office Theme</vt:lpstr>
      <vt:lpstr>Introduction to  Lab Packet Forward - Checksum</vt:lpstr>
      <vt:lpstr>Layout of an IP Packet</vt:lpstr>
      <vt:lpstr>What is the input to your assignment?</vt:lpstr>
      <vt:lpstr>What does checksum do?</vt:lpstr>
      <vt:lpstr>Computing Header Checksum</vt:lpstr>
      <vt:lpstr>Computing Header Checksum (Example)</vt:lpstr>
      <vt:lpstr>Important Details</vt:lpstr>
      <vt:lpstr>Halfword Endianess Conversion (Example)</vt:lpstr>
      <vt:lpstr>You need to write three functions</vt:lpstr>
      <vt:lpstr>You need to write three functions</vt:lpstr>
      <vt:lpstr>You need to write three functions</vt:lpstr>
    </vt:vector>
  </TitlesOfParts>
  <Company>University of Alberta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Lab Packet Forward</dc:title>
  <dc:creator>Jose Nelson Amaral</dc:creator>
  <cp:lastModifiedBy>Jose Amaral</cp:lastModifiedBy>
  <cp:revision>28</cp:revision>
  <cp:lastPrinted>2019-08-08T20:16:21Z</cp:lastPrinted>
  <dcterms:created xsi:type="dcterms:W3CDTF">2013-09-12T20:42:37Z</dcterms:created>
  <dcterms:modified xsi:type="dcterms:W3CDTF">2020-09-23T22:28:23Z</dcterms:modified>
</cp:coreProperties>
</file>