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0" r:id="rId5"/>
    <p:sldId id="277" r:id="rId6"/>
    <p:sldId id="278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83" r:id="rId17"/>
    <p:sldId id="279" r:id="rId18"/>
    <p:sldId id="280" r:id="rId19"/>
    <p:sldId id="265" r:id="rId20"/>
    <p:sldId id="282" r:id="rId21"/>
    <p:sldId id="26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15"/>
    <p:restoredTop sz="94577"/>
  </p:normalViewPr>
  <p:slideViewPr>
    <p:cSldViewPr snapToGrid="0">
      <p:cViewPr varScale="1">
        <p:scale>
          <a:sx n="96" d="100"/>
          <a:sy n="96" d="100"/>
        </p:scale>
        <p:origin x="184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DB92E0-7C23-552C-8B74-4AE94E968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7C875F-AC74-1CCA-18B9-48CE70BEFF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1FA98-73C6-7F40-B56A-17B8DD30F0B8}" type="datetimeFigureOut">
              <a:rPr lang="en-US" smtClean="0"/>
              <a:t>7/7/23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8822EE-DA91-FD12-66F0-F376201A82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CMPUT 229 (University of Alberta)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9552BE-D47F-35E3-96B3-70341AF25B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B84F2-11AD-9C44-B812-F64373E3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970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CCF93-1024-8949-9888-FED9261FF728}" type="datetimeFigureOut">
              <a:rPr lang="en-US" smtClean="0"/>
              <a:t>7/7/23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CMPUT 229 (University of Alberta)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2D41-2FD7-C142-8D6F-56875084B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1892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A346-8DBF-AE46-B69F-9DC76D9AFB37}" type="datetime1">
              <a:rPr lang="en-CA" smtClean="0"/>
              <a:t>2023-07-07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2D1CD-6250-2546-8F0C-3E4BF0946E12}" type="datetime1">
              <a:rPr lang="en-CA" smtClean="0"/>
              <a:t>2023-07-07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927A8-3710-BC4A-A223-0AD050A861D0}" type="datetime1">
              <a:rPr lang="en-CA" smtClean="0"/>
              <a:t>2023-07-07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6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30D40-5B0D-0343-9F8A-0B4A1629EA45}" type="datetime1">
              <a:rPr lang="en-CA" smtClean="0"/>
              <a:t>2023-07-07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F8B23-8418-0D4E-822B-361FC17AD7CE}" type="datetime1">
              <a:rPr lang="en-CA" smtClean="0"/>
              <a:t>2023-07-07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41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A62E-46E7-6540-ABAF-0A213DE067F8}" type="datetime1">
              <a:rPr lang="en-CA" smtClean="0"/>
              <a:t>2023-07-07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6B69-6AC3-604B-A0D2-805DFF14D8C7}" type="datetime1">
              <a:rPr lang="en-CA" smtClean="0"/>
              <a:t>2023-07-07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57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7D1F2-AB61-1C4C-A545-C8D2BEC708A1}" type="datetime1">
              <a:rPr lang="en-CA" smtClean="0"/>
              <a:t>2023-07-07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5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E7929-915F-414A-A6E1-ED4609AA636E}" type="datetime1">
              <a:rPr lang="en-CA" smtClean="0"/>
              <a:t>2023-07-07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7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47DC4-7032-9A47-B2DA-B06A664B176D}" type="datetime1">
              <a:rPr lang="en-CA" smtClean="0"/>
              <a:t>2023-07-07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316A-1C56-1447-BCCF-AF4341AF5AB1}" type="datetime1">
              <a:rPr lang="en-CA" smtClean="0"/>
              <a:t>2023-07-07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Sudoku Validator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0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E7A73-F5F8-BE48-B07D-B3FD7F0B58D9}" type="datetime1">
              <a:rPr lang="en-CA" smtClean="0"/>
              <a:t>2023-07-07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Sudoku Validator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CB64E-6BF5-AB4B-9EE6-65F7952BB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9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mput229.github.io/229-labs-RISCV/RISC-V-Examples_Public/examp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ADCEB-6637-B4E9-CABA-E9726783E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3: Sudoku Validator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09661-16AD-3E34-60B0-C37864195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CMPUT 229</a:t>
            </a:r>
          </a:p>
          <a:p>
            <a:r>
              <a:rPr lang="en-US" dirty="0"/>
              <a:t>University of Alberta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2868B-2412-666A-4E6D-203B7707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86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D93D835B-0332-C74F-4FB5-3300ABBF7A52}"/>
              </a:ext>
            </a:extLst>
          </p:cNvPr>
          <p:cNvGrpSpPr/>
          <p:nvPr/>
        </p:nvGrpSpPr>
        <p:grpSpPr>
          <a:xfrm>
            <a:off x="6693533" y="4451361"/>
            <a:ext cx="4668018" cy="1276391"/>
            <a:chOff x="6541133" y="4298961"/>
            <a:chExt cx="4668018" cy="1276391"/>
          </a:xfrm>
        </p:grpSpPr>
        <p:sp>
          <p:nvSpPr>
            <p:cNvPr id="14" name="Frame 13">
              <a:extLst>
                <a:ext uri="{FF2B5EF4-FFF2-40B4-BE49-F238E27FC236}">
                  <a16:creationId xmlns:a16="http://schemas.microsoft.com/office/drawing/2014/main" id="{180035B1-0196-46C5-623B-2E5342022AE2}"/>
                </a:ext>
              </a:extLst>
            </p:cNvPr>
            <p:cNvSpPr/>
            <p:nvPr/>
          </p:nvSpPr>
          <p:spPr>
            <a:xfrm rot="5400000">
              <a:off x="8617967" y="2222127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>
              <a:extLst>
                <a:ext uri="{FF2B5EF4-FFF2-40B4-BE49-F238E27FC236}">
                  <a16:creationId xmlns:a16="http://schemas.microsoft.com/office/drawing/2014/main" id="{A6DFF0B2-4996-F097-8F05-9820021F989A}"/>
                </a:ext>
              </a:extLst>
            </p:cNvPr>
            <p:cNvSpPr/>
            <p:nvPr/>
          </p:nvSpPr>
          <p:spPr>
            <a:xfrm rot="5400000">
              <a:off x="10352023" y="5357638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1748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5F78A3CE-A42D-E339-698F-70124DCB2163}"/>
              </a:ext>
            </a:extLst>
          </p:cNvPr>
          <p:cNvGrpSpPr/>
          <p:nvPr/>
        </p:nvGrpSpPr>
        <p:grpSpPr>
          <a:xfrm>
            <a:off x="6712005" y="316165"/>
            <a:ext cx="4845442" cy="5737612"/>
            <a:chOff x="6407205" y="2280002"/>
            <a:chExt cx="4845442" cy="5737612"/>
          </a:xfrm>
        </p:grpSpPr>
        <p:sp>
          <p:nvSpPr>
            <p:cNvPr id="17" name="Frame 16">
              <a:extLst>
                <a:ext uri="{FF2B5EF4-FFF2-40B4-BE49-F238E27FC236}">
                  <a16:creationId xmlns:a16="http://schemas.microsoft.com/office/drawing/2014/main" id="{D38B0C29-A42E-F27A-AA16-A16B96294061}"/>
                </a:ext>
              </a:extLst>
            </p:cNvPr>
            <p:cNvSpPr/>
            <p:nvPr/>
          </p:nvSpPr>
          <p:spPr>
            <a:xfrm>
              <a:off x="6407205" y="2280002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>
              <a:extLst>
                <a:ext uri="{FF2B5EF4-FFF2-40B4-BE49-F238E27FC236}">
                  <a16:creationId xmlns:a16="http://schemas.microsoft.com/office/drawing/2014/main" id="{43D9475B-D1FD-97E5-3B02-2F76C8F334B9}"/>
                </a:ext>
              </a:extLst>
            </p:cNvPr>
            <p:cNvSpPr/>
            <p:nvPr/>
          </p:nvSpPr>
          <p:spPr>
            <a:xfrm rot="5400000">
              <a:off x="11034933" y="7799900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941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7C8746E4-728B-E8D4-87A9-AA1E6E551E69}"/>
              </a:ext>
            </a:extLst>
          </p:cNvPr>
          <p:cNvGrpSpPr/>
          <p:nvPr/>
        </p:nvGrpSpPr>
        <p:grpSpPr>
          <a:xfrm>
            <a:off x="8762659" y="318095"/>
            <a:ext cx="2333731" cy="5737612"/>
            <a:chOff x="8455931" y="2280002"/>
            <a:chExt cx="2333731" cy="5737612"/>
          </a:xfrm>
        </p:grpSpPr>
        <p:sp>
          <p:nvSpPr>
            <p:cNvPr id="20" name="Frame 19">
              <a:extLst>
                <a:ext uri="{FF2B5EF4-FFF2-40B4-BE49-F238E27FC236}">
                  <a16:creationId xmlns:a16="http://schemas.microsoft.com/office/drawing/2014/main" id="{C0F94547-5A26-546D-93F8-14A7806477F7}"/>
                </a:ext>
              </a:extLst>
            </p:cNvPr>
            <p:cNvSpPr/>
            <p:nvPr/>
          </p:nvSpPr>
          <p:spPr>
            <a:xfrm>
              <a:off x="8455931" y="2280002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Frame 20">
              <a:extLst>
                <a:ext uri="{FF2B5EF4-FFF2-40B4-BE49-F238E27FC236}">
                  <a16:creationId xmlns:a16="http://schemas.microsoft.com/office/drawing/2014/main" id="{540534EB-F43C-BD2B-B0AC-487831A76E27}"/>
                </a:ext>
              </a:extLst>
            </p:cNvPr>
            <p:cNvSpPr/>
            <p:nvPr/>
          </p:nvSpPr>
          <p:spPr>
            <a:xfrm rot="5400000">
              <a:off x="10571948" y="7799900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5097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47D1AB3-38BF-12FE-3779-9B6B44FE3D6D}"/>
              </a:ext>
            </a:extLst>
          </p:cNvPr>
          <p:cNvGrpSpPr/>
          <p:nvPr/>
        </p:nvGrpSpPr>
        <p:grpSpPr>
          <a:xfrm>
            <a:off x="6705108" y="330120"/>
            <a:ext cx="4890926" cy="6040033"/>
            <a:chOff x="6245980" y="2139627"/>
            <a:chExt cx="4890926" cy="6040033"/>
          </a:xfrm>
        </p:grpSpPr>
        <p:sp>
          <p:nvSpPr>
            <p:cNvPr id="23" name="Frame 22">
              <a:extLst>
                <a:ext uri="{FF2B5EF4-FFF2-40B4-BE49-F238E27FC236}">
                  <a16:creationId xmlns:a16="http://schemas.microsoft.com/office/drawing/2014/main" id="{5FFA1BA1-ECAD-E604-C205-DB1C391270F3}"/>
                </a:ext>
              </a:extLst>
            </p:cNvPr>
            <p:cNvSpPr/>
            <p:nvPr/>
          </p:nvSpPr>
          <p:spPr>
            <a:xfrm>
              <a:off x="6245980" y="2139627"/>
              <a:ext cx="1570792" cy="1591275"/>
            </a:xfrm>
            <a:prstGeom prst="frame">
              <a:avLst>
                <a:gd name="adj1" fmla="val 52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Frame 23">
              <a:extLst>
                <a:ext uri="{FF2B5EF4-FFF2-40B4-BE49-F238E27FC236}">
                  <a16:creationId xmlns:a16="http://schemas.microsoft.com/office/drawing/2014/main" id="{75A234D0-F4FF-503F-6B7C-55F6F34203A8}"/>
                </a:ext>
              </a:extLst>
            </p:cNvPr>
            <p:cNvSpPr/>
            <p:nvPr/>
          </p:nvSpPr>
          <p:spPr>
            <a:xfrm rot="5400000">
              <a:off x="10919192" y="7961946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521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8708790E-6E0E-5EE4-8DCE-2D8CC05F3C06}"/>
              </a:ext>
            </a:extLst>
          </p:cNvPr>
          <p:cNvGrpSpPr/>
          <p:nvPr/>
        </p:nvGrpSpPr>
        <p:grpSpPr>
          <a:xfrm>
            <a:off x="9785906" y="343623"/>
            <a:ext cx="1580560" cy="6029102"/>
            <a:chOff x="9174378" y="2000730"/>
            <a:chExt cx="1580560" cy="6029102"/>
          </a:xfrm>
        </p:grpSpPr>
        <p:sp>
          <p:nvSpPr>
            <p:cNvPr id="29" name="Frame 28">
              <a:extLst>
                <a:ext uri="{FF2B5EF4-FFF2-40B4-BE49-F238E27FC236}">
                  <a16:creationId xmlns:a16="http://schemas.microsoft.com/office/drawing/2014/main" id="{DE48C812-B3F7-D98E-9EE3-EC7461319F43}"/>
                </a:ext>
              </a:extLst>
            </p:cNvPr>
            <p:cNvSpPr/>
            <p:nvPr/>
          </p:nvSpPr>
          <p:spPr>
            <a:xfrm>
              <a:off x="9174378" y="2000730"/>
              <a:ext cx="1570792" cy="1591275"/>
            </a:xfrm>
            <a:prstGeom prst="frame">
              <a:avLst>
                <a:gd name="adj1" fmla="val 52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ame 29">
              <a:extLst>
                <a:ext uri="{FF2B5EF4-FFF2-40B4-BE49-F238E27FC236}">
                  <a16:creationId xmlns:a16="http://schemas.microsoft.com/office/drawing/2014/main" id="{536F39AD-0CAE-5F56-FA5F-E776F3EDF751}"/>
                </a:ext>
              </a:extLst>
            </p:cNvPr>
            <p:cNvSpPr/>
            <p:nvPr/>
          </p:nvSpPr>
          <p:spPr>
            <a:xfrm rot="5400000">
              <a:off x="10537224" y="7812118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39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E4677FE6-368F-12EF-2C2F-C10492473B92}"/>
              </a:ext>
            </a:extLst>
          </p:cNvPr>
          <p:cNvGrpSpPr/>
          <p:nvPr/>
        </p:nvGrpSpPr>
        <p:grpSpPr>
          <a:xfrm>
            <a:off x="8236829" y="3389697"/>
            <a:ext cx="2547250" cy="2985207"/>
            <a:chOff x="7472901" y="4894404"/>
            <a:chExt cx="2547250" cy="2985207"/>
          </a:xfrm>
        </p:grpSpPr>
        <p:sp>
          <p:nvSpPr>
            <p:cNvPr id="32" name="Frame 31">
              <a:extLst>
                <a:ext uri="{FF2B5EF4-FFF2-40B4-BE49-F238E27FC236}">
                  <a16:creationId xmlns:a16="http://schemas.microsoft.com/office/drawing/2014/main" id="{1B4EC99A-2BFD-5ECA-E0C8-A6CCE2DDE756}"/>
                </a:ext>
              </a:extLst>
            </p:cNvPr>
            <p:cNvSpPr/>
            <p:nvPr/>
          </p:nvSpPr>
          <p:spPr>
            <a:xfrm>
              <a:off x="7472901" y="4894404"/>
              <a:ext cx="1570792" cy="1591275"/>
            </a:xfrm>
            <a:prstGeom prst="frame">
              <a:avLst>
                <a:gd name="adj1" fmla="val 52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Frame 32">
              <a:extLst>
                <a:ext uri="{FF2B5EF4-FFF2-40B4-BE49-F238E27FC236}">
                  <a16:creationId xmlns:a16="http://schemas.microsoft.com/office/drawing/2014/main" id="{B187B75F-A1B0-4D44-5741-28960DF51165}"/>
                </a:ext>
              </a:extLst>
            </p:cNvPr>
            <p:cNvSpPr/>
            <p:nvPr/>
          </p:nvSpPr>
          <p:spPr>
            <a:xfrm rot="5400000">
              <a:off x="9802437" y="7661897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418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9EF4-BADF-E2B7-C737-A9CAFF56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Manipulation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D7EC2-9D61-F29B-58DF-89EDBCF83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Make things easy by using one bit at a time:</a:t>
            </a:r>
          </a:p>
          <a:p>
            <a:pPr marL="0" indent="0">
              <a:buNone/>
            </a:pPr>
            <a:r>
              <a:rPr lang="en-US" dirty="0"/>
              <a:t>Load bit: li t1, 1</a:t>
            </a:r>
          </a:p>
          <a:p>
            <a:pPr marL="0" indent="0">
              <a:buNone/>
            </a:pPr>
            <a:r>
              <a:rPr lang="en-US" dirty="0"/>
              <a:t>Use </a:t>
            </a:r>
            <a:r>
              <a:rPr lang="en-US" dirty="0" err="1"/>
              <a:t>sll</a:t>
            </a:r>
            <a:r>
              <a:rPr lang="en-US" dirty="0"/>
              <a:t> (shift left logical) to move the bit</a:t>
            </a:r>
          </a:p>
          <a:p>
            <a:pPr marL="0" indent="0">
              <a:buNone/>
            </a:pPr>
            <a:r>
              <a:rPr lang="en-US" dirty="0"/>
              <a:t>Combining registers: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or</a:t>
            </a:r>
          </a:p>
          <a:p>
            <a:r>
              <a:rPr lang="en-US" dirty="0" err="1"/>
              <a:t>xor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C339A-EC20-AF9C-FB54-6907C93DB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5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C9DBA-D789-3EA3-9397-554007A59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C431-4E90-34F7-940B-CD56761CA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are given a pointer to a 2D 9x9 array.</a:t>
            </a:r>
          </a:p>
          <a:p>
            <a:pPr marL="0" indent="0">
              <a:buNone/>
            </a:pPr>
            <a:r>
              <a:rPr lang="en-US" dirty="0"/>
              <a:t>This array will be stored in memory the same as an array of length 81 and will be done in row-major order.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Index = (row*9) + col</a:t>
            </a:r>
          </a:p>
          <a:p>
            <a:pPr marL="0" indent="0">
              <a:buNone/>
            </a:pPr>
            <a:r>
              <a:rPr lang="en-US" dirty="0"/>
              <a:t>Only integers 1 to 9 are stored in the array, so each integer is 1 byte rather than the standard 4 bytes.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746D0-CE7F-06E7-139D-0D6EC6477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17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E21C678-D269-DFEA-8AF2-A4E4F6B21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0417" y="3173070"/>
            <a:ext cx="8611166" cy="1583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8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88F7-08DE-AA5B-781F-7989A68DB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2BF09-C82B-CDBA-A06C-F293FD9E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arguments are set in a0-a7 before a function call.</a:t>
            </a:r>
          </a:p>
          <a:p>
            <a:pPr marL="0" indent="0">
              <a:buNone/>
            </a:pPr>
            <a:r>
              <a:rPr lang="en-US" dirty="0"/>
              <a:t>Function call: </a:t>
            </a:r>
            <a:r>
              <a:rPr lang="en-US" dirty="0" err="1"/>
              <a:t>jal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, </a:t>
            </a:r>
            <a:r>
              <a:rPr lang="en-US" dirty="0" err="1"/>
              <a:t>myFunction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ra</a:t>
            </a:r>
            <a:r>
              <a:rPr lang="en-US" dirty="0"/>
              <a:t> stores the return address.</a:t>
            </a:r>
          </a:p>
          <a:p>
            <a:pPr marL="0" indent="0">
              <a:buNone/>
            </a:pPr>
            <a:r>
              <a:rPr lang="en-US" dirty="0"/>
              <a:t>Return values are set in a0-a7 before a function is returned.</a:t>
            </a:r>
          </a:p>
          <a:p>
            <a:pPr marL="0" indent="0">
              <a:buNone/>
            </a:pPr>
            <a:r>
              <a:rPr lang="en-US" dirty="0"/>
              <a:t>Function return: ret</a:t>
            </a:r>
          </a:p>
          <a:p>
            <a:pPr marL="0" indent="0">
              <a:buNone/>
            </a:pPr>
            <a:r>
              <a:rPr lang="en-US" dirty="0"/>
              <a:t>ret returns to the address in </a:t>
            </a:r>
            <a:r>
              <a:rPr lang="en-US" dirty="0" err="1"/>
              <a:t>ra.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313FC-9AC1-9315-523F-5DB2C0B6E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1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3C75-9AA5-3E5F-AAFF-13960EB6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Conventions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593F2-B66E-1696-7CAE-CB790F56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897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Register conventions are required for this lab.</a:t>
            </a:r>
          </a:p>
          <a:p>
            <a:pPr marL="0" indent="0">
              <a:buNone/>
            </a:pPr>
            <a:r>
              <a:rPr lang="en-US" dirty="0"/>
              <a:t>Only t and a registers can be different when returning from a function.</a:t>
            </a:r>
          </a:p>
          <a:p>
            <a:pPr marL="0" indent="0">
              <a:buNone/>
            </a:pPr>
            <a:r>
              <a:rPr lang="en-US" dirty="0"/>
              <a:t>S registers, </a:t>
            </a:r>
            <a:r>
              <a:rPr lang="en-US" dirty="0" err="1"/>
              <a:t>ra</a:t>
            </a:r>
            <a:r>
              <a:rPr lang="en-US" dirty="0"/>
              <a:t>, and </a:t>
            </a:r>
            <a:r>
              <a:rPr lang="en-US" dirty="0" err="1"/>
              <a:t>sp</a:t>
            </a:r>
            <a:r>
              <a:rPr lang="en-US" dirty="0"/>
              <a:t> should be unchanged.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13C85-FB7F-D933-AAFE-FD55F0CC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18A22153-0FC1-DAB6-8664-D26D504E5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9507277"/>
              </p:ext>
            </p:extLst>
          </p:nvPr>
        </p:nvGraphicFramePr>
        <p:xfrm>
          <a:off x="5495760" y="1907969"/>
          <a:ext cx="6391439" cy="4630943"/>
        </p:xfrm>
        <a:graphic>
          <a:graphicData uri="http://schemas.openxmlformats.org/drawingml/2006/table">
            <a:tbl>
              <a:tblPr/>
              <a:tblGrid>
                <a:gridCol w="1491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4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0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Register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Name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Use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Saver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onsolas"/>
                        </a:rPr>
                        <a:t>x0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zero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The constant value 0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N.A.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onsolas"/>
                        </a:rPr>
                        <a:t>x1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 err="1">
                          <a:solidFill>
                            <a:srgbClr val="000000"/>
                          </a:solidFill>
                          <a:latin typeface="Consolas"/>
                        </a:rPr>
                        <a:t>ra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Return address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Caller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 err="1">
                          <a:solidFill>
                            <a:srgbClr val="000000"/>
                          </a:solidFill>
                          <a:latin typeface="Consolas"/>
                        </a:rPr>
                        <a:t>sp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Stack pointer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Callee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x3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 err="1">
                          <a:solidFill>
                            <a:srgbClr val="000000"/>
                          </a:solidFill>
                          <a:latin typeface="Consolas"/>
                        </a:rPr>
                        <a:t>gp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Global pointer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--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x4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 err="1">
                          <a:solidFill>
                            <a:srgbClr val="000000"/>
                          </a:solidFill>
                          <a:latin typeface="Consolas"/>
                        </a:rPr>
                        <a:t>tp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Thread pointer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--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x5-x7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onsolas"/>
                        </a:rPr>
                        <a:t>t0-t2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Temporaries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Caller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x8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onsolas"/>
                        </a:rPr>
                        <a:t>s0/</a:t>
                      </a:r>
                      <a:r>
                        <a:rPr lang="en-CA" sz="1600" b="0" strike="noStrike" spc="-1" dirty="0" err="1">
                          <a:solidFill>
                            <a:srgbClr val="000000"/>
                          </a:solidFill>
                          <a:latin typeface="Consolas"/>
                        </a:rPr>
                        <a:t>fp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Saved register/frame pointer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Callee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x9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s1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Saved register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Callee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7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x10-x11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a0-a1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Function arguments/return values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Caller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x12-x17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a2-a7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Function arguments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Caller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x18-x27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s2-s11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Saved registers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Callee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1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onsolas"/>
                        </a:rPr>
                        <a:t>x28-x31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>
                          <a:solidFill>
                            <a:srgbClr val="000000"/>
                          </a:solidFill>
                          <a:latin typeface="Consolas"/>
                        </a:rPr>
                        <a:t>t3-t6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Temporaries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CA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Caller</a:t>
                      </a:r>
                      <a:endParaRPr lang="en-US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53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419543F2-B420-37DA-2FF5-4A6568128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6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6" y="1094991"/>
            <a:ext cx="4660264" cy="4660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Sudoku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7687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9x9 grid where every row, column, and region contains numbers 1 to 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11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99A2-ED6E-9746-9B57-1FAB283B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EECC9-B0D3-C294-DBD8-106EADDE3E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To use s registers, or call another function, the s or </a:t>
            </a:r>
            <a:r>
              <a:rPr lang="en-US" dirty="0" err="1"/>
              <a:t>ra</a:t>
            </a:r>
            <a:r>
              <a:rPr lang="en-US" dirty="0"/>
              <a:t> registers need to be saved. This is done with the stack.</a:t>
            </a:r>
          </a:p>
          <a:p>
            <a:pPr marL="0" indent="0">
              <a:buNone/>
            </a:pPr>
            <a:r>
              <a:rPr lang="en-US" dirty="0"/>
              <a:t>After the registers are saved to the stack, they can be used freely.</a:t>
            </a:r>
          </a:p>
          <a:p>
            <a:pPr marL="0" indent="0">
              <a:buNone/>
            </a:pPr>
            <a:r>
              <a:rPr lang="en-US" dirty="0"/>
              <a:t>Before returning from the function the registers are restored from the stack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BF666F-9B6F-13A0-21BE-9E56EA76A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60116" y="1825625"/>
            <a:ext cx="4093684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myFunction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	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err="1"/>
              <a:t>sp</a:t>
            </a:r>
            <a:r>
              <a:rPr lang="en-US" dirty="0"/>
              <a:t>, -12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sw</a:t>
            </a:r>
            <a:r>
              <a:rPr lang="en-US" dirty="0"/>
              <a:t>	</a:t>
            </a:r>
            <a:r>
              <a:rPr lang="en-US" dirty="0" err="1"/>
              <a:t>ra</a:t>
            </a:r>
            <a:r>
              <a:rPr lang="en-US" dirty="0"/>
              <a:t>, 0(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sw</a:t>
            </a:r>
            <a:r>
              <a:rPr lang="en-US" dirty="0"/>
              <a:t>	s1, 4(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sw</a:t>
            </a:r>
            <a:r>
              <a:rPr lang="en-US" dirty="0"/>
              <a:t>	s2, 8(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# function code here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lw</a:t>
            </a:r>
            <a:r>
              <a:rPr lang="en-US" dirty="0"/>
              <a:t>	</a:t>
            </a:r>
            <a:r>
              <a:rPr lang="en-US" dirty="0" err="1"/>
              <a:t>ra</a:t>
            </a:r>
            <a:r>
              <a:rPr lang="en-US" dirty="0"/>
              <a:t>, 0(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lw</a:t>
            </a:r>
            <a:r>
              <a:rPr lang="en-US" dirty="0"/>
              <a:t>	s1, 4(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lw</a:t>
            </a:r>
            <a:r>
              <a:rPr lang="en-US" dirty="0"/>
              <a:t>	s2, 8(</a:t>
            </a:r>
            <a:r>
              <a:rPr lang="en-US" dirty="0" err="1"/>
              <a:t>sp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addi</a:t>
            </a:r>
            <a:r>
              <a:rPr lang="en-US" dirty="0"/>
              <a:t>	</a:t>
            </a:r>
            <a:r>
              <a:rPr lang="en-US" dirty="0" err="1"/>
              <a:t>sp</a:t>
            </a:r>
            <a:r>
              <a:rPr lang="en-US" dirty="0"/>
              <a:t>, </a:t>
            </a:r>
            <a:r>
              <a:rPr lang="en-US" dirty="0" err="1"/>
              <a:t>sp</a:t>
            </a:r>
            <a:r>
              <a:rPr lang="en-US" dirty="0"/>
              <a:t>, 12</a:t>
            </a:r>
          </a:p>
          <a:p>
            <a:pPr marL="0" indent="0">
              <a:buNone/>
            </a:pPr>
            <a:r>
              <a:rPr lang="en-US" dirty="0"/>
              <a:t>	ret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9F4BCF-7339-1D5C-AE71-FD8E4DD0B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20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8F9E2AE-1D9A-CE24-5EA4-08B8FE67695C}"/>
              </a:ext>
            </a:extLst>
          </p:cNvPr>
          <p:cNvSpPr txBox="1">
            <a:spLocks/>
          </p:cNvSpPr>
          <p:nvPr/>
        </p:nvSpPr>
        <p:spPr>
          <a:xfrm>
            <a:off x="6403556" y="681037"/>
            <a:ext cx="5105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34960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7E81D-75E9-3B70-FF25-04838E45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CD622-2290-B2AA-CCCE-399B06BED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Loop examples (and more) found here:</a:t>
            </a:r>
          </a:p>
          <a:p>
            <a:pPr lvl="1"/>
            <a:r>
              <a:rPr lang="en-US" dirty="0">
                <a:hlinkClick r:id="rId2"/>
              </a:rPr>
              <a:t>https://cmput229.github.io/229-labs-RISCV/RISC-V-</a:t>
            </a:r>
            <a:r>
              <a:rPr lang="en-US" dirty="0" err="1">
                <a:hlinkClick r:id="rId2"/>
              </a:rPr>
              <a:t>Examples_Public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example.html</a:t>
            </a:r>
            <a:endParaRPr lang="en-US" dirty="0"/>
          </a:p>
          <a:p>
            <a:r>
              <a:rPr lang="en-US" dirty="0"/>
              <a:t>The Sudokus used for grading will only use numbers 1 to 9 and will always be a complete 9x9 Sudoku</a:t>
            </a:r>
          </a:p>
          <a:p>
            <a:r>
              <a:rPr lang="en-US" dirty="0"/>
              <a:t>Make sure to return at the end of your </a:t>
            </a:r>
            <a:r>
              <a:rPr lang="en-US" dirty="0" err="1"/>
              <a:t>sudokuValidator</a:t>
            </a:r>
            <a:r>
              <a:rPr lang="en-US" dirty="0"/>
              <a:t> function</a:t>
            </a:r>
          </a:p>
          <a:p>
            <a:r>
              <a:rPr lang="en-US" dirty="0"/>
              <a:t>Use the provided example .txt files to test your lab and compare results to the .out files.</a:t>
            </a:r>
          </a:p>
          <a:p>
            <a:pPr lvl="1"/>
            <a:r>
              <a:rPr lang="en-CA" dirty="0"/>
              <a:t>The tests provided to you are not extensive.</a:t>
            </a:r>
          </a:p>
          <a:p>
            <a:r>
              <a:rPr lang="en-US" dirty="0"/>
              <a:t>Do not edit any part of </a:t>
            </a:r>
            <a:r>
              <a:rPr lang="en-US" dirty="0" err="1"/>
              <a:t>common.s</a:t>
            </a:r>
            <a:endParaRPr lang="en-US" dirty="0"/>
          </a:p>
          <a:p>
            <a:r>
              <a:rPr lang="en-US" dirty="0"/>
              <a:t>Do not use any labels used in </a:t>
            </a:r>
            <a:r>
              <a:rPr lang="en-US" dirty="0" err="1"/>
              <a:t>common.s</a:t>
            </a:r>
            <a:endParaRPr lang="en-US" dirty="0"/>
          </a:p>
          <a:p>
            <a:r>
              <a:rPr lang="en-US" dirty="0"/>
              <a:t>You are encouraged to make your own helper functions.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30AFA-6422-6B75-E5AE-9051A213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D40CD-3DFA-3672-794D-AC538296A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1BE7-0305-3A38-AA2C-59E800CF3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48300" cy="21463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the string of a complete Sudoku, determine if it is valid or invalid. It is valid if every row, column, and region contains all digits 1 to 9 (or no digit is repeated).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56748-080B-5DD7-7BFE-13097EC0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89E0E635-E667-D859-D6E5-283183DCA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6" y="1094991"/>
            <a:ext cx="4660264" cy="4668018"/>
          </a:xfrm>
          <a:prstGeom prst="rect">
            <a:avLst/>
          </a:prstGeom>
        </p:spPr>
      </p:pic>
      <p:sp>
        <p:nvSpPr>
          <p:cNvPr id="7" name="Frame 6">
            <a:extLst>
              <a:ext uri="{FF2B5EF4-FFF2-40B4-BE49-F238E27FC236}">
                <a16:creationId xmlns:a16="http://schemas.microsoft.com/office/drawing/2014/main" id="{42A43417-2933-6683-F08D-53D0DF32C11B}"/>
              </a:ext>
            </a:extLst>
          </p:cNvPr>
          <p:cNvSpPr/>
          <p:nvPr/>
        </p:nvSpPr>
        <p:spPr>
          <a:xfrm>
            <a:off x="6693536" y="4186238"/>
            <a:ext cx="1578928" cy="1576771"/>
          </a:xfrm>
          <a:prstGeom prst="frame">
            <a:avLst>
              <a:gd name="adj1" fmla="val 569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1CE1DDF8-43C0-A73C-BF89-4C02F2E1126C}"/>
              </a:ext>
            </a:extLst>
          </p:cNvPr>
          <p:cNvSpPr/>
          <p:nvPr/>
        </p:nvSpPr>
        <p:spPr>
          <a:xfrm>
            <a:off x="8772525" y="1094991"/>
            <a:ext cx="514350" cy="4668018"/>
          </a:xfrm>
          <a:prstGeom prst="frame">
            <a:avLst>
              <a:gd name="adj1" fmla="val 1680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51D3E78D-491C-2C69-8AA9-B41D6A35BE47}"/>
              </a:ext>
            </a:extLst>
          </p:cNvPr>
          <p:cNvSpPr/>
          <p:nvPr/>
        </p:nvSpPr>
        <p:spPr>
          <a:xfrm rot="5400000">
            <a:off x="8762616" y="1094991"/>
            <a:ext cx="514350" cy="4668018"/>
          </a:xfrm>
          <a:prstGeom prst="frame">
            <a:avLst>
              <a:gd name="adj1" fmla="val 1680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CDC08F-8D37-F3F8-7E42-E6B112212E6F}"/>
              </a:ext>
            </a:extLst>
          </p:cNvPr>
          <p:cNvGrpSpPr/>
          <p:nvPr/>
        </p:nvGrpSpPr>
        <p:grpSpPr>
          <a:xfrm>
            <a:off x="6764545" y="4263642"/>
            <a:ext cx="1223989" cy="1861879"/>
            <a:chOff x="6764545" y="4263642"/>
            <a:chExt cx="1223989" cy="1861879"/>
          </a:xfrm>
        </p:grpSpPr>
        <p:sp>
          <p:nvSpPr>
            <p:cNvPr id="5" name="Donut 4">
              <a:extLst>
                <a:ext uri="{FF2B5EF4-FFF2-40B4-BE49-F238E27FC236}">
                  <a16:creationId xmlns:a16="http://schemas.microsoft.com/office/drawing/2014/main" id="{741F398A-C67A-6087-6295-767517E969A6}"/>
                </a:ext>
              </a:extLst>
            </p:cNvPr>
            <p:cNvSpPr/>
            <p:nvPr/>
          </p:nvSpPr>
          <p:spPr>
            <a:xfrm>
              <a:off x="7287057" y="4263642"/>
              <a:ext cx="391886" cy="391886"/>
            </a:xfrm>
            <a:prstGeom prst="donut">
              <a:avLst>
                <a:gd name="adj" fmla="val 110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Donut 9">
              <a:extLst>
                <a:ext uri="{FF2B5EF4-FFF2-40B4-BE49-F238E27FC236}">
                  <a16:creationId xmlns:a16="http://schemas.microsoft.com/office/drawing/2014/main" id="{AEF2F931-DFF2-CD08-5288-7811517ECC30}"/>
                </a:ext>
              </a:extLst>
            </p:cNvPr>
            <p:cNvSpPr/>
            <p:nvPr/>
          </p:nvSpPr>
          <p:spPr>
            <a:xfrm>
              <a:off x="6764545" y="4786156"/>
              <a:ext cx="391886" cy="391886"/>
            </a:xfrm>
            <a:prstGeom prst="donut">
              <a:avLst>
                <a:gd name="adj" fmla="val 110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4176524-8D45-6692-C51D-503185F13634}"/>
                </a:ext>
              </a:extLst>
            </p:cNvPr>
            <p:cNvSpPr txBox="1"/>
            <p:nvPr/>
          </p:nvSpPr>
          <p:spPr>
            <a:xfrm>
              <a:off x="6920613" y="5756189"/>
              <a:ext cx="1067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Missing 3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140F26-BD44-1762-9E57-F6BCA5D1F26F}"/>
              </a:ext>
            </a:extLst>
          </p:cNvPr>
          <p:cNvGrpSpPr/>
          <p:nvPr/>
        </p:nvGrpSpPr>
        <p:grpSpPr>
          <a:xfrm>
            <a:off x="6775429" y="3113005"/>
            <a:ext cx="5492942" cy="646331"/>
            <a:chOff x="6775429" y="3113005"/>
            <a:chExt cx="5492942" cy="646331"/>
          </a:xfrm>
        </p:grpSpPr>
        <p:sp>
          <p:nvSpPr>
            <p:cNvPr id="11" name="Donut 10">
              <a:extLst>
                <a:ext uri="{FF2B5EF4-FFF2-40B4-BE49-F238E27FC236}">
                  <a16:creationId xmlns:a16="http://schemas.microsoft.com/office/drawing/2014/main" id="{317BF2C6-6763-3E8A-AE7C-2823A91753A0}"/>
                </a:ext>
              </a:extLst>
            </p:cNvPr>
            <p:cNvSpPr/>
            <p:nvPr/>
          </p:nvSpPr>
          <p:spPr>
            <a:xfrm>
              <a:off x="6775429" y="3229496"/>
              <a:ext cx="391886" cy="391886"/>
            </a:xfrm>
            <a:prstGeom prst="donut">
              <a:avLst>
                <a:gd name="adj" fmla="val 110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Donut 11">
              <a:extLst>
                <a:ext uri="{FF2B5EF4-FFF2-40B4-BE49-F238E27FC236}">
                  <a16:creationId xmlns:a16="http://schemas.microsoft.com/office/drawing/2014/main" id="{153C62FE-E7A4-1533-D447-DA255A74726A}"/>
                </a:ext>
              </a:extLst>
            </p:cNvPr>
            <p:cNvSpPr/>
            <p:nvPr/>
          </p:nvSpPr>
          <p:spPr>
            <a:xfrm>
              <a:off x="10356829" y="3229493"/>
              <a:ext cx="391886" cy="391886"/>
            </a:xfrm>
            <a:prstGeom prst="donut">
              <a:avLst>
                <a:gd name="adj" fmla="val 110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600B0D6-387C-4032-3992-C6BD85BB31E8}"/>
                </a:ext>
              </a:extLst>
            </p:cNvPr>
            <p:cNvSpPr txBox="1"/>
            <p:nvPr/>
          </p:nvSpPr>
          <p:spPr>
            <a:xfrm>
              <a:off x="11253300" y="3113005"/>
              <a:ext cx="10150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Missing 3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734999E-BEE0-E219-0913-D6309F89981B}"/>
              </a:ext>
            </a:extLst>
          </p:cNvPr>
          <p:cNvGrpSpPr/>
          <p:nvPr/>
        </p:nvGrpSpPr>
        <p:grpSpPr>
          <a:xfrm>
            <a:off x="8485830" y="1172095"/>
            <a:ext cx="1067921" cy="4961040"/>
            <a:chOff x="8485830" y="1172095"/>
            <a:chExt cx="1067921" cy="4961040"/>
          </a:xfrm>
        </p:grpSpPr>
        <p:sp>
          <p:nvSpPr>
            <p:cNvPr id="13" name="Donut 12">
              <a:extLst>
                <a:ext uri="{FF2B5EF4-FFF2-40B4-BE49-F238E27FC236}">
                  <a16:creationId xmlns:a16="http://schemas.microsoft.com/office/drawing/2014/main" id="{13DD780A-F19C-3DBA-BE12-2F04B7BEA3E6}"/>
                </a:ext>
              </a:extLst>
            </p:cNvPr>
            <p:cNvSpPr/>
            <p:nvPr/>
          </p:nvSpPr>
          <p:spPr>
            <a:xfrm>
              <a:off x="8832826" y="1172095"/>
              <a:ext cx="391886" cy="391886"/>
            </a:xfrm>
            <a:prstGeom prst="donut">
              <a:avLst>
                <a:gd name="adj" fmla="val 110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Donut 13">
              <a:extLst>
                <a:ext uri="{FF2B5EF4-FFF2-40B4-BE49-F238E27FC236}">
                  <a16:creationId xmlns:a16="http://schemas.microsoft.com/office/drawing/2014/main" id="{9B86BABB-06F7-EE91-BBF8-8D91DEB77210}"/>
                </a:ext>
              </a:extLst>
            </p:cNvPr>
            <p:cNvSpPr/>
            <p:nvPr/>
          </p:nvSpPr>
          <p:spPr>
            <a:xfrm>
              <a:off x="8832828" y="3741122"/>
              <a:ext cx="391886" cy="391886"/>
            </a:xfrm>
            <a:prstGeom prst="donut">
              <a:avLst>
                <a:gd name="adj" fmla="val 11091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0393C09-D9A3-8119-61A1-707209E37E47}"/>
                </a:ext>
              </a:extLst>
            </p:cNvPr>
            <p:cNvSpPr txBox="1"/>
            <p:nvPr/>
          </p:nvSpPr>
          <p:spPr>
            <a:xfrm>
              <a:off x="8485830" y="5763803"/>
              <a:ext cx="1067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Missing 5</a:t>
              </a:r>
            </a:p>
          </p:txBody>
        </p:sp>
      </p:grp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5227542-4A36-38C6-E926-AF8543728C23}"/>
              </a:ext>
            </a:extLst>
          </p:cNvPr>
          <p:cNvSpPr txBox="1">
            <a:spLocks/>
          </p:cNvSpPr>
          <p:nvPr/>
        </p:nvSpPr>
        <p:spPr>
          <a:xfrm>
            <a:off x="1988494" y="3997335"/>
            <a:ext cx="5448300" cy="1346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red boxes show invalid examples of each:</a:t>
            </a:r>
          </a:p>
        </p:txBody>
      </p:sp>
    </p:spTree>
    <p:extLst>
      <p:ext uri="{BB962C8B-B14F-4D97-AF65-F5344CB8AC3E}">
        <p14:creationId xmlns:p14="http://schemas.microsoft.com/office/powerpoint/2010/main" val="79115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04519-42F4-9789-9594-F0B9464D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8520-F44F-5139-C9EF-7F89EE77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u="sng" dirty="0" err="1"/>
              <a:t>sudokuValidator</a:t>
            </a:r>
            <a:r>
              <a:rPr lang="en-CA" dirty="0"/>
              <a:t>: </a:t>
            </a:r>
          </a:p>
          <a:p>
            <a:pPr marL="0" indent="0">
              <a:buNone/>
            </a:pPr>
            <a:r>
              <a:rPr lang="en-CA" dirty="0"/>
              <a:t>This function checks the validity of a given Sudoku. </a:t>
            </a:r>
          </a:p>
          <a:p>
            <a:pPr marL="0" indent="0">
              <a:buNone/>
            </a:pPr>
            <a:r>
              <a:rPr lang="en-CA" dirty="0"/>
              <a:t>Input: </a:t>
            </a:r>
          </a:p>
          <a:p>
            <a:r>
              <a:rPr lang="en-CA" dirty="0"/>
              <a:t>a0: pointer to a 2D 9x9 array of the input Sudoku where each item is a one byte integer </a:t>
            </a:r>
          </a:p>
          <a:p>
            <a:pPr marL="0" indent="0">
              <a:buNone/>
            </a:pPr>
            <a:r>
              <a:rPr lang="en-CA" dirty="0"/>
              <a:t>Output: </a:t>
            </a:r>
          </a:p>
          <a:p>
            <a:r>
              <a:rPr lang="en-CA" dirty="0"/>
              <a:t>a0: Sudoku validity</a:t>
            </a:r>
          </a:p>
          <a:p>
            <a:pPr lvl="1"/>
            <a:r>
              <a:rPr lang="en-CA" dirty="0"/>
              <a:t>returns 1 if valid, 0 if not </a:t>
            </a:r>
          </a:p>
          <a:p>
            <a:r>
              <a:rPr lang="en-CA" dirty="0"/>
              <a:t>a1: valid rows (see slide 7)</a:t>
            </a:r>
          </a:p>
          <a:p>
            <a:r>
              <a:rPr lang="en-CA" dirty="0"/>
              <a:t>a2: valid columns (see slide 7)</a:t>
            </a:r>
          </a:p>
          <a:p>
            <a:r>
              <a:rPr lang="en-CA" dirty="0"/>
              <a:t>a3: valid regions (see slide 7)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812DE-D921-5CE7-700B-ABA6161A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0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04519-42F4-9789-9594-F0B9464DA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A8520-F44F-5139-C9EF-7F89EE77C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u="sng" dirty="0" err="1"/>
              <a:t>validateArea</a:t>
            </a:r>
            <a:r>
              <a:rPr lang="en-CA" dirty="0"/>
              <a:t>: </a:t>
            </a:r>
          </a:p>
          <a:p>
            <a:pPr marL="0" indent="0">
              <a:buNone/>
            </a:pPr>
            <a:r>
              <a:rPr lang="en-CA" dirty="0"/>
              <a:t>This function checks if a given row, column, or region is valid. </a:t>
            </a:r>
          </a:p>
          <a:p>
            <a:pPr marL="0" indent="0">
              <a:buNone/>
            </a:pPr>
            <a:r>
              <a:rPr lang="en-CA" dirty="0"/>
              <a:t>Input: </a:t>
            </a:r>
          </a:p>
          <a:p>
            <a:r>
              <a:rPr lang="en-CA" dirty="0"/>
              <a:t>a0: pointer to a 2D 9x9 array of the input Sudoku where each item is a one byte integer </a:t>
            </a:r>
          </a:p>
          <a:p>
            <a:r>
              <a:rPr lang="en-CA" dirty="0"/>
              <a:t>a1: the type of area to check </a:t>
            </a:r>
          </a:p>
          <a:p>
            <a:pPr lvl="1"/>
            <a:r>
              <a:rPr lang="en-CA" dirty="0"/>
              <a:t>0 for a row </a:t>
            </a:r>
          </a:p>
          <a:p>
            <a:pPr lvl="1"/>
            <a:r>
              <a:rPr lang="en-CA" dirty="0"/>
              <a:t>1 for a column </a:t>
            </a:r>
          </a:p>
          <a:p>
            <a:pPr lvl="1"/>
            <a:r>
              <a:rPr lang="en-CA" dirty="0"/>
              <a:t>2 for a region </a:t>
            </a:r>
          </a:p>
          <a:p>
            <a:r>
              <a:rPr lang="en-CA" dirty="0"/>
              <a:t>a2: integer index of the row, column, or region to validate </a:t>
            </a:r>
          </a:p>
          <a:p>
            <a:pPr marL="0" indent="0">
              <a:buNone/>
            </a:pPr>
            <a:r>
              <a:rPr lang="en-CA" dirty="0"/>
              <a:t>Output: </a:t>
            </a:r>
          </a:p>
          <a:p>
            <a:r>
              <a:rPr lang="en-CA" dirty="0"/>
              <a:t>a0: row, column, or region validity</a:t>
            </a:r>
          </a:p>
          <a:p>
            <a:pPr lvl="1"/>
            <a:r>
              <a:rPr lang="en-CA" dirty="0"/>
              <a:t>return 1 if valid, 0 if not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812DE-D921-5CE7-700B-ABA6161A3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3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B84A4-FF00-02DD-CBBD-D7F6D3EE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sudokuValidator</a:t>
            </a:r>
            <a:r>
              <a:rPr lang="en-US" dirty="0"/>
              <a:t> Bit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0B66-CC73-B3E0-241C-67708DA10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Working with bits increases the efficiency of programs.</a:t>
            </a:r>
          </a:p>
          <a:p>
            <a:pPr marL="0" indent="0">
              <a:buNone/>
            </a:pPr>
            <a:r>
              <a:rPr lang="en-US" dirty="0"/>
              <a:t>Return registers a1-a3 in </a:t>
            </a:r>
            <a:r>
              <a:rPr lang="en-US" dirty="0" err="1"/>
              <a:t>sudokuValidator</a:t>
            </a:r>
            <a:r>
              <a:rPr lang="en-US" dirty="0"/>
              <a:t> contain the validity of each row, column, and region.</a:t>
            </a:r>
          </a:p>
          <a:p>
            <a:pPr marL="0" indent="0">
              <a:buNone/>
            </a:pPr>
            <a:r>
              <a:rPr lang="en-US" dirty="0"/>
              <a:t>All the information can be stored directly in the register, rather than needing to point to an array.</a:t>
            </a:r>
          </a:p>
          <a:p>
            <a:r>
              <a:rPr lang="en-US" dirty="0"/>
              <a:t>Each row, column, and region is given an index number</a:t>
            </a:r>
          </a:p>
          <a:p>
            <a:r>
              <a:rPr lang="en-US" dirty="0"/>
              <a:t>The first 9 bits in each register will correspond to an index number</a:t>
            </a:r>
          </a:p>
          <a:p>
            <a:r>
              <a:rPr lang="en-US" dirty="0"/>
              <a:t>A bit will be 1 if its area is valid, otherwise 0</a:t>
            </a:r>
          </a:p>
          <a:p>
            <a:r>
              <a:rPr lang="en-US" dirty="0"/>
              <a:t>All other bits must be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87FA47-EC92-F44D-D56E-6848A2108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5F03378-DAF8-0199-1E87-D0E31E6C41BC}"/>
              </a:ext>
            </a:extLst>
          </p:cNvPr>
          <p:cNvGrpSpPr/>
          <p:nvPr/>
        </p:nvGrpSpPr>
        <p:grpSpPr>
          <a:xfrm>
            <a:off x="6685782" y="352423"/>
            <a:ext cx="4969642" cy="5380487"/>
            <a:chOff x="6685782" y="352423"/>
            <a:chExt cx="4969642" cy="5380487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BCB15246-5A51-A3B4-EF0F-492582E774B6}"/>
                </a:ext>
              </a:extLst>
            </p:cNvPr>
            <p:cNvSpPr/>
            <p:nvPr/>
          </p:nvSpPr>
          <p:spPr>
            <a:xfrm rot="5400000">
              <a:off x="8762616" y="-1724411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139332CD-B37C-912E-F730-AD141F11EC78}"/>
                </a:ext>
              </a:extLst>
            </p:cNvPr>
            <p:cNvSpPr/>
            <p:nvPr/>
          </p:nvSpPr>
          <p:spPr>
            <a:xfrm rot="5400000">
              <a:off x="11437710" y="5515196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64FDF2-FBBF-E30C-1975-1FD122BC26B6}"/>
              </a:ext>
            </a:extLst>
          </p:cNvPr>
          <p:cNvGrpSpPr/>
          <p:nvPr/>
        </p:nvGrpSpPr>
        <p:grpSpPr>
          <a:xfrm>
            <a:off x="6689326" y="866328"/>
            <a:ext cx="4852681" cy="4871070"/>
            <a:chOff x="6689326" y="866328"/>
            <a:chExt cx="4852681" cy="4871070"/>
          </a:xfrm>
        </p:grpSpPr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BF7F02E9-3842-0A60-91EC-48D9575C91DE}"/>
                </a:ext>
              </a:extLst>
            </p:cNvPr>
            <p:cNvSpPr/>
            <p:nvPr/>
          </p:nvSpPr>
          <p:spPr>
            <a:xfrm rot="5400000">
              <a:off x="8766160" y="-1210506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ame 9">
              <a:extLst>
                <a:ext uri="{FF2B5EF4-FFF2-40B4-BE49-F238E27FC236}">
                  <a16:creationId xmlns:a16="http://schemas.microsoft.com/office/drawing/2014/main" id="{9AE7E424-525A-7F8A-3354-59C5779E3B1C}"/>
                </a:ext>
              </a:extLst>
            </p:cNvPr>
            <p:cNvSpPr/>
            <p:nvPr/>
          </p:nvSpPr>
          <p:spPr>
            <a:xfrm rot="5400000">
              <a:off x="11324293" y="5519684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93D835B-0332-C74F-4FB5-3300ABBF7A52}"/>
              </a:ext>
            </a:extLst>
          </p:cNvPr>
          <p:cNvGrpSpPr/>
          <p:nvPr/>
        </p:nvGrpSpPr>
        <p:grpSpPr>
          <a:xfrm>
            <a:off x="6693533" y="4451361"/>
            <a:ext cx="4668018" cy="1276391"/>
            <a:chOff x="6541133" y="4298961"/>
            <a:chExt cx="4668018" cy="1276391"/>
          </a:xfrm>
        </p:grpSpPr>
        <p:sp>
          <p:nvSpPr>
            <p:cNvPr id="14" name="Frame 13">
              <a:extLst>
                <a:ext uri="{FF2B5EF4-FFF2-40B4-BE49-F238E27FC236}">
                  <a16:creationId xmlns:a16="http://schemas.microsoft.com/office/drawing/2014/main" id="{180035B1-0196-46C5-623B-2E5342022AE2}"/>
                </a:ext>
              </a:extLst>
            </p:cNvPr>
            <p:cNvSpPr/>
            <p:nvPr/>
          </p:nvSpPr>
          <p:spPr>
            <a:xfrm rot="5400000">
              <a:off x="8617967" y="2222127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>
              <a:extLst>
                <a:ext uri="{FF2B5EF4-FFF2-40B4-BE49-F238E27FC236}">
                  <a16:creationId xmlns:a16="http://schemas.microsoft.com/office/drawing/2014/main" id="{A6DFF0B2-4996-F097-8F05-9820021F989A}"/>
                </a:ext>
              </a:extLst>
            </p:cNvPr>
            <p:cNvSpPr/>
            <p:nvPr/>
          </p:nvSpPr>
          <p:spPr>
            <a:xfrm rot="5400000">
              <a:off x="10352023" y="5357638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F78A3CE-A42D-E339-698F-70124DCB2163}"/>
              </a:ext>
            </a:extLst>
          </p:cNvPr>
          <p:cNvGrpSpPr/>
          <p:nvPr/>
        </p:nvGrpSpPr>
        <p:grpSpPr>
          <a:xfrm>
            <a:off x="6712005" y="316165"/>
            <a:ext cx="4845442" cy="5737612"/>
            <a:chOff x="6407205" y="2280002"/>
            <a:chExt cx="4845442" cy="5737612"/>
          </a:xfrm>
        </p:grpSpPr>
        <p:sp>
          <p:nvSpPr>
            <p:cNvPr id="17" name="Frame 16">
              <a:extLst>
                <a:ext uri="{FF2B5EF4-FFF2-40B4-BE49-F238E27FC236}">
                  <a16:creationId xmlns:a16="http://schemas.microsoft.com/office/drawing/2014/main" id="{D38B0C29-A42E-F27A-AA16-A16B96294061}"/>
                </a:ext>
              </a:extLst>
            </p:cNvPr>
            <p:cNvSpPr/>
            <p:nvPr/>
          </p:nvSpPr>
          <p:spPr>
            <a:xfrm>
              <a:off x="6407205" y="2280002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>
              <a:extLst>
                <a:ext uri="{FF2B5EF4-FFF2-40B4-BE49-F238E27FC236}">
                  <a16:creationId xmlns:a16="http://schemas.microsoft.com/office/drawing/2014/main" id="{43D9475B-D1FD-97E5-3B02-2F76C8F334B9}"/>
                </a:ext>
              </a:extLst>
            </p:cNvPr>
            <p:cNvSpPr/>
            <p:nvPr/>
          </p:nvSpPr>
          <p:spPr>
            <a:xfrm rot="5400000">
              <a:off x="11034933" y="7799900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C8746E4-728B-E8D4-87A9-AA1E6E551E69}"/>
              </a:ext>
            </a:extLst>
          </p:cNvPr>
          <p:cNvGrpSpPr/>
          <p:nvPr/>
        </p:nvGrpSpPr>
        <p:grpSpPr>
          <a:xfrm>
            <a:off x="8762659" y="318095"/>
            <a:ext cx="2333731" cy="5737612"/>
            <a:chOff x="8455931" y="2280002"/>
            <a:chExt cx="2333731" cy="5737612"/>
          </a:xfrm>
        </p:grpSpPr>
        <p:sp>
          <p:nvSpPr>
            <p:cNvPr id="20" name="Frame 19">
              <a:extLst>
                <a:ext uri="{FF2B5EF4-FFF2-40B4-BE49-F238E27FC236}">
                  <a16:creationId xmlns:a16="http://schemas.microsoft.com/office/drawing/2014/main" id="{C0F94547-5A26-546D-93F8-14A7806477F7}"/>
                </a:ext>
              </a:extLst>
            </p:cNvPr>
            <p:cNvSpPr/>
            <p:nvPr/>
          </p:nvSpPr>
          <p:spPr>
            <a:xfrm>
              <a:off x="8455931" y="2280002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Frame 20">
              <a:extLst>
                <a:ext uri="{FF2B5EF4-FFF2-40B4-BE49-F238E27FC236}">
                  <a16:creationId xmlns:a16="http://schemas.microsoft.com/office/drawing/2014/main" id="{540534EB-F43C-BD2B-B0AC-487831A76E27}"/>
                </a:ext>
              </a:extLst>
            </p:cNvPr>
            <p:cNvSpPr/>
            <p:nvPr/>
          </p:nvSpPr>
          <p:spPr>
            <a:xfrm rot="5400000">
              <a:off x="10571948" y="7799900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47D1AB3-38BF-12FE-3779-9B6B44FE3D6D}"/>
              </a:ext>
            </a:extLst>
          </p:cNvPr>
          <p:cNvGrpSpPr/>
          <p:nvPr/>
        </p:nvGrpSpPr>
        <p:grpSpPr>
          <a:xfrm>
            <a:off x="6705108" y="330120"/>
            <a:ext cx="4890926" cy="6040033"/>
            <a:chOff x="6245980" y="2139627"/>
            <a:chExt cx="4890926" cy="6040033"/>
          </a:xfrm>
        </p:grpSpPr>
        <p:sp>
          <p:nvSpPr>
            <p:cNvPr id="23" name="Frame 22">
              <a:extLst>
                <a:ext uri="{FF2B5EF4-FFF2-40B4-BE49-F238E27FC236}">
                  <a16:creationId xmlns:a16="http://schemas.microsoft.com/office/drawing/2014/main" id="{5FFA1BA1-ECAD-E604-C205-DB1C391270F3}"/>
                </a:ext>
              </a:extLst>
            </p:cNvPr>
            <p:cNvSpPr/>
            <p:nvPr/>
          </p:nvSpPr>
          <p:spPr>
            <a:xfrm>
              <a:off x="6245980" y="2139627"/>
              <a:ext cx="1570792" cy="1591275"/>
            </a:xfrm>
            <a:prstGeom prst="frame">
              <a:avLst>
                <a:gd name="adj1" fmla="val 52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Frame 23">
              <a:extLst>
                <a:ext uri="{FF2B5EF4-FFF2-40B4-BE49-F238E27FC236}">
                  <a16:creationId xmlns:a16="http://schemas.microsoft.com/office/drawing/2014/main" id="{75A234D0-F4FF-503F-6B7C-55F6F34203A8}"/>
                </a:ext>
              </a:extLst>
            </p:cNvPr>
            <p:cNvSpPr/>
            <p:nvPr/>
          </p:nvSpPr>
          <p:spPr>
            <a:xfrm rot="5400000">
              <a:off x="10919192" y="7961946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708790E-6E0E-5EE4-8DCE-2D8CC05F3C06}"/>
              </a:ext>
            </a:extLst>
          </p:cNvPr>
          <p:cNvGrpSpPr/>
          <p:nvPr/>
        </p:nvGrpSpPr>
        <p:grpSpPr>
          <a:xfrm>
            <a:off x="9785906" y="343623"/>
            <a:ext cx="1580560" cy="6029102"/>
            <a:chOff x="9174378" y="2000730"/>
            <a:chExt cx="1580560" cy="6029102"/>
          </a:xfrm>
        </p:grpSpPr>
        <p:sp>
          <p:nvSpPr>
            <p:cNvPr id="29" name="Frame 28">
              <a:extLst>
                <a:ext uri="{FF2B5EF4-FFF2-40B4-BE49-F238E27FC236}">
                  <a16:creationId xmlns:a16="http://schemas.microsoft.com/office/drawing/2014/main" id="{DE48C812-B3F7-D98E-9EE3-EC7461319F43}"/>
                </a:ext>
              </a:extLst>
            </p:cNvPr>
            <p:cNvSpPr/>
            <p:nvPr/>
          </p:nvSpPr>
          <p:spPr>
            <a:xfrm>
              <a:off x="9174378" y="2000730"/>
              <a:ext cx="1570792" cy="1591275"/>
            </a:xfrm>
            <a:prstGeom prst="frame">
              <a:avLst>
                <a:gd name="adj1" fmla="val 52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Frame 29">
              <a:extLst>
                <a:ext uri="{FF2B5EF4-FFF2-40B4-BE49-F238E27FC236}">
                  <a16:creationId xmlns:a16="http://schemas.microsoft.com/office/drawing/2014/main" id="{536F39AD-0CAE-5F56-FA5F-E776F3EDF751}"/>
                </a:ext>
              </a:extLst>
            </p:cNvPr>
            <p:cNvSpPr/>
            <p:nvPr/>
          </p:nvSpPr>
          <p:spPr>
            <a:xfrm rot="5400000">
              <a:off x="10537224" y="7812118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677FE6-368F-12EF-2C2F-C10492473B92}"/>
              </a:ext>
            </a:extLst>
          </p:cNvPr>
          <p:cNvGrpSpPr/>
          <p:nvPr/>
        </p:nvGrpSpPr>
        <p:grpSpPr>
          <a:xfrm>
            <a:off x="8236829" y="3389697"/>
            <a:ext cx="2547250" cy="2985207"/>
            <a:chOff x="7472901" y="4894404"/>
            <a:chExt cx="2547250" cy="2985207"/>
          </a:xfrm>
        </p:grpSpPr>
        <p:sp>
          <p:nvSpPr>
            <p:cNvPr id="32" name="Frame 31">
              <a:extLst>
                <a:ext uri="{FF2B5EF4-FFF2-40B4-BE49-F238E27FC236}">
                  <a16:creationId xmlns:a16="http://schemas.microsoft.com/office/drawing/2014/main" id="{1B4EC99A-2BFD-5ECA-E0C8-A6CCE2DDE756}"/>
                </a:ext>
              </a:extLst>
            </p:cNvPr>
            <p:cNvSpPr/>
            <p:nvPr/>
          </p:nvSpPr>
          <p:spPr>
            <a:xfrm>
              <a:off x="7472901" y="4894404"/>
              <a:ext cx="1570792" cy="1591275"/>
            </a:xfrm>
            <a:prstGeom prst="frame">
              <a:avLst>
                <a:gd name="adj1" fmla="val 5267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Frame 32">
              <a:extLst>
                <a:ext uri="{FF2B5EF4-FFF2-40B4-BE49-F238E27FC236}">
                  <a16:creationId xmlns:a16="http://schemas.microsoft.com/office/drawing/2014/main" id="{B187B75F-A1B0-4D44-5741-28960DF51165}"/>
                </a:ext>
              </a:extLst>
            </p:cNvPr>
            <p:cNvSpPr/>
            <p:nvPr/>
          </p:nvSpPr>
          <p:spPr>
            <a:xfrm rot="5400000">
              <a:off x="9802437" y="7661897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5F03378-DAF8-0199-1E87-D0E31E6C41BC}"/>
              </a:ext>
            </a:extLst>
          </p:cNvPr>
          <p:cNvGrpSpPr/>
          <p:nvPr/>
        </p:nvGrpSpPr>
        <p:grpSpPr>
          <a:xfrm>
            <a:off x="6685782" y="352423"/>
            <a:ext cx="4969642" cy="5380487"/>
            <a:chOff x="6685782" y="352423"/>
            <a:chExt cx="4969642" cy="5380487"/>
          </a:xfrm>
        </p:grpSpPr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BCB15246-5A51-A3B4-EF0F-492582E774B6}"/>
                </a:ext>
              </a:extLst>
            </p:cNvPr>
            <p:cNvSpPr/>
            <p:nvPr/>
          </p:nvSpPr>
          <p:spPr>
            <a:xfrm rot="5400000">
              <a:off x="8762616" y="-1724411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rame 5">
              <a:extLst>
                <a:ext uri="{FF2B5EF4-FFF2-40B4-BE49-F238E27FC236}">
                  <a16:creationId xmlns:a16="http://schemas.microsoft.com/office/drawing/2014/main" id="{139332CD-B37C-912E-F730-AD141F11EC78}"/>
                </a:ext>
              </a:extLst>
            </p:cNvPr>
            <p:cNvSpPr/>
            <p:nvPr/>
          </p:nvSpPr>
          <p:spPr>
            <a:xfrm rot="5400000">
              <a:off x="11437710" y="5515196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9450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square, rectangle&#10;&#10;Description automatically generated">
            <a:extLst>
              <a:ext uri="{FF2B5EF4-FFF2-40B4-BE49-F238E27FC236}">
                <a16:creationId xmlns:a16="http://schemas.microsoft.com/office/drawing/2014/main" id="{65A5A7CB-022C-41B7-F292-FC6651DC8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3534" y="332468"/>
            <a:ext cx="4660265" cy="46680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47BE5B-B4A8-E59B-E2A3-12E15CDA5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with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0953-8C02-FAC1-DE01-AF41937FA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447" y="5156017"/>
            <a:ext cx="5476875" cy="13255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Sudoku is not valid.</a:t>
            </a:r>
          </a:p>
          <a:p>
            <a:pPr marL="0" indent="0">
              <a:buNone/>
            </a:pPr>
            <a:r>
              <a:rPr lang="en-US" dirty="0"/>
              <a:t>Valid rows are: 00000000000000000000000111001101</a:t>
            </a:r>
          </a:p>
          <a:p>
            <a:pPr marL="0" indent="0">
              <a:buNone/>
            </a:pPr>
            <a:r>
              <a:rPr lang="en-US" dirty="0"/>
              <a:t>Valid cols are: 00000000000000000000000101101111</a:t>
            </a:r>
          </a:p>
          <a:p>
            <a:pPr marL="0" indent="0">
              <a:buNone/>
            </a:pPr>
            <a:r>
              <a:rPr lang="en-US" dirty="0"/>
              <a:t>Valid regs are: 00000000000000000000000111001011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C4714-7742-4758-D58E-875662C47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B64E-6BF5-AB4B-9EE6-65F7952BB0D3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 descr="A grid of squares with numbers&#10;&#10;Description automatically generated with low confidence">
            <a:extLst>
              <a:ext uri="{FF2B5EF4-FFF2-40B4-BE49-F238E27FC236}">
                <a16:creationId xmlns:a16="http://schemas.microsoft.com/office/drawing/2014/main" id="{900D7F97-0C5B-AC43-51C8-65EA0B1EE0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23256" y="1690688"/>
            <a:ext cx="4660265" cy="4660265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F664FDF2-FBBF-E30C-1975-1FD122BC26B6}"/>
              </a:ext>
            </a:extLst>
          </p:cNvPr>
          <p:cNvGrpSpPr/>
          <p:nvPr/>
        </p:nvGrpSpPr>
        <p:grpSpPr>
          <a:xfrm>
            <a:off x="6689326" y="866328"/>
            <a:ext cx="4852681" cy="4871070"/>
            <a:chOff x="6689326" y="866328"/>
            <a:chExt cx="4852681" cy="4871070"/>
          </a:xfrm>
        </p:grpSpPr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BF7F02E9-3842-0A60-91EC-48D9575C91DE}"/>
                </a:ext>
              </a:extLst>
            </p:cNvPr>
            <p:cNvSpPr/>
            <p:nvPr/>
          </p:nvSpPr>
          <p:spPr>
            <a:xfrm rot="5400000">
              <a:off x="8766160" y="-1210506"/>
              <a:ext cx="514350" cy="4668018"/>
            </a:xfrm>
            <a:prstGeom prst="frame">
              <a:avLst>
                <a:gd name="adj1" fmla="val 16806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Frame 9">
              <a:extLst>
                <a:ext uri="{FF2B5EF4-FFF2-40B4-BE49-F238E27FC236}">
                  <a16:creationId xmlns:a16="http://schemas.microsoft.com/office/drawing/2014/main" id="{9AE7E424-525A-7F8A-3354-59C5779E3B1C}"/>
                </a:ext>
              </a:extLst>
            </p:cNvPr>
            <p:cNvSpPr/>
            <p:nvPr/>
          </p:nvSpPr>
          <p:spPr>
            <a:xfrm rot="5400000">
              <a:off x="11324293" y="5519684"/>
              <a:ext cx="283028" cy="152400"/>
            </a:xfrm>
            <a:prstGeom prst="frame">
              <a:avLst>
                <a:gd name="adj1" fmla="val 18757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242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2082</TotalTime>
  <Words>1095</Words>
  <Application>Microsoft Macintosh PowerPoint</Application>
  <PresentationFormat>Widescreen</PresentationFormat>
  <Paragraphs>218</Paragraphs>
  <Slides>21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Lab 3: Sudoku Validator</vt:lpstr>
      <vt:lpstr>What is a Sudoku</vt:lpstr>
      <vt:lpstr>The Assignment</vt:lpstr>
      <vt:lpstr>Subroutines</vt:lpstr>
      <vt:lpstr>Subroutines</vt:lpstr>
      <vt:lpstr>sudokuValidator Bit Patterns</vt:lpstr>
      <vt:lpstr>Mapping with Example</vt:lpstr>
      <vt:lpstr>Mapping with Example</vt:lpstr>
      <vt:lpstr>Mapping with Example</vt:lpstr>
      <vt:lpstr>Mapping with Example</vt:lpstr>
      <vt:lpstr>Mapping with Example</vt:lpstr>
      <vt:lpstr>Mapping with Example</vt:lpstr>
      <vt:lpstr>Mapping with Example</vt:lpstr>
      <vt:lpstr>Mapping with Example</vt:lpstr>
      <vt:lpstr>Mapping with Example</vt:lpstr>
      <vt:lpstr>Bit Manipulation</vt:lpstr>
      <vt:lpstr>2D Arrays</vt:lpstr>
      <vt:lpstr>Functions</vt:lpstr>
      <vt:lpstr>Register Conventions</vt:lpstr>
      <vt:lpstr>Stack</vt:lpstr>
      <vt:lpstr>Tips and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3: Sudoku Validator</dc:title>
  <dc:creator>Chase Johnson</dc:creator>
  <cp:lastModifiedBy>Chase Johnson</cp:lastModifiedBy>
  <cp:revision>50</cp:revision>
  <dcterms:created xsi:type="dcterms:W3CDTF">2023-05-15T17:18:30Z</dcterms:created>
  <dcterms:modified xsi:type="dcterms:W3CDTF">2023-07-07T22:13:39Z</dcterms:modified>
</cp:coreProperties>
</file>