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74" r:id="rId4"/>
    <p:sldId id="260" r:id="rId5"/>
    <p:sldId id="261" r:id="rId6"/>
    <p:sldId id="262" r:id="rId7"/>
    <p:sldId id="263" r:id="rId8"/>
    <p:sldId id="276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160"/>
    <p:restoredTop sz="94719"/>
  </p:normalViewPr>
  <p:slideViewPr>
    <p:cSldViewPr snapToGrid="0" snapToObjects="1">
      <p:cViewPr varScale="1">
        <p:scale>
          <a:sx n="78" d="100"/>
          <a:sy n="78" d="100"/>
        </p:scale>
        <p:origin x="168" y="8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54FD8-74D3-7041-A7D5-4A5616505B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7FA187-C4A8-6C48-AE1E-E76A7E23B9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D10AF-CBE7-2148-97B8-84DD401EC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4A9E-3C20-294D-B037-5CB725EF86B1}" type="datetimeFigureOut">
              <a:rPr lang="en-US" smtClean="0"/>
              <a:t>10/7/19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1F73C-D4FE-124E-AD38-3FF89021E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6E79E-2490-1D40-B548-83C974794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8E20F-DAB8-904B-9F4C-CE04A270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817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4C289-305A-5448-B93F-23D36BDAA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D7EBA2-C431-754F-B9EE-662E297FC0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C9472B-081F-8344-82C1-7760B78A3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4A9E-3C20-294D-B037-5CB725EF86B1}" type="datetimeFigureOut">
              <a:rPr lang="en-US" smtClean="0"/>
              <a:t>10/7/19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D98F9-5640-8044-B205-9CAA3C8D2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A0031-64A5-0C4E-90FD-B7A03E689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8E20F-DAB8-904B-9F4C-CE04A270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96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F4EF3F-6A2C-B74A-8784-4C6C3E9D7F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E404DD-794E-9D41-BA06-CCD8E77592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D3072-92E0-C84F-9524-91C8344D3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4A9E-3C20-294D-B037-5CB725EF86B1}" type="datetimeFigureOut">
              <a:rPr lang="en-US" smtClean="0"/>
              <a:t>10/7/19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D0B53-D0E4-F147-A8FF-DB4181997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428D9-A983-9841-B8C0-B5A1D5C65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8E20F-DAB8-904B-9F4C-CE04A270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666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F9F5A-F9FA-964B-93F3-D17CCFC63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5BAEC-E897-7049-A5EA-C048396B7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D47D70-C424-FE4E-8A9C-2D22C6B03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4A9E-3C20-294D-B037-5CB725EF86B1}" type="datetimeFigureOut">
              <a:rPr lang="en-US" smtClean="0"/>
              <a:t>10/7/19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9071B3-5AFC-1E4A-B663-CC29609EF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75EF2D-840C-4A4E-9B13-583AF3EF6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8E20F-DAB8-904B-9F4C-CE04A270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732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F1943-FB9D-C040-9895-90736796F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2EC47-B924-1447-BBA9-3051B1E19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D9536-8C18-F144-B552-7C7AA7CA4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4A9E-3C20-294D-B037-5CB725EF86B1}" type="datetimeFigureOut">
              <a:rPr lang="en-US" smtClean="0"/>
              <a:t>10/7/19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6C093-7B56-B14F-9890-F565A1C5F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868573-C5E2-0148-8300-8EBB0B015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8E20F-DAB8-904B-9F4C-CE04A270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954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5D6E1-4BA9-384D-8515-33D2DD1E7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63BEE-104C-1542-B203-2B515BFBAE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6EF8A5-C19A-6C41-BC73-7681C8F913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94B994-B42C-AE48-80B6-F394239D1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4A9E-3C20-294D-B037-5CB725EF86B1}" type="datetimeFigureOut">
              <a:rPr lang="en-US" smtClean="0"/>
              <a:t>10/7/19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8FBD03-560D-CD46-9B40-5935B4233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DA1BE8-30C6-4742-93A8-A1BF50DB9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8E20F-DAB8-904B-9F4C-CE04A270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129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E2B0E-8F0F-784D-BB9C-55F3871B8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4264E5-0EEE-DA4C-B01B-4E930A005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E6C73A-36EA-1F42-A081-45A09EFE8F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33993F-C6FC-C146-B21C-49758AD0FC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C9D270-7C73-6A45-9AA8-1284B4C45F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35DCF2-B0A2-3242-8987-CD2FE6251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4A9E-3C20-294D-B037-5CB725EF86B1}" type="datetimeFigureOut">
              <a:rPr lang="en-US" smtClean="0"/>
              <a:t>10/7/19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6737D3-1F8D-BA4B-ACDD-0B4B8CFE5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225D4C-1FAB-8044-B828-623442C69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8E20F-DAB8-904B-9F4C-CE04A270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908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7826-BFEB-624D-B232-57754DCC1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48D03E-B41A-CA4B-827F-03F4F152E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4A9E-3C20-294D-B037-5CB725EF86B1}" type="datetimeFigureOut">
              <a:rPr lang="en-US" smtClean="0"/>
              <a:t>10/7/19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68176A-BC48-164F-B3DC-54D213E24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1AADC6-9005-0F43-92ED-1A1F13371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8E20F-DAB8-904B-9F4C-CE04A270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78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C108EC-1048-404C-A33D-77C7F27EE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4A9E-3C20-294D-B037-5CB725EF86B1}" type="datetimeFigureOut">
              <a:rPr lang="en-US" smtClean="0"/>
              <a:t>10/7/19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53907B-CC81-5347-9FD4-B1EC4B536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20FC75-F888-4C4F-81F7-A01A01B85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8E20F-DAB8-904B-9F4C-CE04A270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884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2BBEF-D456-DC4D-9740-8DFF7F2A6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0A14E-41C2-A749-B7EA-E39559FBE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D4EFAB-4769-5346-9FE5-88358583E1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81631B-2417-6740-933F-472D912AE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4A9E-3C20-294D-B037-5CB725EF86B1}" type="datetimeFigureOut">
              <a:rPr lang="en-US" smtClean="0"/>
              <a:t>10/7/19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1F0088-8F90-4240-B2F6-E2C310A34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3A98B3-0EE9-5947-B96C-C4D887B1B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8E20F-DAB8-904B-9F4C-CE04A270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4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B9EBA-B0CB-874C-9AF6-14E676157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4DA8F5-B199-9644-B707-45AE468FC6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C6E079-09B5-0C41-927A-620CC24ECC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242FC3-6A7C-4643-A584-A75B79794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94A9E-3C20-294D-B037-5CB725EF86B1}" type="datetimeFigureOut">
              <a:rPr lang="en-US" smtClean="0"/>
              <a:t>10/7/19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C86DAB-B273-2F4A-9D16-5BB306C1E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9E081C-2ED3-D941-99EC-AD582180D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8E20F-DAB8-904B-9F4C-CE04A270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569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B37176-4E73-F04D-A2E3-4D683BE62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25DEC3-6DE6-1F44-BF6C-1F034E9FF5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A1562-EA6D-C545-8BF5-83DEF2B818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94A9E-3C20-294D-B037-5CB725EF86B1}" type="datetimeFigureOut">
              <a:rPr lang="en-US" smtClean="0"/>
              <a:t>10/7/19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46D51-1AC6-6441-8605-3916EEAACA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16202-4BF5-D445-BE00-5D9BF23496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8E20F-DAB8-904B-9F4C-CE04A270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487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01730"/>
            <a:ext cx="9144000" cy="2387600"/>
          </a:xfrm>
        </p:spPr>
        <p:txBody>
          <a:bodyPr/>
          <a:lstStyle/>
          <a:p>
            <a:r>
              <a:rPr lang="en-US" dirty="0"/>
              <a:t>Tree-based Least-Recently Used (LRU) Approximation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37663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/>
              <a:t>José Nelson Amaral</a:t>
            </a:r>
          </a:p>
        </p:txBody>
      </p:sp>
    </p:spTree>
    <p:extLst>
      <p:ext uri="{BB962C8B-B14F-4D97-AF65-F5344CB8AC3E}">
        <p14:creationId xmlns:p14="http://schemas.microsoft.com/office/powerpoint/2010/main" val="3924429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5687360" y="9858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4620328" y="18875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TextBox 126"/>
          <p:cNvSpPr txBox="1"/>
          <p:nvPr/>
        </p:nvSpPr>
        <p:spPr>
          <a:xfrm>
            <a:off x="4662136" y="1815524"/>
            <a:ext cx="4502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4678119" y="1815524"/>
            <a:ext cx="410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72" name="Rectangle 71"/>
          <p:cNvSpPr/>
          <p:nvPr/>
        </p:nvSpPr>
        <p:spPr>
          <a:xfrm>
            <a:off x="4086812" y="27892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5153844" y="27892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157162"/>
            <a:ext cx="8229600" cy="1143000"/>
          </a:xfrm>
        </p:spPr>
        <p:txBody>
          <a:bodyPr/>
          <a:lstStyle/>
          <a:p>
            <a:r>
              <a:rPr lang="en-US" dirty="0"/>
              <a:t>LRU Approximation</a:t>
            </a:r>
          </a:p>
        </p:txBody>
      </p:sp>
      <p:sp>
        <p:nvSpPr>
          <p:cNvPr id="73" name="Rectangle 72"/>
          <p:cNvSpPr/>
          <p:nvPr/>
        </p:nvSpPr>
        <p:spPr>
          <a:xfrm>
            <a:off x="6754392" y="18875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220876" y="27892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7287908" y="27892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Arrow Connector 77"/>
          <p:cNvCxnSpPr>
            <a:stCxn id="58" idx="2"/>
            <a:endCxn id="59" idx="0"/>
          </p:cNvCxnSpPr>
          <p:nvPr/>
        </p:nvCxnSpPr>
        <p:spPr>
          <a:xfrm rot="5400000">
            <a:off x="5203970" y="1159553"/>
            <a:ext cx="388938" cy="1067032"/>
          </a:xfrm>
          <a:prstGeom prst="straightConnector1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58" idx="2"/>
            <a:endCxn id="73" idx="0"/>
          </p:cNvCxnSpPr>
          <p:nvPr/>
        </p:nvCxnSpPr>
        <p:spPr>
          <a:xfrm rot="16200000" flipH="1">
            <a:off x="6271002" y="1159553"/>
            <a:ext cx="388938" cy="1067032"/>
          </a:xfrm>
          <a:prstGeom prst="straightConnector1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73" idx="2"/>
            <a:endCxn id="76" idx="0"/>
          </p:cNvCxnSpPr>
          <p:nvPr/>
        </p:nvCxnSpPr>
        <p:spPr>
          <a:xfrm rot="16200000" flipH="1">
            <a:off x="7071276" y="2328011"/>
            <a:ext cx="388938" cy="533516"/>
          </a:xfrm>
          <a:prstGeom prst="straightConnector1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73" idx="2"/>
            <a:endCxn id="75" idx="0"/>
          </p:cNvCxnSpPr>
          <p:nvPr/>
        </p:nvCxnSpPr>
        <p:spPr>
          <a:xfrm rot="5400000">
            <a:off x="6537760" y="2328011"/>
            <a:ext cx="388938" cy="533516"/>
          </a:xfrm>
          <a:prstGeom prst="straightConnector1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59" idx="2"/>
            <a:endCxn id="74" idx="0"/>
          </p:cNvCxnSpPr>
          <p:nvPr/>
        </p:nvCxnSpPr>
        <p:spPr>
          <a:xfrm rot="16200000" flipH="1">
            <a:off x="4937212" y="2328011"/>
            <a:ext cx="388938" cy="533516"/>
          </a:xfrm>
          <a:prstGeom prst="straightConnector1">
            <a:avLst/>
          </a:prstGeom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59" idx="2"/>
            <a:endCxn id="72" idx="0"/>
          </p:cNvCxnSpPr>
          <p:nvPr/>
        </p:nvCxnSpPr>
        <p:spPr>
          <a:xfrm rot="5400000">
            <a:off x="4403696" y="2328011"/>
            <a:ext cx="388938" cy="533516"/>
          </a:xfrm>
          <a:prstGeom prst="straightConnector1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779824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000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7150040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001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6520253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010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260679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100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890466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011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630892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101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4001105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110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3371318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111</a:t>
            </a:r>
          </a:p>
        </p:txBody>
      </p:sp>
      <p:cxnSp>
        <p:nvCxnSpPr>
          <p:cNvPr id="103" name="Straight Arrow Connector 102"/>
          <p:cNvCxnSpPr>
            <a:cxnSpLocks/>
            <a:stCxn id="72" idx="2"/>
            <a:endCxn id="102" idx="0"/>
          </p:cNvCxnSpPr>
          <p:nvPr/>
        </p:nvCxnSpPr>
        <p:spPr>
          <a:xfrm flipH="1">
            <a:off x="3706118" y="3302000"/>
            <a:ext cx="625290" cy="527902"/>
          </a:xfrm>
          <a:prstGeom prst="straightConnector1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cxnSpLocks/>
            <a:stCxn id="72" idx="2"/>
            <a:endCxn id="101" idx="0"/>
          </p:cNvCxnSpPr>
          <p:nvPr/>
        </p:nvCxnSpPr>
        <p:spPr>
          <a:xfrm>
            <a:off x="4331408" y="3302000"/>
            <a:ext cx="4497" cy="527902"/>
          </a:xfrm>
          <a:prstGeom prst="straightConnector1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74" idx="2"/>
          </p:cNvCxnSpPr>
          <p:nvPr/>
        </p:nvCxnSpPr>
        <p:spPr>
          <a:xfrm rot="5400000">
            <a:off x="4867730" y="3299193"/>
            <a:ext cx="527902" cy="533516"/>
          </a:xfrm>
          <a:prstGeom prst="straightConnector1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cxnSpLocks/>
            <a:stCxn id="74" idx="2"/>
            <a:endCxn id="98" idx="0"/>
          </p:cNvCxnSpPr>
          <p:nvPr/>
        </p:nvCxnSpPr>
        <p:spPr>
          <a:xfrm>
            <a:off x="5398440" y="3302000"/>
            <a:ext cx="197039" cy="527902"/>
          </a:xfrm>
          <a:prstGeom prst="straightConnector1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cxnSpLocks/>
            <a:stCxn id="75" idx="2"/>
            <a:endCxn id="99" idx="0"/>
          </p:cNvCxnSpPr>
          <p:nvPr/>
        </p:nvCxnSpPr>
        <p:spPr>
          <a:xfrm flipH="1">
            <a:off x="6225266" y="3302000"/>
            <a:ext cx="240206" cy="527902"/>
          </a:xfrm>
          <a:prstGeom prst="straightConnector1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cxnSpLocks/>
            <a:stCxn id="75" idx="2"/>
            <a:endCxn id="97" idx="0"/>
          </p:cNvCxnSpPr>
          <p:nvPr/>
        </p:nvCxnSpPr>
        <p:spPr>
          <a:xfrm>
            <a:off x="6465472" y="3302000"/>
            <a:ext cx="389581" cy="527902"/>
          </a:xfrm>
          <a:prstGeom prst="straightConnector1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cxnSpLocks/>
            <a:stCxn id="76" idx="2"/>
            <a:endCxn id="96" idx="0"/>
          </p:cNvCxnSpPr>
          <p:nvPr/>
        </p:nvCxnSpPr>
        <p:spPr>
          <a:xfrm flipH="1">
            <a:off x="7484840" y="3302000"/>
            <a:ext cx="47664" cy="527902"/>
          </a:xfrm>
          <a:prstGeom prst="straightConnector1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cxnSpLocks/>
            <a:stCxn id="76" idx="2"/>
            <a:endCxn id="94" idx="0"/>
          </p:cNvCxnSpPr>
          <p:nvPr/>
        </p:nvCxnSpPr>
        <p:spPr>
          <a:xfrm>
            <a:off x="7532504" y="3302000"/>
            <a:ext cx="582120" cy="527902"/>
          </a:xfrm>
          <a:prstGeom prst="straightConnector1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5738812" y="939224"/>
            <a:ext cx="4502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810596" y="1815524"/>
            <a:ext cx="4502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7341658" y="2725738"/>
            <a:ext cx="4502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279996" y="2713039"/>
            <a:ext cx="4502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5199880" y="2717224"/>
            <a:ext cx="4502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4132850" y="2725738"/>
            <a:ext cx="4502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grpSp>
        <p:nvGrpSpPr>
          <p:cNvPr id="114" name="Group 113"/>
          <p:cNvGrpSpPr/>
          <p:nvPr/>
        </p:nvGrpSpPr>
        <p:grpSpPr>
          <a:xfrm>
            <a:off x="8617530" y="750372"/>
            <a:ext cx="1927761" cy="824428"/>
            <a:chOff x="7093529" y="750372"/>
            <a:chExt cx="1927761" cy="824428"/>
          </a:xfrm>
        </p:grpSpPr>
        <p:sp>
          <p:nvSpPr>
            <p:cNvPr id="129" name="TextBox 128"/>
            <p:cNvSpPr txBox="1"/>
            <p:nvPr/>
          </p:nvSpPr>
          <p:spPr>
            <a:xfrm>
              <a:off x="7829888" y="750372"/>
              <a:ext cx="11914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aprox</a:t>
              </a:r>
              <a:r>
                <a:rPr lang="en-US" dirty="0"/>
                <a:t>. LRU</a:t>
              </a: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7890768" y="1205468"/>
              <a:ext cx="6554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MRU</a:t>
              </a:r>
            </a:p>
          </p:txBody>
        </p:sp>
        <p:cxnSp>
          <p:nvCxnSpPr>
            <p:cNvPr id="107" name="Straight Arrow Connector 106"/>
            <p:cNvCxnSpPr/>
            <p:nvPr/>
          </p:nvCxnSpPr>
          <p:spPr>
            <a:xfrm>
              <a:off x="7093529" y="985838"/>
              <a:ext cx="605052" cy="1588"/>
            </a:xfrm>
            <a:prstGeom prst="straightConnector1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/>
            <p:nvPr/>
          </p:nvCxnSpPr>
          <p:spPr>
            <a:xfrm>
              <a:off x="7093530" y="1409699"/>
              <a:ext cx="605051" cy="2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6" name="TextBox 115"/>
          <p:cNvSpPr txBox="1"/>
          <p:nvPr/>
        </p:nvSpPr>
        <p:spPr>
          <a:xfrm>
            <a:off x="1981201" y="1574801"/>
            <a:ext cx="16402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References: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2322757" y="2006601"/>
            <a:ext cx="7612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101</a:t>
            </a:r>
          </a:p>
        </p:txBody>
      </p:sp>
      <p:sp>
        <p:nvSpPr>
          <p:cNvPr id="120" name="Freeform 119"/>
          <p:cNvSpPr/>
          <p:nvPr/>
        </p:nvSpPr>
        <p:spPr>
          <a:xfrm>
            <a:off x="5041900" y="3225800"/>
            <a:ext cx="425450" cy="558800"/>
          </a:xfrm>
          <a:custGeom>
            <a:avLst/>
            <a:gdLst>
              <a:gd name="connsiteX0" fmla="*/ 0 w 425450"/>
              <a:gd name="connsiteY0" fmla="*/ 558800 h 558800"/>
              <a:gd name="connsiteX1" fmla="*/ 355600 w 425450"/>
              <a:gd name="connsiteY1" fmla="*/ 203200 h 558800"/>
              <a:gd name="connsiteX2" fmla="*/ 419100 w 425450"/>
              <a:gd name="connsiteY2" fmla="*/ 0 h 55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5450" h="558800">
                <a:moveTo>
                  <a:pt x="0" y="558800"/>
                </a:moveTo>
                <a:cubicBezTo>
                  <a:pt x="142875" y="427566"/>
                  <a:pt x="285750" y="296333"/>
                  <a:pt x="355600" y="203200"/>
                </a:cubicBezTo>
                <a:cubicBezTo>
                  <a:pt x="425450" y="110067"/>
                  <a:pt x="419100" y="0"/>
                  <a:pt x="419100" y="0"/>
                </a:cubicBezTo>
              </a:path>
            </a:pathLst>
          </a:custGeom>
          <a:ln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Freeform 125"/>
          <p:cNvSpPr/>
          <p:nvPr/>
        </p:nvSpPr>
        <p:spPr>
          <a:xfrm>
            <a:off x="5003800" y="2273300"/>
            <a:ext cx="482600" cy="546100"/>
          </a:xfrm>
          <a:custGeom>
            <a:avLst/>
            <a:gdLst>
              <a:gd name="connsiteX0" fmla="*/ 482600 w 482600"/>
              <a:gd name="connsiteY0" fmla="*/ 546100 h 546100"/>
              <a:gd name="connsiteX1" fmla="*/ 88900 w 482600"/>
              <a:gd name="connsiteY1" fmla="*/ 190500 h 546100"/>
              <a:gd name="connsiteX2" fmla="*/ 0 w 482600"/>
              <a:gd name="connsiteY2" fmla="*/ 0 h 54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2600" h="546100">
                <a:moveTo>
                  <a:pt x="482600" y="546100"/>
                </a:moveTo>
                <a:cubicBezTo>
                  <a:pt x="325966" y="413808"/>
                  <a:pt x="169333" y="281517"/>
                  <a:pt x="88900" y="190500"/>
                </a:cubicBezTo>
                <a:cubicBezTo>
                  <a:pt x="8467" y="99483"/>
                  <a:pt x="0" y="0"/>
                  <a:pt x="0" y="0"/>
                </a:cubicBezTo>
              </a:path>
            </a:pathLst>
          </a:custGeom>
          <a:ln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3" name="Straight Arrow Connector 132"/>
          <p:cNvCxnSpPr>
            <a:stCxn id="131" idx="2"/>
            <a:endCxn id="72" idx="0"/>
          </p:cNvCxnSpPr>
          <p:nvPr/>
        </p:nvCxnSpPr>
        <p:spPr>
          <a:xfrm flipH="1">
            <a:off x="4331408" y="2400299"/>
            <a:ext cx="552056" cy="388939"/>
          </a:xfrm>
          <a:prstGeom prst="straightConnector1">
            <a:avLst/>
          </a:prstGeom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>
            <a:stCxn id="131" idx="2"/>
            <a:endCxn id="74" idx="0"/>
          </p:cNvCxnSpPr>
          <p:nvPr/>
        </p:nvCxnSpPr>
        <p:spPr>
          <a:xfrm>
            <a:off x="4883464" y="2400299"/>
            <a:ext cx="514976" cy="388939"/>
          </a:xfrm>
          <a:prstGeom prst="straightConnector1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9" name="Freeform 148"/>
          <p:cNvSpPr/>
          <p:nvPr/>
        </p:nvSpPr>
        <p:spPr>
          <a:xfrm>
            <a:off x="4879975" y="1412876"/>
            <a:ext cx="1173162" cy="530225"/>
          </a:xfrm>
          <a:custGeom>
            <a:avLst/>
            <a:gdLst>
              <a:gd name="connsiteX0" fmla="*/ 0 w 1173162"/>
              <a:gd name="connsiteY0" fmla="*/ 530225 h 530225"/>
              <a:gd name="connsiteX1" fmla="*/ 987425 w 1173162"/>
              <a:gd name="connsiteY1" fmla="*/ 225425 h 530225"/>
              <a:gd name="connsiteX2" fmla="*/ 1114425 w 1173162"/>
              <a:gd name="connsiteY2" fmla="*/ 0 h 530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73162" h="530225">
                <a:moveTo>
                  <a:pt x="0" y="530225"/>
                </a:moveTo>
                <a:cubicBezTo>
                  <a:pt x="400844" y="422010"/>
                  <a:pt x="801688" y="313796"/>
                  <a:pt x="987425" y="225425"/>
                </a:cubicBezTo>
                <a:cubicBezTo>
                  <a:pt x="1173162" y="137054"/>
                  <a:pt x="1114425" y="0"/>
                  <a:pt x="1114425" y="0"/>
                </a:cubicBezTo>
              </a:path>
            </a:pathLst>
          </a:custGeom>
          <a:ln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3" name="Group 21">
            <a:extLst>
              <a:ext uri="{FF2B5EF4-FFF2-40B4-BE49-F238E27FC236}">
                <a16:creationId xmlns:a16="http://schemas.microsoft.com/office/drawing/2014/main" id="{26504528-76DE-4644-B55E-6BD3A8BA5FCE}"/>
              </a:ext>
            </a:extLst>
          </p:cNvPr>
          <p:cNvGrpSpPr/>
          <p:nvPr/>
        </p:nvGrpSpPr>
        <p:grpSpPr>
          <a:xfrm>
            <a:off x="3454502" y="5182717"/>
            <a:ext cx="1866799" cy="461665"/>
            <a:chOff x="2971800" y="4286250"/>
            <a:chExt cx="1866799" cy="461665"/>
          </a:xfrm>
        </p:grpSpPr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DEAA4F76-7273-DB4D-984F-C7CCCC30825A}"/>
                </a:ext>
              </a:extLst>
            </p:cNvPr>
            <p:cNvSpPr/>
            <p:nvPr/>
          </p:nvSpPr>
          <p:spPr>
            <a:xfrm>
              <a:off x="4035178" y="4292600"/>
              <a:ext cx="803421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5E0D1856-18A1-9C43-A901-12FF7EDA01B0}"/>
                </a:ext>
              </a:extLst>
            </p:cNvPr>
            <p:cNvSpPr/>
            <p:nvPr/>
          </p:nvSpPr>
          <p:spPr>
            <a:xfrm>
              <a:off x="2971800" y="4292600"/>
              <a:ext cx="206370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5" name="Group 20">
              <a:extLst>
                <a:ext uri="{FF2B5EF4-FFF2-40B4-BE49-F238E27FC236}">
                  <a16:creationId xmlns:a16="http://schemas.microsoft.com/office/drawing/2014/main" id="{D0D42C92-11A1-FB4D-87DE-ADF35E481000}"/>
                </a:ext>
              </a:extLst>
            </p:cNvPr>
            <p:cNvGrpSpPr/>
            <p:nvPr/>
          </p:nvGrpSpPr>
          <p:grpSpPr>
            <a:xfrm>
              <a:off x="3174999" y="4286250"/>
              <a:ext cx="865881" cy="461665"/>
              <a:chOff x="3174999" y="4306630"/>
              <a:chExt cx="865881" cy="461665"/>
            </a:xfrm>
          </p:grpSpPr>
          <p:sp>
            <p:nvSpPr>
              <p:cNvPr id="136" name="Rectangle 135">
                <a:extLst>
                  <a:ext uri="{FF2B5EF4-FFF2-40B4-BE49-F238E27FC236}">
                    <a16:creationId xmlns:a16="http://schemas.microsoft.com/office/drawing/2014/main" id="{635648FA-56FE-6043-BB92-657AC10B3E5B}"/>
                  </a:ext>
                </a:extLst>
              </p:cNvPr>
              <p:cNvSpPr/>
              <p:nvPr/>
            </p:nvSpPr>
            <p:spPr>
              <a:xfrm>
                <a:off x="3174999" y="4312037"/>
                <a:ext cx="865881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7" name="Rectangle 136">
                <a:extLst>
                  <a:ext uri="{FF2B5EF4-FFF2-40B4-BE49-F238E27FC236}">
                    <a16:creationId xmlns:a16="http://schemas.microsoft.com/office/drawing/2014/main" id="{D669093A-4FAD-F748-A310-9CC061B3EF8E}"/>
                  </a:ext>
                </a:extLst>
              </p:cNvPr>
              <p:cNvSpPr/>
              <p:nvPr/>
            </p:nvSpPr>
            <p:spPr>
              <a:xfrm>
                <a:off x="3177843" y="4306630"/>
                <a:ext cx="8630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0x0…</a:t>
                </a:r>
              </a:p>
            </p:txBody>
          </p:sp>
        </p:grp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93812C29-2FC1-5F4E-8883-8FF9211D46B9}"/>
              </a:ext>
            </a:extLst>
          </p:cNvPr>
          <p:cNvSpPr txBox="1"/>
          <p:nvPr/>
        </p:nvSpPr>
        <p:spPr>
          <a:xfrm>
            <a:off x="1228809" y="5176967"/>
            <a:ext cx="2223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0110 1000 11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E440D3D8-D99D-CC49-8420-907F11DF6652}"/>
              </a:ext>
            </a:extLst>
          </p:cNvPr>
          <p:cNvSpPr txBox="1"/>
          <p:nvPr/>
        </p:nvSpPr>
        <p:spPr>
          <a:xfrm>
            <a:off x="1957859" y="4123210"/>
            <a:ext cx="867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Index</a:t>
            </a:r>
          </a:p>
        </p:txBody>
      </p:sp>
      <p:grpSp>
        <p:nvGrpSpPr>
          <p:cNvPr id="140" name="Group 33">
            <a:extLst>
              <a:ext uri="{FF2B5EF4-FFF2-40B4-BE49-F238E27FC236}">
                <a16:creationId xmlns:a16="http://schemas.microsoft.com/office/drawing/2014/main" id="{6F364E34-C328-A542-8CFB-647A1039ED86}"/>
              </a:ext>
            </a:extLst>
          </p:cNvPr>
          <p:cNvGrpSpPr/>
          <p:nvPr/>
        </p:nvGrpSpPr>
        <p:grpSpPr>
          <a:xfrm>
            <a:off x="2293140" y="5763742"/>
            <a:ext cx="45719" cy="355600"/>
            <a:chOff x="1452881" y="5689600"/>
            <a:chExt cx="45719" cy="355600"/>
          </a:xfrm>
        </p:grpSpPr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092D9194-63DD-D348-9ADC-18747A295874}"/>
                </a:ext>
              </a:extLst>
            </p:cNvPr>
            <p:cNvSpPr/>
            <p:nvPr/>
          </p:nvSpPr>
          <p:spPr>
            <a:xfrm>
              <a:off x="1452881" y="56896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BF94357F-9024-8A44-B934-4E695A35BE89}"/>
                </a:ext>
              </a:extLst>
            </p:cNvPr>
            <p:cNvSpPr/>
            <p:nvPr/>
          </p:nvSpPr>
          <p:spPr>
            <a:xfrm>
              <a:off x="1452881" y="58420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3BB01605-142A-8A45-A1E2-2160BF70E6D9}"/>
                </a:ext>
              </a:extLst>
            </p:cNvPr>
            <p:cNvSpPr/>
            <p:nvPr/>
          </p:nvSpPr>
          <p:spPr>
            <a:xfrm>
              <a:off x="1452881" y="59944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4" name="Group 34">
            <a:extLst>
              <a:ext uri="{FF2B5EF4-FFF2-40B4-BE49-F238E27FC236}">
                <a16:creationId xmlns:a16="http://schemas.microsoft.com/office/drawing/2014/main" id="{F1AA0ED0-BFD1-0645-AD18-AE394B7F6AA7}"/>
              </a:ext>
            </a:extLst>
          </p:cNvPr>
          <p:cNvGrpSpPr/>
          <p:nvPr/>
        </p:nvGrpSpPr>
        <p:grpSpPr>
          <a:xfrm>
            <a:off x="2293140" y="4758209"/>
            <a:ext cx="45719" cy="355600"/>
            <a:chOff x="1452881" y="5689600"/>
            <a:chExt cx="45719" cy="355600"/>
          </a:xfrm>
        </p:grpSpPr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1C2B6872-FF54-6B43-B3A0-E17B30C286E3}"/>
                </a:ext>
              </a:extLst>
            </p:cNvPr>
            <p:cNvSpPr/>
            <p:nvPr/>
          </p:nvSpPr>
          <p:spPr>
            <a:xfrm>
              <a:off x="1452881" y="56896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B68E73A6-2CED-DE48-B0B8-50C7CC432545}"/>
                </a:ext>
              </a:extLst>
            </p:cNvPr>
            <p:cNvSpPr/>
            <p:nvPr/>
          </p:nvSpPr>
          <p:spPr>
            <a:xfrm>
              <a:off x="1452881" y="58420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EBB2B71D-C722-A247-8011-CA8F2B44E2FD}"/>
                </a:ext>
              </a:extLst>
            </p:cNvPr>
            <p:cNvSpPr/>
            <p:nvPr/>
          </p:nvSpPr>
          <p:spPr>
            <a:xfrm>
              <a:off x="1452881" y="59944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8" name="TextBox 147">
            <a:extLst>
              <a:ext uri="{FF2B5EF4-FFF2-40B4-BE49-F238E27FC236}">
                <a16:creationId xmlns:a16="http://schemas.microsoft.com/office/drawing/2014/main" id="{C6B4B4FB-207A-CE4A-A957-8E2A8A4A878F}"/>
              </a:ext>
            </a:extLst>
          </p:cNvPr>
          <p:cNvSpPr txBox="1"/>
          <p:nvPr/>
        </p:nvSpPr>
        <p:spPr>
          <a:xfrm>
            <a:off x="3372882" y="4764044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V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5DDAA4E9-D064-B243-9BCA-0125C45C61DD}"/>
              </a:ext>
            </a:extLst>
          </p:cNvPr>
          <p:cNvSpPr txBox="1"/>
          <p:nvPr/>
        </p:nvSpPr>
        <p:spPr>
          <a:xfrm>
            <a:off x="3728509" y="4764044"/>
            <a:ext cx="602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Tag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3893D263-D1E5-0247-A6A8-29AF5F6E34DD}"/>
              </a:ext>
            </a:extLst>
          </p:cNvPr>
          <p:cNvSpPr txBox="1"/>
          <p:nvPr/>
        </p:nvSpPr>
        <p:spPr>
          <a:xfrm>
            <a:off x="4485235" y="4764044"/>
            <a:ext cx="765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Data</a:t>
            </a:r>
          </a:p>
        </p:txBody>
      </p: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B54576C5-A99C-D544-805B-015584CE72AD}"/>
              </a:ext>
            </a:extLst>
          </p:cNvPr>
          <p:cNvGrpSpPr/>
          <p:nvPr/>
        </p:nvGrpSpPr>
        <p:grpSpPr>
          <a:xfrm>
            <a:off x="5339489" y="4762540"/>
            <a:ext cx="1948418" cy="880338"/>
            <a:chOff x="2001282" y="4842301"/>
            <a:chExt cx="1948418" cy="880338"/>
          </a:xfrm>
        </p:grpSpPr>
        <p:grpSp>
          <p:nvGrpSpPr>
            <p:cNvPr id="153" name="Group 21">
              <a:extLst>
                <a:ext uri="{FF2B5EF4-FFF2-40B4-BE49-F238E27FC236}">
                  <a16:creationId xmlns:a16="http://schemas.microsoft.com/office/drawing/2014/main" id="{41F8D06C-80DA-3F4D-8EE6-B0AC158CEBF9}"/>
                </a:ext>
              </a:extLst>
            </p:cNvPr>
            <p:cNvGrpSpPr/>
            <p:nvPr/>
          </p:nvGrpSpPr>
          <p:grpSpPr>
            <a:xfrm>
              <a:off x="2082901" y="5260974"/>
              <a:ext cx="1866799" cy="461665"/>
              <a:chOff x="2971800" y="4286250"/>
              <a:chExt cx="1866799" cy="461665"/>
            </a:xfrm>
          </p:grpSpPr>
          <p:sp>
            <p:nvSpPr>
              <p:cNvPr id="157" name="Rectangle 156">
                <a:extLst>
                  <a:ext uri="{FF2B5EF4-FFF2-40B4-BE49-F238E27FC236}">
                    <a16:creationId xmlns:a16="http://schemas.microsoft.com/office/drawing/2014/main" id="{3CE81E19-0FA6-8047-A52A-7E6306DB08F3}"/>
                  </a:ext>
                </a:extLst>
              </p:cNvPr>
              <p:cNvSpPr/>
              <p:nvPr/>
            </p:nvSpPr>
            <p:spPr>
              <a:xfrm>
                <a:off x="4035178" y="4292600"/>
                <a:ext cx="803421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Rectangle 157">
                <a:extLst>
                  <a:ext uri="{FF2B5EF4-FFF2-40B4-BE49-F238E27FC236}">
                    <a16:creationId xmlns:a16="http://schemas.microsoft.com/office/drawing/2014/main" id="{992E8032-A684-0544-9CF1-7E62049421BF}"/>
                  </a:ext>
                </a:extLst>
              </p:cNvPr>
              <p:cNvSpPr/>
              <p:nvPr/>
            </p:nvSpPr>
            <p:spPr>
              <a:xfrm>
                <a:off x="2971800" y="4292600"/>
                <a:ext cx="206370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59" name="Group 20">
                <a:extLst>
                  <a:ext uri="{FF2B5EF4-FFF2-40B4-BE49-F238E27FC236}">
                    <a16:creationId xmlns:a16="http://schemas.microsoft.com/office/drawing/2014/main" id="{D5A64E9A-79E3-3241-A0EA-F298153B12BA}"/>
                  </a:ext>
                </a:extLst>
              </p:cNvPr>
              <p:cNvGrpSpPr/>
              <p:nvPr/>
            </p:nvGrpSpPr>
            <p:grpSpPr>
              <a:xfrm>
                <a:off x="3174999" y="4286250"/>
                <a:ext cx="865881" cy="461665"/>
                <a:chOff x="3174999" y="4306630"/>
                <a:chExt cx="865881" cy="461665"/>
              </a:xfrm>
            </p:grpSpPr>
            <p:sp>
              <p:nvSpPr>
                <p:cNvPr id="160" name="Rectangle 159">
                  <a:extLst>
                    <a:ext uri="{FF2B5EF4-FFF2-40B4-BE49-F238E27FC236}">
                      <a16:creationId xmlns:a16="http://schemas.microsoft.com/office/drawing/2014/main" id="{7FF8FE08-B9A9-2A46-A49E-8B4F99C91EF7}"/>
                    </a:ext>
                  </a:extLst>
                </p:cNvPr>
                <p:cNvSpPr/>
                <p:nvPr/>
              </p:nvSpPr>
              <p:spPr>
                <a:xfrm>
                  <a:off x="3174999" y="4312037"/>
                  <a:ext cx="865881" cy="450850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1" name="Rectangle 160">
                  <a:extLst>
                    <a:ext uri="{FF2B5EF4-FFF2-40B4-BE49-F238E27FC236}">
                      <a16:creationId xmlns:a16="http://schemas.microsoft.com/office/drawing/2014/main" id="{A576875D-0E7F-264A-B828-7F299088EB99}"/>
                    </a:ext>
                  </a:extLst>
                </p:cNvPr>
                <p:cNvSpPr/>
                <p:nvPr/>
              </p:nvSpPr>
              <p:spPr>
                <a:xfrm>
                  <a:off x="3177843" y="4306630"/>
                  <a:ext cx="86303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>
                      <a:latin typeface="Consolas" panose="020B0609020204030204" pitchFamily="49" charset="0"/>
                      <a:cs typeface="Consolas" panose="020B0609020204030204" pitchFamily="49" charset="0"/>
                    </a:rPr>
                    <a:t>0x0…</a:t>
                  </a:r>
                </a:p>
              </p:txBody>
            </p:sp>
          </p:grpSp>
        </p:grp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1B589BAE-F7EF-A942-901A-C4E010A34F16}"/>
                </a:ext>
              </a:extLst>
            </p:cNvPr>
            <p:cNvSpPr txBox="1"/>
            <p:nvPr/>
          </p:nvSpPr>
          <p:spPr>
            <a:xfrm>
              <a:off x="2001282" y="4842301"/>
              <a:ext cx="3642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V</a:t>
              </a: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2ACE3795-E81C-D847-B2D3-FAA1AA39D0AB}"/>
                </a:ext>
              </a:extLst>
            </p:cNvPr>
            <p:cNvSpPr txBox="1"/>
            <p:nvPr/>
          </p:nvSpPr>
          <p:spPr>
            <a:xfrm>
              <a:off x="2356908" y="4842301"/>
              <a:ext cx="6028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Tag</a:t>
              </a: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B1C96441-4909-EC45-A28E-9E4E062E2FF7}"/>
                </a:ext>
              </a:extLst>
            </p:cNvPr>
            <p:cNvSpPr txBox="1"/>
            <p:nvPr/>
          </p:nvSpPr>
          <p:spPr>
            <a:xfrm>
              <a:off x="3113635" y="4842301"/>
              <a:ext cx="7653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Data</a:t>
              </a:r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751C80AF-FF5F-A04C-9172-AEFC5C5A035A}"/>
              </a:ext>
            </a:extLst>
          </p:cNvPr>
          <p:cNvGrpSpPr/>
          <p:nvPr/>
        </p:nvGrpSpPr>
        <p:grpSpPr>
          <a:xfrm>
            <a:off x="8071882" y="4762540"/>
            <a:ext cx="1948418" cy="880338"/>
            <a:chOff x="2001282" y="4842301"/>
            <a:chExt cx="1948418" cy="880338"/>
          </a:xfrm>
        </p:grpSpPr>
        <p:grpSp>
          <p:nvGrpSpPr>
            <p:cNvPr id="163" name="Group 21">
              <a:extLst>
                <a:ext uri="{FF2B5EF4-FFF2-40B4-BE49-F238E27FC236}">
                  <a16:creationId xmlns:a16="http://schemas.microsoft.com/office/drawing/2014/main" id="{98279D7A-141B-6E4C-9923-C1290591F6F8}"/>
                </a:ext>
              </a:extLst>
            </p:cNvPr>
            <p:cNvGrpSpPr/>
            <p:nvPr/>
          </p:nvGrpSpPr>
          <p:grpSpPr>
            <a:xfrm>
              <a:off x="2082901" y="5260974"/>
              <a:ext cx="1866799" cy="461665"/>
              <a:chOff x="2971800" y="4286250"/>
              <a:chExt cx="1866799" cy="461665"/>
            </a:xfrm>
          </p:grpSpPr>
          <p:sp>
            <p:nvSpPr>
              <p:cNvPr id="167" name="Rectangle 166">
                <a:extLst>
                  <a:ext uri="{FF2B5EF4-FFF2-40B4-BE49-F238E27FC236}">
                    <a16:creationId xmlns:a16="http://schemas.microsoft.com/office/drawing/2014/main" id="{86DA3CD3-E9CE-A047-8F9E-09ECA846DD82}"/>
                  </a:ext>
                </a:extLst>
              </p:cNvPr>
              <p:cNvSpPr/>
              <p:nvPr/>
            </p:nvSpPr>
            <p:spPr>
              <a:xfrm>
                <a:off x="4035178" y="4292600"/>
                <a:ext cx="803421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Rectangle 167">
                <a:extLst>
                  <a:ext uri="{FF2B5EF4-FFF2-40B4-BE49-F238E27FC236}">
                    <a16:creationId xmlns:a16="http://schemas.microsoft.com/office/drawing/2014/main" id="{DD21CCD7-0778-3246-84F0-5DBB9F3FBBEA}"/>
                  </a:ext>
                </a:extLst>
              </p:cNvPr>
              <p:cNvSpPr/>
              <p:nvPr/>
            </p:nvSpPr>
            <p:spPr>
              <a:xfrm>
                <a:off x="2971800" y="4292600"/>
                <a:ext cx="206370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9" name="Group 20">
                <a:extLst>
                  <a:ext uri="{FF2B5EF4-FFF2-40B4-BE49-F238E27FC236}">
                    <a16:creationId xmlns:a16="http://schemas.microsoft.com/office/drawing/2014/main" id="{7889ADB7-9E63-144C-9742-A2B24CDCCCAF}"/>
                  </a:ext>
                </a:extLst>
              </p:cNvPr>
              <p:cNvGrpSpPr/>
              <p:nvPr/>
            </p:nvGrpSpPr>
            <p:grpSpPr>
              <a:xfrm>
                <a:off x="3174999" y="4286250"/>
                <a:ext cx="865881" cy="461665"/>
                <a:chOff x="3174999" y="4306630"/>
                <a:chExt cx="865881" cy="461665"/>
              </a:xfrm>
            </p:grpSpPr>
            <p:sp>
              <p:nvSpPr>
                <p:cNvPr id="170" name="Rectangle 169">
                  <a:extLst>
                    <a:ext uri="{FF2B5EF4-FFF2-40B4-BE49-F238E27FC236}">
                      <a16:creationId xmlns:a16="http://schemas.microsoft.com/office/drawing/2014/main" id="{7AA3E3E0-8A69-E44B-9A0F-75F6D99DB9F3}"/>
                    </a:ext>
                  </a:extLst>
                </p:cNvPr>
                <p:cNvSpPr/>
                <p:nvPr/>
              </p:nvSpPr>
              <p:spPr>
                <a:xfrm>
                  <a:off x="3174999" y="4312037"/>
                  <a:ext cx="865881" cy="450850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1" name="Rectangle 170">
                  <a:extLst>
                    <a:ext uri="{FF2B5EF4-FFF2-40B4-BE49-F238E27FC236}">
                      <a16:creationId xmlns:a16="http://schemas.microsoft.com/office/drawing/2014/main" id="{50146E6A-13CC-AE44-98FF-5C0166C16D1F}"/>
                    </a:ext>
                  </a:extLst>
                </p:cNvPr>
                <p:cNvSpPr/>
                <p:nvPr/>
              </p:nvSpPr>
              <p:spPr>
                <a:xfrm>
                  <a:off x="3177843" y="4306630"/>
                  <a:ext cx="86303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>
                      <a:latin typeface="Consolas" panose="020B0609020204030204" pitchFamily="49" charset="0"/>
                      <a:cs typeface="Consolas" panose="020B0609020204030204" pitchFamily="49" charset="0"/>
                    </a:rPr>
                    <a:t>0x0…</a:t>
                  </a:r>
                </a:p>
              </p:txBody>
            </p:sp>
          </p:grpSp>
        </p:grp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898256E1-61FE-DA45-99B6-D726B44DAD6B}"/>
                </a:ext>
              </a:extLst>
            </p:cNvPr>
            <p:cNvSpPr txBox="1"/>
            <p:nvPr/>
          </p:nvSpPr>
          <p:spPr>
            <a:xfrm>
              <a:off x="2001282" y="4842301"/>
              <a:ext cx="3642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V</a:t>
              </a:r>
            </a:p>
          </p:txBody>
        </p: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12735378-481F-DE4A-AD03-30221C428C47}"/>
                </a:ext>
              </a:extLst>
            </p:cNvPr>
            <p:cNvSpPr txBox="1"/>
            <p:nvPr/>
          </p:nvSpPr>
          <p:spPr>
            <a:xfrm>
              <a:off x="2356908" y="4842301"/>
              <a:ext cx="6028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Tag</a:t>
              </a:r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482AF411-E400-6944-A7F7-285104E9D60B}"/>
                </a:ext>
              </a:extLst>
            </p:cNvPr>
            <p:cNvSpPr txBox="1"/>
            <p:nvPr/>
          </p:nvSpPr>
          <p:spPr>
            <a:xfrm>
              <a:off x="3113635" y="4842301"/>
              <a:ext cx="7653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Data</a:t>
              </a:r>
            </a:p>
          </p:txBody>
        </p:sp>
      </p:grpSp>
      <p:sp>
        <p:nvSpPr>
          <p:cNvPr id="172" name="TextBox 171">
            <a:extLst>
              <a:ext uri="{FF2B5EF4-FFF2-40B4-BE49-F238E27FC236}">
                <a16:creationId xmlns:a16="http://schemas.microsoft.com/office/drawing/2014/main" id="{A98FED39-38EF-534E-89B0-5050A95241E8}"/>
              </a:ext>
            </a:extLst>
          </p:cNvPr>
          <p:cNvSpPr txBox="1"/>
          <p:nvPr/>
        </p:nvSpPr>
        <p:spPr>
          <a:xfrm>
            <a:off x="3737084" y="5989594"/>
            <a:ext cx="1111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Entry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000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7B5ACAE1-1B21-3F42-9C03-C375F01D4CDE}"/>
              </a:ext>
            </a:extLst>
          </p:cNvPr>
          <p:cNvSpPr txBox="1"/>
          <p:nvPr/>
        </p:nvSpPr>
        <p:spPr>
          <a:xfrm>
            <a:off x="5910299" y="5989594"/>
            <a:ext cx="1111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Entry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001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DFEB7283-CA4A-7548-992A-87D88F92CC52}"/>
              </a:ext>
            </a:extLst>
          </p:cNvPr>
          <p:cNvSpPr txBox="1"/>
          <p:nvPr/>
        </p:nvSpPr>
        <p:spPr>
          <a:xfrm>
            <a:off x="8488864" y="5989594"/>
            <a:ext cx="1111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Entry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111</a:t>
            </a:r>
          </a:p>
        </p:txBody>
      </p:sp>
    </p:spTree>
    <p:extLst>
      <p:ext uri="{BB962C8B-B14F-4D97-AF65-F5344CB8AC3E}">
        <p14:creationId xmlns:p14="http://schemas.microsoft.com/office/powerpoint/2010/main" val="2545547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" grpId="0"/>
      <p:bldP spid="131" grpId="0"/>
      <p:bldP spid="120" grpId="0" animBg="1"/>
      <p:bldP spid="126" grpId="0" animBg="1"/>
      <p:bldP spid="1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/>
          <p:cNvSpPr/>
          <p:nvPr/>
        </p:nvSpPr>
        <p:spPr>
          <a:xfrm>
            <a:off x="6220876" y="27892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TextBox 135"/>
          <p:cNvSpPr txBox="1"/>
          <p:nvPr/>
        </p:nvSpPr>
        <p:spPr>
          <a:xfrm>
            <a:off x="6279184" y="2709863"/>
            <a:ext cx="441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58" name="Rectangle 57"/>
          <p:cNvSpPr/>
          <p:nvPr/>
        </p:nvSpPr>
        <p:spPr>
          <a:xfrm>
            <a:off x="5687360" y="9858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extBox 144"/>
          <p:cNvSpPr txBox="1"/>
          <p:nvPr/>
        </p:nvSpPr>
        <p:spPr>
          <a:xfrm>
            <a:off x="5729344" y="939224"/>
            <a:ext cx="441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5153844" y="27892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4086812" y="27892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157162"/>
            <a:ext cx="8229600" cy="1143000"/>
          </a:xfrm>
        </p:spPr>
        <p:txBody>
          <a:bodyPr/>
          <a:lstStyle/>
          <a:p>
            <a:r>
              <a:rPr lang="en-US" dirty="0"/>
              <a:t>LRU Approximation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620328" y="18875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6754392" y="18875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7287908" y="27892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1" name="Group 140"/>
          <p:cNvGrpSpPr/>
          <p:nvPr/>
        </p:nvGrpSpPr>
        <p:grpSpPr>
          <a:xfrm>
            <a:off x="4864923" y="1498600"/>
            <a:ext cx="2134064" cy="388938"/>
            <a:chOff x="3340923" y="1498600"/>
            <a:chExt cx="2134064" cy="388938"/>
          </a:xfrm>
        </p:grpSpPr>
        <p:cxnSp>
          <p:nvCxnSpPr>
            <p:cNvPr id="78" name="Straight Arrow Connector 77"/>
            <p:cNvCxnSpPr>
              <a:stCxn id="58" idx="2"/>
              <a:endCxn id="59" idx="0"/>
            </p:cNvCxnSpPr>
            <p:nvPr/>
          </p:nvCxnSpPr>
          <p:spPr>
            <a:xfrm rot="5400000">
              <a:off x="3679970" y="1159553"/>
              <a:ext cx="388938" cy="1067032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stCxn id="58" idx="2"/>
              <a:endCxn id="73" idx="0"/>
            </p:cNvCxnSpPr>
            <p:nvPr/>
          </p:nvCxnSpPr>
          <p:spPr>
            <a:xfrm rot="16200000" flipH="1">
              <a:off x="4747002" y="1159553"/>
              <a:ext cx="388938" cy="1067032"/>
            </a:xfrm>
            <a:prstGeom prst="straightConnector1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Group 136"/>
          <p:cNvGrpSpPr/>
          <p:nvPr/>
        </p:nvGrpSpPr>
        <p:grpSpPr>
          <a:xfrm>
            <a:off x="6465471" y="2400300"/>
            <a:ext cx="1067032" cy="388938"/>
            <a:chOff x="4941471" y="2400300"/>
            <a:chExt cx="1067032" cy="388938"/>
          </a:xfrm>
        </p:grpSpPr>
        <p:cxnSp>
          <p:nvCxnSpPr>
            <p:cNvPr id="82" name="Straight Arrow Connector 81"/>
            <p:cNvCxnSpPr>
              <a:stCxn id="73" idx="2"/>
              <a:endCxn id="76" idx="0"/>
            </p:cNvCxnSpPr>
            <p:nvPr/>
          </p:nvCxnSpPr>
          <p:spPr>
            <a:xfrm rot="16200000" flipH="1">
              <a:off x="5547276" y="2328011"/>
              <a:ext cx="388938" cy="533516"/>
            </a:xfrm>
            <a:prstGeom prst="straightConnector1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>
              <a:stCxn id="73" idx="2"/>
              <a:endCxn id="75" idx="0"/>
            </p:cNvCxnSpPr>
            <p:nvPr/>
          </p:nvCxnSpPr>
          <p:spPr>
            <a:xfrm rot="5400000">
              <a:off x="5013760" y="2328011"/>
              <a:ext cx="388938" cy="533516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TextBox 93"/>
          <p:cNvSpPr txBox="1"/>
          <p:nvPr/>
        </p:nvSpPr>
        <p:spPr>
          <a:xfrm>
            <a:off x="7782054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000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7152270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001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6522482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010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262908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100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892695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011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633121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101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4003334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110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3373547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111</a:t>
            </a:r>
          </a:p>
        </p:txBody>
      </p:sp>
      <p:cxnSp>
        <p:nvCxnSpPr>
          <p:cNvPr id="103" name="Straight Arrow Connector 102"/>
          <p:cNvCxnSpPr>
            <a:cxnSpLocks/>
            <a:stCxn id="72" idx="2"/>
            <a:endCxn id="102" idx="0"/>
          </p:cNvCxnSpPr>
          <p:nvPr/>
        </p:nvCxnSpPr>
        <p:spPr>
          <a:xfrm flipH="1">
            <a:off x="3708347" y="3302000"/>
            <a:ext cx="623061" cy="527902"/>
          </a:xfrm>
          <a:prstGeom prst="straightConnector1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cxnSpLocks/>
            <a:stCxn id="72" idx="2"/>
            <a:endCxn id="101" idx="0"/>
          </p:cNvCxnSpPr>
          <p:nvPr/>
        </p:nvCxnSpPr>
        <p:spPr>
          <a:xfrm>
            <a:off x="4331408" y="3302000"/>
            <a:ext cx="6726" cy="527902"/>
          </a:xfrm>
          <a:prstGeom prst="straightConnector1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74" idx="2"/>
          </p:cNvCxnSpPr>
          <p:nvPr/>
        </p:nvCxnSpPr>
        <p:spPr>
          <a:xfrm rot="5400000">
            <a:off x="4867730" y="3299193"/>
            <a:ext cx="527902" cy="533516"/>
          </a:xfrm>
          <a:prstGeom prst="straightConnector1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cxnSpLocks/>
            <a:stCxn id="74" idx="2"/>
            <a:endCxn id="98" idx="0"/>
          </p:cNvCxnSpPr>
          <p:nvPr/>
        </p:nvCxnSpPr>
        <p:spPr>
          <a:xfrm>
            <a:off x="5398440" y="3302000"/>
            <a:ext cx="199268" cy="527902"/>
          </a:xfrm>
          <a:prstGeom prst="straightConnector1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3" name="Group 122"/>
          <p:cNvGrpSpPr/>
          <p:nvPr/>
        </p:nvGrpSpPr>
        <p:grpSpPr>
          <a:xfrm>
            <a:off x="6227495" y="3302000"/>
            <a:ext cx="629787" cy="527902"/>
            <a:chOff x="4703495" y="3302000"/>
            <a:chExt cx="629787" cy="527902"/>
          </a:xfrm>
        </p:grpSpPr>
        <p:cxnSp>
          <p:nvCxnSpPr>
            <p:cNvPr id="115" name="Straight Arrow Connector 114"/>
            <p:cNvCxnSpPr>
              <a:cxnSpLocks/>
              <a:stCxn id="75" idx="2"/>
              <a:endCxn id="99" idx="0"/>
            </p:cNvCxnSpPr>
            <p:nvPr/>
          </p:nvCxnSpPr>
          <p:spPr>
            <a:xfrm flipH="1">
              <a:off x="4703495" y="3302000"/>
              <a:ext cx="237977" cy="527902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/>
            <p:cNvCxnSpPr>
              <a:cxnSpLocks/>
              <a:stCxn id="75" idx="2"/>
              <a:endCxn id="97" idx="0"/>
            </p:cNvCxnSpPr>
            <p:nvPr/>
          </p:nvCxnSpPr>
          <p:spPr>
            <a:xfrm>
              <a:off x="4941472" y="3302000"/>
              <a:ext cx="391810" cy="527902"/>
            </a:xfrm>
            <a:prstGeom prst="straightConnector1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1" name="Straight Arrow Connector 120"/>
          <p:cNvCxnSpPr>
            <a:cxnSpLocks/>
            <a:stCxn id="76" idx="2"/>
            <a:endCxn id="96" idx="0"/>
          </p:cNvCxnSpPr>
          <p:nvPr/>
        </p:nvCxnSpPr>
        <p:spPr>
          <a:xfrm flipH="1">
            <a:off x="7487070" y="3302000"/>
            <a:ext cx="45434" cy="527902"/>
          </a:xfrm>
          <a:prstGeom prst="straightConnector1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cxnSpLocks/>
            <a:endCxn id="94" idx="0"/>
          </p:cNvCxnSpPr>
          <p:nvPr/>
        </p:nvCxnSpPr>
        <p:spPr>
          <a:xfrm>
            <a:off x="7532504" y="3302000"/>
            <a:ext cx="584350" cy="527902"/>
          </a:xfrm>
          <a:prstGeom prst="straightConnector1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5739371" y="939224"/>
            <a:ext cx="410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812825" y="1815524"/>
            <a:ext cx="441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7343887" y="2725738"/>
            <a:ext cx="441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282226" y="2713039"/>
            <a:ext cx="410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5202109" y="2717224"/>
            <a:ext cx="441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4135079" y="2725738"/>
            <a:ext cx="441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grpSp>
        <p:nvGrpSpPr>
          <p:cNvPr id="13" name="Group 113"/>
          <p:cNvGrpSpPr/>
          <p:nvPr/>
        </p:nvGrpSpPr>
        <p:grpSpPr>
          <a:xfrm>
            <a:off x="8617530" y="750372"/>
            <a:ext cx="1927761" cy="824428"/>
            <a:chOff x="7093529" y="750372"/>
            <a:chExt cx="1927761" cy="824428"/>
          </a:xfrm>
        </p:grpSpPr>
        <p:sp>
          <p:nvSpPr>
            <p:cNvPr id="129" name="TextBox 128"/>
            <p:cNvSpPr txBox="1"/>
            <p:nvPr/>
          </p:nvSpPr>
          <p:spPr>
            <a:xfrm>
              <a:off x="7829888" y="750372"/>
              <a:ext cx="11914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aprox</a:t>
              </a:r>
              <a:r>
                <a:rPr lang="en-US" dirty="0"/>
                <a:t>. LRU</a:t>
              </a: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7890768" y="1205468"/>
              <a:ext cx="6554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MRU</a:t>
              </a:r>
            </a:p>
          </p:txBody>
        </p:sp>
        <p:cxnSp>
          <p:nvCxnSpPr>
            <p:cNvPr id="107" name="Straight Arrow Connector 106"/>
            <p:cNvCxnSpPr/>
            <p:nvPr/>
          </p:nvCxnSpPr>
          <p:spPr>
            <a:xfrm>
              <a:off x="7093529" y="985838"/>
              <a:ext cx="605052" cy="1588"/>
            </a:xfrm>
            <a:prstGeom prst="straightConnector1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/>
            <p:nvPr/>
          </p:nvCxnSpPr>
          <p:spPr>
            <a:xfrm>
              <a:off x="7093530" y="1409699"/>
              <a:ext cx="605051" cy="2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6" name="TextBox 115"/>
          <p:cNvSpPr txBox="1"/>
          <p:nvPr/>
        </p:nvSpPr>
        <p:spPr>
          <a:xfrm>
            <a:off x="1981201" y="1574801"/>
            <a:ext cx="16402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References: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2324101" y="2006601"/>
            <a:ext cx="7471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101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4666061" y="1815524"/>
            <a:ext cx="441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cxnSp>
        <p:nvCxnSpPr>
          <p:cNvPr id="133" name="Straight Arrow Connector 132"/>
          <p:cNvCxnSpPr>
            <a:cxnSpLocks/>
            <a:stCxn id="127" idx="2"/>
          </p:cNvCxnSpPr>
          <p:nvPr/>
        </p:nvCxnSpPr>
        <p:spPr>
          <a:xfrm flipH="1">
            <a:off x="4337758" y="2400299"/>
            <a:ext cx="549246" cy="388939"/>
          </a:xfrm>
          <a:prstGeom prst="straightConnector1">
            <a:avLst/>
          </a:prstGeom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>
            <a:cxnSpLocks/>
            <a:stCxn id="127" idx="2"/>
            <a:endCxn id="74" idx="0"/>
          </p:cNvCxnSpPr>
          <p:nvPr/>
        </p:nvCxnSpPr>
        <p:spPr>
          <a:xfrm>
            <a:off x="4887004" y="2400299"/>
            <a:ext cx="511436" cy="388939"/>
          </a:xfrm>
          <a:prstGeom prst="straightConnector1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2324101" y="2339033"/>
            <a:ext cx="7471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010</a:t>
            </a:r>
          </a:p>
        </p:txBody>
      </p:sp>
      <p:sp>
        <p:nvSpPr>
          <p:cNvPr id="122" name="Freeform 121"/>
          <p:cNvSpPr/>
          <p:nvPr/>
        </p:nvSpPr>
        <p:spPr>
          <a:xfrm>
            <a:off x="5837767" y="1397000"/>
            <a:ext cx="1231900" cy="2438400"/>
          </a:xfrm>
          <a:custGeom>
            <a:avLst/>
            <a:gdLst>
              <a:gd name="connsiteX0" fmla="*/ 1045633 w 1231900"/>
              <a:gd name="connsiteY0" fmla="*/ 2438400 h 2438400"/>
              <a:gd name="connsiteX1" fmla="*/ 753533 w 1231900"/>
              <a:gd name="connsiteY1" fmla="*/ 1866900 h 2438400"/>
              <a:gd name="connsiteX2" fmla="*/ 766233 w 1231900"/>
              <a:gd name="connsiteY2" fmla="*/ 1422400 h 2438400"/>
              <a:gd name="connsiteX3" fmla="*/ 1134533 w 1231900"/>
              <a:gd name="connsiteY3" fmla="*/ 1130300 h 2438400"/>
              <a:gd name="connsiteX4" fmla="*/ 1071033 w 1231900"/>
              <a:gd name="connsiteY4" fmla="*/ 596900 h 2438400"/>
              <a:gd name="connsiteX5" fmla="*/ 169333 w 1231900"/>
              <a:gd name="connsiteY5" fmla="*/ 215900 h 2438400"/>
              <a:gd name="connsiteX6" fmla="*/ 55033 w 1231900"/>
              <a:gd name="connsiteY6" fmla="*/ 0 h 243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31900" h="2438400">
                <a:moveTo>
                  <a:pt x="1045633" y="2438400"/>
                </a:moveTo>
                <a:cubicBezTo>
                  <a:pt x="922866" y="2237316"/>
                  <a:pt x="800100" y="2036233"/>
                  <a:pt x="753533" y="1866900"/>
                </a:cubicBezTo>
                <a:cubicBezTo>
                  <a:pt x="706966" y="1697567"/>
                  <a:pt x="702733" y="1545167"/>
                  <a:pt x="766233" y="1422400"/>
                </a:cubicBezTo>
                <a:cubicBezTo>
                  <a:pt x="829733" y="1299633"/>
                  <a:pt x="1083733" y="1267883"/>
                  <a:pt x="1134533" y="1130300"/>
                </a:cubicBezTo>
                <a:cubicBezTo>
                  <a:pt x="1185333" y="992717"/>
                  <a:pt x="1231900" y="749300"/>
                  <a:pt x="1071033" y="596900"/>
                </a:cubicBezTo>
                <a:cubicBezTo>
                  <a:pt x="910166" y="444500"/>
                  <a:pt x="338666" y="315383"/>
                  <a:pt x="169333" y="215900"/>
                </a:cubicBezTo>
                <a:cubicBezTo>
                  <a:pt x="0" y="116417"/>
                  <a:pt x="55033" y="0"/>
                  <a:pt x="55033" y="0"/>
                </a:cubicBezTo>
              </a:path>
            </a:pathLst>
          </a:custGeom>
          <a:ln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5" name="Group 124"/>
          <p:cNvGrpSpPr/>
          <p:nvPr/>
        </p:nvGrpSpPr>
        <p:grpSpPr>
          <a:xfrm flipH="1">
            <a:off x="6141052" y="3297814"/>
            <a:ext cx="629786" cy="527902"/>
            <a:chOff x="4656019" y="3302000"/>
            <a:chExt cx="629786" cy="527902"/>
          </a:xfrm>
        </p:grpSpPr>
        <p:cxnSp>
          <p:nvCxnSpPr>
            <p:cNvPr id="132" name="Straight Arrow Connector 131"/>
            <p:cNvCxnSpPr/>
            <p:nvPr/>
          </p:nvCxnSpPr>
          <p:spPr>
            <a:xfrm rot="5400000">
              <a:off x="4534794" y="3423225"/>
              <a:ext cx="527902" cy="285452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/>
            <p:nvPr/>
          </p:nvCxnSpPr>
          <p:spPr>
            <a:xfrm rot="16200000" flipH="1">
              <a:off x="4849687" y="3393783"/>
              <a:ext cx="527902" cy="344335"/>
            </a:xfrm>
            <a:prstGeom prst="straightConnector1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2" name="Group 141"/>
          <p:cNvGrpSpPr/>
          <p:nvPr/>
        </p:nvGrpSpPr>
        <p:grpSpPr>
          <a:xfrm flipH="1">
            <a:off x="4859321" y="1498600"/>
            <a:ext cx="2134064" cy="388938"/>
            <a:chOff x="3340923" y="1498600"/>
            <a:chExt cx="2134064" cy="388938"/>
          </a:xfrm>
        </p:grpSpPr>
        <p:cxnSp>
          <p:nvCxnSpPr>
            <p:cNvPr id="143" name="Straight Arrow Connector 142"/>
            <p:cNvCxnSpPr/>
            <p:nvPr/>
          </p:nvCxnSpPr>
          <p:spPr>
            <a:xfrm rot="5400000">
              <a:off x="3679970" y="1159553"/>
              <a:ext cx="388938" cy="1067032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Arrow Connector 143"/>
            <p:cNvCxnSpPr/>
            <p:nvPr/>
          </p:nvCxnSpPr>
          <p:spPr>
            <a:xfrm rot="16200000" flipH="1">
              <a:off x="4747002" y="1159553"/>
              <a:ext cx="388938" cy="1067032"/>
            </a:xfrm>
            <a:prstGeom prst="straightConnector1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Group 21">
            <a:extLst>
              <a:ext uri="{FF2B5EF4-FFF2-40B4-BE49-F238E27FC236}">
                <a16:creationId xmlns:a16="http://schemas.microsoft.com/office/drawing/2014/main" id="{3E55516A-785A-5B47-8584-EF051BAD1CCE}"/>
              </a:ext>
            </a:extLst>
          </p:cNvPr>
          <p:cNvGrpSpPr/>
          <p:nvPr/>
        </p:nvGrpSpPr>
        <p:grpSpPr>
          <a:xfrm>
            <a:off x="3454502" y="5182717"/>
            <a:ext cx="1866799" cy="461665"/>
            <a:chOff x="2971800" y="4286250"/>
            <a:chExt cx="1866799" cy="461665"/>
          </a:xfrm>
        </p:grpSpPr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F051268F-05FC-3C44-81BA-E89AEFE2699C}"/>
                </a:ext>
              </a:extLst>
            </p:cNvPr>
            <p:cNvSpPr/>
            <p:nvPr/>
          </p:nvSpPr>
          <p:spPr>
            <a:xfrm>
              <a:off x="4035178" y="4292600"/>
              <a:ext cx="803421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ADFE44ED-1700-D142-BB23-9BBDAEC8F373}"/>
                </a:ext>
              </a:extLst>
            </p:cNvPr>
            <p:cNvSpPr/>
            <p:nvPr/>
          </p:nvSpPr>
          <p:spPr>
            <a:xfrm>
              <a:off x="2971800" y="4292600"/>
              <a:ext cx="206370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9" name="Group 20">
              <a:extLst>
                <a:ext uri="{FF2B5EF4-FFF2-40B4-BE49-F238E27FC236}">
                  <a16:creationId xmlns:a16="http://schemas.microsoft.com/office/drawing/2014/main" id="{BBD30A98-D4BF-C34E-8B27-BF4D2D298567}"/>
                </a:ext>
              </a:extLst>
            </p:cNvPr>
            <p:cNvGrpSpPr/>
            <p:nvPr/>
          </p:nvGrpSpPr>
          <p:grpSpPr>
            <a:xfrm>
              <a:off x="3174999" y="4286250"/>
              <a:ext cx="865881" cy="461665"/>
              <a:chOff x="3174999" y="4306630"/>
              <a:chExt cx="865881" cy="461665"/>
            </a:xfrm>
          </p:grpSpPr>
          <p:sp>
            <p:nvSpPr>
              <p:cNvPr id="140" name="Rectangle 139">
                <a:extLst>
                  <a:ext uri="{FF2B5EF4-FFF2-40B4-BE49-F238E27FC236}">
                    <a16:creationId xmlns:a16="http://schemas.microsoft.com/office/drawing/2014/main" id="{B294B806-E3DE-6342-8E8B-9E11551C8702}"/>
                  </a:ext>
                </a:extLst>
              </p:cNvPr>
              <p:cNvSpPr/>
              <p:nvPr/>
            </p:nvSpPr>
            <p:spPr>
              <a:xfrm>
                <a:off x="3174999" y="4312037"/>
                <a:ext cx="865881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Rectangle 145">
                <a:extLst>
                  <a:ext uri="{FF2B5EF4-FFF2-40B4-BE49-F238E27FC236}">
                    <a16:creationId xmlns:a16="http://schemas.microsoft.com/office/drawing/2014/main" id="{C9C638CB-412B-D44F-806D-191D53E81FB0}"/>
                  </a:ext>
                </a:extLst>
              </p:cNvPr>
              <p:cNvSpPr/>
              <p:nvPr/>
            </p:nvSpPr>
            <p:spPr>
              <a:xfrm>
                <a:off x="3177843" y="4306630"/>
                <a:ext cx="8630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0x0…</a:t>
                </a:r>
              </a:p>
            </p:txBody>
          </p:sp>
        </p:grpSp>
      </p:grpSp>
      <p:sp>
        <p:nvSpPr>
          <p:cNvPr id="147" name="TextBox 146">
            <a:extLst>
              <a:ext uri="{FF2B5EF4-FFF2-40B4-BE49-F238E27FC236}">
                <a16:creationId xmlns:a16="http://schemas.microsoft.com/office/drawing/2014/main" id="{7057E0DD-6F6A-7946-B7B6-1A72F48EF129}"/>
              </a:ext>
            </a:extLst>
          </p:cNvPr>
          <p:cNvSpPr txBox="1"/>
          <p:nvPr/>
        </p:nvSpPr>
        <p:spPr>
          <a:xfrm>
            <a:off x="1228809" y="5176967"/>
            <a:ext cx="2223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0110 1000 11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F5F2D9A8-4AC0-FE4A-89E5-059B146761CB}"/>
              </a:ext>
            </a:extLst>
          </p:cNvPr>
          <p:cNvSpPr txBox="1"/>
          <p:nvPr/>
        </p:nvSpPr>
        <p:spPr>
          <a:xfrm>
            <a:off x="1957859" y="4123210"/>
            <a:ext cx="867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Index</a:t>
            </a:r>
          </a:p>
        </p:txBody>
      </p:sp>
      <p:grpSp>
        <p:nvGrpSpPr>
          <p:cNvPr id="149" name="Group 33">
            <a:extLst>
              <a:ext uri="{FF2B5EF4-FFF2-40B4-BE49-F238E27FC236}">
                <a16:creationId xmlns:a16="http://schemas.microsoft.com/office/drawing/2014/main" id="{EC2193CB-03CF-CC44-BE9E-26F988994A72}"/>
              </a:ext>
            </a:extLst>
          </p:cNvPr>
          <p:cNvGrpSpPr/>
          <p:nvPr/>
        </p:nvGrpSpPr>
        <p:grpSpPr>
          <a:xfrm>
            <a:off x="2293140" y="5763742"/>
            <a:ext cx="45719" cy="355600"/>
            <a:chOff x="1452881" y="5689600"/>
            <a:chExt cx="45719" cy="355600"/>
          </a:xfrm>
        </p:grpSpPr>
        <p:sp>
          <p:nvSpPr>
            <p:cNvPr id="150" name="Oval 149">
              <a:extLst>
                <a:ext uri="{FF2B5EF4-FFF2-40B4-BE49-F238E27FC236}">
                  <a16:creationId xmlns:a16="http://schemas.microsoft.com/office/drawing/2014/main" id="{7C40742B-722B-D546-A820-28DA1F2C85FE}"/>
                </a:ext>
              </a:extLst>
            </p:cNvPr>
            <p:cNvSpPr/>
            <p:nvPr/>
          </p:nvSpPr>
          <p:spPr>
            <a:xfrm>
              <a:off x="1452881" y="56896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3F3F5B87-41CA-C945-8961-C5BA31A3EE9C}"/>
                </a:ext>
              </a:extLst>
            </p:cNvPr>
            <p:cNvSpPr/>
            <p:nvPr/>
          </p:nvSpPr>
          <p:spPr>
            <a:xfrm>
              <a:off x="1452881" y="58420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C761E5D5-DC57-B04C-A5A9-469F25DDD45F}"/>
                </a:ext>
              </a:extLst>
            </p:cNvPr>
            <p:cNvSpPr/>
            <p:nvPr/>
          </p:nvSpPr>
          <p:spPr>
            <a:xfrm>
              <a:off x="1452881" y="59944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3" name="Group 34">
            <a:extLst>
              <a:ext uri="{FF2B5EF4-FFF2-40B4-BE49-F238E27FC236}">
                <a16:creationId xmlns:a16="http://schemas.microsoft.com/office/drawing/2014/main" id="{F0F0C794-D6B6-FE4B-B786-70A8A1C4F94E}"/>
              </a:ext>
            </a:extLst>
          </p:cNvPr>
          <p:cNvGrpSpPr/>
          <p:nvPr/>
        </p:nvGrpSpPr>
        <p:grpSpPr>
          <a:xfrm>
            <a:off x="2293140" y="4758209"/>
            <a:ext cx="45719" cy="355600"/>
            <a:chOff x="1452881" y="5689600"/>
            <a:chExt cx="45719" cy="3556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844420F9-F683-B142-B96A-D8DB2F22470F}"/>
                </a:ext>
              </a:extLst>
            </p:cNvPr>
            <p:cNvSpPr/>
            <p:nvPr/>
          </p:nvSpPr>
          <p:spPr>
            <a:xfrm>
              <a:off x="1452881" y="56896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65929057-4574-9B4E-B2F3-A5F584726871}"/>
                </a:ext>
              </a:extLst>
            </p:cNvPr>
            <p:cNvSpPr/>
            <p:nvPr/>
          </p:nvSpPr>
          <p:spPr>
            <a:xfrm>
              <a:off x="1452881" y="58420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08CC180F-6BB5-304D-9A88-42B43FE69C35}"/>
                </a:ext>
              </a:extLst>
            </p:cNvPr>
            <p:cNvSpPr/>
            <p:nvPr/>
          </p:nvSpPr>
          <p:spPr>
            <a:xfrm>
              <a:off x="1452881" y="59944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7" name="TextBox 156">
            <a:extLst>
              <a:ext uri="{FF2B5EF4-FFF2-40B4-BE49-F238E27FC236}">
                <a16:creationId xmlns:a16="http://schemas.microsoft.com/office/drawing/2014/main" id="{5488D22E-CEF7-C548-82EA-A67CFB5E8973}"/>
              </a:ext>
            </a:extLst>
          </p:cNvPr>
          <p:cNvSpPr txBox="1"/>
          <p:nvPr/>
        </p:nvSpPr>
        <p:spPr>
          <a:xfrm>
            <a:off x="3372882" y="4764044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V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6B9F1E43-A167-7541-B5D0-501037C975D3}"/>
              </a:ext>
            </a:extLst>
          </p:cNvPr>
          <p:cNvSpPr txBox="1"/>
          <p:nvPr/>
        </p:nvSpPr>
        <p:spPr>
          <a:xfrm>
            <a:off x="3728509" y="4764044"/>
            <a:ext cx="602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Tag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1914CEDF-7F25-0D41-A1DB-358E9A046947}"/>
              </a:ext>
            </a:extLst>
          </p:cNvPr>
          <p:cNvSpPr txBox="1"/>
          <p:nvPr/>
        </p:nvSpPr>
        <p:spPr>
          <a:xfrm>
            <a:off x="4485235" y="4764044"/>
            <a:ext cx="765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Data</a:t>
            </a:r>
          </a:p>
        </p:txBody>
      </p: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04390A2D-B15F-5744-9653-8CCEB1B6C326}"/>
              </a:ext>
            </a:extLst>
          </p:cNvPr>
          <p:cNvGrpSpPr/>
          <p:nvPr/>
        </p:nvGrpSpPr>
        <p:grpSpPr>
          <a:xfrm>
            <a:off x="5339489" y="4762540"/>
            <a:ext cx="1948418" cy="880338"/>
            <a:chOff x="2001282" y="4842301"/>
            <a:chExt cx="1948418" cy="880338"/>
          </a:xfrm>
        </p:grpSpPr>
        <p:grpSp>
          <p:nvGrpSpPr>
            <p:cNvPr id="161" name="Group 21">
              <a:extLst>
                <a:ext uri="{FF2B5EF4-FFF2-40B4-BE49-F238E27FC236}">
                  <a16:creationId xmlns:a16="http://schemas.microsoft.com/office/drawing/2014/main" id="{B09DE43A-E837-E647-9127-7D9D65F1C966}"/>
                </a:ext>
              </a:extLst>
            </p:cNvPr>
            <p:cNvGrpSpPr/>
            <p:nvPr/>
          </p:nvGrpSpPr>
          <p:grpSpPr>
            <a:xfrm>
              <a:off x="2082901" y="5260974"/>
              <a:ext cx="1866799" cy="461665"/>
              <a:chOff x="2971800" y="4286250"/>
              <a:chExt cx="1866799" cy="461665"/>
            </a:xfrm>
          </p:grpSpPr>
          <p:sp>
            <p:nvSpPr>
              <p:cNvPr id="165" name="Rectangle 164">
                <a:extLst>
                  <a:ext uri="{FF2B5EF4-FFF2-40B4-BE49-F238E27FC236}">
                    <a16:creationId xmlns:a16="http://schemas.microsoft.com/office/drawing/2014/main" id="{9A2A8672-62AB-4F48-ACB1-EC8547EEAF6D}"/>
                  </a:ext>
                </a:extLst>
              </p:cNvPr>
              <p:cNvSpPr/>
              <p:nvPr/>
            </p:nvSpPr>
            <p:spPr>
              <a:xfrm>
                <a:off x="4035178" y="4292600"/>
                <a:ext cx="803421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Rectangle 165">
                <a:extLst>
                  <a:ext uri="{FF2B5EF4-FFF2-40B4-BE49-F238E27FC236}">
                    <a16:creationId xmlns:a16="http://schemas.microsoft.com/office/drawing/2014/main" id="{648774D0-B529-0A46-8925-F1A3857EDD2D}"/>
                  </a:ext>
                </a:extLst>
              </p:cNvPr>
              <p:cNvSpPr/>
              <p:nvPr/>
            </p:nvSpPr>
            <p:spPr>
              <a:xfrm>
                <a:off x="2971800" y="4292600"/>
                <a:ext cx="206370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7" name="Group 20">
                <a:extLst>
                  <a:ext uri="{FF2B5EF4-FFF2-40B4-BE49-F238E27FC236}">
                    <a16:creationId xmlns:a16="http://schemas.microsoft.com/office/drawing/2014/main" id="{DC7AFC1C-18C0-9D4C-9217-B4CD6ECC730F}"/>
                  </a:ext>
                </a:extLst>
              </p:cNvPr>
              <p:cNvGrpSpPr/>
              <p:nvPr/>
            </p:nvGrpSpPr>
            <p:grpSpPr>
              <a:xfrm>
                <a:off x="3174999" y="4286250"/>
                <a:ext cx="865881" cy="461665"/>
                <a:chOff x="3174999" y="4306630"/>
                <a:chExt cx="865881" cy="461665"/>
              </a:xfrm>
            </p:grpSpPr>
            <p:sp>
              <p:nvSpPr>
                <p:cNvPr id="168" name="Rectangle 167">
                  <a:extLst>
                    <a:ext uri="{FF2B5EF4-FFF2-40B4-BE49-F238E27FC236}">
                      <a16:creationId xmlns:a16="http://schemas.microsoft.com/office/drawing/2014/main" id="{534871E6-773B-B947-8580-A8FF68F37F89}"/>
                    </a:ext>
                  </a:extLst>
                </p:cNvPr>
                <p:cNvSpPr/>
                <p:nvPr/>
              </p:nvSpPr>
              <p:spPr>
                <a:xfrm>
                  <a:off x="3174999" y="4312037"/>
                  <a:ext cx="865881" cy="450850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9" name="Rectangle 168">
                  <a:extLst>
                    <a:ext uri="{FF2B5EF4-FFF2-40B4-BE49-F238E27FC236}">
                      <a16:creationId xmlns:a16="http://schemas.microsoft.com/office/drawing/2014/main" id="{F2BB6850-3BBC-4D47-9FE5-9791314E098C}"/>
                    </a:ext>
                  </a:extLst>
                </p:cNvPr>
                <p:cNvSpPr/>
                <p:nvPr/>
              </p:nvSpPr>
              <p:spPr>
                <a:xfrm>
                  <a:off x="3177843" y="4306630"/>
                  <a:ext cx="86303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>
                      <a:latin typeface="Consolas" panose="020B0609020204030204" pitchFamily="49" charset="0"/>
                      <a:cs typeface="Consolas" panose="020B0609020204030204" pitchFamily="49" charset="0"/>
                    </a:rPr>
                    <a:t>0x0…</a:t>
                  </a:r>
                </a:p>
              </p:txBody>
            </p:sp>
          </p:grpSp>
        </p:grpSp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08CDABEE-425A-294C-A707-9C0E00D05FE9}"/>
                </a:ext>
              </a:extLst>
            </p:cNvPr>
            <p:cNvSpPr txBox="1"/>
            <p:nvPr/>
          </p:nvSpPr>
          <p:spPr>
            <a:xfrm>
              <a:off x="2001282" y="4842301"/>
              <a:ext cx="3642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V</a:t>
              </a:r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BE81FC56-6F20-514E-A6ED-62464847A4FE}"/>
                </a:ext>
              </a:extLst>
            </p:cNvPr>
            <p:cNvSpPr txBox="1"/>
            <p:nvPr/>
          </p:nvSpPr>
          <p:spPr>
            <a:xfrm>
              <a:off x="2356908" y="4842301"/>
              <a:ext cx="6028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Tag</a:t>
              </a:r>
            </a:p>
          </p:txBody>
        </p:sp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E9CD03D1-C5B1-534C-991D-55160D4A3C0B}"/>
                </a:ext>
              </a:extLst>
            </p:cNvPr>
            <p:cNvSpPr txBox="1"/>
            <p:nvPr/>
          </p:nvSpPr>
          <p:spPr>
            <a:xfrm>
              <a:off x="3113635" y="4842301"/>
              <a:ext cx="7653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Data</a:t>
              </a:r>
            </a:p>
          </p:txBody>
        </p: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1AA7EC17-C730-5D4E-A350-214754473FCC}"/>
              </a:ext>
            </a:extLst>
          </p:cNvPr>
          <p:cNvGrpSpPr/>
          <p:nvPr/>
        </p:nvGrpSpPr>
        <p:grpSpPr>
          <a:xfrm>
            <a:off x="8071882" y="4762540"/>
            <a:ext cx="1948418" cy="880338"/>
            <a:chOff x="2001282" y="4842301"/>
            <a:chExt cx="1948418" cy="880338"/>
          </a:xfrm>
        </p:grpSpPr>
        <p:grpSp>
          <p:nvGrpSpPr>
            <p:cNvPr id="171" name="Group 21">
              <a:extLst>
                <a:ext uri="{FF2B5EF4-FFF2-40B4-BE49-F238E27FC236}">
                  <a16:creationId xmlns:a16="http://schemas.microsoft.com/office/drawing/2014/main" id="{84AD4322-8C8B-4E45-ACF1-9D383221AA2E}"/>
                </a:ext>
              </a:extLst>
            </p:cNvPr>
            <p:cNvGrpSpPr/>
            <p:nvPr/>
          </p:nvGrpSpPr>
          <p:grpSpPr>
            <a:xfrm>
              <a:off x="2082901" y="5260974"/>
              <a:ext cx="1866799" cy="461665"/>
              <a:chOff x="2971800" y="4286250"/>
              <a:chExt cx="1866799" cy="461665"/>
            </a:xfrm>
          </p:grpSpPr>
          <p:sp>
            <p:nvSpPr>
              <p:cNvPr id="175" name="Rectangle 174">
                <a:extLst>
                  <a:ext uri="{FF2B5EF4-FFF2-40B4-BE49-F238E27FC236}">
                    <a16:creationId xmlns:a16="http://schemas.microsoft.com/office/drawing/2014/main" id="{3CEDFEA7-14F7-104B-9726-50ABAAD39243}"/>
                  </a:ext>
                </a:extLst>
              </p:cNvPr>
              <p:cNvSpPr/>
              <p:nvPr/>
            </p:nvSpPr>
            <p:spPr>
              <a:xfrm>
                <a:off x="4035178" y="4292600"/>
                <a:ext cx="803421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Rectangle 175">
                <a:extLst>
                  <a:ext uri="{FF2B5EF4-FFF2-40B4-BE49-F238E27FC236}">
                    <a16:creationId xmlns:a16="http://schemas.microsoft.com/office/drawing/2014/main" id="{D6FB90C5-245F-9B49-9985-935C497E59BB}"/>
                  </a:ext>
                </a:extLst>
              </p:cNvPr>
              <p:cNvSpPr/>
              <p:nvPr/>
            </p:nvSpPr>
            <p:spPr>
              <a:xfrm>
                <a:off x="2971800" y="4292600"/>
                <a:ext cx="206370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77" name="Group 20">
                <a:extLst>
                  <a:ext uri="{FF2B5EF4-FFF2-40B4-BE49-F238E27FC236}">
                    <a16:creationId xmlns:a16="http://schemas.microsoft.com/office/drawing/2014/main" id="{29A4F27D-608A-0645-AEA6-792DF190DB3B}"/>
                  </a:ext>
                </a:extLst>
              </p:cNvPr>
              <p:cNvGrpSpPr/>
              <p:nvPr/>
            </p:nvGrpSpPr>
            <p:grpSpPr>
              <a:xfrm>
                <a:off x="3174999" y="4286250"/>
                <a:ext cx="865881" cy="461665"/>
                <a:chOff x="3174999" y="4306630"/>
                <a:chExt cx="865881" cy="461665"/>
              </a:xfrm>
            </p:grpSpPr>
            <p:sp>
              <p:nvSpPr>
                <p:cNvPr id="178" name="Rectangle 177">
                  <a:extLst>
                    <a:ext uri="{FF2B5EF4-FFF2-40B4-BE49-F238E27FC236}">
                      <a16:creationId xmlns:a16="http://schemas.microsoft.com/office/drawing/2014/main" id="{C9BF9966-7CFA-8D4A-9D22-BFB670ECBE26}"/>
                    </a:ext>
                  </a:extLst>
                </p:cNvPr>
                <p:cNvSpPr/>
                <p:nvPr/>
              </p:nvSpPr>
              <p:spPr>
                <a:xfrm>
                  <a:off x="3174999" y="4312037"/>
                  <a:ext cx="865881" cy="450850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9" name="Rectangle 178">
                  <a:extLst>
                    <a:ext uri="{FF2B5EF4-FFF2-40B4-BE49-F238E27FC236}">
                      <a16:creationId xmlns:a16="http://schemas.microsoft.com/office/drawing/2014/main" id="{12BDFF42-73BD-504E-8916-AD4FC3B9A6C2}"/>
                    </a:ext>
                  </a:extLst>
                </p:cNvPr>
                <p:cNvSpPr/>
                <p:nvPr/>
              </p:nvSpPr>
              <p:spPr>
                <a:xfrm>
                  <a:off x="3177843" y="4306630"/>
                  <a:ext cx="86303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>
                      <a:latin typeface="Consolas" panose="020B0609020204030204" pitchFamily="49" charset="0"/>
                      <a:cs typeface="Consolas" panose="020B0609020204030204" pitchFamily="49" charset="0"/>
                    </a:rPr>
                    <a:t>0x0…</a:t>
                  </a:r>
                </a:p>
              </p:txBody>
            </p:sp>
          </p:grpSp>
        </p:grpSp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B29A1822-8AF7-774E-AE40-1F3874727D78}"/>
                </a:ext>
              </a:extLst>
            </p:cNvPr>
            <p:cNvSpPr txBox="1"/>
            <p:nvPr/>
          </p:nvSpPr>
          <p:spPr>
            <a:xfrm>
              <a:off x="2001282" y="4842301"/>
              <a:ext cx="3642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V</a:t>
              </a:r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7F96A639-0D91-514F-9B60-44E2FA0C48DA}"/>
                </a:ext>
              </a:extLst>
            </p:cNvPr>
            <p:cNvSpPr txBox="1"/>
            <p:nvPr/>
          </p:nvSpPr>
          <p:spPr>
            <a:xfrm>
              <a:off x="2356908" y="4842301"/>
              <a:ext cx="6028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Tag</a:t>
              </a:r>
            </a:p>
          </p:txBody>
        </p:sp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id="{95A5CAD0-E341-3B4B-AEBD-3C957ECA7E7D}"/>
                </a:ext>
              </a:extLst>
            </p:cNvPr>
            <p:cNvSpPr txBox="1"/>
            <p:nvPr/>
          </p:nvSpPr>
          <p:spPr>
            <a:xfrm>
              <a:off x="3113635" y="4842301"/>
              <a:ext cx="7653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Data</a:t>
              </a:r>
            </a:p>
          </p:txBody>
        </p:sp>
      </p:grpSp>
      <p:sp>
        <p:nvSpPr>
          <p:cNvPr id="180" name="TextBox 179">
            <a:extLst>
              <a:ext uri="{FF2B5EF4-FFF2-40B4-BE49-F238E27FC236}">
                <a16:creationId xmlns:a16="http://schemas.microsoft.com/office/drawing/2014/main" id="{86FB5E39-9A73-FB4D-AF38-43E7C1414E97}"/>
              </a:ext>
            </a:extLst>
          </p:cNvPr>
          <p:cNvSpPr txBox="1"/>
          <p:nvPr/>
        </p:nvSpPr>
        <p:spPr>
          <a:xfrm>
            <a:off x="3737084" y="5989594"/>
            <a:ext cx="1111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Entry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000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64F39B11-C61D-9346-8701-E32C869FEBA6}"/>
              </a:ext>
            </a:extLst>
          </p:cNvPr>
          <p:cNvSpPr txBox="1"/>
          <p:nvPr/>
        </p:nvSpPr>
        <p:spPr>
          <a:xfrm>
            <a:off x="5910299" y="5989594"/>
            <a:ext cx="1111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Entry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001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3222614A-F90E-C44F-AED0-E33F6C430699}"/>
              </a:ext>
            </a:extLst>
          </p:cNvPr>
          <p:cNvSpPr txBox="1"/>
          <p:nvPr/>
        </p:nvSpPr>
        <p:spPr>
          <a:xfrm>
            <a:off x="8488864" y="5989594"/>
            <a:ext cx="1111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Entry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111</a:t>
            </a:r>
          </a:p>
        </p:txBody>
      </p:sp>
    </p:spTree>
    <p:extLst>
      <p:ext uri="{BB962C8B-B14F-4D97-AF65-F5344CB8AC3E}">
        <p14:creationId xmlns:p14="http://schemas.microsoft.com/office/powerpoint/2010/main" val="158488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0"/>
      <p:bldP spid="145" grpId="0"/>
      <p:bldP spid="128" grpId="0"/>
      <p:bldP spid="95" grpId="0"/>
      <p:bldP spid="1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5687360" y="9858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extBox 144"/>
          <p:cNvSpPr txBox="1"/>
          <p:nvPr/>
        </p:nvSpPr>
        <p:spPr>
          <a:xfrm>
            <a:off x="5731517" y="940753"/>
            <a:ext cx="410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5748318" y="938480"/>
            <a:ext cx="436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620328" y="18875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TextBox 140"/>
          <p:cNvSpPr txBox="1"/>
          <p:nvPr/>
        </p:nvSpPr>
        <p:spPr>
          <a:xfrm>
            <a:off x="4675471" y="1815523"/>
            <a:ext cx="436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72" name="Rectangle 71"/>
          <p:cNvSpPr/>
          <p:nvPr/>
        </p:nvSpPr>
        <p:spPr>
          <a:xfrm>
            <a:off x="4086812" y="27892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4135080" y="2709863"/>
            <a:ext cx="436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5153844" y="27892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157162"/>
            <a:ext cx="8229600" cy="1143000"/>
          </a:xfrm>
        </p:spPr>
        <p:txBody>
          <a:bodyPr/>
          <a:lstStyle/>
          <a:p>
            <a:r>
              <a:rPr lang="en-US" dirty="0"/>
              <a:t>LRU Approximation</a:t>
            </a:r>
          </a:p>
        </p:txBody>
      </p:sp>
      <p:sp>
        <p:nvSpPr>
          <p:cNvPr id="73" name="Rectangle 72"/>
          <p:cNvSpPr/>
          <p:nvPr/>
        </p:nvSpPr>
        <p:spPr>
          <a:xfrm>
            <a:off x="6754392" y="18875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220876" y="27892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7287908" y="27892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36"/>
          <p:cNvGrpSpPr/>
          <p:nvPr/>
        </p:nvGrpSpPr>
        <p:grpSpPr>
          <a:xfrm>
            <a:off x="6465471" y="2400300"/>
            <a:ext cx="1067032" cy="388938"/>
            <a:chOff x="4941471" y="2400300"/>
            <a:chExt cx="1067032" cy="388938"/>
          </a:xfrm>
        </p:grpSpPr>
        <p:cxnSp>
          <p:nvCxnSpPr>
            <p:cNvPr id="82" name="Straight Arrow Connector 81"/>
            <p:cNvCxnSpPr>
              <a:stCxn id="73" idx="2"/>
              <a:endCxn id="76" idx="0"/>
            </p:cNvCxnSpPr>
            <p:nvPr/>
          </p:nvCxnSpPr>
          <p:spPr>
            <a:xfrm rot="16200000" flipH="1">
              <a:off x="5547276" y="2328011"/>
              <a:ext cx="388938" cy="533516"/>
            </a:xfrm>
            <a:prstGeom prst="straightConnector1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>
              <a:stCxn id="73" idx="2"/>
              <a:endCxn id="75" idx="0"/>
            </p:cNvCxnSpPr>
            <p:nvPr/>
          </p:nvCxnSpPr>
          <p:spPr>
            <a:xfrm rot="5400000">
              <a:off x="5013760" y="2328011"/>
              <a:ext cx="388938" cy="533516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TextBox 93"/>
          <p:cNvSpPr txBox="1"/>
          <p:nvPr/>
        </p:nvSpPr>
        <p:spPr>
          <a:xfrm>
            <a:off x="7782054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000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7152270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001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6522483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010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262909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100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892696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011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633122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101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4003335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110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3373548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111</a:t>
            </a:r>
          </a:p>
        </p:txBody>
      </p:sp>
      <p:grpSp>
        <p:nvGrpSpPr>
          <p:cNvPr id="111" name="Group 110"/>
          <p:cNvGrpSpPr/>
          <p:nvPr/>
        </p:nvGrpSpPr>
        <p:grpSpPr>
          <a:xfrm>
            <a:off x="3708348" y="3302000"/>
            <a:ext cx="629787" cy="527902"/>
            <a:chOff x="2184348" y="3301999"/>
            <a:chExt cx="629787" cy="527902"/>
          </a:xfrm>
        </p:grpSpPr>
        <p:cxnSp>
          <p:nvCxnSpPr>
            <p:cNvPr id="103" name="Straight Arrow Connector 102"/>
            <p:cNvCxnSpPr>
              <a:cxnSpLocks/>
              <a:stCxn id="72" idx="2"/>
              <a:endCxn id="102" idx="0"/>
            </p:cNvCxnSpPr>
            <p:nvPr/>
          </p:nvCxnSpPr>
          <p:spPr>
            <a:xfrm flipH="1">
              <a:off x="2184348" y="3301999"/>
              <a:ext cx="623060" cy="527902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>
              <a:cxnSpLocks/>
              <a:stCxn id="72" idx="2"/>
              <a:endCxn id="101" idx="0"/>
            </p:cNvCxnSpPr>
            <p:nvPr/>
          </p:nvCxnSpPr>
          <p:spPr>
            <a:xfrm>
              <a:off x="2807408" y="3301999"/>
              <a:ext cx="6727" cy="527902"/>
            </a:xfrm>
            <a:prstGeom prst="straightConnector1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9" name="Straight Arrow Connector 108"/>
          <p:cNvCxnSpPr>
            <a:stCxn id="74" idx="2"/>
          </p:cNvCxnSpPr>
          <p:nvPr/>
        </p:nvCxnSpPr>
        <p:spPr>
          <a:xfrm rot="5400000">
            <a:off x="4867730" y="3299193"/>
            <a:ext cx="527902" cy="533516"/>
          </a:xfrm>
          <a:prstGeom prst="straightConnector1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cxnSpLocks/>
            <a:stCxn id="74" idx="2"/>
            <a:endCxn id="98" idx="0"/>
          </p:cNvCxnSpPr>
          <p:nvPr/>
        </p:nvCxnSpPr>
        <p:spPr>
          <a:xfrm>
            <a:off x="5398440" y="3302000"/>
            <a:ext cx="199269" cy="527902"/>
          </a:xfrm>
          <a:prstGeom prst="straightConnector1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cxnSpLocks/>
            <a:stCxn id="76" idx="2"/>
            <a:endCxn id="96" idx="0"/>
          </p:cNvCxnSpPr>
          <p:nvPr/>
        </p:nvCxnSpPr>
        <p:spPr>
          <a:xfrm flipH="1">
            <a:off x="7487070" y="3302000"/>
            <a:ext cx="45434" cy="527902"/>
          </a:xfrm>
          <a:prstGeom prst="straightConnector1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cxnSpLocks/>
            <a:stCxn id="76" idx="2"/>
            <a:endCxn id="94" idx="0"/>
          </p:cNvCxnSpPr>
          <p:nvPr/>
        </p:nvCxnSpPr>
        <p:spPr>
          <a:xfrm>
            <a:off x="7532504" y="3302000"/>
            <a:ext cx="584350" cy="527902"/>
          </a:xfrm>
          <a:prstGeom prst="straightConnector1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6812826" y="1815524"/>
            <a:ext cx="436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7343888" y="2725738"/>
            <a:ext cx="436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5202110" y="2717224"/>
            <a:ext cx="436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4135080" y="2725738"/>
            <a:ext cx="410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grpSp>
        <p:nvGrpSpPr>
          <p:cNvPr id="19" name="Group 113"/>
          <p:cNvGrpSpPr/>
          <p:nvPr/>
        </p:nvGrpSpPr>
        <p:grpSpPr>
          <a:xfrm>
            <a:off x="8617530" y="750372"/>
            <a:ext cx="1927761" cy="824428"/>
            <a:chOff x="7093529" y="750372"/>
            <a:chExt cx="1927761" cy="824428"/>
          </a:xfrm>
        </p:grpSpPr>
        <p:sp>
          <p:nvSpPr>
            <p:cNvPr id="129" name="TextBox 128"/>
            <p:cNvSpPr txBox="1"/>
            <p:nvPr/>
          </p:nvSpPr>
          <p:spPr>
            <a:xfrm>
              <a:off x="7829888" y="750372"/>
              <a:ext cx="11914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aprox</a:t>
              </a:r>
              <a:r>
                <a:rPr lang="en-US" dirty="0"/>
                <a:t>. LRU</a:t>
              </a: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7890768" y="1205468"/>
              <a:ext cx="6554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MRU</a:t>
              </a:r>
            </a:p>
          </p:txBody>
        </p:sp>
        <p:cxnSp>
          <p:nvCxnSpPr>
            <p:cNvPr id="107" name="Straight Arrow Connector 106"/>
            <p:cNvCxnSpPr/>
            <p:nvPr/>
          </p:nvCxnSpPr>
          <p:spPr>
            <a:xfrm>
              <a:off x="7093529" y="985838"/>
              <a:ext cx="605052" cy="1588"/>
            </a:xfrm>
            <a:prstGeom prst="straightConnector1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/>
            <p:nvPr/>
          </p:nvCxnSpPr>
          <p:spPr>
            <a:xfrm>
              <a:off x="7093530" y="1409699"/>
              <a:ext cx="605051" cy="2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6" name="TextBox 115"/>
          <p:cNvSpPr txBox="1"/>
          <p:nvPr/>
        </p:nvSpPr>
        <p:spPr>
          <a:xfrm>
            <a:off x="1981201" y="1574801"/>
            <a:ext cx="16402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References: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2324101" y="2006601"/>
            <a:ext cx="737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101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4666588" y="1815524"/>
            <a:ext cx="410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grpSp>
        <p:nvGrpSpPr>
          <p:cNvPr id="123" name="Group 122"/>
          <p:cNvGrpSpPr/>
          <p:nvPr/>
        </p:nvGrpSpPr>
        <p:grpSpPr>
          <a:xfrm>
            <a:off x="4337758" y="2400299"/>
            <a:ext cx="1060682" cy="388939"/>
            <a:chOff x="2813757" y="2400299"/>
            <a:chExt cx="1060682" cy="388939"/>
          </a:xfrm>
        </p:grpSpPr>
        <p:cxnSp>
          <p:nvCxnSpPr>
            <p:cNvPr id="133" name="Straight Arrow Connector 132"/>
            <p:cNvCxnSpPr/>
            <p:nvPr/>
          </p:nvCxnSpPr>
          <p:spPr>
            <a:xfrm rot="5400000">
              <a:off x="2886046" y="2328011"/>
              <a:ext cx="388938" cy="533516"/>
            </a:xfrm>
            <a:prstGeom prst="straightConnector1">
              <a:avLst/>
            </a:prstGeom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/>
            <p:cNvCxnSpPr>
              <a:stCxn id="127" idx="2"/>
              <a:endCxn id="74" idx="0"/>
            </p:cNvCxnSpPr>
            <p:nvPr/>
          </p:nvCxnSpPr>
          <p:spPr>
            <a:xfrm>
              <a:off x="3347932" y="2400299"/>
              <a:ext cx="526507" cy="388939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9" name="TextBox 118"/>
          <p:cNvSpPr txBox="1"/>
          <p:nvPr/>
        </p:nvSpPr>
        <p:spPr>
          <a:xfrm>
            <a:off x="2324101" y="2339033"/>
            <a:ext cx="737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010</a:t>
            </a:r>
          </a:p>
        </p:txBody>
      </p:sp>
      <p:grpSp>
        <p:nvGrpSpPr>
          <p:cNvPr id="21" name="Group 124"/>
          <p:cNvGrpSpPr/>
          <p:nvPr/>
        </p:nvGrpSpPr>
        <p:grpSpPr>
          <a:xfrm flipH="1">
            <a:off x="6144185" y="3299226"/>
            <a:ext cx="623962" cy="527902"/>
            <a:chOff x="4656019" y="3302000"/>
            <a:chExt cx="623962" cy="527902"/>
          </a:xfrm>
        </p:grpSpPr>
        <p:cxnSp>
          <p:nvCxnSpPr>
            <p:cNvPr id="132" name="Straight Arrow Connector 131"/>
            <p:cNvCxnSpPr/>
            <p:nvPr/>
          </p:nvCxnSpPr>
          <p:spPr>
            <a:xfrm rot="5400000">
              <a:off x="4534794" y="3423225"/>
              <a:ext cx="527902" cy="285452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/>
            <p:nvPr/>
          </p:nvCxnSpPr>
          <p:spPr>
            <a:xfrm rot="16200000" flipH="1">
              <a:off x="4843863" y="3393783"/>
              <a:ext cx="527902" cy="344335"/>
            </a:xfrm>
            <a:prstGeom prst="straightConnector1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6" name="TextBox 135"/>
          <p:cNvSpPr txBox="1"/>
          <p:nvPr/>
        </p:nvSpPr>
        <p:spPr>
          <a:xfrm>
            <a:off x="6276388" y="2709863"/>
            <a:ext cx="436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grpSp>
        <p:nvGrpSpPr>
          <p:cNvPr id="22" name="Group 141"/>
          <p:cNvGrpSpPr/>
          <p:nvPr/>
        </p:nvGrpSpPr>
        <p:grpSpPr>
          <a:xfrm flipH="1">
            <a:off x="4861748" y="1498600"/>
            <a:ext cx="2134064" cy="388938"/>
            <a:chOff x="3340923" y="1498600"/>
            <a:chExt cx="2134064" cy="388938"/>
          </a:xfrm>
        </p:grpSpPr>
        <p:cxnSp>
          <p:nvCxnSpPr>
            <p:cNvPr id="143" name="Straight Arrow Connector 142"/>
            <p:cNvCxnSpPr/>
            <p:nvPr/>
          </p:nvCxnSpPr>
          <p:spPr>
            <a:xfrm rot="5400000">
              <a:off x="3679970" y="1159553"/>
              <a:ext cx="388938" cy="1067032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Arrow Connector 143"/>
            <p:cNvCxnSpPr/>
            <p:nvPr/>
          </p:nvCxnSpPr>
          <p:spPr>
            <a:xfrm rot="16200000" flipH="1">
              <a:off x="4747002" y="1159553"/>
              <a:ext cx="388938" cy="1067032"/>
            </a:xfrm>
            <a:prstGeom prst="straightConnector1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TextBox 107"/>
          <p:cNvSpPr txBox="1"/>
          <p:nvPr/>
        </p:nvSpPr>
        <p:spPr>
          <a:xfrm>
            <a:off x="2316482" y="2671465"/>
            <a:ext cx="737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110</a:t>
            </a:r>
          </a:p>
        </p:txBody>
      </p:sp>
      <p:grpSp>
        <p:nvGrpSpPr>
          <p:cNvPr id="113" name="Group 112"/>
          <p:cNvGrpSpPr/>
          <p:nvPr/>
        </p:nvGrpSpPr>
        <p:grpSpPr>
          <a:xfrm>
            <a:off x="3668066" y="3302001"/>
            <a:ext cx="670536" cy="527903"/>
            <a:chOff x="2136871" y="3302000"/>
            <a:chExt cx="670536" cy="527903"/>
          </a:xfrm>
        </p:grpSpPr>
        <p:cxnSp>
          <p:nvCxnSpPr>
            <p:cNvPr id="114" name="Straight Arrow Connector 113"/>
            <p:cNvCxnSpPr/>
            <p:nvPr/>
          </p:nvCxnSpPr>
          <p:spPr>
            <a:xfrm rot="5400000">
              <a:off x="2208188" y="3230683"/>
              <a:ext cx="527902" cy="670536"/>
            </a:xfrm>
            <a:prstGeom prst="straightConnector1">
              <a:avLst/>
            </a:prstGeom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/>
            <p:nvPr/>
          </p:nvCxnSpPr>
          <p:spPr>
            <a:xfrm rot="5400000">
              <a:off x="2523082" y="3545577"/>
              <a:ext cx="527902" cy="40749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Group 124"/>
          <p:cNvGrpSpPr/>
          <p:nvPr/>
        </p:nvGrpSpPr>
        <p:grpSpPr>
          <a:xfrm flipH="1">
            <a:off x="4340933" y="2400299"/>
            <a:ext cx="1060681" cy="400398"/>
            <a:chOff x="2813757" y="2388840"/>
            <a:chExt cx="1060681" cy="400398"/>
          </a:xfrm>
        </p:grpSpPr>
        <p:cxnSp>
          <p:nvCxnSpPr>
            <p:cNvPr id="126" name="Straight Arrow Connector 125"/>
            <p:cNvCxnSpPr/>
            <p:nvPr/>
          </p:nvCxnSpPr>
          <p:spPr>
            <a:xfrm rot="5400000">
              <a:off x="2886046" y="2328011"/>
              <a:ext cx="388938" cy="533516"/>
            </a:xfrm>
            <a:prstGeom prst="straightConnector1">
              <a:avLst/>
            </a:prstGeom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>
              <a:cxnSpLocks/>
              <a:stCxn id="127" idx="2"/>
            </p:cNvCxnSpPr>
            <p:nvPr/>
          </p:nvCxnSpPr>
          <p:spPr>
            <a:xfrm>
              <a:off x="3343438" y="2388840"/>
              <a:ext cx="531000" cy="400398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Group 141"/>
          <p:cNvGrpSpPr/>
          <p:nvPr/>
        </p:nvGrpSpPr>
        <p:grpSpPr>
          <a:xfrm>
            <a:off x="4861748" y="1498600"/>
            <a:ext cx="2134064" cy="388938"/>
            <a:chOff x="3340923" y="1498600"/>
            <a:chExt cx="2134064" cy="388938"/>
          </a:xfrm>
        </p:grpSpPr>
        <p:cxnSp>
          <p:nvCxnSpPr>
            <p:cNvPr id="138" name="Straight Arrow Connector 137"/>
            <p:cNvCxnSpPr/>
            <p:nvPr/>
          </p:nvCxnSpPr>
          <p:spPr>
            <a:xfrm rot="5400000">
              <a:off x="3679970" y="1159553"/>
              <a:ext cx="388938" cy="1067032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Arrow Connector 138"/>
            <p:cNvCxnSpPr/>
            <p:nvPr/>
          </p:nvCxnSpPr>
          <p:spPr>
            <a:xfrm rot="16200000" flipH="1">
              <a:off x="4747002" y="1159553"/>
              <a:ext cx="388938" cy="1067032"/>
            </a:xfrm>
            <a:prstGeom prst="straightConnector1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6" name="Freeform 145"/>
          <p:cNvSpPr/>
          <p:nvPr/>
        </p:nvSpPr>
        <p:spPr>
          <a:xfrm>
            <a:off x="4383617" y="1384300"/>
            <a:ext cx="1602316" cy="2400300"/>
          </a:xfrm>
          <a:custGeom>
            <a:avLst/>
            <a:gdLst>
              <a:gd name="connsiteX0" fmla="*/ 23283 w 1602316"/>
              <a:gd name="connsiteY0" fmla="*/ 2400300 h 2400300"/>
              <a:gd name="connsiteX1" fmla="*/ 23283 w 1602316"/>
              <a:gd name="connsiteY1" fmla="*/ 1854200 h 2400300"/>
              <a:gd name="connsiteX2" fmla="*/ 86783 w 1602316"/>
              <a:gd name="connsiteY2" fmla="*/ 1473200 h 2400300"/>
              <a:gd name="connsiteX3" fmla="*/ 543983 w 1602316"/>
              <a:gd name="connsiteY3" fmla="*/ 1130300 h 2400300"/>
              <a:gd name="connsiteX4" fmla="*/ 569383 w 1602316"/>
              <a:gd name="connsiteY4" fmla="*/ 914400 h 2400300"/>
              <a:gd name="connsiteX5" fmla="*/ 658283 w 1602316"/>
              <a:gd name="connsiteY5" fmla="*/ 584200 h 2400300"/>
              <a:gd name="connsiteX6" fmla="*/ 1458383 w 1602316"/>
              <a:gd name="connsiteY6" fmla="*/ 317500 h 2400300"/>
              <a:gd name="connsiteX7" fmla="*/ 1521883 w 1602316"/>
              <a:gd name="connsiteY7" fmla="*/ 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02316" h="2400300">
                <a:moveTo>
                  <a:pt x="23283" y="2400300"/>
                </a:moveTo>
                <a:cubicBezTo>
                  <a:pt x="17991" y="2204508"/>
                  <a:pt x="12700" y="2008717"/>
                  <a:pt x="23283" y="1854200"/>
                </a:cubicBezTo>
                <a:cubicBezTo>
                  <a:pt x="33866" y="1699683"/>
                  <a:pt x="0" y="1593850"/>
                  <a:pt x="86783" y="1473200"/>
                </a:cubicBezTo>
                <a:cubicBezTo>
                  <a:pt x="173566" y="1352550"/>
                  <a:pt x="463550" y="1223433"/>
                  <a:pt x="543983" y="1130300"/>
                </a:cubicBezTo>
                <a:cubicBezTo>
                  <a:pt x="624416" y="1037167"/>
                  <a:pt x="550333" y="1005417"/>
                  <a:pt x="569383" y="914400"/>
                </a:cubicBezTo>
                <a:cubicBezTo>
                  <a:pt x="588433" y="823383"/>
                  <a:pt x="510116" y="683683"/>
                  <a:pt x="658283" y="584200"/>
                </a:cubicBezTo>
                <a:cubicBezTo>
                  <a:pt x="806450" y="484717"/>
                  <a:pt x="1314450" y="414867"/>
                  <a:pt x="1458383" y="317500"/>
                </a:cubicBezTo>
                <a:cubicBezTo>
                  <a:pt x="1602316" y="220133"/>
                  <a:pt x="1521883" y="0"/>
                  <a:pt x="1521883" y="0"/>
                </a:cubicBezTo>
              </a:path>
            </a:pathLst>
          </a:custGeom>
          <a:ln>
            <a:solidFill>
              <a:srgbClr val="FF66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8" name="Group 21">
            <a:extLst>
              <a:ext uri="{FF2B5EF4-FFF2-40B4-BE49-F238E27FC236}">
                <a16:creationId xmlns:a16="http://schemas.microsoft.com/office/drawing/2014/main" id="{15572566-247E-614E-B895-D4DB13D6689A}"/>
              </a:ext>
            </a:extLst>
          </p:cNvPr>
          <p:cNvGrpSpPr/>
          <p:nvPr/>
        </p:nvGrpSpPr>
        <p:grpSpPr>
          <a:xfrm>
            <a:off x="3454502" y="5182717"/>
            <a:ext cx="1866799" cy="461665"/>
            <a:chOff x="2971800" y="4286250"/>
            <a:chExt cx="1866799" cy="461665"/>
          </a:xfrm>
        </p:grpSpPr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444AAAEC-B87C-2D49-B6E2-6A259C45148F}"/>
                </a:ext>
              </a:extLst>
            </p:cNvPr>
            <p:cNvSpPr/>
            <p:nvPr/>
          </p:nvSpPr>
          <p:spPr>
            <a:xfrm>
              <a:off x="4035178" y="4292600"/>
              <a:ext cx="803421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4A5FEE27-F6EE-C949-87FB-4A3A0B995721}"/>
                </a:ext>
              </a:extLst>
            </p:cNvPr>
            <p:cNvSpPr/>
            <p:nvPr/>
          </p:nvSpPr>
          <p:spPr>
            <a:xfrm>
              <a:off x="2971800" y="4292600"/>
              <a:ext cx="206370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9" name="Group 20">
              <a:extLst>
                <a:ext uri="{FF2B5EF4-FFF2-40B4-BE49-F238E27FC236}">
                  <a16:creationId xmlns:a16="http://schemas.microsoft.com/office/drawing/2014/main" id="{FFB986F0-9AB2-5C47-9894-9E742DDC8222}"/>
                </a:ext>
              </a:extLst>
            </p:cNvPr>
            <p:cNvGrpSpPr/>
            <p:nvPr/>
          </p:nvGrpSpPr>
          <p:grpSpPr>
            <a:xfrm>
              <a:off x="3174999" y="4286250"/>
              <a:ext cx="865881" cy="461665"/>
              <a:chOff x="3174999" y="4306630"/>
              <a:chExt cx="865881" cy="461665"/>
            </a:xfrm>
          </p:grpSpPr>
          <p:sp>
            <p:nvSpPr>
              <p:cNvPr id="150" name="Rectangle 149">
                <a:extLst>
                  <a:ext uri="{FF2B5EF4-FFF2-40B4-BE49-F238E27FC236}">
                    <a16:creationId xmlns:a16="http://schemas.microsoft.com/office/drawing/2014/main" id="{6B01087D-2812-1A47-B29F-90FDC43000E4}"/>
                  </a:ext>
                </a:extLst>
              </p:cNvPr>
              <p:cNvSpPr/>
              <p:nvPr/>
            </p:nvSpPr>
            <p:spPr>
              <a:xfrm>
                <a:off x="3174999" y="4312037"/>
                <a:ext cx="865881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Rectangle 150">
                <a:extLst>
                  <a:ext uri="{FF2B5EF4-FFF2-40B4-BE49-F238E27FC236}">
                    <a16:creationId xmlns:a16="http://schemas.microsoft.com/office/drawing/2014/main" id="{76397A68-1B86-A34D-9134-B3DE702BEBFF}"/>
                  </a:ext>
                </a:extLst>
              </p:cNvPr>
              <p:cNvSpPr/>
              <p:nvPr/>
            </p:nvSpPr>
            <p:spPr>
              <a:xfrm>
                <a:off x="3177843" y="4306630"/>
                <a:ext cx="8630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0x0…</a:t>
                </a:r>
              </a:p>
            </p:txBody>
          </p:sp>
        </p:grpSp>
      </p:grpSp>
      <p:sp>
        <p:nvSpPr>
          <p:cNvPr id="152" name="TextBox 151">
            <a:extLst>
              <a:ext uri="{FF2B5EF4-FFF2-40B4-BE49-F238E27FC236}">
                <a16:creationId xmlns:a16="http://schemas.microsoft.com/office/drawing/2014/main" id="{44BA8956-6D6F-CB43-B4B0-5A1BA1237A70}"/>
              </a:ext>
            </a:extLst>
          </p:cNvPr>
          <p:cNvSpPr txBox="1"/>
          <p:nvPr/>
        </p:nvSpPr>
        <p:spPr>
          <a:xfrm>
            <a:off x="1228809" y="5176967"/>
            <a:ext cx="2223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0110 1000 11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535174EE-F3EC-D54D-BDA2-4C0955B386AE}"/>
              </a:ext>
            </a:extLst>
          </p:cNvPr>
          <p:cNvSpPr txBox="1"/>
          <p:nvPr/>
        </p:nvSpPr>
        <p:spPr>
          <a:xfrm>
            <a:off x="1957859" y="4123210"/>
            <a:ext cx="867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Index</a:t>
            </a:r>
          </a:p>
        </p:txBody>
      </p:sp>
      <p:grpSp>
        <p:nvGrpSpPr>
          <p:cNvPr id="154" name="Group 33">
            <a:extLst>
              <a:ext uri="{FF2B5EF4-FFF2-40B4-BE49-F238E27FC236}">
                <a16:creationId xmlns:a16="http://schemas.microsoft.com/office/drawing/2014/main" id="{0025CFD9-8BA3-F94E-A6FC-9C4D33D843B0}"/>
              </a:ext>
            </a:extLst>
          </p:cNvPr>
          <p:cNvGrpSpPr/>
          <p:nvPr/>
        </p:nvGrpSpPr>
        <p:grpSpPr>
          <a:xfrm>
            <a:off x="2293140" y="5763742"/>
            <a:ext cx="45719" cy="355600"/>
            <a:chOff x="1452881" y="5689600"/>
            <a:chExt cx="45719" cy="355600"/>
          </a:xfrm>
        </p:grpSpPr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F7102018-4242-B240-8A43-9CB4C5EE3CA7}"/>
                </a:ext>
              </a:extLst>
            </p:cNvPr>
            <p:cNvSpPr/>
            <p:nvPr/>
          </p:nvSpPr>
          <p:spPr>
            <a:xfrm>
              <a:off x="1452881" y="56896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7E2DBFF7-8EB2-A34B-9697-EC38F9A318EB}"/>
                </a:ext>
              </a:extLst>
            </p:cNvPr>
            <p:cNvSpPr/>
            <p:nvPr/>
          </p:nvSpPr>
          <p:spPr>
            <a:xfrm>
              <a:off x="1452881" y="58420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8485BF8F-0757-D246-9812-8C22B2100F24}"/>
                </a:ext>
              </a:extLst>
            </p:cNvPr>
            <p:cNvSpPr/>
            <p:nvPr/>
          </p:nvSpPr>
          <p:spPr>
            <a:xfrm>
              <a:off x="1452881" y="59944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8" name="Group 34">
            <a:extLst>
              <a:ext uri="{FF2B5EF4-FFF2-40B4-BE49-F238E27FC236}">
                <a16:creationId xmlns:a16="http://schemas.microsoft.com/office/drawing/2014/main" id="{D384AB8F-55E3-1647-AA2F-CE7BF61C320D}"/>
              </a:ext>
            </a:extLst>
          </p:cNvPr>
          <p:cNvGrpSpPr/>
          <p:nvPr/>
        </p:nvGrpSpPr>
        <p:grpSpPr>
          <a:xfrm>
            <a:off x="2293140" y="4758209"/>
            <a:ext cx="45719" cy="355600"/>
            <a:chOff x="1452881" y="5689600"/>
            <a:chExt cx="45719" cy="355600"/>
          </a:xfrm>
        </p:grpSpPr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A4E96706-0DA6-C749-AE75-E7CCDA8F04BC}"/>
                </a:ext>
              </a:extLst>
            </p:cNvPr>
            <p:cNvSpPr/>
            <p:nvPr/>
          </p:nvSpPr>
          <p:spPr>
            <a:xfrm>
              <a:off x="1452881" y="56896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97EE26BF-9165-3B46-9A31-B3DC3549B0D2}"/>
                </a:ext>
              </a:extLst>
            </p:cNvPr>
            <p:cNvSpPr/>
            <p:nvPr/>
          </p:nvSpPr>
          <p:spPr>
            <a:xfrm>
              <a:off x="1452881" y="58420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Oval 160">
              <a:extLst>
                <a:ext uri="{FF2B5EF4-FFF2-40B4-BE49-F238E27FC236}">
                  <a16:creationId xmlns:a16="http://schemas.microsoft.com/office/drawing/2014/main" id="{0A616543-F9BC-FC4A-B2CD-D49499A794CE}"/>
                </a:ext>
              </a:extLst>
            </p:cNvPr>
            <p:cNvSpPr/>
            <p:nvPr/>
          </p:nvSpPr>
          <p:spPr>
            <a:xfrm>
              <a:off x="1452881" y="59944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2" name="TextBox 161">
            <a:extLst>
              <a:ext uri="{FF2B5EF4-FFF2-40B4-BE49-F238E27FC236}">
                <a16:creationId xmlns:a16="http://schemas.microsoft.com/office/drawing/2014/main" id="{A1DB2FBB-141D-7141-BF16-9F39A41BF060}"/>
              </a:ext>
            </a:extLst>
          </p:cNvPr>
          <p:cNvSpPr txBox="1"/>
          <p:nvPr/>
        </p:nvSpPr>
        <p:spPr>
          <a:xfrm>
            <a:off x="3372882" y="4764044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V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E5646C29-CBD1-D74D-952A-E31AB7090038}"/>
              </a:ext>
            </a:extLst>
          </p:cNvPr>
          <p:cNvSpPr txBox="1"/>
          <p:nvPr/>
        </p:nvSpPr>
        <p:spPr>
          <a:xfrm>
            <a:off x="3728509" y="4764044"/>
            <a:ext cx="602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Tag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4646E8E0-819E-DD49-8CE1-FD62BF66C85A}"/>
              </a:ext>
            </a:extLst>
          </p:cNvPr>
          <p:cNvSpPr txBox="1"/>
          <p:nvPr/>
        </p:nvSpPr>
        <p:spPr>
          <a:xfrm>
            <a:off x="4485235" y="4764044"/>
            <a:ext cx="765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Data</a:t>
            </a:r>
          </a:p>
        </p:txBody>
      </p: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9D9BD44B-CFBC-834E-A356-ADB187A0954A}"/>
              </a:ext>
            </a:extLst>
          </p:cNvPr>
          <p:cNvGrpSpPr/>
          <p:nvPr/>
        </p:nvGrpSpPr>
        <p:grpSpPr>
          <a:xfrm>
            <a:off x="5339489" y="4762540"/>
            <a:ext cx="1948418" cy="880338"/>
            <a:chOff x="2001282" y="4842301"/>
            <a:chExt cx="1948418" cy="880338"/>
          </a:xfrm>
        </p:grpSpPr>
        <p:grpSp>
          <p:nvGrpSpPr>
            <p:cNvPr id="166" name="Group 21">
              <a:extLst>
                <a:ext uri="{FF2B5EF4-FFF2-40B4-BE49-F238E27FC236}">
                  <a16:creationId xmlns:a16="http://schemas.microsoft.com/office/drawing/2014/main" id="{A67E0F98-F2A2-7545-87BA-B31F55D8A90B}"/>
                </a:ext>
              </a:extLst>
            </p:cNvPr>
            <p:cNvGrpSpPr/>
            <p:nvPr/>
          </p:nvGrpSpPr>
          <p:grpSpPr>
            <a:xfrm>
              <a:off x="2082901" y="5260974"/>
              <a:ext cx="1866799" cy="461665"/>
              <a:chOff x="2971800" y="4286250"/>
              <a:chExt cx="1866799" cy="461665"/>
            </a:xfrm>
          </p:grpSpPr>
          <p:sp>
            <p:nvSpPr>
              <p:cNvPr id="170" name="Rectangle 169">
                <a:extLst>
                  <a:ext uri="{FF2B5EF4-FFF2-40B4-BE49-F238E27FC236}">
                    <a16:creationId xmlns:a16="http://schemas.microsoft.com/office/drawing/2014/main" id="{677F900B-EA85-3347-8BC3-3D3A9C2D02B5}"/>
                  </a:ext>
                </a:extLst>
              </p:cNvPr>
              <p:cNvSpPr/>
              <p:nvPr/>
            </p:nvSpPr>
            <p:spPr>
              <a:xfrm>
                <a:off x="4035178" y="4292600"/>
                <a:ext cx="803421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Rectangle 170">
                <a:extLst>
                  <a:ext uri="{FF2B5EF4-FFF2-40B4-BE49-F238E27FC236}">
                    <a16:creationId xmlns:a16="http://schemas.microsoft.com/office/drawing/2014/main" id="{E39D321D-B9AC-FB47-9639-0F4B863A7DCD}"/>
                  </a:ext>
                </a:extLst>
              </p:cNvPr>
              <p:cNvSpPr/>
              <p:nvPr/>
            </p:nvSpPr>
            <p:spPr>
              <a:xfrm>
                <a:off x="2971800" y="4292600"/>
                <a:ext cx="206370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72" name="Group 20">
                <a:extLst>
                  <a:ext uri="{FF2B5EF4-FFF2-40B4-BE49-F238E27FC236}">
                    <a16:creationId xmlns:a16="http://schemas.microsoft.com/office/drawing/2014/main" id="{857D6D60-85A2-0F43-ACBB-3D3BF0D31423}"/>
                  </a:ext>
                </a:extLst>
              </p:cNvPr>
              <p:cNvGrpSpPr/>
              <p:nvPr/>
            </p:nvGrpSpPr>
            <p:grpSpPr>
              <a:xfrm>
                <a:off x="3174999" y="4286250"/>
                <a:ext cx="865881" cy="461665"/>
                <a:chOff x="3174999" y="4306630"/>
                <a:chExt cx="865881" cy="461665"/>
              </a:xfrm>
            </p:grpSpPr>
            <p:sp>
              <p:nvSpPr>
                <p:cNvPr id="173" name="Rectangle 172">
                  <a:extLst>
                    <a:ext uri="{FF2B5EF4-FFF2-40B4-BE49-F238E27FC236}">
                      <a16:creationId xmlns:a16="http://schemas.microsoft.com/office/drawing/2014/main" id="{A8370B45-226D-BD42-887D-D3C1226480DA}"/>
                    </a:ext>
                  </a:extLst>
                </p:cNvPr>
                <p:cNvSpPr/>
                <p:nvPr/>
              </p:nvSpPr>
              <p:spPr>
                <a:xfrm>
                  <a:off x="3174999" y="4312037"/>
                  <a:ext cx="865881" cy="450850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4" name="Rectangle 173">
                  <a:extLst>
                    <a:ext uri="{FF2B5EF4-FFF2-40B4-BE49-F238E27FC236}">
                      <a16:creationId xmlns:a16="http://schemas.microsoft.com/office/drawing/2014/main" id="{EDCE3B4F-C566-454C-80EB-8082083E6D6E}"/>
                    </a:ext>
                  </a:extLst>
                </p:cNvPr>
                <p:cNvSpPr/>
                <p:nvPr/>
              </p:nvSpPr>
              <p:spPr>
                <a:xfrm>
                  <a:off x="3177843" y="4306630"/>
                  <a:ext cx="86303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>
                      <a:latin typeface="Consolas" panose="020B0609020204030204" pitchFamily="49" charset="0"/>
                      <a:cs typeface="Consolas" panose="020B0609020204030204" pitchFamily="49" charset="0"/>
                    </a:rPr>
                    <a:t>0x0…</a:t>
                  </a:r>
                </a:p>
              </p:txBody>
            </p:sp>
          </p:grpSp>
        </p:grp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E8C25A0F-18B8-A14C-918F-903830F5EBC1}"/>
                </a:ext>
              </a:extLst>
            </p:cNvPr>
            <p:cNvSpPr txBox="1"/>
            <p:nvPr/>
          </p:nvSpPr>
          <p:spPr>
            <a:xfrm>
              <a:off x="2001282" y="4842301"/>
              <a:ext cx="3642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V</a:t>
              </a:r>
            </a:p>
          </p:txBody>
        </p: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52EC7E86-500A-EC43-B031-F638D4FA9506}"/>
                </a:ext>
              </a:extLst>
            </p:cNvPr>
            <p:cNvSpPr txBox="1"/>
            <p:nvPr/>
          </p:nvSpPr>
          <p:spPr>
            <a:xfrm>
              <a:off x="2356908" y="4842301"/>
              <a:ext cx="6028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Tag</a:t>
              </a:r>
            </a:p>
          </p:txBody>
        </p:sp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B7955E43-753C-FB42-B2C4-1744E843D180}"/>
                </a:ext>
              </a:extLst>
            </p:cNvPr>
            <p:cNvSpPr txBox="1"/>
            <p:nvPr/>
          </p:nvSpPr>
          <p:spPr>
            <a:xfrm>
              <a:off x="3113635" y="4842301"/>
              <a:ext cx="7653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Data</a:t>
              </a:r>
            </a:p>
          </p:txBody>
        </p:sp>
      </p:grp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CFB6A331-1AE1-494B-8906-4E438DC884AC}"/>
              </a:ext>
            </a:extLst>
          </p:cNvPr>
          <p:cNvGrpSpPr/>
          <p:nvPr/>
        </p:nvGrpSpPr>
        <p:grpSpPr>
          <a:xfrm>
            <a:off x="8071882" y="4762540"/>
            <a:ext cx="1948418" cy="880338"/>
            <a:chOff x="2001282" y="4842301"/>
            <a:chExt cx="1948418" cy="880338"/>
          </a:xfrm>
        </p:grpSpPr>
        <p:grpSp>
          <p:nvGrpSpPr>
            <p:cNvPr id="176" name="Group 21">
              <a:extLst>
                <a:ext uri="{FF2B5EF4-FFF2-40B4-BE49-F238E27FC236}">
                  <a16:creationId xmlns:a16="http://schemas.microsoft.com/office/drawing/2014/main" id="{EF1755CE-FB9D-124B-A239-1580195BDA2C}"/>
                </a:ext>
              </a:extLst>
            </p:cNvPr>
            <p:cNvGrpSpPr/>
            <p:nvPr/>
          </p:nvGrpSpPr>
          <p:grpSpPr>
            <a:xfrm>
              <a:off x="2082901" y="5260974"/>
              <a:ext cx="1866799" cy="461665"/>
              <a:chOff x="2971800" y="4286250"/>
              <a:chExt cx="1866799" cy="461665"/>
            </a:xfrm>
          </p:grpSpPr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B58178D1-0D45-1E49-8F96-BBA1369B7BE5}"/>
                  </a:ext>
                </a:extLst>
              </p:cNvPr>
              <p:cNvSpPr/>
              <p:nvPr/>
            </p:nvSpPr>
            <p:spPr>
              <a:xfrm>
                <a:off x="4035178" y="4292600"/>
                <a:ext cx="803421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Rectangle 180">
                <a:extLst>
                  <a:ext uri="{FF2B5EF4-FFF2-40B4-BE49-F238E27FC236}">
                    <a16:creationId xmlns:a16="http://schemas.microsoft.com/office/drawing/2014/main" id="{BAFE9530-1F06-CE45-A739-82309E56C09F}"/>
                  </a:ext>
                </a:extLst>
              </p:cNvPr>
              <p:cNvSpPr/>
              <p:nvPr/>
            </p:nvSpPr>
            <p:spPr>
              <a:xfrm>
                <a:off x="2971800" y="4292600"/>
                <a:ext cx="206370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2" name="Group 20">
                <a:extLst>
                  <a:ext uri="{FF2B5EF4-FFF2-40B4-BE49-F238E27FC236}">
                    <a16:creationId xmlns:a16="http://schemas.microsoft.com/office/drawing/2014/main" id="{335A5EED-76A4-1143-A619-9CC7DB41761A}"/>
                  </a:ext>
                </a:extLst>
              </p:cNvPr>
              <p:cNvGrpSpPr/>
              <p:nvPr/>
            </p:nvGrpSpPr>
            <p:grpSpPr>
              <a:xfrm>
                <a:off x="3174999" y="4286250"/>
                <a:ext cx="865881" cy="461665"/>
                <a:chOff x="3174999" y="4306630"/>
                <a:chExt cx="865881" cy="461665"/>
              </a:xfrm>
            </p:grpSpPr>
            <p:sp>
              <p:nvSpPr>
                <p:cNvPr id="183" name="Rectangle 182">
                  <a:extLst>
                    <a:ext uri="{FF2B5EF4-FFF2-40B4-BE49-F238E27FC236}">
                      <a16:creationId xmlns:a16="http://schemas.microsoft.com/office/drawing/2014/main" id="{DDFAD333-55C8-1247-815D-D2D42C5C2236}"/>
                    </a:ext>
                  </a:extLst>
                </p:cNvPr>
                <p:cNvSpPr/>
                <p:nvPr/>
              </p:nvSpPr>
              <p:spPr>
                <a:xfrm>
                  <a:off x="3174999" y="4312037"/>
                  <a:ext cx="865881" cy="450850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4" name="Rectangle 183">
                  <a:extLst>
                    <a:ext uri="{FF2B5EF4-FFF2-40B4-BE49-F238E27FC236}">
                      <a16:creationId xmlns:a16="http://schemas.microsoft.com/office/drawing/2014/main" id="{34135705-E0A5-504F-8C59-963EC4271F82}"/>
                    </a:ext>
                  </a:extLst>
                </p:cNvPr>
                <p:cNvSpPr/>
                <p:nvPr/>
              </p:nvSpPr>
              <p:spPr>
                <a:xfrm>
                  <a:off x="3177843" y="4306630"/>
                  <a:ext cx="86303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>
                      <a:latin typeface="Consolas" panose="020B0609020204030204" pitchFamily="49" charset="0"/>
                      <a:cs typeface="Consolas" panose="020B0609020204030204" pitchFamily="49" charset="0"/>
                    </a:rPr>
                    <a:t>0x0…</a:t>
                  </a:r>
                </a:p>
              </p:txBody>
            </p:sp>
          </p:grpSp>
        </p:grp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09AD8267-1DA2-AE42-8B2A-5147E3286533}"/>
                </a:ext>
              </a:extLst>
            </p:cNvPr>
            <p:cNvSpPr txBox="1"/>
            <p:nvPr/>
          </p:nvSpPr>
          <p:spPr>
            <a:xfrm>
              <a:off x="2001282" y="4842301"/>
              <a:ext cx="3642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V</a:t>
              </a:r>
            </a:p>
          </p:txBody>
        </p: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CA03281E-2472-DB4F-BFBD-555044B79E5E}"/>
                </a:ext>
              </a:extLst>
            </p:cNvPr>
            <p:cNvSpPr txBox="1"/>
            <p:nvPr/>
          </p:nvSpPr>
          <p:spPr>
            <a:xfrm>
              <a:off x="2356908" y="4842301"/>
              <a:ext cx="6028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Tag</a:t>
              </a:r>
            </a:p>
          </p:txBody>
        </p:sp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C42A84C2-25D4-4C44-84E6-A1C336B67B5B}"/>
                </a:ext>
              </a:extLst>
            </p:cNvPr>
            <p:cNvSpPr txBox="1"/>
            <p:nvPr/>
          </p:nvSpPr>
          <p:spPr>
            <a:xfrm>
              <a:off x="3113635" y="4842301"/>
              <a:ext cx="7653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Data</a:t>
              </a:r>
            </a:p>
          </p:txBody>
        </p:sp>
      </p:grpSp>
      <p:sp>
        <p:nvSpPr>
          <p:cNvPr id="185" name="TextBox 184">
            <a:extLst>
              <a:ext uri="{FF2B5EF4-FFF2-40B4-BE49-F238E27FC236}">
                <a16:creationId xmlns:a16="http://schemas.microsoft.com/office/drawing/2014/main" id="{6C7A3BBD-B14B-D546-9CF8-8C0248CB30B4}"/>
              </a:ext>
            </a:extLst>
          </p:cNvPr>
          <p:cNvSpPr txBox="1"/>
          <p:nvPr/>
        </p:nvSpPr>
        <p:spPr>
          <a:xfrm>
            <a:off x="3737084" y="5989594"/>
            <a:ext cx="1111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Entry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000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3D59D4DC-F157-EE47-BBEA-40295F05D9C0}"/>
              </a:ext>
            </a:extLst>
          </p:cNvPr>
          <p:cNvSpPr txBox="1"/>
          <p:nvPr/>
        </p:nvSpPr>
        <p:spPr>
          <a:xfrm>
            <a:off x="5910299" y="5989594"/>
            <a:ext cx="1111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Entry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001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5C947CF5-A4AD-234D-B95A-164CA284C012}"/>
              </a:ext>
            </a:extLst>
          </p:cNvPr>
          <p:cNvSpPr txBox="1"/>
          <p:nvPr/>
        </p:nvSpPr>
        <p:spPr>
          <a:xfrm>
            <a:off x="8488864" y="5989594"/>
            <a:ext cx="1111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Entry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111</a:t>
            </a:r>
          </a:p>
        </p:txBody>
      </p:sp>
    </p:spTree>
    <p:extLst>
      <p:ext uri="{BB962C8B-B14F-4D97-AF65-F5344CB8AC3E}">
        <p14:creationId xmlns:p14="http://schemas.microsoft.com/office/powerpoint/2010/main" val="1919737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/>
      <p:bldP spid="142" grpId="0"/>
      <p:bldP spid="141" grpId="0"/>
      <p:bldP spid="140" grpId="0"/>
      <p:bldP spid="105" grpId="0"/>
      <p:bldP spid="127" grpId="0"/>
      <p:bldP spid="14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5687360" y="9858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TextBox 141"/>
          <p:cNvSpPr txBox="1"/>
          <p:nvPr/>
        </p:nvSpPr>
        <p:spPr>
          <a:xfrm>
            <a:off x="5734072" y="949612"/>
            <a:ext cx="441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620328" y="18875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TextBox 140"/>
          <p:cNvSpPr txBox="1"/>
          <p:nvPr/>
        </p:nvSpPr>
        <p:spPr>
          <a:xfrm>
            <a:off x="4680347" y="1815524"/>
            <a:ext cx="57847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72" name="Rectangle 71"/>
          <p:cNvSpPr/>
          <p:nvPr/>
        </p:nvSpPr>
        <p:spPr>
          <a:xfrm>
            <a:off x="4086812" y="27892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4138895" y="2719388"/>
            <a:ext cx="441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5153844" y="27892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157162"/>
            <a:ext cx="8229600" cy="1143000"/>
          </a:xfrm>
        </p:spPr>
        <p:txBody>
          <a:bodyPr/>
          <a:lstStyle/>
          <a:p>
            <a:r>
              <a:rPr lang="en-US" dirty="0"/>
              <a:t>LRU Approximation</a:t>
            </a:r>
          </a:p>
        </p:txBody>
      </p:sp>
      <p:sp>
        <p:nvSpPr>
          <p:cNvPr id="73" name="Rectangle 72"/>
          <p:cNvSpPr/>
          <p:nvPr/>
        </p:nvSpPr>
        <p:spPr>
          <a:xfrm>
            <a:off x="6754392" y="18875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220876" y="27892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7287908" y="27892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36"/>
          <p:cNvGrpSpPr/>
          <p:nvPr/>
        </p:nvGrpSpPr>
        <p:grpSpPr>
          <a:xfrm>
            <a:off x="6465471" y="2400300"/>
            <a:ext cx="1067032" cy="388938"/>
            <a:chOff x="4941471" y="2400300"/>
            <a:chExt cx="1067032" cy="388938"/>
          </a:xfrm>
        </p:grpSpPr>
        <p:cxnSp>
          <p:nvCxnSpPr>
            <p:cNvPr id="82" name="Straight Arrow Connector 81"/>
            <p:cNvCxnSpPr>
              <a:stCxn id="73" idx="2"/>
              <a:endCxn id="76" idx="0"/>
            </p:cNvCxnSpPr>
            <p:nvPr/>
          </p:nvCxnSpPr>
          <p:spPr>
            <a:xfrm rot="16200000" flipH="1">
              <a:off x="5547276" y="2328011"/>
              <a:ext cx="388938" cy="533516"/>
            </a:xfrm>
            <a:prstGeom prst="straightConnector1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>
              <a:stCxn id="73" idx="2"/>
              <a:endCxn id="75" idx="0"/>
            </p:cNvCxnSpPr>
            <p:nvPr/>
          </p:nvCxnSpPr>
          <p:spPr>
            <a:xfrm rot="5400000">
              <a:off x="5013760" y="2328011"/>
              <a:ext cx="388938" cy="533516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TextBox 93"/>
          <p:cNvSpPr txBox="1"/>
          <p:nvPr/>
        </p:nvSpPr>
        <p:spPr>
          <a:xfrm>
            <a:off x="7782054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000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7152270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001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6522482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010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262908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100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892695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011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633121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101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4003334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110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3373547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111</a:t>
            </a:r>
          </a:p>
        </p:txBody>
      </p:sp>
      <p:grpSp>
        <p:nvGrpSpPr>
          <p:cNvPr id="17" name="Group 110"/>
          <p:cNvGrpSpPr/>
          <p:nvPr/>
        </p:nvGrpSpPr>
        <p:grpSpPr>
          <a:xfrm>
            <a:off x="3708347" y="3302000"/>
            <a:ext cx="629787" cy="527902"/>
            <a:chOff x="2184347" y="3301999"/>
            <a:chExt cx="629787" cy="527902"/>
          </a:xfrm>
        </p:grpSpPr>
        <p:cxnSp>
          <p:nvCxnSpPr>
            <p:cNvPr id="103" name="Straight Arrow Connector 102"/>
            <p:cNvCxnSpPr>
              <a:cxnSpLocks/>
              <a:stCxn id="72" idx="2"/>
              <a:endCxn id="102" idx="0"/>
            </p:cNvCxnSpPr>
            <p:nvPr/>
          </p:nvCxnSpPr>
          <p:spPr>
            <a:xfrm flipH="1">
              <a:off x="2184347" y="3301999"/>
              <a:ext cx="623061" cy="527902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>
              <a:cxnSpLocks/>
              <a:stCxn id="72" idx="2"/>
              <a:endCxn id="101" idx="0"/>
            </p:cNvCxnSpPr>
            <p:nvPr/>
          </p:nvCxnSpPr>
          <p:spPr>
            <a:xfrm>
              <a:off x="2807408" y="3301999"/>
              <a:ext cx="6726" cy="527902"/>
            </a:xfrm>
            <a:prstGeom prst="straightConnector1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9" name="Straight Arrow Connector 108"/>
          <p:cNvCxnSpPr>
            <a:stCxn id="74" idx="2"/>
          </p:cNvCxnSpPr>
          <p:nvPr/>
        </p:nvCxnSpPr>
        <p:spPr>
          <a:xfrm rot="5400000">
            <a:off x="4867730" y="3299193"/>
            <a:ext cx="527902" cy="533516"/>
          </a:xfrm>
          <a:prstGeom prst="straightConnector1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cxnSpLocks/>
            <a:stCxn id="74" idx="2"/>
            <a:endCxn id="98" idx="0"/>
          </p:cNvCxnSpPr>
          <p:nvPr/>
        </p:nvCxnSpPr>
        <p:spPr>
          <a:xfrm>
            <a:off x="5398440" y="3302000"/>
            <a:ext cx="199268" cy="527902"/>
          </a:xfrm>
          <a:prstGeom prst="straightConnector1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cxnSpLocks/>
            <a:stCxn id="76" idx="2"/>
            <a:endCxn id="96" idx="0"/>
          </p:cNvCxnSpPr>
          <p:nvPr/>
        </p:nvCxnSpPr>
        <p:spPr>
          <a:xfrm flipH="1">
            <a:off x="7487070" y="3302000"/>
            <a:ext cx="45434" cy="527902"/>
          </a:xfrm>
          <a:prstGeom prst="straightConnector1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cxnSpLocks/>
            <a:stCxn id="76" idx="2"/>
            <a:endCxn id="94" idx="0"/>
          </p:cNvCxnSpPr>
          <p:nvPr/>
        </p:nvCxnSpPr>
        <p:spPr>
          <a:xfrm>
            <a:off x="7532504" y="3302000"/>
            <a:ext cx="584350" cy="527902"/>
          </a:xfrm>
          <a:prstGeom prst="straightConnector1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6812825" y="1815524"/>
            <a:ext cx="441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7343887" y="2725738"/>
            <a:ext cx="441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5202109" y="2717224"/>
            <a:ext cx="441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4135080" y="2725738"/>
            <a:ext cx="410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grpSp>
        <p:nvGrpSpPr>
          <p:cNvPr id="18" name="Group 113"/>
          <p:cNvGrpSpPr/>
          <p:nvPr/>
        </p:nvGrpSpPr>
        <p:grpSpPr>
          <a:xfrm>
            <a:off x="8617530" y="750372"/>
            <a:ext cx="1927761" cy="824428"/>
            <a:chOff x="7093529" y="750372"/>
            <a:chExt cx="1927761" cy="824428"/>
          </a:xfrm>
        </p:grpSpPr>
        <p:sp>
          <p:nvSpPr>
            <p:cNvPr id="129" name="TextBox 128"/>
            <p:cNvSpPr txBox="1"/>
            <p:nvPr/>
          </p:nvSpPr>
          <p:spPr>
            <a:xfrm>
              <a:off x="7829888" y="750372"/>
              <a:ext cx="11914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aprox</a:t>
              </a:r>
              <a:r>
                <a:rPr lang="en-US" dirty="0"/>
                <a:t>. LRU</a:t>
              </a: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7890768" y="1205468"/>
              <a:ext cx="6554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MRU</a:t>
              </a:r>
            </a:p>
          </p:txBody>
        </p:sp>
        <p:cxnSp>
          <p:nvCxnSpPr>
            <p:cNvPr id="107" name="Straight Arrow Connector 106"/>
            <p:cNvCxnSpPr/>
            <p:nvPr/>
          </p:nvCxnSpPr>
          <p:spPr>
            <a:xfrm>
              <a:off x="7093529" y="985838"/>
              <a:ext cx="605052" cy="1588"/>
            </a:xfrm>
            <a:prstGeom prst="straightConnector1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/>
            <p:nvPr/>
          </p:nvCxnSpPr>
          <p:spPr>
            <a:xfrm>
              <a:off x="7093530" y="1409699"/>
              <a:ext cx="605051" cy="2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6" name="TextBox 115"/>
          <p:cNvSpPr txBox="1"/>
          <p:nvPr/>
        </p:nvSpPr>
        <p:spPr>
          <a:xfrm>
            <a:off x="1981201" y="1574801"/>
            <a:ext cx="16402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References: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2324101" y="2006601"/>
            <a:ext cx="694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101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4672412" y="1815524"/>
            <a:ext cx="410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grpSp>
        <p:nvGrpSpPr>
          <p:cNvPr id="19" name="Group 122"/>
          <p:cNvGrpSpPr/>
          <p:nvPr/>
        </p:nvGrpSpPr>
        <p:grpSpPr>
          <a:xfrm>
            <a:off x="4337758" y="2400299"/>
            <a:ext cx="1060682" cy="388939"/>
            <a:chOff x="2813757" y="2400299"/>
            <a:chExt cx="1060682" cy="388939"/>
          </a:xfrm>
        </p:grpSpPr>
        <p:cxnSp>
          <p:nvCxnSpPr>
            <p:cNvPr id="133" name="Straight Arrow Connector 132"/>
            <p:cNvCxnSpPr/>
            <p:nvPr/>
          </p:nvCxnSpPr>
          <p:spPr>
            <a:xfrm rot="5400000">
              <a:off x="2886046" y="2328011"/>
              <a:ext cx="388938" cy="533516"/>
            </a:xfrm>
            <a:prstGeom prst="straightConnector1">
              <a:avLst/>
            </a:prstGeom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/>
            <p:cNvCxnSpPr>
              <a:stCxn id="127" idx="2"/>
              <a:endCxn id="74" idx="0"/>
            </p:cNvCxnSpPr>
            <p:nvPr/>
          </p:nvCxnSpPr>
          <p:spPr>
            <a:xfrm>
              <a:off x="3353756" y="2400299"/>
              <a:ext cx="520683" cy="388939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9" name="TextBox 118"/>
          <p:cNvSpPr txBox="1"/>
          <p:nvPr/>
        </p:nvSpPr>
        <p:spPr>
          <a:xfrm>
            <a:off x="2324101" y="2339033"/>
            <a:ext cx="7471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010</a:t>
            </a:r>
          </a:p>
        </p:txBody>
      </p:sp>
      <p:grpSp>
        <p:nvGrpSpPr>
          <p:cNvPr id="21" name="Group 124"/>
          <p:cNvGrpSpPr/>
          <p:nvPr/>
        </p:nvGrpSpPr>
        <p:grpSpPr>
          <a:xfrm flipH="1">
            <a:off x="6138001" y="3298866"/>
            <a:ext cx="629786" cy="527902"/>
            <a:chOff x="4656019" y="3302000"/>
            <a:chExt cx="629786" cy="527902"/>
          </a:xfrm>
        </p:grpSpPr>
        <p:cxnSp>
          <p:nvCxnSpPr>
            <p:cNvPr id="132" name="Straight Arrow Connector 131"/>
            <p:cNvCxnSpPr/>
            <p:nvPr/>
          </p:nvCxnSpPr>
          <p:spPr>
            <a:xfrm rot="5400000">
              <a:off x="4534794" y="3423225"/>
              <a:ext cx="527902" cy="285452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/>
            <p:nvPr/>
          </p:nvCxnSpPr>
          <p:spPr>
            <a:xfrm rot="16200000" flipH="1">
              <a:off x="4849687" y="3393783"/>
              <a:ext cx="527902" cy="344335"/>
            </a:xfrm>
            <a:prstGeom prst="straightConnector1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6" name="TextBox 135"/>
          <p:cNvSpPr txBox="1"/>
          <p:nvPr/>
        </p:nvSpPr>
        <p:spPr>
          <a:xfrm>
            <a:off x="6281503" y="2709863"/>
            <a:ext cx="441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grpSp>
        <p:nvGrpSpPr>
          <p:cNvPr id="22" name="Group 141"/>
          <p:cNvGrpSpPr/>
          <p:nvPr/>
        </p:nvGrpSpPr>
        <p:grpSpPr>
          <a:xfrm flipH="1">
            <a:off x="4871273" y="1498600"/>
            <a:ext cx="2134064" cy="388938"/>
            <a:chOff x="3340923" y="1498600"/>
            <a:chExt cx="2134064" cy="388938"/>
          </a:xfrm>
        </p:grpSpPr>
        <p:cxnSp>
          <p:nvCxnSpPr>
            <p:cNvPr id="143" name="Straight Arrow Connector 142"/>
            <p:cNvCxnSpPr/>
            <p:nvPr/>
          </p:nvCxnSpPr>
          <p:spPr>
            <a:xfrm rot="5400000">
              <a:off x="3679970" y="1159553"/>
              <a:ext cx="388938" cy="1067032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Arrow Connector 143"/>
            <p:cNvCxnSpPr/>
            <p:nvPr/>
          </p:nvCxnSpPr>
          <p:spPr>
            <a:xfrm rot="16200000" flipH="1">
              <a:off x="4747002" y="1159553"/>
              <a:ext cx="388938" cy="1067032"/>
            </a:xfrm>
            <a:prstGeom prst="straightConnector1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5" name="TextBox 144"/>
          <p:cNvSpPr txBox="1"/>
          <p:nvPr/>
        </p:nvSpPr>
        <p:spPr>
          <a:xfrm>
            <a:off x="5732644" y="948024"/>
            <a:ext cx="410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2316482" y="2671465"/>
            <a:ext cx="7471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110</a:t>
            </a:r>
          </a:p>
        </p:txBody>
      </p:sp>
      <p:grpSp>
        <p:nvGrpSpPr>
          <p:cNvPr id="23" name="Group 112"/>
          <p:cNvGrpSpPr/>
          <p:nvPr/>
        </p:nvGrpSpPr>
        <p:grpSpPr>
          <a:xfrm>
            <a:off x="3670396" y="3300990"/>
            <a:ext cx="670536" cy="527903"/>
            <a:chOff x="2136871" y="3302000"/>
            <a:chExt cx="670536" cy="527903"/>
          </a:xfrm>
        </p:grpSpPr>
        <p:cxnSp>
          <p:nvCxnSpPr>
            <p:cNvPr id="114" name="Straight Arrow Connector 113"/>
            <p:cNvCxnSpPr/>
            <p:nvPr/>
          </p:nvCxnSpPr>
          <p:spPr>
            <a:xfrm rot="5400000">
              <a:off x="2208188" y="3230683"/>
              <a:ext cx="527902" cy="670536"/>
            </a:xfrm>
            <a:prstGeom prst="straightConnector1">
              <a:avLst/>
            </a:prstGeom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/>
            <p:nvPr/>
          </p:nvCxnSpPr>
          <p:spPr>
            <a:xfrm rot="5400000">
              <a:off x="2523082" y="3545577"/>
              <a:ext cx="527902" cy="40749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124"/>
          <p:cNvGrpSpPr/>
          <p:nvPr/>
        </p:nvGrpSpPr>
        <p:grpSpPr>
          <a:xfrm flipH="1">
            <a:off x="4331408" y="2400299"/>
            <a:ext cx="1060681" cy="388938"/>
            <a:chOff x="2813757" y="2400300"/>
            <a:chExt cx="1060681" cy="388938"/>
          </a:xfrm>
        </p:grpSpPr>
        <p:cxnSp>
          <p:nvCxnSpPr>
            <p:cNvPr id="126" name="Straight Arrow Connector 125"/>
            <p:cNvCxnSpPr/>
            <p:nvPr/>
          </p:nvCxnSpPr>
          <p:spPr>
            <a:xfrm rot="5400000">
              <a:off x="2886046" y="2328011"/>
              <a:ext cx="388938" cy="533516"/>
            </a:xfrm>
            <a:prstGeom prst="straightConnector1">
              <a:avLst/>
            </a:prstGeom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/>
            <p:nvPr/>
          </p:nvCxnSpPr>
          <p:spPr>
            <a:xfrm rot="16200000" flipH="1">
              <a:off x="3415120" y="2329919"/>
              <a:ext cx="388938" cy="529699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141"/>
          <p:cNvGrpSpPr/>
          <p:nvPr/>
        </p:nvGrpSpPr>
        <p:grpSpPr>
          <a:xfrm>
            <a:off x="4840092" y="1494551"/>
            <a:ext cx="2134064" cy="388938"/>
            <a:chOff x="3340923" y="1498600"/>
            <a:chExt cx="2134064" cy="388938"/>
          </a:xfrm>
        </p:grpSpPr>
        <p:cxnSp>
          <p:nvCxnSpPr>
            <p:cNvPr id="138" name="Straight Arrow Connector 137"/>
            <p:cNvCxnSpPr/>
            <p:nvPr/>
          </p:nvCxnSpPr>
          <p:spPr>
            <a:xfrm rot="5400000">
              <a:off x="3679970" y="1159553"/>
              <a:ext cx="388938" cy="1067032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Arrow Connector 138"/>
            <p:cNvCxnSpPr/>
            <p:nvPr/>
          </p:nvCxnSpPr>
          <p:spPr>
            <a:xfrm rot="16200000" flipH="1">
              <a:off x="4747002" y="1159553"/>
              <a:ext cx="388938" cy="1067032"/>
            </a:xfrm>
            <a:prstGeom prst="straightConnector1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1" name="TextBox 110"/>
          <p:cNvSpPr txBox="1"/>
          <p:nvPr/>
        </p:nvSpPr>
        <p:spPr>
          <a:xfrm>
            <a:off x="8090002" y="1922166"/>
            <a:ext cx="25466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An alternative way</a:t>
            </a:r>
          </a:p>
          <a:p>
            <a:r>
              <a:rPr lang="en-US" sz="2400" dirty="0"/>
              <a:t>to update the tree.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2204413" y="3183572"/>
            <a:ext cx="1016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onsolas" panose="020B0609020204030204" pitchFamily="49" charset="0"/>
                <a:cs typeface="Consolas" panose="020B0609020204030204" pitchFamily="49" charset="0"/>
              </a:rPr>
              <a:t>110</a:t>
            </a:r>
          </a:p>
        </p:txBody>
      </p:sp>
      <p:sp>
        <p:nvSpPr>
          <p:cNvPr id="115" name="Right Arrow 114"/>
          <p:cNvSpPr/>
          <p:nvPr/>
        </p:nvSpPr>
        <p:spPr>
          <a:xfrm rot="5400000">
            <a:off x="2554401" y="3095818"/>
            <a:ext cx="222767" cy="206624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2" name="Straight Arrow Connector 121"/>
          <p:cNvCxnSpPr/>
          <p:nvPr/>
        </p:nvCxnSpPr>
        <p:spPr>
          <a:xfrm rot="5400000" flipH="1" flipV="1">
            <a:off x="2212758" y="3950185"/>
            <a:ext cx="391596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rot="10800000" flipH="1" flipV="1">
            <a:off x="5187938" y="1230868"/>
            <a:ext cx="391596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7" name="Group 21">
            <a:extLst>
              <a:ext uri="{FF2B5EF4-FFF2-40B4-BE49-F238E27FC236}">
                <a16:creationId xmlns:a16="http://schemas.microsoft.com/office/drawing/2014/main" id="{25705DA2-AAFC-0F4C-9FB2-3EA42BA3C5A2}"/>
              </a:ext>
            </a:extLst>
          </p:cNvPr>
          <p:cNvGrpSpPr/>
          <p:nvPr/>
        </p:nvGrpSpPr>
        <p:grpSpPr>
          <a:xfrm>
            <a:off x="3454502" y="5182717"/>
            <a:ext cx="1866799" cy="461665"/>
            <a:chOff x="2971800" y="4286250"/>
            <a:chExt cx="1866799" cy="461665"/>
          </a:xfrm>
        </p:grpSpPr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D163F14E-425D-5F40-880C-17D0DDB7EB2D}"/>
                </a:ext>
              </a:extLst>
            </p:cNvPr>
            <p:cNvSpPr/>
            <p:nvPr/>
          </p:nvSpPr>
          <p:spPr>
            <a:xfrm>
              <a:off x="4035178" y="4292600"/>
              <a:ext cx="803421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F0DBD28C-573B-7340-A5AF-F8EAC82C7437}"/>
                </a:ext>
              </a:extLst>
            </p:cNvPr>
            <p:cNvSpPr/>
            <p:nvPr/>
          </p:nvSpPr>
          <p:spPr>
            <a:xfrm>
              <a:off x="2971800" y="4292600"/>
              <a:ext cx="206370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8" name="Group 20">
              <a:extLst>
                <a:ext uri="{FF2B5EF4-FFF2-40B4-BE49-F238E27FC236}">
                  <a16:creationId xmlns:a16="http://schemas.microsoft.com/office/drawing/2014/main" id="{39F42074-8937-D646-A3EE-745F7693B5C9}"/>
                </a:ext>
              </a:extLst>
            </p:cNvPr>
            <p:cNvGrpSpPr/>
            <p:nvPr/>
          </p:nvGrpSpPr>
          <p:grpSpPr>
            <a:xfrm>
              <a:off x="3174999" y="4286250"/>
              <a:ext cx="865881" cy="461665"/>
              <a:chOff x="3174999" y="4306630"/>
              <a:chExt cx="865881" cy="461665"/>
            </a:xfrm>
          </p:grpSpPr>
          <p:sp>
            <p:nvSpPr>
              <p:cNvPr id="149" name="Rectangle 148">
                <a:extLst>
                  <a:ext uri="{FF2B5EF4-FFF2-40B4-BE49-F238E27FC236}">
                    <a16:creationId xmlns:a16="http://schemas.microsoft.com/office/drawing/2014/main" id="{46C5DEDC-1E0D-7342-99CF-45690646004E}"/>
                  </a:ext>
                </a:extLst>
              </p:cNvPr>
              <p:cNvSpPr/>
              <p:nvPr/>
            </p:nvSpPr>
            <p:spPr>
              <a:xfrm>
                <a:off x="3174999" y="4312037"/>
                <a:ext cx="865881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Rectangle 149">
                <a:extLst>
                  <a:ext uri="{FF2B5EF4-FFF2-40B4-BE49-F238E27FC236}">
                    <a16:creationId xmlns:a16="http://schemas.microsoft.com/office/drawing/2014/main" id="{4A43B5F9-CA9E-CA4A-9431-D9C07A4FD767}"/>
                  </a:ext>
                </a:extLst>
              </p:cNvPr>
              <p:cNvSpPr/>
              <p:nvPr/>
            </p:nvSpPr>
            <p:spPr>
              <a:xfrm>
                <a:off x="3177843" y="4306630"/>
                <a:ext cx="8630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0x0…</a:t>
                </a:r>
              </a:p>
            </p:txBody>
          </p:sp>
        </p:grpSp>
      </p:grpSp>
      <p:sp>
        <p:nvSpPr>
          <p:cNvPr id="151" name="TextBox 150">
            <a:extLst>
              <a:ext uri="{FF2B5EF4-FFF2-40B4-BE49-F238E27FC236}">
                <a16:creationId xmlns:a16="http://schemas.microsoft.com/office/drawing/2014/main" id="{389C5672-778C-3D47-88C1-10D991CC335D}"/>
              </a:ext>
            </a:extLst>
          </p:cNvPr>
          <p:cNvSpPr txBox="1"/>
          <p:nvPr/>
        </p:nvSpPr>
        <p:spPr>
          <a:xfrm>
            <a:off x="1228809" y="5176967"/>
            <a:ext cx="2223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0110 1000 11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9D421D2B-61EF-8E4A-AD2E-C2C3C9188519}"/>
              </a:ext>
            </a:extLst>
          </p:cNvPr>
          <p:cNvSpPr txBox="1"/>
          <p:nvPr/>
        </p:nvSpPr>
        <p:spPr>
          <a:xfrm>
            <a:off x="1957859" y="4123210"/>
            <a:ext cx="867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Index</a:t>
            </a:r>
          </a:p>
        </p:txBody>
      </p:sp>
      <p:grpSp>
        <p:nvGrpSpPr>
          <p:cNvPr id="153" name="Group 33">
            <a:extLst>
              <a:ext uri="{FF2B5EF4-FFF2-40B4-BE49-F238E27FC236}">
                <a16:creationId xmlns:a16="http://schemas.microsoft.com/office/drawing/2014/main" id="{8457A56E-205D-E943-B2A2-D964D334F459}"/>
              </a:ext>
            </a:extLst>
          </p:cNvPr>
          <p:cNvGrpSpPr/>
          <p:nvPr/>
        </p:nvGrpSpPr>
        <p:grpSpPr>
          <a:xfrm>
            <a:off x="2293140" y="5763742"/>
            <a:ext cx="45719" cy="355600"/>
            <a:chOff x="1452881" y="5689600"/>
            <a:chExt cx="45719" cy="3556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363620D3-E917-7A4F-9317-38DBD3552223}"/>
                </a:ext>
              </a:extLst>
            </p:cNvPr>
            <p:cNvSpPr/>
            <p:nvPr/>
          </p:nvSpPr>
          <p:spPr>
            <a:xfrm>
              <a:off x="1452881" y="56896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F032CC5A-5DFD-1045-9BB2-C07EA8F6EB74}"/>
                </a:ext>
              </a:extLst>
            </p:cNvPr>
            <p:cNvSpPr/>
            <p:nvPr/>
          </p:nvSpPr>
          <p:spPr>
            <a:xfrm>
              <a:off x="1452881" y="58420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>
              <a:extLst>
                <a:ext uri="{FF2B5EF4-FFF2-40B4-BE49-F238E27FC236}">
                  <a16:creationId xmlns:a16="http://schemas.microsoft.com/office/drawing/2014/main" id="{51274779-0902-284F-88C7-ED61E5DE030A}"/>
                </a:ext>
              </a:extLst>
            </p:cNvPr>
            <p:cNvSpPr/>
            <p:nvPr/>
          </p:nvSpPr>
          <p:spPr>
            <a:xfrm>
              <a:off x="1452881" y="59944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7" name="Group 34">
            <a:extLst>
              <a:ext uri="{FF2B5EF4-FFF2-40B4-BE49-F238E27FC236}">
                <a16:creationId xmlns:a16="http://schemas.microsoft.com/office/drawing/2014/main" id="{9CAC5143-2D62-6B43-8875-B29287E17F20}"/>
              </a:ext>
            </a:extLst>
          </p:cNvPr>
          <p:cNvGrpSpPr/>
          <p:nvPr/>
        </p:nvGrpSpPr>
        <p:grpSpPr>
          <a:xfrm>
            <a:off x="2293140" y="4758209"/>
            <a:ext cx="45719" cy="355600"/>
            <a:chOff x="1452881" y="5689600"/>
            <a:chExt cx="45719" cy="355600"/>
          </a:xfrm>
        </p:grpSpPr>
        <p:sp>
          <p:nvSpPr>
            <p:cNvPr id="158" name="Oval 157">
              <a:extLst>
                <a:ext uri="{FF2B5EF4-FFF2-40B4-BE49-F238E27FC236}">
                  <a16:creationId xmlns:a16="http://schemas.microsoft.com/office/drawing/2014/main" id="{7828D65C-9912-074E-A616-595E09CE8D21}"/>
                </a:ext>
              </a:extLst>
            </p:cNvPr>
            <p:cNvSpPr/>
            <p:nvPr/>
          </p:nvSpPr>
          <p:spPr>
            <a:xfrm>
              <a:off x="1452881" y="56896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463391B7-9143-BE47-8E17-DE8EC0383154}"/>
                </a:ext>
              </a:extLst>
            </p:cNvPr>
            <p:cNvSpPr/>
            <p:nvPr/>
          </p:nvSpPr>
          <p:spPr>
            <a:xfrm>
              <a:off x="1452881" y="58420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D847FB2D-73BD-924E-957D-36A02C6BDEA3}"/>
                </a:ext>
              </a:extLst>
            </p:cNvPr>
            <p:cNvSpPr/>
            <p:nvPr/>
          </p:nvSpPr>
          <p:spPr>
            <a:xfrm>
              <a:off x="1452881" y="59944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1" name="TextBox 160">
            <a:extLst>
              <a:ext uri="{FF2B5EF4-FFF2-40B4-BE49-F238E27FC236}">
                <a16:creationId xmlns:a16="http://schemas.microsoft.com/office/drawing/2014/main" id="{10992F9C-5DB6-7341-8420-D6715E399C07}"/>
              </a:ext>
            </a:extLst>
          </p:cNvPr>
          <p:cNvSpPr txBox="1"/>
          <p:nvPr/>
        </p:nvSpPr>
        <p:spPr>
          <a:xfrm>
            <a:off x="3372882" y="4764044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V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D40454DC-65EC-FD47-8045-56F9FA3210CA}"/>
              </a:ext>
            </a:extLst>
          </p:cNvPr>
          <p:cNvSpPr txBox="1"/>
          <p:nvPr/>
        </p:nvSpPr>
        <p:spPr>
          <a:xfrm>
            <a:off x="3728509" y="4764044"/>
            <a:ext cx="602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Tag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6D79DB5E-A252-7B4B-99A6-5119964A5EC6}"/>
              </a:ext>
            </a:extLst>
          </p:cNvPr>
          <p:cNvSpPr txBox="1"/>
          <p:nvPr/>
        </p:nvSpPr>
        <p:spPr>
          <a:xfrm>
            <a:off x="4485235" y="4764044"/>
            <a:ext cx="765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Data</a:t>
            </a:r>
          </a:p>
        </p:txBody>
      </p: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4B890712-6AE9-894F-A947-D58560E5C66D}"/>
              </a:ext>
            </a:extLst>
          </p:cNvPr>
          <p:cNvGrpSpPr/>
          <p:nvPr/>
        </p:nvGrpSpPr>
        <p:grpSpPr>
          <a:xfrm>
            <a:off x="5339489" y="4762540"/>
            <a:ext cx="1948418" cy="880338"/>
            <a:chOff x="2001282" y="4842301"/>
            <a:chExt cx="1948418" cy="880338"/>
          </a:xfrm>
        </p:grpSpPr>
        <p:grpSp>
          <p:nvGrpSpPr>
            <p:cNvPr id="165" name="Group 21">
              <a:extLst>
                <a:ext uri="{FF2B5EF4-FFF2-40B4-BE49-F238E27FC236}">
                  <a16:creationId xmlns:a16="http://schemas.microsoft.com/office/drawing/2014/main" id="{1C5527E5-82EE-654A-A128-71349C57791E}"/>
                </a:ext>
              </a:extLst>
            </p:cNvPr>
            <p:cNvGrpSpPr/>
            <p:nvPr/>
          </p:nvGrpSpPr>
          <p:grpSpPr>
            <a:xfrm>
              <a:off x="2082901" y="5260974"/>
              <a:ext cx="1866799" cy="461665"/>
              <a:chOff x="2971800" y="4286250"/>
              <a:chExt cx="1866799" cy="461665"/>
            </a:xfrm>
          </p:grpSpPr>
          <p:sp>
            <p:nvSpPr>
              <p:cNvPr id="169" name="Rectangle 168">
                <a:extLst>
                  <a:ext uri="{FF2B5EF4-FFF2-40B4-BE49-F238E27FC236}">
                    <a16:creationId xmlns:a16="http://schemas.microsoft.com/office/drawing/2014/main" id="{6F3432E7-9A7B-0449-9AAA-F2A8E2FC783A}"/>
                  </a:ext>
                </a:extLst>
              </p:cNvPr>
              <p:cNvSpPr/>
              <p:nvPr/>
            </p:nvSpPr>
            <p:spPr>
              <a:xfrm>
                <a:off x="4035178" y="4292600"/>
                <a:ext cx="803421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Rectangle 169">
                <a:extLst>
                  <a:ext uri="{FF2B5EF4-FFF2-40B4-BE49-F238E27FC236}">
                    <a16:creationId xmlns:a16="http://schemas.microsoft.com/office/drawing/2014/main" id="{1DBAA84F-A40C-1C43-A224-439A5EDCCD06}"/>
                  </a:ext>
                </a:extLst>
              </p:cNvPr>
              <p:cNvSpPr/>
              <p:nvPr/>
            </p:nvSpPr>
            <p:spPr>
              <a:xfrm>
                <a:off x="2971800" y="4292600"/>
                <a:ext cx="206370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71" name="Group 20">
                <a:extLst>
                  <a:ext uri="{FF2B5EF4-FFF2-40B4-BE49-F238E27FC236}">
                    <a16:creationId xmlns:a16="http://schemas.microsoft.com/office/drawing/2014/main" id="{7C1C6B07-8D96-9247-9D82-37F1E6A3A540}"/>
                  </a:ext>
                </a:extLst>
              </p:cNvPr>
              <p:cNvGrpSpPr/>
              <p:nvPr/>
            </p:nvGrpSpPr>
            <p:grpSpPr>
              <a:xfrm>
                <a:off x="3174999" y="4286250"/>
                <a:ext cx="865881" cy="461665"/>
                <a:chOff x="3174999" y="4306630"/>
                <a:chExt cx="865881" cy="461665"/>
              </a:xfrm>
            </p:grpSpPr>
            <p:sp>
              <p:nvSpPr>
                <p:cNvPr id="172" name="Rectangle 171">
                  <a:extLst>
                    <a:ext uri="{FF2B5EF4-FFF2-40B4-BE49-F238E27FC236}">
                      <a16:creationId xmlns:a16="http://schemas.microsoft.com/office/drawing/2014/main" id="{B320BD01-4200-7748-AA30-1B189E6E0BAE}"/>
                    </a:ext>
                  </a:extLst>
                </p:cNvPr>
                <p:cNvSpPr/>
                <p:nvPr/>
              </p:nvSpPr>
              <p:spPr>
                <a:xfrm>
                  <a:off x="3174999" y="4312037"/>
                  <a:ext cx="865881" cy="450850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3" name="Rectangle 172">
                  <a:extLst>
                    <a:ext uri="{FF2B5EF4-FFF2-40B4-BE49-F238E27FC236}">
                      <a16:creationId xmlns:a16="http://schemas.microsoft.com/office/drawing/2014/main" id="{7AEE98D4-2049-4D4F-BAFA-C5614D0F9773}"/>
                    </a:ext>
                  </a:extLst>
                </p:cNvPr>
                <p:cNvSpPr/>
                <p:nvPr/>
              </p:nvSpPr>
              <p:spPr>
                <a:xfrm>
                  <a:off x="3177843" y="4306630"/>
                  <a:ext cx="86303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>
                      <a:latin typeface="Consolas" panose="020B0609020204030204" pitchFamily="49" charset="0"/>
                      <a:cs typeface="Consolas" panose="020B0609020204030204" pitchFamily="49" charset="0"/>
                    </a:rPr>
                    <a:t>0x0…</a:t>
                  </a:r>
                </a:p>
              </p:txBody>
            </p:sp>
          </p:grpSp>
        </p:grp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4A5FFA0B-8979-6E47-8D74-5E65919A4AB4}"/>
                </a:ext>
              </a:extLst>
            </p:cNvPr>
            <p:cNvSpPr txBox="1"/>
            <p:nvPr/>
          </p:nvSpPr>
          <p:spPr>
            <a:xfrm>
              <a:off x="2001282" y="4842301"/>
              <a:ext cx="3642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V</a:t>
              </a:r>
            </a:p>
          </p:txBody>
        </p: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B817B60A-6BE6-304A-8475-1F525D194710}"/>
                </a:ext>
              </a:extLst>
            </p:cNvPr>
            <p:cNvSpPr txBox="1"/>
            <p:nvPr/>
          </p:nvSpPr>
          <p:spPr>
            <a:xfrm>
              <a:off x="2356908" y="4842301"/>
              <a:ext cx="6028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Tag</a:t>
              </a:r>
            </a:p>
          </p:txBody>
        </p: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EA7D905B-C316-EF47-B3E9-844F63C7BFCB}"/>
                </a:ext>
              </a:extLst>
            </p:cNvPr>
            <p:cNvSpPr txBox="1"/>
            <p:nvPr/>
          </p:nvSpPr>
          <p:spPr>
            <a:xfrm>
              <a:off x="3113635" y="4842301"/>
              <a:ext cx="7653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Data</a:t>
              </a:r>
            </a:p>
          </p:txBody>
        </p:sp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B19066C3-011E-224F-AB6A-5CB78D6928A6}"/>
              </a:ext>
            </a:extLst>
          </p:cNvPr>
          <p:cNvGrpSpPr/>
          <p:nvPr/>
        </p:nvGrpSpPr>
        <p:grpSpPr>
          <a:xfrm>
            <a:off x="8071882" y="4762540"/>
            <a:ext cx="1948418" cy="880338"/>
            <a:chOff x="2001282" y="4842301"/>
            <a:chExt cx="1948418" cy="880338"/>
          </a:xfrm>
        </p:grpSpPr>
        <p:grpSp>
          <p:nvGrpSpPr>
            <p:cNvPr id="175" name="Group 21">
              <a:extLst>
                <a:ext uri="{FF2B5EF4-FFF2-40B4-BE49-F238E27FC236}">
                  <a16:creationId xmlns:a16="http://schemas.microsoft.com/office/drawing/2014/main" id="{77E1D933-D3B8-0947-8752-5AFD8520E189}"/>
                </a:ext>
              </a:extLst>
            </p:cNvPr>
            <p:cNvGrpSpPr/>
            <p:nvPr/>
          </p:nvGrpSpPr>
          <p:grpSpPr>
            <a:xfrm>
              <a:off x="2082901" y="5260974"/>
              <a:ext cx="1866799" cy="461665"/>
              <a:chOff x="2971800" y="4286250"/>
              <a:chExt cx="1866799" cy="461665"/>
            </a:xfrm>
          </p:grpSpPr>
          <p:sp>
            <p:nvSpPr>
              <p:cNvPr id="179" name="Rectangle 178">
                <a:extLst>
                  <a:ext uri="{FF2B5EF4-FFF2-40B4-BE49-F238E27FC236}">
                    <a16:creationId xmlns:a16="http://schemas.microsoft.com/office/drawing/2014/main" id="{8D8721C1-6731-A849-BD0A-C08689E81915}"/>
                  </a:ext>
                </a:extLst>
              </p:cNvPr>
              <p:cNvSpPr/>
              <p:nvPr/>
            </p:nvSpPr>
            <p:spPr>
              <a:xfrm>
                <a:off x="4035178" y="4292600"/>
                <a:ext cx="803421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CDBC7C1F-66B1-2C48-A637-856CD99624BA}"/>
                  </a:ext>
                </a:extLst>
              </p:cNvPr>
              <p:cNvSpPr/>
              <p:nvPr/>
            </p:nvSpPr>
            <p:spPr>
              <a:xfrm>
                <a:off x="2971800" y="4292600"/>
                <a:ext cx="206370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1" name="Group 20">
                <a:extLst>
                  <a:ext uri="{FF2B5EF4-FFF2-40B4-BE49-F238E27FC236}">
                    <a16:creationId xmlns:a16="http://schemas.microsoft.com/office/drawing/2014/main" id="{B8FFEDFA-9C8A-5345-9144-DC2909CF2CF8}"/>
                  </a:ext>
                </a:extLst>
              </p:cNvPr>
              <p:cNvGrpSpPr/>
              <p:nvPr/>
            </p:nvGrpSpPr>
            <p:grpSpPr>
              <a:xfrm>
                <a:off x="3174999" y="4286250"/>
                <a:ext cx="865881" cy="461665"/>
                <a:chOff x="3174999" y="4306630"/>
                <a:chExt cx="865881" cy="461665"/>
              </a:xfrm>
            </p:grpSpPr>
            <p:sp>
              <p:nvSpPr>
                <p:cNvPr id="182" name="Rectangle 181">
                  <a:extLst>
                    <a:ext uri="{FF2B5EF4-FFF2-40B4-BE49-F238E27FC236}">
                      <a16:creationId xmlns:a16="http://schemas.microsoft.com/office/drawing/2014/main" id="{5267458E-8B8E-5F42-991F-9AAAF536D85E}"/>
                    </a:ext>
                  </a:extLst>
                </p:cNvPr>
                <p:cNvSpPr/>
                <p:nvPr/>
              </p:nvSpPr>
              <p:spPr>
                <a:xfrm>
                  <a:off x="3174999" y="4312037"/>
                  <a:ext cx="865881" cy="450850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3" name="Rectangle 182">
                  <a:extLst>
                    <a:ext uri="{FF2B5EF4-FFF2-40B4-BE49-F238E27FC236}">
                      <a16:creationId xmlns:a16="http://schemas.microsoft.com/office/drawing/2014/main" id="{D4D19BB9-3B9E-C041-9B65-B6E2A55E3539}"/>
                    </a:ext>
                  </a:extLst>
                </p:cNvPr>
                <p:cNvSpPr/>
                <p:nvPr/>
              </p:nvSpPr>
              <p:spPr>
                <a:xfrm>
                  <a:off x="3177843" y="4306630"/>
                  <a:ext cx="86303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>
                      <a:latin typeface="Consolas" panose="020B0609020204030204" pitchFamily="49" charset="0"/>
                      <a:cs typeface="Consolas" panose="020B0609020204030204" pitchFamily="49" charset="0"/>
                    </a:rPr>
                    <a:t>0x0…</a:t>
                  </a:r>
                </a:p>
              </p:txBody>
            </p:sp>
          </p:grpSp>
        </p:grpSp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B11C1FC9-3A3B-DD43-8306-2E62665FE56F}"/>
                </a:ext>
              </a:extLst>
            </p:cNvPr>
            <p:cNvSpPr txBox="1"/>
            <p:nvPr/>
          </p:nvSpPr>
          <p:spPr>
            <a:xfrm>
              <a:off x="2001282" y="4842301"/>
              <a:ext cx="3642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V</a:t>
              </a:r>
            </a:p>
          </p:txBody>
        </p: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7B6868CA-4A56-3D43-A05D-C0FB419ABAA7}"/>
                </a:ext>
              </a:extLst>
            </p:cNvPr>
            <p:cNvSpPr txBox="1"/>
            <p:nvPr/>
          </p:nvSpPr>
          <p:spPr>
            <a:xfrm>
              <a:off x="2356908" y="4842301"/>
              <a:ext cx="6028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Tag</a:t>
              </a:r>
            </a:p>
          </p:txBody>
        </p: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809A4370-8D35-064F-9D60-FC51406826E6}"/>
                </a:ext>
              </a:extLst>
            </p:cNvPr>
            <p:cNvSpPr txBox="1"/>
            <p:nvPr/>
          </p:nvSpPr>
          <p:spPr>
            <a:xfrm>
              <a:off x="3113635" y="4842301"/>
              <a:ext cx="7653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Data</a:t>
              </a:r>
            </a:p>
          </p:txBody>
        </p:sp>
      </p:grpSp>
      <p:sp>
        <p:nvSpPr>
          <p:cNvPr id="184" name="TextBox 183">
            <a:extLst>
              <a:ext uri="{FF2B5EF4-FFF2-40B4-BE49-F238E27FC236}">
                <a16:creationId xmlns:a16="http://schemas.microsoft.com/office/drawing/2014/main" id="{1D097635-BA3E-0743-A7A8-4E223077B631}"/>
              </a:ext>
            </a:extLst>
          </p:cNvPr>
          <p:cNvSpPr txBox="1"/>
          <p:nvPr/>
        </p:nvSpPr>
        <p:spPr>
          <a:xfrm>
            <a:off x="3737084" y="5989594"/>
            <a:ext cx="1111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Entry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000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20290237-F0A0-F443-80E1-A5C50BD5BAE4}"/>
              </a:ext>
            </a:extLst>
          </p:cNvPr>
          <p:cNvSpPr txBox="1"/>
          <p:nvPr/>
        </p:nvSpPr>
        <p:spPr>
          <a:xfrm>
            <a:off x="5910299" y="5989594"/>
            <a:ext cx="1111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Entry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001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65AC3CDA-D8C5-2D45-A4DE-D3728626D997}"/>
              </a:ext>
            </a:extLst>
          </p:cNvPr>
          <p:cNvSpPr txBox="1"/>
          <p:nvPr/>
        </p:nvSpPr>
        <p:spPr>
          <a:xfrm>
            <a:off x="8488864" y="5989594"/>
            <a:ext cx="1111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Entry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111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88F14E1D-BBF2-F344-B4D8-8463F93AFD9D}"/>
              </a:ext>
            </a:extLst>
          </p:cNvPr>
          <p:cNvSpPr txBox="1"/>
          <p:nvPr/>
        </p:nvSpPr>
        <p:spPr>
          <a:xfrm>
            <a:off x="8251787" y="2871141"/>
            <a:ext cx="39696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Scan the bits in the reference,</a:t>
            </a:r>
          </a:p>
          <a:p>
            <a:r>
              <a:rPr lang="en-US" sz="2400" dirty="0"/>
              <a:t>Set bits in tree to complement</a:t>
            </a:r>
          </a:p>
        </p:txBody>
      </p:sp>
    </p:spTree>
    <p:extLst>
      <p:ext uri="{BB962C8B-B14F-4D97-AF65-F5344CB8AC3E}">
        <p14:creationId xmlns:p14="http://schemas.microsoft.com/office/powerpoint/2010/main" val="207848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1.85185E-6 C -0.02722 0.01666 -0.05404 0.03333 -0.06849 0.05555 C -0.08282 0.07778 -0.08464 0.10555 -0.08633 0.13333 " pathEditMode="relative" rAng="0" ptsTypes="AAA">
                                      <p:cBhvr>
                                        <p:cTn id="43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23" y="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0046 L 0.02044 0.0002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633 0.13333 C -0.10118 0.14629 -0.1155 0.15972 -0.12253 0.18194 C -0.12956 0.20416 -0.12904 0.23495 -0.12904 0.26597 " pathEditMode="relative" rAng="0" ptsTypes="AAA">
                                      <p:cBhvr>
                                        <p:cTn id="69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8" y="6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018 0.00023 L 0.04218 0.00046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0"/>
                            </p:stCondLst>
                            <p:childTnLst>
                              <p:par>
                                <p:cTn id="8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/>
      <p:bldP spid="141" grpId="0"/>
      <p:bldP spid="140" grpId="0"/>
      <p:bldP spid="105" grpId="0"/>
      <p:bldP spid="127" grpId="0"/>
      <p:bldP spid="145" grpId="0"/>
      <p:bldP spid="113" grpId="0"/>
      <p:bldP spid="1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startCache</a:t>
            </a:r>
            <a:endParaRPr lang="en-US" dirty="0"/>
          </a:p>
          <a:p>
            <a:pPr lvl="1"/>
            <a:r>
              <a:rPr lang="en-US" dirty="0"/>
              <a:t>Arguments:</a:t>
            </a:r>
          </a:p>
          <a:p>
            <a:pPr lvl="2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a0</a:t>
            </a:r>
            <a:r>
              <a:rPr lang="en-US" dirty="0"/>
              <a:t> = the associativity of the cache</a:t>
            </a:r>
          </a:p>
          <a:p>
            <a:pPr lvl="1"/>
            <a:r>
              <a:rPr lang="en-US" dirty="0"/>
              <a:t>Return Values: None</a:t>
            </a:r>
          </a:p>
          <a:p>
            <a:pPr lvl="1"/>
            <a:r>
              <a:rPr lang="en-US" dirty="0"/>
              <a:t>Execution: </a:t>
            </a:r>
          </a:p>
          <a:p>
            <a:pPr lvl="2"/>
            <a:r>
              <a:rPr lang="en-US" dirty="0"/>
              <a:t>Initialize cache set with all nodes equal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1825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getLRU</a:t>
            </a:r>
            <a:endParaRPr lang="en-US" dirty="0"/>
          </a:p>
          <a:p>
            <a:pPr lvl="1"/>
            <a:r>
              <a:rPr lang="en-US" dirty="0"/>
              <a:t>Arguments:</a:t>
            </a:r>
          </a:p>
          <a:p>
            <a:pPr lvl="2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a0</a:t>
            </a:r>
            <a:r>
              <a:rPr lang="en-US" dirty="0"/>
              <a:t> = Pointer to a stream of bits</a:t>
            </a:r>
          </a:p>
          <a:p>
            <a:pPr lvl="2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a1</a:t>
            </a:r>
            <a:r>
              <a:rPr lang="en-US" dirty="0"/>
              <a:t> = the number of references to be read from stream</a:t>
            </a:r>
          </a:p>
          <a:p>
            <a:pPr lvl="1"/>
            <a:r>
              <a:rPr lang="en-US" dirty="0"/>
              <a:t>Return Values:</a:t>
            </a:r>
          </a:p>
          <a:p>
            <a:pPr lvl="2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a0</a:t>
            </a:r>
            <a:r>
              <a:rPr lang="en-US" dirty="0"/>
              <a:t> = identifies the approximate LRU entry. For example, if the entry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10011</a:t>
            </a:r>
            <a:r>
              <a:rPr lang="en-US" dirty="0"/>
              <a:t> is the LRU approximation, then return: </a:t>
            </a:r>
          </a:p>
          <a:p>
            <a:pPr lvl="3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a0 = 0000 0000 0000 0000 0000 0000 0001 0011</a:t>
            </a:r>
          </a:p>
        </p:txBody>
      </p:sp>
    </p:spTree>
    <p:extLst>
      <p:ext uri="{BB962C8B-B14F-4D97-AF65-F5344CB8AC3E}">
        <p14:creationId xmlns:p14="http://schemas.microsoft.com/office/powerpoint/2010/main" val="234209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623631" y="3882231"/>
            <a:ext cx="568325" cy="4191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93051" y="3225800"/>
            <a:ext cx="1156225" cy="4191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85687" y="3225800"/>
            <a:ext cx="1307364" cy="4191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146335" y="3225800"/>
            <a:ext cx="1239352" cy="4191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971925" y="3225800"/>
            <a:ext cx="1174409" cy="419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578224" y="3227007"/>
            <a:ext cx="393701" cy="4191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849276" y="3225800"/>
            <a:ext cx="1171339" cy="4191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020615" y="3225800"/>
            <a:ext cx="1171341" cy="4191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a0 = 0x10010044, a1 = 7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964776"/>
              </p:ext>
            </p:extLst>
          </p:nvPr>
        </p:nvGraphicFramePr>
        <p:xfrm>
          <a:off x="838200" y="2509520"/>
          <a:ext cx="10515600" cy="193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6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8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516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516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 1001 0044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0101 0101 1011 0010 0111 0110 1110 0000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16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 1001 0048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0000 0000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0000 0000 0000 0000 1111 1101</a:t>
                      </a:r>
                      <a:endParaRPr lang="en-US" sz="2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0676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7" grpId="0" animBg="1"/>
      <p:bldP spid="8" grpId="0" animBg="1"/>
      <p:bldP spid="9" grpId="0" animBg="1"/>
      <p:bldP spid="10" grpId="0" animBg="1"/>
      <p:bldP spid="11" grpId="0" animBg="1"/>
      <p:bldP spid="6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/>
          <p:cNvSpPr/>
          <p:nvPr/>
        </p:nvSpPr>
        <p:spPr>
          <a:xfrm>
            <a:off x="4048944" y="2789238"/>
            <a:ext cx="546435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2981912" y="2789238"/>
            <a:ext cx="546435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157162"/>
            <a:ext cx="8229600" cy="1143000"/>
          </a:xfrm>
        </p:spPr>
        <p:txBody>
          <a:bodyPr/>
          <a:lstStyle/>
          <a:p>
            <a:r>
              <a:rPr lang="en-US" dirty="0"/>
              <a:t>Storing a binary tree in memory</a:t>
            </a:r>
          </a:p>
        </p:txBody>
      </p:sp>
      <p:sp>
        <p:nvSpPr>
          <p:cNvPr id="58" name="Rectangle 57"/>
          <p:cNvSpPr/>
          <p:nvPr/>
        </p:nvSpPr>
        <p:spPr>
          <a:xfrm>
            <a:off x="4582460" y="985838"/>
            <a:ext cx="546435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515428" y="1887538"/>
            <a:ext cx="546435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649492" y="1887538"/>
            <a:ext cx="546435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5115976" y="2789238"/>
            <a:ext cx="546435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183008" y="2789238"/>
            <a:ext cx="546435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13" name="Group 136"/>
          <p:cNvGrpSpPr/>
          <p:nvPr/>
        </p:nvGrpSpPr>
        <p:grpSpPr>
          <a:xfrm>
            <a:off x="5347870" y="2400300"/>
            <a:ext cx="1191893" cy="388938"/>
            <a:chOff x="4970094" y="2400300"/>
            <a:chExt cx="1067032" cy="388938"/>
          </a:xfrm>
        </p:grpSpPr>
        <p:cxnSp>
          <p:nvCxnSpPr>
            <p:cNvPr id="82" name="Straight Arrow Connector 81"/>
            <p:cNvCxnSpPr>
              <a:cxnSpLocks/>
              <a:stCxn id="73" idx="2"/>
              <a:endCxn id="76" idx="0"/>
            </p:cNvCxnSpPr>
            <p:nvPr/>
          </p:nvCxnSpPr>
          <p:spPr>
            <a:xfrm>
              <a:off x="5503610" y="2400300"/>
              <a:ext cx="533516" cy="388938"/>
            </a:xfrm>
            <a:prstGeom prst="straightConnector1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>
              <a:cxnSpLocks/>
              <a:stCxn id="73" idx="2"/>
              <a:endCxn id="75" idx="0"/>
            </p:cNvCxnSpPr>
            <p:nvPr/>
          </p:nvCxnSpPr>
          <p:spPr>
            <a:xfrm flipH="1">
              <a:off x="4970094" y="2400300"/>
              <a:ext cx="533516" cy="388938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TextBox 93"/>
          <p:cNvSpPr txBox="1"/>
          <p:nvPr/>
        </p:nvSpPr>
        <p:spPr>
          <a:xfrm>
            <a:off x="6677154" y="3829902"/>
            <a:ext cx="6789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000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6047370" y="3829902"/>
            <a:ext cx="6789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001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5417583" y="3829902"/>
            <a:ext cx="641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010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4158009" y="3829902"/>
            <a:ext cx="641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100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4787796" y="3829902"/>
            <a:ext cx="641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011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3528222" y="3829902"/>
            <a:ext cx="641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101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2898435" y="3829902"/>
            <a:ext cx="641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110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2268648" y="3829902"/>
            <a:ext cx="6418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111</a:t>
            </a:r>
          </a:p>
        </p:txBody>
      </p:sp>
      <p:grpSp>
        <p:nvGrpSpPr>
          <p:cNvPr id="17" name="Group 110"/>
          <p:cNvGrpSpPr/>
          <p:nvPr/>
        </p:nvGrpSpPr>
        <p:grpSpPr>
          <a:xfrm>
            <a:off x="2589594" y="3302000"/>
            <a:ext cx="749000" cy="527902"/>
            <a:chOff x="2170494" y="3301999"/>
            <a:chExt cx="665536" cy="527902"/>
          </a:xfrm>
        </p:grpSpPr>
        <p:cxnSp>
          <p:nvCxnSpPr>
            <p:cNvPr id="103" name="Straight Arrow Connector 102"/>
            <p:cNvCxnSpPr>
              <a:cxnSpLocks/>
              <a:stCxn id="72" idx="2"/>
              <a:endCxn id="102" idx="0"/>
            </p:cNvCxnSpPr>
            <p:nvPr/>
          </p:nvCxnSpPr>
          <p:spPr>
            <a:xfrm flipH="1">
              <a:off x="2170494" y="3301999"/>
              <a:ext cx="665536" cy="527902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>
              <a:cxnSpLocks/>
              <a:stCxn id="72" idx="2"/>
              <a:endCxn id="101" idx="0"/>
            </p:cNvCxnSpPr>
            <p:nvPr/>
          </p:nvCxnSpPr>
          <p:spPr>
            <a:xfrm flipH="1">
              <a:off x="2800281" y="3301999"/>
              <a:ext cx="35749" cy="527902"/>
            </a:xfrm>
            <a:prstGeom prst="straightConnector1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9" name="Straight Arrow Connector 108"/>
          <p:cNvCxnSpPr>
            <a:stCxn id="74" idx="2"/>
          </p:cNvCxnSpPr>
          <p:nvPr/>
        </p:nvCxnSpPr>
        <p:spPr>
          <a:xfrm flipH="1">
            <a:off x="3760023" y="3302000"/>
            <a:ext cx="562139" cy="527902"/>
          </a:xfrm>
          <a:prstGeom prst="straightConnector1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stCxn id="74" idx="2"/>
            <a:endCxn id="98" idx="0"/>
          </p:cNvCxnSpPr>
          <p:nvPr/>
        </p:nvCxnSpPr>
        <p:spPr>
          <a:xfrm>
            <a:off x="4322162" y="3302000"/>
            <a:ext cx="156793" cy="527902"/>
          </a:xfrm>
          <a:prstGeom prst="straightConnector1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76" idx="2"/>
            <a:endCxn id="96" idx="0"/>
          </p:cNvCxnSpPr>
          <p:nvPr/>
        </p:nvCxnSpPr>
        <p:spPr>
          <a:xfrm flipH="1">
            <a:off x="6386865" y="3302000"/>
            <a:ext cx="69361" cy="527902"/>
          </a:xfrm>
          <a:prstGeom prst="straightConnector1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stCxn id="76" idx="2"/>
            <a:endCxn id="94" idx="0"/>
          </p:cNvCxnSpPr>
          <p:nvPr/>
        </p:nvCxnSpPr>
        <p:spPr>
          <a:xfrm>
            <a:off x="6456226" y="3302000"/>
            <a:ext cx="560423" cy="527902"/>
          </a:xfrm>
          <a:prstGeom prst="straightConnector1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5707926" y="1815524"/>
            <a:ext cx="458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238988" y="2725738"/>
            <a:ext cx="458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4097210" y="2717224"/>
            <a:ext cx="458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3030180" y="2725738"/>
            <a:ext cx="458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567512" y="1815524"/>
            <a:ext cx="458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grpSp>
        <p:nvGrpSpPr>
          <p:cNvPr id="19" name="Group 122"/>
          <p:cNvGrpSpPr/>
          <p:nvPr/>
        </p:nvGrpSpPr>
        <p:grpSpPr>
          <a:xfrm>
            <a:off x="3232858" y="2400299"/>
            <a:ext cx="1184800" cy="388939"/>
            <a:chOff x="2813757" y="2400299"/>
            <a:chExt cx="1089304" cy="388939"/>
          </a:xfrm>
        </p:grpSpPr>
        <p:cxnSp>
          <p:nvCxnSpPr>
            <p:cNvPr id="133" name="Straight Arrow Connector 132"/>
            <p:cNvCxnSpPr/>
            <p:nvPr/>
          </p:nvCxnSpPr>
          <p:spPr>
            <a:xfrm rot="5400000">
              <a:off x="2886046" y="2328011"/>
              <a:ext cx="388938" cy="533516"/>
            </a:xfrm>
            <a:prstGeom prst="straightConnector1">
              <a:avLst/>
            </a:prstGeom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Arrow Connector 133"/>
            <p:cNvCxnSpPr>
              <a:cxnSpLocks/>
              <a:stCxn id="127" idx="2"/>
              <a:endCxn id="74" idx="0"/>
            </p:cNvCxnSpPr>
            <p:nvPr/>
          </p:nvCxnSpPr>
          <p:spPr>
            <a:xfrm>
              <a:off x="3377785" y="2400299"/>
              <a:ext cx="525276" cy="388939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124"/>
          <p:cNvGrpSpPr/>
          <p:nvPr/>
        </p:nvGrpSpPr>
        <p:grpSpPr>
          <a:xfrm flipH="1">
            <a:off x="5044749" y="3310514"/>
            <a:ext cx="703482" cy="527902"/>
            <a:chOff x="4656019" y="3302000"/>
            <a:chExt cx="629786" cy="527902"/>
          </a:xfrm>
        </p:grpSpPr>
        <p:cxnSp>
          <p:nvCxnSpPr>
            <p:cNvPr id="132" name="Straight Arrow Connector 131"/>
            <p:cNvCxnSpPr/>
            <p:nvPr/>
          </p:nvCxnSpPr>
          <p:spPr>
            <a:xfrm rot="5400000">
              <a:off x="4534794" y="3423225"/>
              <a:ext cx="527902" cy="285452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/>
            <p:cNvCxnSpPr/>
            <p:nvPr/>
          </p:nvCxnSpPr>
          <p:spPr>
            <a:xfrm rot="16200000" flipH="1">
              <a:off x="4849687" y="3393783"/>
              <a:ext cx="527902" cy="344335"/>
            </a:xfrm>
            <a:prstGeom prst="straightConnector1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6" name="TextBox 135"/>
          <p:cNvSpPr txBox="1"/>
          <p:nvPr/>
        </p:nvSpPr>
        <p:spPr>
          <a:xfrm>
            <a:off x="5188960" y="2709863"/>
            <a:ext cx="458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grpSp>
        <p:nvGrpSpPr>
          <p:cNvPr id="22" name="Group 141"/>
          <p:cNvGrpSpPr/>
          <p:nvPr/>
        </p:nvGrpSpPr>
        <p:grpSpPr>
          <a:xfrm flipH="1">
            <a:off x="3766373" y="1498600"/>
            <a:ext cx="2383786" cy="388938"/>
            <a:chOff x="3340923" y="1498600"/>
            <a:chExt cx="2134064" cy="388938"/>
          </a:xfrm>
        </p:grpSpPr>
        <p:cxnSp>
          <p:nvCxnSpPr>
            <p:cNvPr id="143" name="Straight Arrow Connector 142"/>
            <p:cNvCxnSpPr/>
            <p:nvPr/>
          </p:nvCxnSpPr>
          <p:spPr>
            <a:xfrm rot="5400000">
              <a:off x="3679970" y="1159553"/>
              <a:ext cx="388938" cy="1067032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Arrow Connector 143"/>
            <p:cNvCxnSpPr/>
            <p:nvPr/>
          </p:nvCxnSpPr>
          <p:spPr>
            <a:xfrm rot="16200000" flipH="1">
              <a:off x="4747002" y="1159553"/>
              <a:ext cx="388938" cy="1067032"/>
            </a:xfrm>
            <a:prstGeom prst="straightConnector1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5" name="TextBox 144"/>
          <p:cNvSpPr txBox="1"/>
          <p:nvPr/>
        </p:nvSpPr>
        <p:spPr>
          <a:xfrm>
            <a:off x="4639392" y="913080"/>
            <a:ext cx="458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grpSp>
        <p:nvGrpSpPr>
          <p:cNvPr id="23" name="Group 112"/>
          <p:cNvGrpSpPr/>
          <p:nvPr/>
        </p:nvGrpSpPr>
        <p:grpSpPr>
          <a:xfrm>
            <a:off x="2565496" y="3300990"/>
            <a:ext cx="749000" cy="527903"/>
            <a:chOff x="2136871" y="3302000"/>
            <a:chExt cx="670536" cy="527903"/>
          </a:xfrm>
        </p:grpSpPr>
        <p:cxnSp>
          <p:nvCxnSpPr>
            <p:cNvPr id="114" name="Straight Arrow Connector 113"/>
            <p:cNvCxnSpPr/>
            <p:nvPr/>
          </p:nvCxnSpPr>
          <p:spPr>
            <a:xfrm rot="5400000">
              <a:off x="2208188" y="3230683"/>
              <a:ext cx="527902" cy="670536"/>
            </a:xfrm>
            <a:prstGeom prst="straightConnector1">
              <a:avLst/>
            </a:prstGeom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/>
            <p:nvPr/>
          </p:nvCxnSpPr>
          <p:spPr>
            <a:xfrm rot="5400000">
              <a:off x="2523082" y="3545577"/>
              <a:ext cx="527902" cy="40749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124"/>
          <p:cNvGrpSpPr/>
          <p:nvPr/>
        </p:nvGrpSpPr>
        <p:grpSpPr>
          <a:xfrm flipH="1">
            <a:off x="3226507" y="2400299"/>
            <a:ext cx="1184799" cy="388938"/>
            <a:chOff x="2813757" y="2400300"/>
            <a:chExt cx="1060681" cy="388938"/>
          </a:xfrm>
        </p:grpSpPr>
        <p:cxnSp>
          <p:nvCxnSpPr>
            <p:cNvPr id="126" name="Straight Arrow Connector 125"/>
            <p:cNvCxnSpPr/>
            <p:nvPr/>
          </p:nvCxnSpPr>
          <p:spPr>
            <a:xfrm rot="5400000">
              <a:off x="2886046" y="2328011"/>
              <a:ext cx="388938" cy="533516"/>
            </a:xfrm>
            <a:prstGeom prst="straightConnector1">
              <a:avLst/>
            </a:prstGeom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/>
            <p:nvPr/>
          </p:nvCxnSpPr>
          <p:spPr>
            <a:xfrm rot="16200000" flipH="1">
              <a:off x="3415120" y="2329919"/>
              <a:ext cx="388938" cy="529699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141"/>
          <p:cNvGrpSpPr/>
          <p:nvPr/>
        </p:nvGrpSpPr>
        <p:grpSpPr>
          <a:xfrm>
            <a:off x="3735192" y="1494551"/>
            <a:ext cx="2383786" cy="388938"/>
            <a:chOff x="3340923" y="1498600"/>
            <a:chExt cx="2134064" cy="388938"/>
          </a:xfrm>
        </p:grpSpPr>
        <p:cxnSp>
          <p:nvCxnSpPr>
            <p:cNvPr id="138" name="Straight Arrow Connector 137"/>
            <p:cNvCxnSpPr/>
            <p:nvPr/>
          </p:nvCxnSpPr>
          <p:spPr>
            <a:xfrm rot="5400000">
              <a:off x="3679970" y="1159553"/>
              <a:ext cx="388938" cy="1067032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Arrow Connector 138"/>
            <p:cNvCxnSpPr/>
            <p:nvPr/>
          </p:nvCxnSpPr>
          <p:spPr>
            <a:xfrm rot="16200000" flipH="1">
              <a:off x="4747002" y="1159553"/>
              <a:ext cx="388938" cy="1067032"/>
            </a:xfrm>
            <a:prstGeom prst="straightConnector1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5" name="Table 1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086223"/>
              </p:ext>
            </p:extLst>
          </p:nvPr>
        </p:nvGraphicFramePr>
        <p:xfrm>
          <a:off x="573205" y="4668520"/>
          <a:ext cx="11136573" cy="193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0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756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516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Value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516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 1000 1000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0000 0000 0000 0000 0000 0000 0010 0011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16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0x 1000 1004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0000 0000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0000 0000 0000 0000 0000 0000</a:t>
                      </a:r>
                      <a:endParaRPr lang="en-US" sz="2800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7" name="TextBox 136"/>
          <p:cNvSpPr txBox="1"/>
          <p:nvPr/>
        </p:nvSpPr>
        <p:spPr>
          <a:xfrm>
            <a:off x="5036560" y="988368"/>
            <a:ext cx="396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grpSp>
        <p:nvGrpSpPr>
          <p:cNvPr id="166" name="Group 165"/>
          <p:cNvGrpSpPr/>
          <p:nvPr/>
        </p:nvGrpSpPr>
        <p:grpSpPr>
          <a:xfrm>
            <a:off x="2690544" y="971099"/>
            <a:ext cx="3601832" cy="2295867"/>
            <a:chOff x="2216442" y="991724"/>
            <a:chExt cx="3224509" cy="2295867"/>
          </a:xfrm>
        </p:grpSpPr>
        <p:sp>
          <p:nvSpPr>
            <p:cNvPr id="128" name="TextBox 127"/>
            <p:cNvSpPr txBox="1"/>
            <p:nvPr/>
          </p:nvSpPr>
          <p:spPr>
            <a:xfrm>
              <a:off x="3644483" y="991724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</a:t>
              </a: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2692390" y="1907154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b</a:t>
              </a: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4605326" y="1907153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c</a:t>
              </a: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2216442" y="2820274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d</a:t>
              </a: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3181154" y="2820274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e</a:t>
              </a: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4122029" y="2825926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f</a:t>
              </a: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5086367" y="2785167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g</a:t>
              </a:r>
            </a:p>
          </p:txBody>
        </p:sp>
      </p:grpSp>
      <p:sp>
        <p:nvSpPr>
          <p:cNvPr id="152" name="TextBox 151"/>
          <p:cNvSpPr txBox="1"/>
          <p:nvPr/>
        </p:nvSpPr>
        <p:spPr>
          <a:xfrm>
            <a:off x="3987679" y="1925936"/>
            <a:ext cx="396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6164363" y="1913236"/>
            <a:ext cx="380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3435282" y="2820275"/>
            <a:ext cx="380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4530846" y="2820275"/>
            <a:ext cx="380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5597646" y="2820275"/>
            <a:ext cx="380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6677146" y="2820275"/>
            <a:ext cx="380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7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7543800" y="1411932"/>
            <a:ext cx="2903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left child = 2 × parent 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7556500" y="1968565"/>
            <a:ext cx="3515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right child = 2 × parent + 1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B20D38-33AB-5141-8A4D-D7221DD5BC1E}"/>
              </a:ext>
            </a:extLst>
          </p:cNvPr>
          <p:cNvSpPr txBox="1"/>
          <p:nvPr/>
        </p:nvSpPr>
        <p:spPr>
          <a:xfrm>
            <a:off x="9446313" y="4761604"/>
            <a:ext cx="1959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r>
              <a:rPr lang="en-US" sz="28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hgfe</a:t>
            </a:r>
            <a:r>
              <a:rPr lang="en-US" sz="2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dcba</a:t>
            </a:r>
            <a:endParaRPr lang="en-US" sz="2800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DC24750-DFC7-1E4F-9B5A-4B2A8CC98550}"/>
              </a:ext>
            </a:extLst>
          </p:cNvPr>
          <p:cNvGrpSpPr/>
          <p:nvPr/>
        </p:nvGrpSpPr>
        <p:grpSpPr>
          <a:xfrm>
            <a:off x="7579237" y="2518615"/>
            <a:ext cx="2423521" cy="871784"/>
            <a:chOff x="7915703" y="2670024"/>
            <a:chExt cx="2423521" cy="871784"/>
          </a:xfrm>
        </p:grpSpPr>
        <p:sp>
          <p:nvSpPr>
            <p:cNvPr id="170" name="TextBox 169"/>
            <p:cNvSpPr txBox="1"/>
            <p:nvPr/>
          </p:nvSpPr>
          <p:spPr>
            <a:xfrm>
              <a:off x="7915703" y="2920510"/>
              <a:ext cx="14425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parent =   </a:t>
              </a: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A91E7BAF-E73A-CC45-8422-021C2D841132}"/>
                </a:ext>
              </a:extLst>
            </p:cNvPr>
            <p:cNvGrpSpPr/>
            <p:nvPr/>
          </p:nvGrpSpPr>
          <p:grpSpPr>
            <a:xfrm>
              <a:off x="9161820" y="2670024"/>
              <a:ext cx="1177404" cy="871784"/>
              <a:chOff x="9003018" y="3107794"/>
              <a:chExt cx="1177404" cy="871784"/>
            </a:xfrm>
          </p:grpSpPr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1C72CE1B-A2C9-7F40-BC27-74C6D92F8453}"/>
                  </a:ext>
                </a:extLst>
              </p:cNvPr>
              <p:cNvSpPr txBox="1"/>
              <p:nvPr/>
            </p:nvSpPr>
            <p:spPr>
              <a:xfrm>
                <a:off x="9003018" y="3107794"/>
                <a:ext cx="117740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2400" dirty="0">
                    <a:latin typeface="Consolas" panose="020B0609020204030204" pitchFamily="49" charset="0"/>
                  </a:rPr>
                  <a:t>child</a:t>
                </a:r>
              </a:p>
            </p:txBody>
          </p: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4A6C6432-85BF-3042-AEAE-6ACA6E2B48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76305" y="3576230"/>
                <a:ext cx="915008" cy="0"/>
              </a:xfrm>
              <a:prstGeom prst="line">
                <a:avLst/>
              </a:prstGeom>
              <a:ln w="222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B8A318E5-A9FB-9B48-8841-769FB4B3E98F}"/>
                  </a:ext>
                </a:extLst>
              </p:cNvPr>
              <p:cNvSpPr/>
              <p:nvPr/>
            </p:nvSpPr>
            <p:spPr>
              <a:xfrm>
                <a:off x="9359201" y="3517913"/>
                <a:ext cx="35458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CA" sz="2400" dirty="0">
                    <a:latin typeface="Consolas" panose="020B0609020204030204" pitchFamily="49" charset="0"/>
                  </a:rPr>
                  <a:t>2</a:t>
                </a:r>
                <a:endParaRPr lang="en-CA" sz="2400" dirty="0"/>
              </a:p>
            </p:txBody>
          </p:sp>
          <p:grpSp>
            <p:nvGrpSpPr>
              <p:cNvPr id="81" name="Group 80">
                <a:extLst>
                  <a:ext uri="{FF2B5EF4-FFF2-40B4-BE49-F238E27FC236}">
                    <a16:creationId xmlns:a16="http://schemas.microsoft.com/office/drawing/2014/main" id="{CE5F1FDA-2009-F44B-A0FF-18E8B5BD7722}"/>
                  </a:ext>
                </a:extLst>
              </p:cNvPr>
              <p:cNvGrpSpPr/>
              <p:nvPr/>
            </p:nvGrpSpPr>
            <p:grpSpPr>
              <a:xfrm>
                <a:off x="9030790" y="3164623"/>
                <a:ext cx="223837" cy="813010"/>
                <a:chOff x="8591269" y="4134993"/>
                <a:chExt cx="223837" cy="813010"/>
              </a:xfrm>
            </p:grpSpPr>
            <p:cxnSp>
              <p:nvCxnSpPr>
                <p:cNvPr id="88" name="Straight Connector 87">
                  <a:extLst>
                    <a:ext uri="{FF2B5EF4-FFF2-40B4-BE49-F238E27FC236}">
                      <a16:creationId xmlns:a16="http://schemas.microsoft.com/office/drawing/2014/main" id="{B11A1471-3498-9C4C-82C5-4231FC421284}"/>
                    </a:ext>
                  </a:extLst>
                </p:cNvPr>
                <p:cNvCxnSpPr/>
                <p:nvPr/>
              </p:nvCxnSpPr>
              <p:spPr>
                <a:xfrm>
                  <a:off x="8599206" y="4134993"/>
                  <a:ext cx="0" cy="813010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>
                  <a:extLst>
                    <a:ext uri="{FF2B5EF4-FFF2-40B4-BE49-F238E27FC236}">
                      <a16:creationId xmlns:a16="http://schemas.microsoft.com/office/drawing/2014/main" id="{6A17E934-EE0E-A048-A6BA-F6808CECAFE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591269" y="4948003"/>
                  <a:ext cx="223837" cy="0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07A44891-AA6D-7A45-B76D-A21BAB19B4BB}"/>
                  </a:ext>
                </a:extLst>
              </p:cNvPr>
              <p:cNvGrpSpPr/>
              <p:nvPr/>
            </p:nvGrpSpPr>
            <p:grpSpPr>
              <a:xfrm flipH="1">
                <a:off x="9811881" y="3164623"/>
                <a:ext cx="223837" cy="813010"/>
                <a:chOff x="9280199" y="4134993"/>
                <a:chExt cx="223837" cy="813010"/>
              </a:xfrm>
            </p:grpSpPr>
            <p:cxnSp>
              <p:nvCxnSpPr>
                <p:cNvPr id="86" name="Straight Connector 85">
                  <a:extLst>
                    <a:ext uri="{FF2B5EF4-FFF2-40B4-BE49-F238E27FC236}">
                      <a16:creationId xmlns:a16="http://schemas.microsoft.com/office/drawing/2014/main" id="{7517091D-D1CE-D947-AD4A-5F471172B2B7}"/>
                    </a:ext>
                  </a:extLst>
                </p:cNvPr>
                <p:cNvCxnSpPr/>
                <p:nvPr/>
              </p:nvCxnSpPr>
              <p:spPr>
                <a:xfrm>
                  <a:off x="9288136" y="4134993"/>
                  <a:ext cx="0" cy="813010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>
                  <a:extLst>
                    <a:ext uri="{FF2B5EF4-FFF2-40B4-BE49-F238E27FC236}">
                      <a16:creationId xmlns:a16="http://schemas.microsoft.com/office/drawing/2014/main" id="{BC07C81D-D682-AB44-97F8-5386DAE67E0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80199" y="4948003"/>
                  <a:ext cx="223837" cy="0"/>
                </a:xfrm>
                <a:prstGeom prst="line">
                  <a:avLst/>
                </a:prstGeom>
                <a:ln w="2222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3099688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/>
      <p:bldP spid="152" grpId="0"/>
      <p:bldP spid="153" grpId="0"/>
      <p:bldP spid="154" grpId="0"/>
      <p:bldP spid="155" grpId="0"/>
      <p:bldP spid="156" grpId="0"/>
      <p:bldP spid="157" grpId="0"/>
      <p:bldP spid="168" grpId="0"/>
      <p:bldP spid="169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/>
          <p:cNvGrpSpPr/>
          <p:nvPr/>
        </p:nvGrpSpPr>
        <p:grpSpPr>
          <a:xfrm>
            <a:off x="7284754" y="4764044"/>
            <a:ext cx="3488775" cy="870465"/>
            <a:chOff x="5799640" y="4689901"/>
            <a:chExt cx="3195787" cy="870465"/>
          </a:xfrm>
        </p:grpSpPr>
        <p:sp>
          <p:nvSpPr>
            <p:cNvPr id="24" name="Rectangle 23"/>
            <p:cNvSpPr/>
            <p:nvPr/>
          </p:nvSpPr>
          <p:spPr>
            <a:xfrm>
              <a:off x="7447650" y="5109516"/>
              <a:ext cx="1547777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850872" y="5109516"/>
              <a:ext cx="206370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054071" y="5108573"/>
              <a:ext cx="1389762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799640" y="4689901"/>
              <a:ext cx="4201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V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405033" y="4689901"/>
              <a:ext cx="6028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Tag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841601" y="4689901"/>
              <a:ext cx="7653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Data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2</a:t>
            </a:r>
            <a:r>
              <a:rPr lang="en-US" dirty="0"/>
              <a:t>-way set associative caches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20182" y="1999477"/>
            <a:ext cx="3069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  <a:r>
              <a:rPr lang="en-US" sz="2400" baseline="30000" dirty="0"/>
              <a:t>st</a:t>
            </a:r>
            <a:r>
              <a:rPr lang="en-US" sz="2400" dirty="0"/>
              <a:t> Memory reference: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03179" y="1999477"/>
            <a:ext cx="2053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0x07FE 3460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36458" y="2729529"/>
            <a:ext cx="6811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0000 0111 1111 1110 0011 0100 0110 0000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8692741" y="3086680"/>
            <a:ext cx="1005734" cy="435943"/>
            <a:chOff x="6685379" y="3226594"/>
            <a:chExt cx="828777" cy="435943"/>
          </a:xfrm>
        </p:grpSpPr>
        <p:sp>
          <p:nvSpPr>
            <p:cNvPr id="7" name="Left Brace 6"/>
            <p:cNvSpPr/>
            <p:nvPr/>
          </p:nvSpPr>
          <p:spPr>
            <a:xfrm rot="16200000">
              <a:off x="7039184" y="2872789"/>
              <a:ext cx="115885" cy="823496"/>
            </a:xfrm>
            <a:prstGeom prst="leftBrac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763793" y="3293205"/>
              <a:ext cx="7503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Offset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673932" y="3103198"/>
            <a:ext cx="1977714" cy="427243"/>
            <a:chOff x="5003803" y="3223419"/>
            <a:chExt cx="1668876" cy="427243"/>
          </a:xfrm>
        </p:grpSpPr>
        <p:sp>
          <p:nvSpPr>
            <p:cNvPr id="9" name="Left Brace 8"/>
            <p:cNvSpPr/>
            <p:nvPr/>
          </p:nvSpPr>
          <p:spPr>
            <a:xfrm rot="16200000">
              <a:off x="5778711" y="2448511"/>
              <a:ext cx="119060" cy="1668876"/>
            </a:xfrm>
            <a:prstGeom prst="leftBrac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519636" y="3281330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Index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3120738" y="3084095"/>
            <a:ext cx="3524997" cy="437773"/>
            <a:chOff x="2095500" y="3226594"/>
            <a:chExt cx="2890655" cy="437773"/>
          </a:xfrm>
        </p:grpSpPr>
        <p:sp>
          <p:nvSpPr>
            <p:cNvPr id="11" name="Left Brace 10"/>
            <p:cNvSpPr/>
            <p:nvPr/>
          </p:nvSpPr>
          <p:spPr>
            <a:xfrm rot="16200000">
              <a:off x="3481298" y="1840796"/>
              <a:ext cx="119060" cy="2890655"/>
            </a:xfrm>
            <a:prstGeom prst="leftBrac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953309" y="3282335"/>
              <a:ext cx="4983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Tag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302559" y="3295035"/>
              <a:ext cx="136608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= </a:t>
              </a:r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0x07FE_0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683660" y="5188124"/>
            <a:ext cx="3524998" cy="451793"/>
            <a:chOff x="2540101" y="5113981"/>
            <a:chExt cx="3144555" cy="451793"/>
          </a:xfrm>
        </p:grpSpPr>
        <p:sp>
          <p:nvSpPr>
            <p:cNvPr id="15" name="Rectangle 14"/>
            <p:cNvSpPr/>
            <p:nvPr/>
          </p:nvSpPr>
          <p:spPr>
            <a:xfrm>
              <a:off x="4136879" y="5114924"/>
              <a:ext cx="1547777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540101" y="5114924"/>
              <a:ext cx="206370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743300" y="5113981"/>
              <a:ext cx="1389762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3949511" y="5182717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0x07FE_0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562785" y="5177309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0x8794_1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1411938" y="4123210"/>
            <a:ext cx="2223686" cy="1996133"/>
            <a:chOff x="256071" y="4049067"/>
            <a:chExt cx="2223686" cy="1996133"/>
          </a:xfrm>
        </p:grpSpPr>
        <p:sp>
          <p:nvSpPr>
            <p:cNvPr id="29" name="TextBox 28"/>
            <p:cNvSpPr txBox="1"/>
            <p:nvPr/>
          </p:nvSpPr>
          <p:spPr>
            <a:xfrm>
              <a:off x="256071" y="5090224"/>
              <a:ext cx="22236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0110 1000 11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117600" y="4049067"/>
              <a:ext cx="86739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Index</a:t>
              </a:r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1452881" y="5689600"/>
              <a:ext cx="45719" cy="355600"/>
              <a:chOff x="1452881" y="5689600"/>
              <a:chExt cx="45719" cy="355600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1452881" y="5689600"/>
                <a:ext cx="45719" cy="508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1452881" y="5842000"/>
                <a:ext cx="45719" cy="508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1452881" y="5994400"/>
                <a:ext cx="45719" cy="508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1452881" y="4684067"/>
              <a:ext cx="45719" cy="355600"/>
              <a:chOff x="1452881" y="5689600"/>
              <a:chExt cx="45719" cy="35560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1452881" y="5689600"/>
                <a:ext cx="45719" cy="508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1452881" y="5842000"/>
                <a:ext cx="45719" cy="508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1452881" y="5994400"/>
                <a:ext cx="45719" cy="508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9" name="TextBox 38"/>
          <p:cNvSpPr txBox="1"/>
          <p:nvPr/>
        </p:nvSpPr>
        <p:spPr>
          <a:xfrm>
            <a:off x="3614350" y="4764044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V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22276" y="4764044"/>
            <a:ext cx="602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Tag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920005" y="4764044"/>
            <a:ext cx="765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Data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5146080" y="5644381"/>
            <a:ext cx="4341830" cy="936626"/>
            <a:chOff x="3622079" y="5570239"/>
            <a:chExt cx="4341830" cy="936626"/>
          </a:xfrm>
        </p:grpSpPr>
        <p:sp>
          <p:nvSpPr>
            <p:cNvPr id="51" name="TextBox 50"/>
            <p:cNvSpPr txBox="1"/>
            <p:nvPr/>
          </p:nvSpPr>
          <p:spPr>
            <a:xfrm>
              <a:off x="4691731" y="6045200"/>
              <a:ext cx="32721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It is a found in this entry</a:t>
              </a:r>
            </a:p>
          </p:txBody>
        </p:sp>
        <p:cxnSp>
          <p:nvCxnSpPr>
            <p:cNvPr id="53" name="Straight Arrow Connector 52"/>
            <p:cNvCxnSpPr>
              <a:stCxn id="51" idx="1"/>
            </p:cNvCxnSpPr>
            <p:nvPr/>
          </p:nvCxnSpPr>
          <p:spPr>
            <a:xfrm flipH="1" flipV="1">
              <a:off x="3622079" y="5570239"/>
              <a:ext cx="1069652" cy="705794"/>
            </a:xfrm>
            <a:prstGeom prst="straightConnector1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Box 54"/>
          <p:cNvSpPr txBox="1"/>
          <p:nvPr/>
        </p:nvSpPr>
        <p:spPr>
          <a:xfrm>
            <a:off x="3626917" y="516220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277787" y="517731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CBF6945-82F7-0648-B9C4-8104A52790A6}"/>
              </a:ext>
            </a:extLst>
          </p:cNvPr>
          <p:cNvGrpSpPr/>
          <p:nvPr/>
        </p:nvGrpSpPr>
        <p:grpSpPr>
          <a:xfrm>
            <a:off x="3120738" y="3202565"/>
            <a:ext cx="3524999" cy="1974744"/>
            <a:chOff x="3120738" y="3202565"/>
            <a:chExt cx="3524999" cy="197474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574697A-E3FC-914D-BD8F-6320B65B7EC7}"/>
                </a:ext>
              </a:extLst>
            </p:cNvPr>
            <p:cNvCxnSpPr>
              <a:cxnSpLocks/>
            </p:cNvCxnSpPr>
            <p:nvPr/>
          </p:nvCxnSpPr>
          <p:spPr>
            <a:xfrm>
              <a:off x="3120738" y="3222258"/>
              <a:ext cx="828773" cy="19550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267F0E91-0968-1B40-A0A4-E29A538191B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493523" y="3202565"/>
              <a:ext cx="1152214" cy="19112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2861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0" grpId="0"/>
      <p:bldP spid="28" grpId="0"/>
      <p:bldP spid="39" grpId="0"/>
      <p:bldP spid="41" grpId="0"/>
      <p:bldP spid="43" grpId="0"/>
      <p:bldP spid="55" grpId="0"/>
      <p:bldP spid="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/>
          <p:cNvGrpSpPr/>
          <p:nvPr/>
        </p:nvGrpSpPr>
        <p:grpSpPr>
          <a:xfrm>
            <a:off x="7284754" y="4764044"/>
            <a:ext cx="3488775" cy="870465"/>
            <a:chOff x="5799640" y="4689901"/>
            <a:chExt cx="3195787" cy="870465"/>
          </a:xfrm>
        </p:grpSpPr>
        <p:sp>
          <p:nvSpPr>
            <p:cNvPr id="24" name="Rectangle 23"/>
            <p:cNvSpPr/>
            <p:nvPr/>
          </p:nvSpPr>
          <p:spPr>
            <a:xfrm>
              <a:off x="7447650" y="5109516"/>
              <a:ext cx="1547777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850872" y="5109516"/>
              <a:ext cx="206370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6054071" y="5108573"/>
              <a:ext cx="1389762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799640" y="4689901"/>
              <a:ext cx="4201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V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405033" y="4689901"/>
              <a:ext cx="6028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Tag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841601" y="4689901"/>
              <a:ext cx="7653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Data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2</a:t>
            </a:r>
            <a:r>
              <a:rPr lang="en-US" dirty="0"/>
              <a:t>-way set associative caches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47050" y="1999477"/>
            <a:ext cx="3245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New Memory reference: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03179" y="1999477"/>
            <a:ext cx="2053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0x6541 B468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36458" y="2729529"/>
            <a:ext cx="6811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0110 0101 0100 0001 1011 0100 0110 1000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8692741" y="3086680"/>
            <a:ext cx="1005734" cy="435943"/>
            <a:chOff x="6685379" y="3226594"/>
            <a:chExt cx="828777" cy="435943"/>
          </a:xfrm>
        </p:grpSpPr>
        <p:sp>
          <p:nvSpPr>
            <p:cNvPr id="7" name="Left Brace 6"/>
            <p:cNvSpPr/>
            <p:nvPr/>
          </p:nvSpPr>
          <p:spPr>
            <a:xfrm rot="16200000">
              <a:off x="7039184" y="2872789"/>
              <a:ext cx="115885" cy="823496"/>
            </a:xfrm>
            <a:prstGeom prst="leftBrac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763793" y="3293205"/>
              <a:ext cx="7503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Offset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673932" y="3103198"/>
            <a:ext cx="1977714" cy="427243"/>
            <a:chOff x="5003803" y="3223419"/>
            <a:chExt cx="1668876" cy="427243"/>
          </a:xfrm>
        </p:grpSpPr>
        <p:sp>
          <p:nvSpPr>
            <p:cNvPr id="9" name="Left Brace 8"/>
            <p:cNvSpPr/>
            <p:nvPr/>
          </p:nvSpPr>
          <p:spPr>
            <a:xfrm rot="16200000">
              <a:off x="5778711" y="2448511"/>
              <a:ext cx="119060" cy="1668876"/>
            </a:xfrm>
            <a:prstGeom prst="leftBrac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519636" y="3281330"/>
              <a:ext cx="697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Index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3120738" y="3084095"/>
            <a:ext cx="3524997" cy="437773"/>
            <a:chOff x="2095500" y="3226594"/>
            <a:chExt cx="2890655" cy="437773"/>
          </a:xfrm>
        </p:grpSpPr>
        <p:sp>
          <p:nvSpPr>
            <p:cNvPr id="11" name="Left Brace 10"/>
            <p:cNvSpPr/>
            <p:nvPr/>
          </p:nvSpPr>
          <p:spPr>
            <a:xfrm rot="16200000">
              <a:off x="3481298" y="1840796"/>
              <a:ext cx="119060" cy="2890655"/>
            </a:xfrm>
            <a:prstGeom prst="leftBrace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953309" y="3282335"/>
              <a:ext cx="4983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Tag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302559" y="3295035"/>
              <a:ext cx="11202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= </a:t>
              </a:r>
              <a:r>
                <a:rPr lang="en-US" dirty="0">
                  <a:latin typeface="Consolas" panose="020B0609020204030204" pitchFamily="49" charset="0"/>
                  <a:cs typeface="Consolas" panose="020B0609020204030204" pitchFamily="49" charset="0"/>
                </a:rPr>
                <a:t>0x6541_1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683660" y="5188124"/>
            <a:ext cx="3524998" cy="451793"/>
            <a:chOff x="2540101" y="5113981"/>
            <a:chExt cx="3144555" cy="451793"/>
          </a:xfrm>
        </p:grpSpPr>
        <p:sp>
          <p:nvSpPr>
            <p:cNvPr id="15" name="Rectangle 14"/>
            <p:cNvSpPr/>
            <p:nvPr/>
          </p:nvSpPr>
          <p:spPr>
            <a:xfrm>
              <a:off x="4136879" y="5114924"/>
              <a:ext cx="1547777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540101" y="5114924"/>
              <a:ext cx="206370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743300" y="5113981"/>
              <a:ext cx="1389762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3949511" y="5182717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0x07FE_0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562785" y="5177309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0x8794_1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1411938" y="4123210"/>
            <a:ext cx="2223686" cy="1996133"/>
            <a:chOff x="256071" y="4049067"/>
            <a:chExt cx="2223686" cy="1996133"/>
          </a:xfrm>
        </p:grpSpPr>
        <p:sp>
          <p:nvSpPr>
            <p:cNvPr id="29" name="TextBox 28"/>
            <p:cNvSpPr txBox="1"/>
            <p:nvPr/>
          </p:nvSpPr>
          <p:spPr>
            <a:xfrm>
              <a:off x="256071" y="5090224"/>
              <a:ext cx="22236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0110 1000 11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117600" y="4049067"/>
              <a:ext cx="86739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Index</a:t>
              </a:r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1452881" y="5689600"/>
              <a:ext cx="45719" cy="355600"/>
              <a:chOff x="1452881" y="5689600"/>
              <a:chExt cx="45719" cy="355600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1452881" y="5689600"/>
                <a:ext cx="45719" cy="508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1452881" y="5842000"/>
                <a:ext cx="45719" cy="508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1452881" y="5994400"/>
                <a:ext cx="45719" cy="508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1452881" y="4684067"/>
              <a:ext cx="45719" cy="355600"/>
              <a:chOff x="1452881" y="5689600"/>
              <a:chExt cx="45719" cy="35560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1452881" y="5689600"/>
                <a:ext cx="45719" cy="508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1452881" y="5842000"/>
                <a:ext cx="45719" cy="508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1452881" y="5994400"/>
                <a:ext cx="45719" cy="508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9" name="TextBox 38"/>
          <p:cNvSpPr txBox="1"/>
          <p:nvPr/>
        </p:nvSpPr>
        <p:spPr>
          <a:xfrm>
            <a:off x="3614350" y="4764044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V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22276" y="4764044"/>
            <a:ext cx="602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Tag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920005" y="4764044"/>
            <a:ext cx="765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Data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626917" y="516220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277787" y="517731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94DC03B-8E1A-484B-9ADF-D44ABC794CE9}"/>
              </a:ext>
            </a:extLst>
          </p:cNvPr>
          <p:cNvSpPr txBox="1"/>
          <p:nvPr/>
        </p:nvSpPr>
        <p:spPr>
          <a:xfrm>
            <a:off x="5282899" y="3903463"/>
            <a:ext cx="52365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Which entry should be replaced to make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room for the new entry?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410B73C3-649D-B04B-8C0C-2A7824E6306C}"/>
              </a:ext>
            </a:extLst>
          </p:cNvPr>
          <p:cNvGrpSpPr/>
          <p:nvPr/>
        </p:nvGrpSpPr>
        <p:grpSpPr>
          <a:xfrm>
            <a:off x="5146086" y="5633567"/>
            <a:ext cx="3218097" cy="1178273"/>
            <a:chOff x="3622086" y="5559424"/>
            <a:chExt cx="3218097" cy="1178273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97124C34-2B9E-254C-BD82-8DD1360F0B38}"/>
                </a:ext>
              </a:extLst>
            </p:cNvPr>
            <p:cNvSpPr txBox="1"/>
            <p:nvPr/>
          </p:nvSpPr>
          <p:spPr>
            <a:xfrm>
              <a:off x="4136879" y="6276032"/>
              <a:ext cx="27033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Misses both entries.</a:t>
              </a:r>
            </a:p>
          </p:txBody>
        </p: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FF7A8849-D6A8-0040-A8AB-FF7D3D46290A}"/>
                </a:ext>
              </a:extLst>
            </p:cNvPr>
            <p:cNvCxnSpPr>
              <a:stCxn id="59" idx="0"/>
            </p:cNvCxnSpPr>
            <p:nvPr/>
          </p:nvCxnSpPr>
          <p:spPr>
            <a:xfrm flipH="1" flipV="1">
              <a:off x="3622086" y="5570242"/>
              <a:ext cx="1866445" cy="705790"/>
            </a:xfrm>
            <a:prstGeom prst="straightConnector1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08BB31C0-4E4E-8C40-9590-7AC5597098FC}"/>
                </a:ext>
              </a:extLst>
            </p:cNvPr>
            <p:cNvCxnSpPr/>
            <p:nvPr/>
          </p:nvCxnSpPr>
          <p:spPr>
            <a:xfrm rot="5400000" flipH="1" flipV="1">
              <a:off x="6069324" y="5596405"/>
              <a:ext cx="716609" cy="642647"/>
            </a:xfrm>
            <a:prstGeom prst="straightConnector1">
              <a:avLst/>
            </a:prstGeom>
            <a:ln w="127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9970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2</a:t>
            </a:r>
            <a:r>
              <a:rPr lang="en-US" dirty="0"/>
              <a:t>-way set associative caches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641601" y="1612612"/>
            <a:ext cx="544211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LRU</a:t>
            </a:r>
            <a:r>
              <a:rPr lang="en-US" sz="3200" dirty="0"/>
              <a:t>: </a:t>
            </a:r>
            <a:r>
              <a:rPr lang="en-US" sz="3200" b="1" dirty="0"/>
              <a:t>L</a:t>
            </a:r>
            <a:r>
              <a:rPr lang="en-US" sz="3200" dirty="0"/>
              <a:t>east-</a:t>
            </a:r>
            <a:r>
              <a:rPr lang="en-US" sz="3200" b="1" dirty="0"/>
              <a:t>R</a:t>
            </a:r>
            <a:r>
              <a:rPr lang="en-US" sz="3200" dirty="0"/>
              <a:t>ecently </a:t>
            </a:r>
            <a:r>
              <a:rPr lang="en-US" sz="3200" b="1" dirty="0"/>
              <a:t>U</a:t>
            </a:r>
            <a:r>
              <a:rPr lang="en-US" sz="3200" dirty="0"/>
              <a:t>sed entry.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641600" y="2489488"/>
            <a:ext cx="566292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MRU</a:t>
            </a:r>
            <a:r>
              <a:rPr lang="en-US" sz="3200" dirty="0"/>
              <a:t>: </a:t>
            </a:r>
            <a:r>
              <a:rPr lang="en-US" sz="3200" b="1" dirty="0"/>
              <a:t>M</a:t>
            </a:r>
            <a:r>
              <a:rPr lang="en-US" sz="3200" dirty="0"/>
              <a:t>ost-</a:t>
            </a:r>
            <a:r>
              <a:rPr lang="en-US" sz="3200" b="1" dirty="0"/>
              <a:t>R</a:t>
            </a:r>
            <a:r>
              <a:rPr lang="en-US" sz="3200" dirty="0"/>
              <a:t>ecently </a:t>
            </a:r>
            <a:r>
              <a:rPr lang="en-US" sz="3200" b="1" dirty="0"/>
              <a:t>U</a:t>
            </a:r>
            <a:r>
              <a:rPr lang="en-US" sz="3200" dirty="0"/>
              <a:t>sed entry.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C8AF5590-E4A6-8C4A-B323-2A2A2CC91302}"/>
              </a:ext>
            </a:extLst>
          </p:cNvPr>
          <p:cNvGrpSpPr/>
          <p:nvPr/>
        </p:nvGrpSpPr>
        <p:grpSpPr>
          <a:xfrm>
            <a:off x="7284754" y="4764044"/>
            <a:ext cx="3488775" cy="870465"/>
            <a:chOff x="5799640" y="4689901"/>
            <a:chExt cx="3195787" cy="870465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A659C897-FAC4-5C46-A77F-84B84177B6F5}"/>
                </a:ext>
              </a:extLst>
            </p:cNvPr>
            <p:cNvSpPr/>
            <p:nvPr/>
          </p:nvSpPr>
          <p:spPr>
            <a:xfrm>
              <a:off x="7447650" y="5109516"/>
              <a:ext cx="1547777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567F82C8-73B7-A646-8717-23155B793AB5}"/>
                </a:ext>
              </a:extLst>
            </p:cNvPr>
            <p:cNvSpPr/>
            <p:nvPr/>
          </p:nvSpPr>
          <p:spPr>
            <a:xfrm>
              <a:off x="5850872" y="5109516"/>
              <a:ext cx="206370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32FE4890-4F1B-4A46-8F94-1AB1F6ABCDAE}"/>
                </a:ext>
              </a:extLst>
            </p:cNvPr>
            <p:cNvSpPr/>
            <p:nvPr/>
          </p:nvSpPr>
          <p:spPr>
            <a:xfrm>
              <a:off x="6054071" y="5108573"/>
              <a:ext cx="1389762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9282E2EC-9D21-A147-8C7C-8B40DDBBA6BC}"/>
                </a:ext>
              </a:extLst>
            </p:cNvPr>
            <p:cNvSpPr txBox="1"/>
            <p:nvPr/>
          </p:nvSpPr>
          <p:spPr>
            <a:xfrm>
              <a:off x="5799640" y="4689901"/>
              <a:ext cx="4201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V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A98A4B3D-A3DA-E24A-B674-54B8D2664C48}"/>
                </a:ext>
              </a:extLst>
            </p:cNvPr>
            <p:cNvSpPr txBox="1"/>
            <p:nvPr/>
          </p:nvSpPr>
          <p:spPr>
            <a:xfrm>
              <a:off x="6405033" y="4689901"/>
              <a:ext cx="6028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Tag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15482301-BE46-0B47-ADC1-C5E69DB54A67}"/>
                </a:ext>
              </a:extLst>
            </p:cNvPr>
            <p:cNvSpPr txBox="1"/>
            <p:nvPr/>
          </p:nvSpPr>
          <p:spPr>
            <a:xfrm>
              <a:off x="7841601" y="4689901"/>
              <a:ext cx="7653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Data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FDEDD639-5F9D-F448-9614-F6F9E4846A0E}"/>
              </a:ext>
            </a:extLst>
          </p:cNvPr>
          <p:cNvGrpSpPr/>
          <p:nvPr/>
        </p:nvGrpSpPr>
        <p:grpSpPr>
          <a:xfrm>
            <a:off x="3683660" y="5188124"/>
            <a:ext cx="3524998" cy="451793"/>
            <a:chOff x="2540101" y="5113981"/>
            <a:chExt cx="3144555" cy="451793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DCFA843C-1879-F145-B94A-1873A3338D55}"/>
                </a:ext>
              </a:extLst>
            </p:cNvPr>
            <p:cNvSpPr/>
            <p:nvPr/>
          </p:nvSpPr>
          <p:spPr>
            <a:xfrm>
              <a:off x="4136879" y="5114924"/>
              <a:ext cx="1547777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A186361A-B4F3-724C-9131-3EB02F891779}"/>
                </a:ext>
              </a:extLst>
            </p:cNvPr>
            <p:cNvSpPr/>
            <p:nvPr/>
          </p:nvSpPr>
          <p:spPr>
            <a:xfrm>
              <a:off x="2540101" y="5114924"/>
              <a:ext cx="206370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4735ADC4-D21B-D24D-858A-AF4B5BC790B7}"/>
                </a:ext>
              </a:extLst>
            </p:cNvPr>
            <p:cNvSpPr/>
            <p:nvPr/>
          </p:nvSpPr>
          <p:spPr>
            <a:xfrm>
              <a:off x="2743300" y="5113981"/>
              <a:ext cx="1389762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C554F252-CE1F-6840-AFDE-B31E560F773B}"/>
              </a:ext>
            </a:extLst>
          </p:cNvPr>
          <p:cNvSpPr/>
          <p:nvPr/>
        </p:nvSpPr>
        <p:spPr>
          <a:xfrm>
            <a:off x="3949511" y="5182717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0x07FE_0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1F4FCE7-3DC7-DB4F-9F02-C47AAF0B0391}"/>
              </a:ext>
            </a:extLst>
          </p:cNvPr>
          <p:cNvSpPr/>
          <p:nvPr/>
        </p:nvSpPr>
        <p:spPr>
          <a:xfrm>
            <a:off x="7562785" y="5177309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0x8794_1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B48DC3A0-66D4-1C40-B662-C084A00C4B86}"/>
              </a:ext>
            </a:extLst>
          </p:cNvPr>
          <p:cNvGrpSpPr/>
          <p:nvPr/>
        </p:nvGrpSpPr>
        <p:grpSpPr>
          <a:xfrm>
            <a:off x="1411938" y="4123210"/>
            <a:ext cx="2223686" cy="1996133"/>
            <a:chOff x="256071" y="4049067"/>
            <a:chExt cx="2223686" cy="1996133"/>
          </a:xfrm>
        </p:grpSpPr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7ECD3DFC-4891-9B41-B2EA-58E141D8264E}"/>
                </a:ext>
              </a:extLst>
            </p:cNvPr>
            <p:cNvSpPr txBox="1"/>
            <p:nvPr/>
          </p:nvSpPr>
          <p:spPr>
            <a:xfrm>
              <a:off x="256071" y="5090224"/>
              <a:ext cx="22236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0110 1000 11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731BEB17-E9DA-FF48-8C38-DCD9F91FCADD}"/>
                </a:ext>
              </a:extLst>
            </p:cNvPr>
            <p:cNvSpPr txBox="1"/>
            <p:nvPr/>
          </p:nvSpPr>
          <p:spPr>
            <a:xfrm>
              <a:off x="1117600" y="4049067"/>
              <a:ext cx="86739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Index</a:t>
              </a:r>
            </a:p>
          </p:txBody>
        </p: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A45B5C64-C431-3941-AAD9-A6C023C648BB}"/>
                </a:ext>
              </a:extLst>
            </p:cNvPr>
            <p:cNvGrpSpPr/>
            <p:nvPr/>
          </p:nvGrpSpPr>
          <p:grpSpPr>
            <a:xfrm>
              <a:off x="1452881" y="5689600"/>
              <a:ext cx="45719" cy="355600"/>
              <a:chOff x="1452881" y="5689600"/>
              <a:chExt cx="45719" cy="355600"/>
            </a:xfrm>
          </p:grpSpPr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281C0C86-B7CD-7A42-8D6F-4F3894BFC0F5}"/>
                  </a:ext>
                </a:extLst>
              </p:cNvPr>
              <p:cNvSpPr/>
              <p:nvPr/>
            </p:nvSpPr>
            <p:spPr>
              <a:xfrm>
                <a:off x="1452881" y="5689600"/>
                <a:ext cx="45719" cy="508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E7944F12-0D95-BE46-AA34-0F876EBA2AE9}"/>
                  </a:ext>
                </a:extLst>
              </p:cNvPr>
              <p:cNvSpPr/>
              <p:nvPr/>
            </p:nvSpPr>
            <p:spPr>
              <a:xfrm>
                <a:off x="1452881" y="5842000"/>
                <a:ext cx="45719" cy="508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412EF8F8-6E98-D44D-AAD0-5576E5E592E6}"/>
                  </a:ext>
                </a:extLst>
              </p:cNvPr>
              <p:cNvSpPr/>
              <p:nvPr/>
            </p:nvSpPr>
            <p:spPr>
              <a:xfrm>
                <a:off x="1452881" y="5994400"/>
                <a:ext cx="45719" cy="508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6F0B406A-FE3A-8E40-9697-856849E6D242}"/>
                </a:ext>
              </a:extLst>
            </p:cNvPr>
            <p:cNvGrpSpPr/>
            <p:nvPr/>
          </p:nvGrpSpPr>
          <p:grpSpPr>
            <a:xfrm>
              <a:off x="1452881" y="4684067"/>
              <a:ext cx="45719" cy="355600"/>
              <a:chOff x="1452881" y="5689600"/>
              <a:chExt cx="45719" cy="355600"/>
            </a:xfrm>
          </p:grpSpPr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56C4B096-DC53-3047-A910-980DC77926B1}"/>
                  </a:ext>
                </a:extLst>
              </p:cNvPr>
              <p:cNvSpPr/>
              <p:nvPr/>
            </p:nvSpPr>
            <p:spPr>
              <a:xfrm>
                <a:off x="1452881" y="5689600"/>
                <a:ext cx="45719" cy="508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6FD1AEC4-8EC7-2848-9A2D-E2A6828C85AD}"/>
                  </a:ext>
                </a:extLst>
              </p:cNvPr>
              <p:cNvSpPr/>
              <p:nvPr/>
            </p:nvSpPr>
            <p:spPr>
              <a:xfrm>
                <a:off x="1452881" y="5842000"/>
                <a:ext cx="45719" cy="508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BE17191C-0ACA-0343-93A1-82A74EAC3304}"/>
                  </a:ext>
                </a:extLst>
              </p:cNvPr>
              <p:cNvSpPr/>
              <p:nvPr/>
            </p:nvSpPr>
            <p:spPr>
              <a:xfrm>
                <a:off x="1452881" y="5994400"/>
                <a:ext cx="45719" cy="508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9B4F66BE-8479-7B4E-AA30-EB3557F6348B}"/>
              </a:ext>
            </a:extLst>
          </p:cNvPr>
          <p:cNvSpPr txBox="1"/>
          <p:nvPr/>
        </p:nvSpPr>
        <p:spPr>
          <a:xfrm>
            <a:off x="3614350" y="4764044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V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0C6EE9C0-56DA-7242-B88A-344EDCF59FD6}"/>
              </a:ext>
            </a:extLst>
          </p:cNvPr>
          <p:cNvSpPr txBox="1"/>
          <p:nvPr/>
        </p:nvSpPr>
        <p:spPr>
          <a:xfrm>
            <a:off x="4322276" y="4764044"/>
            <a:ext cx="602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Tag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5E57E36D-FCDE-3A4C-9857-532670279595}"/>
              </a:ext>
            </a:extLst>
          </p:cNvPr>
          <p:cNvSpPr txBox="1"/>
          <p:nvPr/>
        </p:nvSpPr>
        <p:spPr>
          <a:xfrm>
            <a:off x="5920005" y="4764044"/>
            <a:ext cx="765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Data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7E4AF97-5C09-584E-8424-610970F87B52}"/>
              </a:ext>
            </a:extLst>
          </p:cNvPr>
          <p:cNvSpPr txBox="1"/>
          <p:nvPr/>
        </p:nvSpPr>
        <p:spPr>
          <a:xfrm>
            <a:off x="3626917" y="516220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9D18509-628A-CC42-8BE3-590A5ED47308}"/>
              </a:ext>
            </a:extLst>
          </p:cNvPr>
          <p:cNvSpPr txBox="1"/>
          <p:nvPr/>
        </p:nvSpPr>
        <p:spPr>
          <a:xfrm>
            <a:off x="7277787" y="5177310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56027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2</a:t>
            </a:r>
            <a:r>
              <a:rPr lang="en-US" dirty="0"/>
              <a:t>-way set associative caches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641601" y="1612612"/>
            <a:ext cx="544211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LRU</a:t>
            </a:r>
            <a:r>
              <a:rPr lang="en-US" sz="3200" dirty="0"/>
              <a:t>: </a:t>
            </a:r>
            <a:r>
              <a:rPr lang="en-US" sz="3200" b="1" dirty="0"/>
              <a:t>L</a:t>
            </a:r>
            <a:r>
              <a:rPr lang="en-US" sz="3200" dirty="0"/>
              <a:t>east-</a:t>
            </a:r>
            <a:r>
              <a:rPr lang="en-US" sz="3200" b="1" dirty="0"/>
              <a:t>R</a:t>
            </a:r>
            <a:r>
              <a:rPr lang="en-US" sz="3200" dirty="0"/>
              <a:t>ecently </a:t>
            </a:r>
            <a:r>
              <a:rPr lang="en-US" sz="3200" b="1" dirty="0"/>
              <a:t>U</a:t>
            </a:r>
            <a:r>
              <a:rPr lang="en-US" sz="3200" dirty="0"/>
              <a:t>sed entry.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641600" y="2489488"/>
            <a:ext cx="566292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MRU</a:t>
            </a:r>
            <a:r>
              <a:rPr lang="en-US" sz="3200" dirty="0"/>
              <a:t>: </a:t>
            </a:r>
            <a:r>
              <a:rPr lang="en-US" sz="3200" b="1" dirty="0"/>
              <a:t>M</a:t>
            </a:r>
            <a:r>
              <a:rPr lang="en-US" sz="3200" dirty="0"/>
              <a:t>ost-</a:t>
            </a:r>
            <a:r>
              <a:rPr lang="en-US" sz="3200" b="1" dirty="0"/>
              <a:t>R</a:t>
            </a:r>
            <a:r>
              <a:rPr lang="en-US" sz="3200" dirty="0"/>
              <a:t>ecently </a:t>
            </a:r>
            <a:r>
              <a:rPr lang="en-US" sz="3200" b="1" dirty="0"/>
              <a:t>U</a:t>
            </a:r>
            <a:r>
              <a:rPr lang="en-US" sz="3200" dirty="0"/>
              <a:t>sed entry.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269849" y="5184758"/>
            <a:ext cx="206370" cy="450850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6863490" y="4123209"/>
            <a:ext cx="9338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LRU bit</a:t>
            </a:r>
          </a:p>
        </p:txBody>
      </p:sp>
      <p:cxnSp>
        <p:nvCxnSpPr>
          <p:cNvPr id="45" name="Straight Arrow Connector 44"/>
          <p:cNvCxnSpPr>
            <a:cxnSpLocks/>
            <a:endCxn id="34" idx="0"/>
          </p:cNvCxnSpPr>
          <p:nvPr/>
        </p:nvCxnSpPr>
        <p:spPr>
          <a:xfrm rot="16200000" flipH="1">
            <a:off x="7022487" y="4834210"/>
            <a:ext cx="664289" cy="36807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6" name="Group 45">
            <a:extLst>
              <a:ext uri="{FF2B5EF4-FFF2-40B4-BE49-F238E27FC236}">
                <a16:creationId xmlns:a16="http://schemas.microsoft.com/office/drawing/2014/main" id="{DC04B64B-2FDA-0C45-90A4-7636307AD10F}"/>
              </a:ext>
            </a:extLst>
          </p:cNvPr>
          <p:cNvGrpSpPr/>
          <p:nvPr/>
        </p:nvGrpSpPr>
        <p:grpSpPr>
          <a:xfrm>
            <a:off x="7487640" y="4768509"/>
            <a:ext cx="3488775" cy="870465"/>
            <a:chOff x="5799640" y="4689901"/>
            <a:chExt cx="3195787" cy="870465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7E14A6C7-42DF-2E46-A498-F87552994924}"/>
                </a:ext>
              </a:extLst>
            </p:cNvPr>
            <p:cNvSpPr/>
            <p:nvPr/>
          </p:nvSpPr>
          <p:spPr>
            <a:xfrm>
              <a:off x="7447650" y="5109516"/>
              <a:ext cx="1547777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7DC1BB75-8E4E-B749-9778-D08F4E439AA5}"/>
                </a:ext>
              </a:extLst>
            </p:cNvPr>
            <p:cNvSpPr/>
            <p:nvPr/>
          </p:nvSpPr>
          <p:spPr>
            <a:xfrm>
              <a:off x="5850872" y="5109516"/>
              <a:ext cx="206370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57075D6B-5E05-FF4C-A46F-D81886CA28CF}"/>
                </a:ext>
              </a:extLst>
            </p:cNvPr>
            <p:cNvSpPr/>
            <p:nvPr/>
          </p:nvSpPr>
          <p:spPr>
            <a:xfrm>
              <a:off x="6054071" y="5108573"/>
              <a:ext cx="1389762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D2EC1892-C672-5241-977A-B4741CF7E230}"/>
                </a:ext>
              </a:extLst>
            </p:cNvPr>
            <p:cNvSpPr txBox="1"/>
            <p:nvPr/>
          </p:nvSpPr>
          <p:spPr>
            <a:xfrm>
              <a:off x="5799640" y="4689901"/>
              <a:ext cx="4201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V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3DD99366-29A7-CD40-A58D-0122CF49C9B2}"/>
                </a:ext>
              </a:extLst>
            </p:cNvPr>
            <p:cNvSpPr txBox="1"/>
            <p:nvPr/>
          </p:nvSpPr>
          <p:spPr>
            <a:xfrm>
              <a:off x="6405033" y="4689901"/>
              <a:ext cx="6028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Tag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72469EA2-063B-374D-8370-A87F36452976}"/>
                </a:ext>
              </a:extLst>
            </p:cNvPr>
            <p:cNvSpPr txBox="1"/>
            <p:nvPr/>
          </p:nvSpPr>
          <p:spPr>
            <a:xfrm>
              <a:off x="7841601" y="4689901"/>
              <a:ext cx="7653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Data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BD868E7-A101-0344-B62C-789780CE16D0}"/>
              </a:ext>
            </a:extLst>
          </p:cNvPr>
          <p:cNvGrpSpPr/>
          <p:nvPr/>
        </p:nvGrpSpPr>
        <p:grpSpPr>
          <a:xfrm>
            <a:off x="3683660" y="5188124"/>
            <a:ext cx="3524998" cy="451793"/>
            <a:chOff x="2540101" y="5113981"/>
            <a:chExt cx="3144555" cy="451793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B8FEE9B8-2FED-3F4E-9022-C8DD7D001EBC}"/>
                </a:ext>
              </a:extLst>
            </p:cNvPr>
            <p:cNvSpPr/>
            <p:nvPr/>
          </p:nvSpPr>
          <p:spPr>
            <a:xfrm>
              <a:off x="4136879" y="5114924"/>
              <a:ext cx="1547777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228464B1-AFBA-B94F-BD3D-795D423C162B}"/>
                </a:ext>
              </a:extLst>
            </p:cNvPr>
            <p:cNvSpPr/>
            <p:nvPr/>
          </p:nvSpPr>
          <p:spPr>
            <a:xfrm>
              <a:off x="2540101" y="5114924"/>
              <a:ext cx="206370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97E1141B-5234-1347-8476-DE147736874D}"/>
                </a:ext>
              </a:extLst>
            </p:cNvPr>
            <p:cNvSpPr/>
            <p:nvPr/>
          </p:nvSpPr>
          <p:spPr>
            <a:xfrm>
              <a:off x="2743300" y="5113981"/>
              <a:ext cx="1389762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FBC004CC-D974-1D45-93F4-688F9108D374}"/>
              </a:ext>
            </a:extLst>
          </p:cNvPr>
          <p:cNvSpPr/>
          <p:nvPr/>
        </p:nvSpPr>
        <p:spPr>
          <a:xfrm>
            <a:off x="3949511" y="5182717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0x07FE_0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9823CF6-2D23-784A-8818-C8F1B3F81FFC}"/>
              </a:ext>
            </a:extLst>
          </p:cNvPr>
          <p:cNvSpPr/>
          <p:nvPr/>
        </p:nvSpPr>
        <p:spPr>
          <a:xfrm>
            <a:off x="7765671" y="5181774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0x8794_1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F9B02461-C803-574C-9B7B-29871577BDFF}"/>
              </a:ext>
            </a:extLst>
          </p:cNvPr>
          <p:cNvGrpSpPr/>
          <p:nvPr/>
        </p:nvGrpSpPr>
        <p:grpSpPr>
          <a:xfrm>
            <a:off x="1411938" y="4123210"/>
            <a:ext cx="2223686" cy="1996133"/>
            <a:chOff x="256071" y="4049067"/>
            <a:chExt cx="2223686" cy="1996133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5BF06D05-6C11-3441-BF5A-06DCE58D83B0}"/>
                </a:ext>
              </a:extLst>
            </p:cNvPr>
            <p:cNvSpPr txBox="1"/>
            <p:nvPr/>
          </p:nvSpPr>
          <p:spPr>
            <a:xfrm>
              <a:off x="256071" y="5090224"/>
              <a:ext cx="222368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onsolas" panose="020B0609020204030204" pitchFamily="49" charset="0"/>
                  <a:cs typeface="Consolas" panose="020B0609020204030204" pitchFamily="49" charset="0"/>
                </a:rPr>
                <a:t>0110 1000 11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2EB4DCC7-D611-7A46-8FFD-4B49632B664A}"/>
                </a:ext>
              </a:extLst>
            </p:cNvPr>
            <p:cNvSpPr txBox="1"/>
            <p:nvPr/>
          </p:nvSpPr>
          <p:spPr>
            <a:xfrm>
              <a:off x="1117600" y="4049067"/>
              <a:ext cx="86739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Index</a:t>
              </a: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CA5F53F2-86DD-9848-8CA3-AD54DA229FEC}"/>
                </a:ext>
              </a:extLst>
            </p:cNvPr>
            <p:cNvGrpSpPr/>
            <p:nvPr/>
          </p:nvGrpSpPr>
          <p:grpSpPr>
            <a:xfrm>
              <a:off x="1452881" y="5689600"/>
              <a:ext cx="45719" cy="355600"/>
              <a:chOff x="1452881" y="5689600"/>
              <a:chExt cx="45719" cy="355600"/>
            </a:xfrm>
          </p:grpSpPr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D975FACF-21F1-E34B-9E18-5C7739060261}"/>
                  </a:ext>
                </a:extLst>
              </p:cNvPr>
              <p:cNvSpPr/>
              <p:nvPr/>
            </p:nvSpPr>
            <p:spPr>
              <a:xfrm>
                <a:off x="1452881" y="5689600"/>
                <a:ext cx="45719" cy="508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4084805D-D96D-FE40-94C6-39C3D1B81D3F}"/>
                  </a:ext>
                </a:extLst>
              </p:cNvPr>
              <p:cNvSpPr/>
              <p:nvPr/>
            </p:nvSpPr>
            <p:spPr>
              <a:xfrm>
                <a:off x="1452881" y="5842000"/>
                <a:ext cx="45719" cy="508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38FF2655-8759-8F4D-8B4E-3F11BA369E2D}"/>
                  </a:ext>
                </a:extLst>
              </p:cNvPr>
              <p:cNvSpPr/>
              <p:nvPr/>
            </p:nvSpPr>
            <p:spPr>
              <a:xfrm>
                <a:off x="1452881" y="5994400"/>
                <a:ext cx="45719" cy="508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6F7F5923-A396-364C-A3ED-207736FC4AC6}"/>
                </a:ext>
              </a:extLst>
            </p:cNvPr>
            <p:cNvGrpSpPr/>
            <p:nvPr/>
          </p:nvGrpSpPr>
          <p:grpSpPr>
            <a:xfrm>
              <a:off x="1452881" y="4684067"/>
              <a:ext cx="45719" cy="355600"/>
              <a:chOff x="1452881" y="5689600"/>
              <a:chExt cx="45719" cy="355600"/>
            </a:xfrm>
          </p:grpSpPr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84129D97-108C-AD47-BD4B-F138E528D1B4}"/>
                  </a:ext>
                </a:extLst>
              </p:cNvPr>
              <p:cNvSpPr/>
              <p:nvPr/>
            </p:nvSpPr>
            <p:spPr>
              <a:xfrm>
                <a:off x="1452881" y="5689600"/>
                <a:ext cx="45719" cy="508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A9B58B6A-854F-E647-AC5F-0E933BAE1B23}"/>
                  </a:ext>
                </a:extLst>
              </p:cNvPr>
              <p:cNvSpPr/>
              <p:nvPr/>
            </p:nvSpPr>
            <p:spPr>
              <a:xfrm>
                <a:off x="1452881" y="5842000"/>
                <a:ext cx="45719" cy="508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B677DC19-481A-7843-B7AD-B5F639C80F08}"/>
                  </a:ext>
                </a:extLst>
              </p:cNvPr>
              <p:cNvSpPr/>
              <p:nvPr/>
            </p:nvSpPr>
            <p:spPr>
              <a:xfrm>
                <a:off x="1452881" y="5994400"/>
                <a:ext cx="45719" cy="508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7EA29108-8598-254D-9411-7717D8853C5F}"/>
              </a:ext>
            </a:extLst>
          </p:cNvPr>
          <p:cNvSpPr txBox="1"/>
          <p:nvPr/>
        </p:nvSpPr>
        <p:spPr>
          <a:xfrm>
            <a:off x="3614350" y="4764044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V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D02F386-7ABA-1646-979B-AF82E60CDCDE}"/>
              </a:ext>
            </a:extLst>
          </p:cNvPr>
          <p:cNvSpPr txBox="1"/>
          <p:nvPr/>
        </p:nvSpPr>
        <p:spPr>
          <a:xfrm>
            <a:off x="4322276" y="4764044"/>
            <a:ext cx="602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Tag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7DF4C023-8E2A-A84C-92B9-234B5ECF7D46}"/>
              </a:ext>
            </a:extLst>
          </p:cNvPr>
          <p:cNvSpPr txBox="1"/>
          <p:nvPr/>
        </p:nvSpPr>
        <p:spPr>
          <a:xfrm>
            <a:off x="5920005" y="4764044"/>
            <a:ext cx="765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Data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140B87B-6724-2B45-BCE5-483DB97749B6}"/>
              </a:ext>
            </a:extLst>
          </p:cNvPr>
          <p:cNvSpPr txBox="1"/>
          <p:nvPr/>
        </p:nvSpPr>
        <p:spPr>
          <a:xfrm>
            <a:off x="3626917" y="5162209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4711A1B-C15A-8B4A-A229-AB4606D9827A}"/>
              </a:ext>
            </a:extLst>
          </p:cNvPr>
          <p:cNvSpPr txBox="1"/>
          <p:nvPr/>
        </p:nvSpPr>
        <p:spPr>
          <a:xfrm>
            <a:off x="7480673" y="5181775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85274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n</a:t>
            </a:r>
            <a:r>
              <a:rPr lang="en-US" dirty="0"/>
              <a:t>-way set associative caches</a:t>
            </a:r>
          </a:p>
        </p:txBody>
      </p:sp>
      <p:grpSp>
        <p:nvGrpSpPr>
          <p:cNvPr id="3" name="Group 21"/>
          <p:cNvGrpSpPr/>
          <p:nvPr/>
        </p:nvGrpSpPr>
        <p:grpSpPr>
          <a:xfrm>
            <a:off x="3454502" y="5182717"/>
            <a:ext cx="1866799" cy="461665"/>
            <a:chOff x="2971800" y="4286250"/>
            <a:chExt cx="1866799" cy="461665"/>
          </a:xfrm>
        </p:grpSpPr>
        <p:sp>
          <p:nvSpPr>
            <p:cNvPr id="15" name="Rectangle 14"/>
            <p:cNvSpPr/>
            <p:nvPr/>
          </p:nvSpPr>
          <p:spPr>
            <a:xfrm>
              <a:off x="4035178" y="4292600"/>
              <a:ext cx="803421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971800" y="4292600"/>
              <a:ext cx="206370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20"/>
            <p:cNvGrpSpPr/>
            <p:nvPr/>
          </p:nvGrpSpPr>
          <p:grpSpPr>
            <a:xfrm>
              <a:off x="3174999" y="4286250"/>
              <a:ext cx="865881" cy="461665"/>
              <a:chOff x="3174999" y="4306630"/>
              <a:chExt cx="865881" cy="461665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3174999" y="4312037"/>
                <a:ext cx="865881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3177843" y="4306630"/>
                <a:ext cx="8630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0x0…</a:t>
                </a:r>
              </a:p>
            </p:txBody>
          </p:sp>
        </p:grpSp>
      </p:grpSp>
      <p:sp>
        <p:nvSpPr>
          <p:cNvPr id="29" name="TextBox 28"/>
          <p:cNvSpPr txBox="1"/>
          <p:nvPr/>
        </p:nvSpPr>
        <p:spPr>
          <a:xfrm>
            <a:off x="1228809" y="5176967"/>
            <a:ext cx="2223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0110 1000 11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957859" y="4123210"/>
            <a:ext cx="867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Index</a:t>
            </a:r>
          </a:p>
        </p:txBody>
      </p:sp>
      <p:grpSp>
        <p:nvGrpSpPr>
          <p:cNvPr id="7" name="Group 33"/>
          <p:cNvGrpSpPr/>
          <p:nvPr/>
        </p:nvGrpSpPr>
        <p:grpSpPr>
          <a:xfrm>
            <a:off x="2293140" y="5763742"/>
            <a:ext cx="45719" cy="355600"/>
            <a:chOff x="1452881" y="5689600"/>
            <a:chExt cx="45719" cy="355600"/>
          </a:xfrm>
        </p:grpSpPr>
        <p:sp>
          <p:nvSpPr>
            <p:cNvPr id="31" name="Oval 30"/>
            <p:cNvSpPr/>
            <p:nvPr/>
          </p:nvSpPr>
          <p:spPr>
            <a:xfrm>
              <a:off x="1452881" y="56896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1452881" y="58420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1452881" y="59944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34"/>
          <p:cNvGrpSpPr/>
          <p:nvPr/>
        </p:nvGrpSpPr>
        <p:grpSpPr>
          <a:xfrm>
            <a:off x="2293140" y="4758209"/>
            <a:ext cx="45719" cy="355600"/>
            <a:chOff x="1452881" y="5689600"/>
            <a:chExt cx="45719" cy="355600"/>
          </a:xfrm>
        </p:grpSpPr>
        <p:sp>
          <p:nvSpPr>
            <p:cNvPr id="36" name="Oval 35"/>
            <p:cNvSpPr/>
            <p:nvPr/>
          </p:nvSpPr>
          <p:spPr>
            <a:xfrm>
              <a:off x="1452881" y="56896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1452881" y="58420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1452881" y="59944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3372882" y="4764044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V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728509" y="4764044"/>
            <a:ext cx="602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Tag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85235" y="4764044"/>
            <a:ext cx="765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Data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938565" y="1612612"/>
            <a:ext cx="478568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An</a:t>
            </a:r>
            <a:r>
              <a:rPr lang="en-US" sz="3200" b="1" dirty="0"/>
              <a:t> LRU </a:t>
            </a:r>
            <a:r>
              <a:rPr lang="en-US" sz="3200" dirty="0"/>
              <a:t>bit is not a solution.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5339489" y="4762540"/>
            <a:ext cx="1948418" cy="880338"/>
            <a:chOff x="2001282" y="4842301"/>
            <a:chExt cx="1948418" cy="880338"/>
          </a:xfrm>
        </p:grpSpPr>
        <p:grpSp>
          <p:nvGrpSpPr>
            <p:cNvPr id="46" name="Group 21"/>
            <p:cNvGrpSpPr/>
            <p:nvPr/>
          </p:nvGrpSpPr>
          <p:grpSpPr>
            <a:xfrm>
              <a:off x="2082901" y="5260974"/>
              <a:ext cx="1866799" cy="461665"/>
              <a:chOff x="2971800" y="4286250"/>
              <a:chExt cx="1866799" cy="461665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4035178" y="4292600"/>
                <a:ext cx="803421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2971800" y="4292600"/>
                <a:ext cx="206370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9" name="Group 20"/>
              <p:cNvGrpSpPr/>
              <p:nvPr/>
            </p:nvGrpSpPr>
            <p:grpSpPr>
              <a:xfrm>
                <a:off x="3174999" y="4286250"/>
                <a:ext cx="865881" cy="461665"/>
                <a:chOff x="3174999" y="4306630"/>
                <a:chExt cx="865881" cy="461665"/>
              </a:xfrm>
            </p:grpSpPr>
            <p:sp>
              <p:nvSpPr>
                <p:cNvPr id="52" name="Rectangle 51"/>
                <p:cNvSpPr/>
                <p:nvPr/>
              </p:nvSpPr>
              <p:spPr>
                <a:xfrm>
                  <a:off x="3174999" y="4312037"/>
                  <a:ext cx="865881" cy="450850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Rectangle 52"/>
                <p:cNvSpPr/>
                <p:nvPr/>
              </p:nvSpPr>
              <p:spPr>
                <a:xfrm>
                  <a:off x="3177843" y="4306630"/>
                  <a:ext cx="86303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>
                      <a:latin typeface="Consolas" panose="020B0609020204030204" pitchFamily="49" charset="0"/>
                      <a:cs typeface="Consolas" panose="020B0609020204030204" pitchFamily="49" charset="0"/>
                    </a:rPr>
                    <a:t>0x0…</a:t>
                  </a:r>
                </a:p>
              </p:txBody>
            </p:sp>
          </p:grpSp>
        </p:grpSp>
        <p:sp>
          <p:nvSpPr>
            <p:cNvPr id="54" name="TextBox 53"/>
            <p:cNvSpPr txBox="1"/>
            <p:nvPr/>
          </p:nvSpPr>
          <p:spPr>
            <a:xfrm>
              <a:off x="2001282" y="4842301"/>
              <a:ext cx="3642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V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356908" y="4842301"/>
              <a:ext cx="6028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Tag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113635" y="4842301"/>
              <a:ext cx="7653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Data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8071882" y="4762540"/>
            <a:ext cx="1948418" cy="880338"/>
            <a:chOff x="2001282" y="4842301"/>
            <a:chExt cx="1948418" cy="880338"/>
          </a:xfrm>
        </p:grpSpPr>
        <p:grpSp>
          <p:nvGrpSpPr>
            <p:cNvPr id="59" name="Group 21"/>
            <p:cNvGrpSpPr/>
            <p:nvPr/>
          </p:nvGrpSpPr>
          <p:grpSpPr>
            <a:xfrm>
              <a:off x="2082901" y="5260974"/>
              <a:ext cx="1866799" cy="461665"/>
              <a:chOff x="2971800" y="4286250"/>
              <a:chExt cx="1866799" cy="461665"/>
            </a:xfrm>
          </p:grpSpPr>
          <p:sp>
            <p:nvSpPr>
              <p:cNvPr id="63" name="Rectangle 62"/>
              <p:cNvSpPr/>
              <p:nvPr/>
            </p:nvSpPr>
            <p:spPr>
              <a:xfrm>
                <a:off x="4035178" y="4292600"/>
                <a:ext cx="803421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2971800" y="4292600"/>
                <a:ext cx="206370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5" name="Group 20"/>
              <p:cNvGrpSpPr/>
              <p:nvPr/>
            </p:nvGrpSpPr>
            <p:grpSpPr>
              <a:xfrm>
                <a:off x="3174999" y="4286250"/>
                <a:ext cx="865881" cy="461665"/>
                <a:chOff x="3174999" y="4306630"/>
                <a:chExt cx="865881" cy="461665"/>
              </a:xfrm>
            </p:grpSpPr>
            <p:sp>
              <p:nvSpPr>
                <p:cNvPr id="66" name="Rectangle 65"/>
                <p:cNvSpPr/>
                <p:nvPr/>
              </p:nvSpPr>
              <p:spPr>
                <a:xfrm>
                  <a:off x="3174999" y="4312037"/>
                  <a:ext cx="865881" cy="450850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Rectangle 66"/>
                <p:cNvSpPr/>
                <p:nvPr/>
              </p:nvSpPr>
              <p:spPr>
                <a:xfrm>
                  <a:off x="3177843" y="4306630"/>
                  <a:ext cx="86303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>
                      <a:latin typeface="Consolas" panose="020B0609020204030204" pitchFamily="49" charset="0"/>
                      <a:cs typeface="Consolas" panose="020B0609020204030204" pitchFamily="49" charset="0"/>
                    </a:rPr>
                    <a:t>0x0…</a:t>
                  </a:r>
                </a:p>
              </p:txBody>
            </p:sp>
          </p:grpSp>
        </p:grpSp>
        <p:sp>
          <p:nvSpPr>
            <p:cNvPr id="60" name="TextBox 59"/>
            <p:cNvSpPr txBox="1"/>
            <p:nvPr/>
          </p:nvSpPr>
          <p:spPr>
            <a:xfrm>
              <a:off x="2001282" y="4842301"/>
              <a:ext cx="3642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V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356908" y="4842301"/>
              <a:ext cx="6028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Tag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113635" y="4842301"/>
              <a:ext cx="7653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Data</a:t>
              </a: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2367281" y="2538451"/>
            <a:ext cx="7680112" cy="584776"/>
            <a:chOff x="843281" y="2590800"/>
            <a:chExt cx="7680112" cy="584776"/>
          </a:xfrm>
        </p:grpSpPr>
        <p:sp>
          <p:nvSpPr>
            <p:cNvPr id="68" name="TextBox 67"/>
            <p:cNvSpPr txBox="1"/>
            <p:nvPr/>
          </p:nvSpPr>
          <p:spPr>
            <a:xfrm>
              <a:off x="1117600" y="2590800"/>
              <a:ext cx="7405793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Computing true</a:t>
              </a:r>
              <a:r>
                <a:rPr lang="en-US" sz="3200" b="1" dirty="0"/>
                <a:t> LRU </a:t>
              </a:r>
              <a:r>
                <a:rPr lang="en-US" sz="3200" dirty="0"/>
                <a:t>entry is too expensive.</a:t>
              </a:r>
            </a:p>
          </p:txBody>
        </p:sp>
        <p:sp>
          <p:nvSpPr>
            <p:cNvPr id="70" name="Right Arrow 69"/>
            <p:cNvSpPr/>
            <p:nvPr/>
          </p:nvSpPr>
          <p:spPr>
            <a:xfrm>
              <a:off x="843281" y="2832100"/>
              <a:ext cx="274319" cy="152400"/>
            </a:xfrm>
            <a:prstGeom prst="rightArrow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3317341" y="3464291"/>
            <a:ext cx="6526412" cy="584776"/>
            <a:chOff x="1793341" y="3464291"/>
            <a:chExt cx="6526412" cy="584776"/>
          </a:xfrm>
        </p:grpSpPr>
        <p:sp>
          <p:nvSpPr>
            <p:cNvPr id="69" name="TextBox 68"/>
            <p:cNvSpPr txBox="1"/>
            <p:nvPr/>
          </p:nvSpPr>
          <p:spPr>
            <a:xfrm>
              <a:off x="2080745" y="3464291"/>
              <a:ext cx="6239008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/>
                <a:t>Solution: use an</a:t>
              </a:r>
              <a:r>
                <a:rPr lang="en-US" sz="3200" b="1" dirty="0"/>
                <a:t> LRU </a:t>
              </a:r>
              <a:r>
                <a:rPr lang="en-US" sz="3200" dirty="0"/>
                <a:t>approximation.</a:t>
              </a:r>
            </a:p>
          </p:txBody>
        </p:sp>
        <p:sp>
          <p:nvSpPr>
            <p:cNvPr id="71" name="Right Arrow 70"/>
            <p:cNvSpPr/>
            <p:nvPr/>
          </p:nvSpPr>
          <p:spPr>
            <a:xfrm>
              <a:off x="1793341" y="3721100"/>
              <a:ext cx="274319" cy="152400"/>
            </a:xfrm>
            <a:prstGeom prst="rightArrow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56472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157162"/>
            <a:ext cx="8229600" cy="1143000"/>
          </a:xfrm>
        </p:spPr>
        <p:txBody>
          <a:bodyPr/>
          <a:lstStyle/>
          <a:p>
            <a:r>
              <a:rPr lang="en-US" dirty="0"/>
              <a:t>LRU Approximation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737084" y="5989594"/>
            <a:ext cx="1111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Entry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000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910299" y="5989594"/>
            <a:ext cx="1111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Entry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001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488864" y="5989594"/>
            <a:ext cx="1111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Entry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111</a:t>
            </a:r>
          </a:p>
        </p:txBody>
      </p:sp>
      <p:grpSp>
        <p:nvGrpSpPr>
          <p:cNvPr id="87" name="Group 21">
            <a:extLst>
              <a:ext uri="{FF2B5EF4-FFF2-40B4-BE49-F238E27FC236}">
                <a16:creationId xmlns:a16="http://schemas.microsoft.com/office/drawing/2014/main" id="{278284FA-821E-D249-A05A-B1E3C2E654E9}"/>
              </a:ext>
            </a:extLst>
          </p:cNvPr>
          <p:cNvGrpSpPr/>
          <p:nvPr/>
        </p:nvGrpSpPr>
        <p:grpSpPr>
          <a:xfrm>
            <a:off x="3454502" y="5182717"/>
            <a:ext cx="1866799" cy="461665"/>
            <a:chOff x="2971800" y="4286250"/>
            <a:chExt cx="1866799" cy="461665"/>
          </a:xfrm>
        </p:grpSpPr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57ADF692-0CC8-E84B-B6E4-7333D65EAA63}"/>
                </a:ext>
              </a:extLst>
            </p:cNvPr>
            <p:cNvSpPr/>
            <p:nvPr/>
          </p:nvSpPr>
          <p:spPr>
            <a:xfrm>
              <a:off x="4035178" y="4292600"/>
              <a:ext cx="803421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00AEB046-40BB-8F49-9D18-2180A1E7AA3F}"/>
                </a:ext>
              </a:extLst>
            </p:cNvPr>
            <p:cNvSpPr/>
            <p:nvPr/>
          </p:nvSpPr>
          <p:spPr>
            <a:xfrm>
              <a:off x="2971800" y="4292600"/>
              <a:ext cx="206370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2" name="Group 20">
              <a:extLst>
                <a:ext uri="{FF2B5EF4-FFF2-40B4-BE49-F238E27FC236}">
                  <a16:creationId xmlns:a16="http://schemas.microsoft.com/office/drawing/2014/main" id="{6B92DAF2-6989-B04C-8545-30F9B395C1F4}"/>
                </a:ext>
              </a:extLst>
            </p:cNvPr>
            <p:cNvGrpSpPr/>
            <p:nvPr/>
          </p:nvGrpSpPr>
          <p:grpSpPr>
            <a:xfrm>
              <a:off x="3174999" y="4286250"/>
              <a:ext cx="865881" cy="461665"/>
              <a:chOff x="3174999" y="4306630"/>
              <a:chExt cx="865881" cy="461665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41D77E74-33FF-AC4F-A86C-DA7F76AB2215}"/>
                  </a:ext>
                </a:extLst>
              </p:cNvPr>
              <p:cNvSpPr/>
              <p:nvPr/>
            </p:nvSpPr>
            <p:spPr>
              <a:xfrm>
                <a:off x="3174999" y="4312037"/>
                <a:ext cx="865881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34BAB38F-A678-494C-AD6B-3623479562E9}"/>
                  </a:ext>
                </a:extLst>
              </p:cNvPr>
              <p:cNvSpPr/>
              <p:nvPr/>
            </p:nvSpPr>
            <p:spPr>
              <a:xfrm>
                <a:off x="3177843" y="4306630"/>
                <a:ext cx="8630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0x0…</a:t>
                </a:r>
              </a:p>
            </p:txBody>
          </p:sp>
        </p:grpSp>
      </p:grpSp>
      <p:sp>
        <p:nvSpPr>
          <p:cNvPr id="104" name="TextBox 103">
            <a:extLst>
              <a:ext uri="{FF2B5EF4-FFF2-40B4-BE49-F238E27FC236}">
                <a16:creationId xmlns:a16="http://schemas.microsoft.com/office/drawing/2014/main" id="{696FF416-82B0-6B4F-99E8-C74513A4F9C0}"/>
              </a:ext>
            </a:extLst>
          </p:cNvPr>
          <p:cNvSpPr txBox="1"/>
          <p:nvPr/>
        </p:nvSpPr>
        <p:spPr>
          <a:xfrm>
            <a:off x="1228809" y="5176967"/>
            <a:ext cx="2223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0110 1000 11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BF8035F6-D796-EF43-98CC-20E58CE466AA}"/>
              </a:ext>
            </a:extLst>
          </p:cNvPr>
          <p:cNvSpPr txBox="1"/>
          <p:nvPr/>
        </p:nvSpPr>
        <p:spPr>
          <a:xfrm>
            <a:off x="1957859" y="4123210"/>
            <a:ext cx="867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Index</a:t>
            </a:r>
          </a:p>
        </p:txBody>
      </p:sp>
      <p:grpSp>
        <p:nvGrpSpPr>
          <p:cNvPr id="107" name="Group 33">
            <a:extLst>
              <a:ext uri="{FF2B5EF4-FFF2-40B4-BE49-F238E27FC236}">
                <a16:creationId xmlns:a16="http://schemas.microsoft.com/office/drawing/2014/main" id="{E197F440-7BC0-3844-BEFC-266EEB8725BE}"/>
              </a:ext>
            </a:extLst>
          </p:cNvPr>
          <p:cNvGrpSpPr/>
          <p:nvPr/>
        </p:nvGrpSpPr>
        <p:grpSpPr>
          <a:xfrm>
            <a:off x="2293140" y="5763742"/>
            <a:ext cx="45719" cy="355600"/>
            <a:chOff x="1452881" y="5689600"/>
            <a:chExt cx="45719" cy="355600"/>
          </a:xfrm>
        </p:grpSpPr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5B019928-9529-FB4F-B403-3AF8EDB39EA6}"/>
                </a:ext>
              </a:extLst>
            </p:cNvPr>
            <p:cNvSpPr/>
            <p:nvPr/>
          </p:nvSpPr>
          <p:spPr>
            <a:xfrm>
              <a:off x="1452881" y="56896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74754D07-DF2F-214E-8A14-306D2EFA8914}"/>
                </a:ext>
              </a:extLst>
            </p:cNvPr>
            <p:cNvSpPr/>
            <p:nvPr/>
          </p:nvSpPr>
          <p:spPr>
            <a:xfrm>
              <a:off x="1452881" y="58420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8B5CD399-06BA-D34F-9AE1-1BF4725AA903}"/>
                </a:ext>
              </a:extLst>
            </p:cNvPr>
            <p:cNvSpPr/>
            <p:nvPr/>
          </p:nvSpPr>
          <p:spPr>
            <a:xfrm>
              <a:off x="1452881" y="59944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34">
            <a:extLst>
              <a:ext uri="{FF2B5EF4-FFF2-40B4-BE49-F238E27FC236}">
                <a16:creationId xmlns:a16="http://schemas.microsoft.com/office/drawing/2014/main" id="{9972DD93-8679-AE4C-8C77-A528D3026DDA}"/>
              </a:ext>
            </a:extLst>
          </p:cNvPr>
          <p:cNvGrpSpPr/>
          <p:nvPr/>
        </p:nvGrpSpPr>
        <p:grpSpPr>
          <a:xfrm>
            <a:off x="2293140" y="4758209"/>
            <a:ext cx="45719" cy="355600"/>
            <a:chOff x="1452881" y="5689600"/>
            <a:chExt cx="45719" cy="355600"/>
          </a:xfrm>
        </p:grpSpPr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9A76C348-931C-5F43-A7FC-768DD9953DF0}"/>
                </a:ext>
              </a:extLst>
            </p:cNvPr>
            <p:cNvSpPr/>
            <p:nvPr/>
          </p:nvSpPr>
          <p:spPr>
            <a:xfrm>
              <a:off x="1452881" y="56896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B5CB169B-E524-C94D-9F61-7A475AEE3580}"/>
                </a:ext>
              </a:extLst>
            </p:cNvPr>
            <p:cNvSpPr/>
            <p:nvPr/>
          </p:nvSpPr>
          <p:spPr>
            <a:xfrm>
              <a:off x="1452881" y="58420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68C847F9-8852-F34A-A5BD-7914FF9ACC29}"/>
                </a:ext>
              </a:extLst>
            </p:cNvPr>
            <p:cNvSpPr/>
            <p:nvPr/>
          </p:nvSpPr>
          <p:spPr>
            <a:xfrm>
              <a:off x="1452881" y="59944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9" name="TextBox 118">
            <a:extLst>
              <a:ext uri="{FF2B5EF4-FFF2-40B4-BE49-F238E27FC236}">
                <a16:creationId xmlns:a16="http://schemas.microsoft.com/office/drawing/2014/main" id="{2B261AC7-B023-D942-AC5A-291FCBBEA5B6}"/>
              </a:ext>
            </a:extLst>
          </p:cNvPr>
          <p:cNvSpPr txBox="1"/>
          <p:nvPr/>
        </p:nvSpPr>
        <p:spPr>
          <a:xfrm>
            <a:off x="3372882" y="4764044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V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BE8C7D86-9EAD-0A4B-9237-D7552A635562}"/>
              </a:ext>
            </a:extLst>
          </p:cNvPr>
          <p:cNvSpPr txBox="1"/>
          <p:nvPr/>
        </p:nvSpPr>
        <p:spPr>
          <a:xfrm>
            <a:off x="3728509" y="4764044"/>
            <a:ext cx="602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Tag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AD50FC12-32AB-904A-AC2A-EEB8BD71CBE7}"/>
              </a:ext>
            </a:extLst>
          </p:cNvPr>
          <p:cNvSpPr txBox="1"/>
          <p:nvPr/>
        </p:nvSpPr>
        <p:spPr>
          <a:xfrm>
            <a:off x="4485235" y="4764044"/>
            <a:ext cx="765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Data</a:t>
            </a:r>
          </a:p>
        </p:txBody>
      </p: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1CC785A7-002B-B546-9F96-148F20F5EC15}"/>
              </a:ext>
            </a:extLst>
          </p:cNvPr>
          <p:cNvGrpSpPr/>
          <p:nvPr/>
        </p:nvGrpSpPr>
        <p:grpSpPr>
          <a:xfrm>
            <a:off x="5339489" y="4762540"/>
            <a:ext cx="1948418" cy="880338"/>
            <a:chOff x="2001282" y="4842301"/>
            <a:chExt cx="1948418" cy="880338"/>
          </a:xfrm>
        </p:grpSpPr>
        <p:grpSp>
          <p:nvGrpSpPr>
            <p:cNvPr id="125" name="Group 21">
              <a:extLst>
                <a:ext uri="{FF2B5EF4-FFF2-40B4-BE49-F238E27FC236}">
                  <a16:creationId xmlns:a16="http://schemas.microsoft.com/office/drawing/2014/main" id="{44846751-6CA9-9F4B-928C-2956743C083B}"/>
                </a:ext>
              </a:extLst>
            </p:cNvPr>
            <p:cNvGrpSpPr/>
            <p:nvPr/>
          </p:nvGrpSpPr>
          <p:grpSpPr>
            <a:xfrm>
              <a:off x="2082901" y="5260974"/>
              <a:ext cx="1866799" cy="461665"/>
              <a:chOff x="2971800" y="4286250"/>
              <a:chExt cx="1866799" cy="461665"/>
            </a:xfrm>
          </p:grpSpPr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9AED26D9-0875-384E-A874-3EA403E148D2}"/>
                  </a:ext>
                </a:extLst>
              </p:cNvPr>
              <p:cNvSpPr/>
              <p:nvPr/>
            </p:nvSpPr>
            <p:spPr>
              <a:xfrm>
                <a:off x="4035178" y="4292600"/>
                <a:ext cx="803421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Rectangle 129">
                <a:extLst>
                  <a:ext uri="{FF2B5EF4-FFF2-40B4-BE49-F238E27FC236}">
                    <a16:creationId xmlns:a16="http://schemas.microsoft.com/office/drawing/2014/main" id="{FF989ADE-3D24-9740-A87F-0B6F806A5D86}"/>
                  </a:ext>
                </a:extLst>
              </p:cNvPr>
              <p:cNvSpPr/>
              <p:nvPr/>
            </p:nvSpPr>
            <p:spPr>
              <a:xfrm>
                <a:off x="2971800" y="4292600"/>
                <a:ext cx="206370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1" name="Group 20">
                <a:extLst>
                  <a:ext uri="{FF2B5EF4-FFF2-40B4-BE49-F238E27FC236}">
                    <a16:creationId xmlns:a16="http://schemas.microsoft.com/office/drawing/2014/main" id="{FFCB96A1-5E9E-4B42-B1D0-B7201AEDA800}"/>
                  </a:ext>
                </a:extLst>
              </p:cNvPr>
              <p:cNvGrpSpPr/>
              <p:nvPr/>
            </p:nvGrpSpPr>
            <p:grpSpPr>
              <a:xfrm>
                <a:off x="3174999" y="4286250"/>
                <a:ext cx="865881" cy="461665"/>
                <a:chOff x="3174999" y="4306630"/>
                <a:chExt cx="865881" cy="461665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14E5BE62-9694-7E46-9956-9B6CE81FB1B0}"/>
                    </a:ext>
                  </a:extLst>
                </p:cNvPr>
                <p:cNvSpPr/>
                <p:nvPr/>
              </p:nvSpPr>
              <p:spPr>
                <a:xfrm>
                  <a:off x="3174999" y="4312037"/>
                  <a:ext cx="865881" cy="450850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9BCAFF42-FD06-EA42-BB9A-7222F8BA386D}"/>
                    </a:ext>
                  </a:extLst>
                </p:cNvPr>
                <p:cNvSpPr/>
                <p:nvPr/>
              </p:nvSpPr>
              <p:spPr>
                <a:xfrm>
                  <a:off x="3177843" y="4306630"/>
                  <a:ext cx="86303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>
                      <a:latin typeface="Consolas" panose="020B0609020204030204" pitchFamily="49" charset="0"/>
                      <a:cs typeface="Consolas" panose="020B0609020204030204" pitchFamily="49" charset="0"/>
                    </a:rPr>
                    <a:t>0x0…</a:t>
                  </a:r>
                </a:p>
              </p:txBody>
            </p:sp>
          </p:grpSp>
        </p:grp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68D5A40D-A311-304D-89DB-1076DDEC5922}"/>
                </a:ext>
              </a:extLst>
            </p:cNvPr>
            <p:cNvSpPr txBox="1"/>
            <p:nvPr/>
          </p:nvSpPr>
          <p:spPr>
            <a:xfrm>
              <a:off x="2001282" y="4842301"/>
              <a:ext cx="3642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V</a:t>
              </a: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4CBDF664-26B2-634F-B60C-DE7FD1452413}"/>
                </a:ext>
              </a:extLst>
            </p:cNvPr>
            <p:cNvSpPr txBox="1"/>
            <p:nvPr/>
          </p:nvSpPr>
          <p:spPr>
            <a:xfrm>
              <a:off x="2356908" y="4842301"/>
              <a:ext cx="6028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Tag</a:t>
              </a: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5C4D7947-68DB-CE4A-9062-BDC771C90350}"/>
                </a:ext>
              </a:extLst>
            </p:cNvPr>
            <p:cNvSpPr txBox="1"/>
            <p:nvPr/>
          </p:nvSpPr>
          <p:spPr>
            <a:xfrm>
              <a:off x="3113635" y="4842301"/>
              <a:ext cx="7653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Data</a:t>
              </a:r>
            </a:p>
          </p:txBody>
        </p: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CFB6E3EC-2E5F-6840-BA5E-2F774EF311D4}"/>
              </a:ext>
            </a:extLst>
          </p:cNvPr>
          <p:cNvGrpSpPr/>
          <p:nvPr/>
        </p:nvGrpSpPr>
        <p:grpSpPr>
          <a:xfrm>
            <a:off x="8071882" y="4762540"/>
            <a:ext cx="1948418" cy="880338"/>
            <a:chOff x="2001282" y="4842301"/>
            <a:chExt cx="1948418" cy="880338"/>
          </a:xfrm>
        </p:grpSpPr>
        <p:grpSp>
          <p:nvGrpSpPr>
            <p:cNvPr id="135" name="Group 21">
              <a:extLst>
                <a:ext uri="{FF2B5EF4-FFF2-40B4-BE49-F238E27FC236}">
                  <a16:creationId xmlns:a16="http://schemas.microsoft.com/office/drawing/2014/main" id="{197823F0-3112-9F41-BDC4-BF63B13F9AFC}"/>
                </a:ext>
              </a:extLst>
            </p:cNvPr>
            <p:cNvGrpSpPr/>
            <p:nvPr/>
          </p:nvGrpSpPr>
          <p:grpSpPr>
            <a:xfrm>
              <a:off x="2082901" y="5260974"/>
              <a:ext cx="1866799" cy="461665"/>
              <a:chOff x="2971800" y="4286250"/>
              <a:chExt cx="1866799" cy="461665"/>
            </a:xfrm>
          </p:grpSpPr>
          <p:sp>
            <p:nvSpPr>
              <p:cNvPr id="139" name="Rectangle 138">
                <a:extLst>
                  <a:ext uri="{FF2B5EF4-FFF2-40B4-BE49-F238E27FC236}">
                    <a16:creationId xmlns:a16="http://schemas.microsoft.com/office/drawing/2014/main" id="{8C3B8061-4187-5F45-868F-63A051D12E0F}"/>
                  </a:ext>
                </a:extLst>
              </p:cNvPr>
              <p:cNvSpPr/>
              <p:nvPr/>
            </p:nvSpPr>
            <p:spPr>
              <a:xfrm>
                <a:off x="4035178" y="4292600"/>
                <a:ext cx="803421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Rectangle 139">
                <a:extLst>
                  <a:ext uri="{FF2B5EF4-FFF2-40B4-BE49-F238E27FC236}">
                    <a16:creationId xmlns:a16="http://schemas.microsoft.com/office/drawing/2014/main" id="{EBA4DADE-F7C2-694A-B76C-1FA04FF9B061}"/>
                  </a:ext>
                </a:extLst>
              </p:cNvPr>
              <p:cNvSpPr/>
              <p:nvPr/>
            </p:nvSpPr>
            <p:spPr>
              <a:xfrm>
                <a:off x="2971800" y="4292600"/>
                <a:ext cx="206370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1" name="Group 20">
                <a:extLst>
                  <a:ext uri="{FF2B5EF4-FFF2-40B4-BE49-F238E27FC236}">
                    <a16:creationId xmlns:a16="http://schemas.microsoft.com/office/drawing/2014/main" id="{93E53A86-2212-C54E-AA2E-972FE0D8D8E2}"/>
                  </a:ext>
                </a:extLst>
              </p:cNvPr>
              <p:cNvGrpSpPr/>
              <p:nvPr/>
            </p:nvGrpSpPr>
            <p:grpSpPr>
              <a:xfrm>
                <a:off x="3174999" y="4286250"/>
                <a:ext cx="865881" cy="461665"/>
                <a:chOff x="3174999" y="4306630"/>
                <a:chExt cx="865881" cy="461665"/>
              </a:xfrm>
            </p:grpSpPr>
            <p:sp>
              <p:nvSpPr>
                <p:cNvPr id="142" name="Rectangle 141">
                  <a:extLst>
                    <a:ext uri="{FF2B5EF4-FFF2-40B4-BE49-F238E27FC236}">
                      <a16:creationId xmlns:a16="http://schemas.microsoft.com/office/drawing/2014/main" id="{72B1288E-6EC2-2846-B00E-042F98CB0F7A}"/>
                    </a:ext>
                  </a:extLst>
                </p:cNvPr>
                <p:cNvSpPr/>
                <p:nvPr/>
              </p:nvSpPr>
              <p:spPr>
                <a:xfrm>
                  <a:off x="3174999" y="4312037"/>
                  <a:ext cx="865881" cy="450850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Rectangle 142">
                  <a:extLst>
                    <a:ext uri="{FF2B5EF4-FFF2-40B4-BE49-F238E27FC236}">
                      <a16:creationId xmlns:a16="http://schemas.microsoft.com/office/drawing/2014/main" id="{25DDD89D-5BE9-DC41-90FE-18D632A1BF4D}"/>
                    </a:ext>
                  </a:extLst>
                </p:cNvPr>
                <p:cNvSpPr/>
                <p:nvPr/>
              </p:nvSpPr>
              <p:spPr>
                <a:xfrm>
                  <a:off x="3177843" y="4306630"/>
                  <a:ext cx="86303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>
                      <a:latin typeface="Consolas" panose="020B0609020204030204" pitchFamily="49" charset="0"/>
                      <a:cs typeface="Consolas" panose="020B0609020204030204" pitchFamily="49" charset="0"/>
                    </a:rPr>
                    <a:t>0x0…</a:t>
                  </a:r>
                </a:p>
              </p:txBody>
            </p:sp>
          </p:grpSp>
        </p:grp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6D3AB9C7-1697-8D42-9F84-CD0FF19C27DB}"/>
                </a:ext>
              </a:extLst>
            </p:cNvPr>
            <p:cNvSpPr txBox="1"/>
            <p:nvPr/>
          </p:nvSpPr>
          <p:spPr>
            <a:xfrm>
              <a:off x="2001282" y="4842301"/>
              <a:ext cx="3642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V</a:t>
              </a:r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B7346D66-E97B-284F-B8C1-70A09FF99B74}"/>
                </a:ext>
              </a:extLst>
            </p:cNvPr>
            <p:cNvSpPr txBox="1"/>
            <p:nvPr/>
          </p:nvSpPr>
          <p:spPr>
            <a:xfrm>
              <a:off x="2356908" y="4842301"/>
              <a:ext cx="6028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Tag</a:t>
              </a:r>
            </a:p>
          </p:txBody>
        </p: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295D7E49-E2BD-4F4F-A78B-93A19D0CC858}"/>
                </a:ext>
              </a:extLst>
            </p:cNvPr>
            <p:cNvSpPr txBox="1"/>
            <p:nvPr/>
          </p:nvSpPr>
          <p:spPr>
            <a:xfrm>
              <a:off x="3113635" y="4842301"/>
              <a:ext cx="7653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Data</a:t>
              </a:r>
            </a:p>
          </p:txBody>
        </p:sp>
      </p:grpSp>
      <p:sp>
        <p:nvSpPr>
          <p:cNvPr id="144" name="Rectangle 143">
            <a:extLst>
              <a:ext uri="{FF2B5EF4-FFF2-40B4-BE49-F238E27FC236}">
                <a16:creationId xmlns:a16="http://schemas.microsoft.com/office/drawing/2014/main" id="{8E1E42AD-2F16-0A4F-8F3C-27970ABA42FD}"/>
              </a:ext>
            </a:extLst>
          </p:cNvPr>
          <p:cNvSpPr/>
          <p:nvPr/>
        </p:nvSpPr>
        <p:spPr>
          <a:xfrm>
            <a:off x="5687360" y="9858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59487C98-FBE0-4C49-B51D-4F9096699B37}"/>
              </a:ext>
            </a:extLst>
          </p:cNvPr>
          <p:cNvSpPr/>
          <p:nvPr/>
        </p:nvSpPr>
        <p:spPr>
          <a:xfrm>
            <a:off x="4620328" y="18875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5CFC8669-0B13-9448-AEFD-05971CABF82A}"/>
              </a:ext>
            </a:extLst>
          </p:cNvPr>
          <p:cNvSpPr/>
          <p:nvPr/>
        </p:nvSpPr>
        <p:spPr>
          <a:xfrm>
            <a:off x="4086812" y="27892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6A97BA44-852B-0147-BE3F-1B5AB15988DC}"/>
              </a:ext>
            </a:extLst>
          </p:cNvPr>
          <p:cNvSpPr/>
          <p:nvPr/>
        </p:nvSpPr>
        <p:spPr>
          <a:xfrm>
            <a:off x="6754392" y="18875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43822AE5-6CE4-4648-B042-F22AE42036CA}"/>
              </a:ext>
            </a:extLst>
          </p:cNvPr>
          <p:cNvSpPr/>
          <p:nvPr/>
        </p:nvSpPr>
        <p:spPr>
          <a:xfrm>
            <a:off x="5153844" y="27892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FF1D8CC6-1AF3-9F41-BC35-17B051899F39}"/>
              </a:ext>
            </a:extLst>
          </p:cNvPr>
          <p:cNvSpPr/>
          <p:nvPr/>
        </p:nvSpPr>
        <p:spPr>
          <a:xfrm>
            <a:off x="6220876" y="27892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66DE4381-7532-CD43-9E90-202EF5DE2427}"/>
              </a:ext>
            </a:extLst>
          </p:cNvPr>
          <p:cNvSpPr/>
          <p:nvPr/>
        </p:nvSpPr>
        <p:spPr>
          <a:xfrm>
            <a:off x="7287908" y="27892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1" name="Straight Arrow Connector 150">
            <a:extLst>
              <a:ext uri="{FF2B5EF4-FFF2-40B4-BE49-F238E27FC236}">
                <a16:creationId xmlns:a16="http://schemas.microsoft.com/office/drawing/2014/main" id="{8F05ED97-346B-634F-9D02-58265D60A2EC}"/>
              </a:ext>
            </a:extLst>
          </p:cNvPr>
          <p:cNvCxnSpPr>
            <a:stCxn id="144" idx="2"/>
            <a:endCxn id="145" idx="0"/>
          </p:cNvCxnSpPr>
          <p:nvPr/>
        </p:nvCxnSpPr>
        <p:spPr>
          <a:xfrm rot="5400000">
            <a:off x="5203970" y="1159553"/>
            <a:ext cx="388938" cy="106703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2" name="Straight Arrow Connector 151">
            <a:extLst>
              <a:ext uri="{FF2B5EF4-FFF2-40B4-BE49-F238E27FC236}">
                <a16:creationId xmlns:a16="http://schemas.microsoft.com/office/drawing/2014/main" id="{A3414804-0DE7-0740-848B-25DF6E6C66F5}"/>
              </a:ext>
            </a:extLst>
          </p:cNvPr>
          <p:cNvCxnSpPr>
            <a:stCxn id="144" idx="2"/>
            <a:endCxn id="147" idx="0"/>
          </p:cNvCxnSpPr>
          <p:nvPr/>
        </p:nvCxnSpPr>
        <p:spPr>
          <a:xfrm rot="16200000" flipH="1">
            <a:off x="6271002" y="1159553"/>
            <a:ext cx="388938" cy="106703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3FCB78A9-6AE5-464D-B0D7-9E85613578C9}"/>
              </a:ext>
            </a:extLst>
          </p:cNvPr>
          <p:cNvCxnSpPr>
            <a:stCxn id="147" idx="2"/>
            <a:endCxn id="150" idx="0"/>
          </p:cNvCxnSpPr>
          <p:nvPr/>
        </p:nvCxnSpPr>
        <p:spPr>
          <a:xfrm rot="16200000" flipH="1">
            <a:off x="7071276" y="2328011"/>
            <a:ext cx="388938" cy="533516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D6D5BE39-D6EE-3541-B6EE-09873B48C68A}"/>
              </a:ext>
            </a:extLst>
          </p:cNvPr>
          <p:cNvCxnSpPr>
            <a:stCxn id="147" idx="2"/>
            <a:endCxn id="149" idx="0"/>
          </p:cNvCxnSpPr>
          <p:nvPr/>
        </p:nvCxnSpPr>
        <p:spPr>
          <a:xfrm rot="5400000">
            <a:off x="6537760" y="2328011"/>
            <a:ext cx="388938" cy="533516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2A7EDE80-0667-7F41-96A4-6D973F3D1F80}"/>
              </a:ext>
            </a:extLst>
          </p:cNvPr>
          <p:cNvCxnSpPr>
            <a:stCxn id="145" idx="2"/>
            <a:endCxn id="148" idx="0"/>
          </p:cNvCxnSpPr>
          <p:nvPr/>
        </p:nvCxnSpPr>
        <p:spPr>
          <a:xfrm rot="16200000" flipH="1">
            <a:off x="4937212" y="2328011"/>
            <a:ext cx="388938" cy="533516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6" name="Straight Arrow Connector 155">
            <a:extLst>
              <a:ext uri="{FF2B5EF4-FFF2-40B4-BE49-F238E27FC236}">
                <a16:creationId xmlns:a16="http://schemas.microsoft.com/office/drawing/2014/main" id="{A6324A31-03ED-8B4B-9436-BB67F135391B}"/>
              </a:ext>
            </a:extLst>
          </p:cNvPr>
          <p:cNvCxnSpPr>
            <a:stCxn id="145" idx="2"/>
            <a:endCxn id="146" idx="0"/>
          </p:cNvCxnSpPr>
          <p:nvPr/>
        </p:nvCxnSpPr>
        <p:spPr>
          <a:xfrm rot="5400000">
            <a:off x="4403696" y="2328011"/>
            <a:ext cx="388938" cy="533516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7" name="TextBox 156">
            <a:extLst>
              <a:ext uri="{FF2B5EF4-FFF2-40B4-BE49-F238E27FC236}">
                <a16:creationId xmlns:a16="http://schemas.microsoft.com/office/drawing/2014/main" id="{D86A47C5-0AA3-5A4B-B71F-1442C3C23361}"/>
              </a:ext>
            </a:extLst>
          </p:cNvPr>
          <p:cNvSpPr txBox="1"/>
          <p:nvPr/>
        </p:nvSpPr>
        <p:spPr>
          <a:xfrm>
            <a:off x="7782054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000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D58CD679-B0AC-3E44-8CEE-70DD102AD99A}"/>
              </a:ext>
            </a:extLst>
          </p:cNvPr>
          <p:cNvSpPr txBox="1"/>
          <p:nvPr/>
        </p:nvSpPr>
        <p:spPr>
          <a:xfrm>
            <a:off x="7152270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001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243AB338-D8B2-0949-913F-AC097E9CD456}"/>
              </a:ext>
            </a:extLst>
          </p:cNvPr>
          <p:cNvSpPr txBox="1"/>
          <p:nvPr/>
        </p:nvSpPr>
        <p:spPr>
          <a:xfrm>
            <a:off x="6522483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010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B359274D-C177-A449-94CE-6C77DFE4D4E2}"/>
              </a:ext>
            </a:extLst>
          </p:cNvPr>
          <p:cNvSpPr txBox="1"/>
          <p:nvPr/>
        </p:nvSpPr>
        <p:spPr>
          <a:xfrm>
            <a:off x="5262909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100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C56C8CCA-94C5-7E48-9CBF-4E277001BA5F}"/>
              </a:ext>
            </a:extLst>
          </p:cNvPr>
          <p:cNvSpPr txBox="1"/>
          <p:nvPr/>
        </p:nvSpPr>
        <p:spPr>
          <a:xfrm>
            <a:off x="5892696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011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D22232C8-0521-364B-A5D2-9D032F0AA87A}"/>
              </a:ext>
            </a:extLst>
          </p:cNvPr>
          <p:cNvSpPr txBox="1"/>
          <p:nvPr/>
        </p:nvSpPr>
        <p:spPr>
          <a:xfrm>
            <a:off x="4633122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101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015BC19F-6715-5044-8BEA-47B7BBA7E3F0}"/>
              </a:ext>
            </a:extLst>
          </p:cNvPr>
          <p:cNvSpPr txBox="1"/>
          <p:nvPr/>
        </p:nvSpPr>
        <p:spPr>
          <a:xfrm>
            <a:off x="4003335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110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1D8F37B4-ECD7-AA4C-806D-C3B2215BEC5E}"/>
              </a:ext>
            </a:extLst>
          </p:cNvPr>
          <p:cNvSpPr txBox="1"/>
          <p:nvPr/>
        </p:nvSpPr>
        <p:spPr>
          <a:xfrm>
            <a:off x="3373548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111</a:t>
            </a:r>
          </a:p>
        </p:txBody>
      </p:sp>
      <p:cxnSp>
        <p:nvCxnSpPr>
          <p:cNvPr id="165" name="Straight Arrow Connector 164">
            <a:extLst>
              <a:ext uri="{FF2B5EF4-FFF2-40B4-BE49-F238E27FC236}">
                <a16:creationId xmlns:a16="http://schemas.microsoft.com/office/drawing/2014/main" id="{B1FE0FD4-D0E6-5E42-8C0C-2CFAF8184629}"/>
              </a:ext>
            </a:extLst>
          </p:cNvPr>
          <p:cNvCxnSpPr>
            <a:cxnSpLocks/>
            <a:stCxn id="146" idx="2"/>
            <a:endCxn id="164" idx="0"/>
          </p:cNvCxnSpPr>
          <p:nvPr/>
        </p:nvCxnSpPr>
        <p:spPr>
          <a:xfrm flipH="1">
            <a:off x="3708348" y="3302000"/>
            <a:ext cx="623060" cy="52790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B1BF1858-2D05-854D-AAA9-91C7447E4305}"/>
              </a:ext>
            </a:extLst>
          </p:cNvPr>
          <p:cNvCxnSpPr>
            <a:cxnSpLocks/>
            <a:stCxn id="146" idx="2"/>
            <a:endCxn id="163" idx="0"/>
          </p:cNvCxnSpPr>
          <p:nvPr/>
        </p:nvCxnSpPr>
        <p:spPr>
          <a:xfrm>
            <a:off x="4331408" y="3302000"/>
            <a:ext cx="6727" cy="52790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7" name="Straight Arrow Connector 166">
            <a:extLst>
              <a:ext uri="{FF2B5EF4-FFF2-40B4-BE49-F238E27FC236}">
                <a16:creationId xmlns:a16="http://schemas.microsoft.com/office/drawing/2014/main" id="{63E5103E-C0F7-A542-9D77-5E7C53D097BD}"/>
              </a:ext>
            </a:extLst>
          </p:cNvPr>
          <p:cNvCxnSpPr>
            <a:stCxn id="148" idx="2"/>
          </p:cNvCxnSpPr>
          <p:nvPr/>
        </p:nvCxnSpPr>
        <p:spPr>
          <a:xfrm rot="5400000">
            <a:off x="4867730" y="3299193"/>
            <a:ext cx="527902" cy="533516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CF72539F-C584-F24D-82C5-CC12B5E34081}"/>
              </a:ext>
            </a:extLst>
          </p:cNvPr>
          <p:cNvCxnSpPr>
            <a:cxnSpLocks/>
            <a:stCxn id="148" idx="2"/>
            <a:endCxn id="160" idx="0"/>
          </p:cNvCxnSpPr>
          <p:nvPr/>
        </p:nvCxnSpPr>
        <p:spPr>
          <a:xfrm>
            <a:off x="5398440" y="3302000"/>
            <a:ext cx="199269" cy="52790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9" name="Straight Arrow Connector 168">
            <a:extLst>
              <a:ext uri="{FF2B5EF4-FFF2-40B4-BE49-F238E27FC236}">
                <a16:creationId xmlns:a16="http://schemas.microsoft.com/office/drawing/2014/main" id="{51C7D78A-A757-B04C-A052-A53FC4485F00}"/>
              </a:ext>
            </a:extLst>
          </p:cNvPr>
          <p:cNvCxnSpPr>
            <a:cxnSpLocks/>
            <a:stCxn id="149" idx="2"/>
            <a:endCxn id="161" idx="0"/>
          </p:cNvCxnSpPr>
          <p:nvPr/>
        </p:nvCxnSpPr>
        <p:spPr>
          <a:xfrm flipH="1">
            <a:off x="6227496" y="3302000"/>
            <a:ext cx="237976" cy="52790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B51238A4-1FD6-AC44-BA6E-8065A6C0A7A8}"/>
              </a:ext>
            </a:extLst>
          </p:cNvPr>
          <p:cNvCxnSpPr>
            <a:cxnSpLocks/>
            <a:stCxn id="149" idx="2"/>
            <a:endCxn id="159" idx="0"/>
          </p:cNvCxnSpPr>
          <p:nvPr/>
        </p:nvCxnSpPr>
        <p:spPr>
          <a:xfrm>
            <a:off x="6465472" y="3302000"/>
            <a:ext cx="391811" cy="52790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FED9828C-55A6-4A48-A043-99F5A97937F0}"/>
              </a:ext>
            </a:extLst>
          </p:cNvPr>
          <p:cNvCxnSpPr>
            <a:cxnSpLocks/>
            <a:stCxn id="150" idx="2"/>
            <a:endCxn id="158" idx="0"/>
          </p:cNvCxnSpPr>
          <p:nvPr/>
        </p:nvCxnSpPr>
        <p:spPr>
          <a:xfrm flipH="1">
            <a:off x="7487070" y="3302000"/>
            <a:ext cx="45434" cy="52790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A56CDE11-D84F-1D4E-94EC-A284EFAA2EE6}"/>
              </a:ext>
            </a:extLst>
          </p:cNvPr>
          <p:cNvCxnSpPr>
            <a:cxnSpLocks/>
            <a:stCxn id="150" idx="2"/>
            <a:endCxn id="157" idx="0"/>
          </p:cNvCxnSpPr>
          <p:nvPr/>
        </p:nvCxnSpPr>
        <p:spPr>
          <a:xfrm>
            <a:off x="7532504" y="3302000"/>
            <a:ext cx="584350" cy="52790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4988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157162"/>
            <a:ext cx="8229600" cy="1143000"/>
          </a:xfrm>
        </p:spPr>
        <p:txBody>
          <a:bodyPr/>
          <a:lstStyle/>
          <a:p>
            <a:r>
              <a:rPr lang="en-US" dirty="0"/>
              <a:t>LRU Approximation</a:t>
            </a:r>
          </a:p>
        </p:txBody>
      </p:sp>
      <p:grpSp>
        <p:nvGrpSpPr>
          <p:cNvPr id="87" name="Group 21">
            <a:extLst>
              <a:ext uri="{FF2B5EF4-FFF2-40B4-BE49-F238E27FC236}">
                <a16:creationId xmlns:a16="http://schemas.microsoft.com/office/drawing/2014/main" id="{278284FA-821E-D249-A05A-B1E3C2E654E9}"/>
              </a:ext>
            </a:extLst>
          </p:cNvPr>
          <p:cNvGrpSpPr/>
          <p:nvPr/>
        </p:nvGrpSpPr>
        <p:grpSpPr>
          <a:xfrm>
            <a:off x="3454502" y="5182717"/>
            <a:ext cx="1866799" cy="461665"/>
            <a:chOff x="2971800" y="4286250"/>
            <a:chExt cx="1866799" cy="461665"/>
          </a:xfrm>
        </p:grpSpPr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57ADF692-0CC8-E84B-B6E4-7333D65EAA63}"/>
                </a:ext>
              </a:extLst>
            </p:cNvPr>
            <p:cNvSpPr/>
            <p:nvPr/>
          </p:nvSpPr>
          <p:spPr>
            <a:xfrm>
              <a:off x="4035178" y="4292600"/>
              <a:ext cx="803421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00AEB046-40BB-8F49-9D18-2180A1E7AA3F}"/>
                </a:ext>
              </a:extLst>
            </p:cNvPr>
            <p:cNvSpPr/>
            <p:nvPr/>
          </p:nvSpPr>
          <p:spPr>
            <a:xfrm>
              <a:off x="2971800" y="4292600"/>
              <a:ext cx="206370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2" name="Group 20">
              <a:extLst>
                <a:ext uri="{FF2B5EF4-FFF2-40B4-BE49-F238E27FC236}">
                  <a16:creationId xmlns:a16="http://schemas.microsoft.com/office/drawing/2014/main" id="{6B92DAF2-6989-B04C-8545-30F9B395C1F4}"/>
                </a:ext>
              </a:extLst>
            </p:cNvPr>
            <p:cNvGrpSpPr/>
            <p:nvPr/>
          </p:nvGrpSpPr>
          <p:grpSpPr>
            <a:xfrm>
              <a:off x="3174999" y="4286250"/>
              <a:ext cx="865881" cy="461665"/>
              <a:chOff x="3174999" y="4306630"/>
              <a:chExt cx="865881" cy="461665"/>
            </a:xfrm>
          </p:grpSpPr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41D77E74-33FF-AC4F-A86C-DA7F76AB2215}"/>
                  </a:ext>
                </a:extLst>
              </p:cNvPr>
              <p:cNvSpPr/>
              <p:nvPr/>
            </p:nvSpPr>
            <p:spPr>
              <a:xfrm>
                <a:off x="3174999" y="4312037"/>
                <a:ext cx="865881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34BAB38F-A678-494C-AD6B-3623479562E9}"/>
                  </a:ext>
                </a:extLst>
              </p:cNvPr>
              <p:cNvSpPr/>
              <p:nvPr/>
            </p:nvSpPr>
            <p:spPr>
              <a:xfrm>
                <a:off x="3177843" y="4306630"/>
                <a:ext cx="8630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0x0…</a:t>
                </a:r>
              </a:p>
            </p:txBody>
          </p:sp>
        </p:grpSp>
      </p:grpSp>
      <p:sp>
        <p:nvSpPr>
          <p:cNvPr id="104" name="TextBox 103">
            <a:extLst>
              <a:ext uri="{FF2B5EF4-FFF2-40B4-BE49-F238E27FC236}">
                <a16:creationId xmlns:a16="http://schemas.microsoft.com/office/drawing/2014/main" id="{696FF416-82B0-6B4F-99E8-C74513A4F9C0}"/>
              </a:ext>
            </a:extLst>
          </p:cNvPr>
          <p:cNvSpPr txBox="1"/>
          <p:nvPr/>
        </p:nvSpPr>
        <p:spPr>
          <a:xfrm>
            <a:off x="1228809" y="5176967"/>
            <a:ext cx="2223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0110 1000 11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BF8035F6-D796-EF43-98CC-20E58CE466AA}"/>
              </a:ext>
            </a:extLst>
          </p:cNvPr>
          <p:cNvSpPr txBox="1"/>
          <p:nvPr/>
        </p:nvSpPr>
        <p:spPr>
          <a:xfrm>
            <a:off x="1957859" y="4123210"/>
            <a:ext cx="867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Index</a:t>
            </a:r>
          </a:p>
        </p:txBody>
      </p:sp>
      <p:grpSp>
        <p:nvGrpSpPr>
          <p:cNvPr id="107" name="Group 33">
            <a:extLst>
              <a:ext uri="{FF2B5EF4-FFF2-40B4-BE49-F238E27FC236}">
                <a16:creationId xmlns:a16="http://schemas.microsoft.com/office/drawing/2014/main" id="{E197F440-7BC0-3844-BEFC-266EEB8725BE}"/>
              </a:ext>
            </a:extLst>
          </p:cNvPr>
          <p:cNvGrpSpPr/>
          <p:nvPr/>
        </p:nvGrpSpPr>
        <p:grpSpPr>
          <a:xfrm>
            <a:off x="2293140" y="5763742"/>
            <a:ext cx="45719" cy="355600"/>
            <a:chOff x="1452881" y="5689600"/>
            <a:chExt cx="45719" cy="355600"/>
          </a:xfrm>
        </p:grpSpPr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5B019928-9529-FB4F-B403-3AF8EDB39EA6}"/>
                </a:ext>
              </a:extLst>
            </p:cNvPr>
            <p:cNvSpPr/>
            <p:nvPr/>
          </p:nvSpPr>
          <p:spPr>
            <a:xfrm>
              <a:off x="1452881" y="56896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74754D07-DF2F-214E-8A14-306D2EFA8914}"/>
                </a:ext>
              </a:extLst>
            </p:cNvPr>
            <p:cNvSpPr/>
            <p:nvPr/>
          </p:nvSpPr>
          <p:spPr>
            <a:xfrm>
              <a:off x="1452881" y="58420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8B5CD399-06BA-D34F-9AE1-1BF4725AA903}"/>
                </a:ext>
              </a:extLst>
            </p:cNvPr>
            <p:cNvSpPr/>
            <p:nvPr/>
          </p:nvSpPr>
          <p:spPr>
            <a:xfrm>
              <a:off x="1452881" y="59944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34">
            <a:extLst>
              <a:ext uri="{FF2B5EF4-FFF2-40B4-BE49-F238E27FC236}">
                <a16:creationId xmlns:a16="http://schemas.microsoft.com/office/drawing/2014/main" id="{9972DD93-8679-AE4C-8C77-A528D3026DDA}"/>
              </a:ext>
            </a:extLst>
          </p:cNvPr>
          <p:cNvGrpSpPr/>
          <p:nvPr/>
        </p:nvGrpSpPr>
        <p:grpSpPr>
          <a:xfrm>
            <a:off x="2293140" y="4758209"/>
            <a:ext cx="45719" cy="355600"/>
            <a:chOff x="1452881" y="5689600"/>
            <a:chExt cx="45719" cy="355600"/>
          </a:xfrm>
        </p:grpSpPr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9A76C348-931C-5F43-A7FC-768DD9953DF0}"/>
                </a:ext>
              </a:extLst>
            </p:cNvPr>
            <p:cNvSpPr/>
            <p:nvPr/>
          </p:nvSpPr>
          <p:spPr>
            <a:xfrm>
              <a:off x="1452881" y="56896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B5CB169B-E524-C94D-9F61-7A475AEE3580}"/>
                </a:ext>
              </a:extLst>
            </p:cNvPr>
            <p:cNvSpPr/>
            <p:nvPr/>
          </p:nvSpPr>
          <p:spPr>
            <a:xfrm>
              <a:off x="1452881" y="58420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68C847F9-8852-F34A-A5BD-7914FF9ACC29}"/>
                </a:ext>
              </a:extLst>
            </p:cNvPr>
            <p:cNvSpPr/>
            <p:nvPr/>
          </p:nvSpPr>
          <p:spPr>
            <a:xfrm>
              <a:off x="1452881" y="59944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9" name="TextBox 118">
            <a:extLst>
              <a:ext uri="{FF2B5EF4-FFF2-40B4-BE49-F238E27FC236}">
                <a16:creationId xmlns:a16="http://schemas.microsoft.com/office/drawing/2014/main" id="{2B261AC7-B023-D942-AC5A-291FCBBEA5B6}"/>
              </a:ext>
            </a:extLst>
          </p:cNvPr>
          <p:cNvSpPr txBox="1"/>
          <p:nvPr/>
        </p:nvSpPr>
        <p:spPr>
          <a:xfrm>
            <a:off x="3372882" y="4764044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V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BE8C7D86-9EAD-0A4B-9237-D7552A635562}"/>
              </a:ext>
            </a:extLst>
          </p:cNvPr>
          <p:cNvSpPr txBox="1"/>
          <p:nvPr/>
        </p:nvSpPr>
        <p:spPr>
          <a:xfrm>
            <a:off x="3728509" y="4764044"/>
            <a:ext cx="602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Tag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AD50FC12-32AB-904A-AC2A-EEB8BD71CBE7}"/>
              </a:ext>
            </a:extLst>
          </p:cNvPr>
          <p:cNvSpPr txBox="1"/>
          <p:nvPr/>
        </p:nvSpPr>
        <p:spPr>
          <a:xfrm>
            <a:off x="4485235" y="4764044"/>
            <a:ext cx="765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Data</a:t>
            </a:r>
          </a:p>
        </p:txBody>
      </p: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1CC785A7-002B-B546-9F96-148F20F5EC15}"/>
              </a:ext>
            </a:extLst>
          </p:cNvPr>
          <p:cNvGrpSpPr/>
          <p:nvPr/>
        </p:nvGrpSpPr>
        <p:grpSpPr>
          <a:xfrm>
            <a:off x="5339489" y="4762540"/>
            <a:ext cx="1948418" cy="880338"/>
            <a:chOff x="2001282" y="4842301"/>
            <a:chExt cx="1948418" cy="880338"/>
          </a:xfrm>
        </p:grpSpPr>
        <p:grpSp>
          <p:nvGrpSpPr>
            <p:cNvPr id="125" name="Group 21">
              <a:extLst>
                <a:ext uri="{FF2B5EF4-FFF2-40B4-BE49-F238E27FC236}">
                  <a16:creationId xmlns:a16="http://schemas.microsoft.com/office/drawing/2014/main" id="{44846751-6CA9-9F4B-928C-2956743C083B}"/>
                </a:ext>
              </a:extLst>
            </p:cNvPr>
            <p:cNvGrpSpPr/>
            <p:nvPr/>
          </p:nvGrpSpPr>
          <p:grpSpPr>
            <a:xfrm>
              <a:off x="2082901" y="5260974"/>
              <a:ext cx="1866799" cy="461665"/>
              <a:chOff x="2971800" y="4286250"/>
              <a:chExt cx="1866799" cy="461665"/>
            </a:xfrm>
          </p:grpSpPr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9AED26D9-0875-384E-A874-3EA403E148D2}"/>
                  </a:ext>
                </a:extLst>
              </p:cNvPr>
              <p:cNvSpPr/>
              <p:nvPr/>
            </p:nvSpPr>
            <p:spPr>
              <a:xfrm>
                <a:off x="4035178" y="4292600"/>
                <a:ext cx="803421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Rectangle 129">
                <a:extLst>
                  <a:ext uri="{FF2B5EF4-FFF2-40B4-BE49-F238E27FC236}">
                    <a16:creationId xmlns:a16="http://schemas.microsoft.com/office/drawing/2014/main" id="{FF989ADE-3D24-9740-A87F-0B6F806A5D86}"/>
                  </a:ext>
                </a:extLst>
              </p:cNvPr>
              <p:cNvSpPr/>
              <p:nvPr/>
            </p:nvSpPr>
            <p:spPr>
              <a:xfrm>
                <a:off x="2971800" y="4292600"/>
                <a:ext cx="206370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1" name="Group 20">
                <a:extLst>
                  <a:ext uri="{FF2B5EF4-FFF2-40B4-BE49-F238E27FC236}">
                    <a16:creationId xmlns:a16="http://schemas.microsoft.com/office/drawing/2014/main" id="{FFCB96A1-5E9E-4B42-B1D0-B7201AEDA800}"/>
                  </a:ext>
                </a:extLst>
              </p:cNvPr>
              <p:cNvGrpSpPr/>
              <p:nvPr/>
            </p:nvGrpSpPr>
            <p:grpSpPr>
              <a:xfrm>
                <a:off x="3174999" y="4286250"/>
                <a:ext cx="865881" cy="461665"/>
                <a:chOff x="3174999" y="4306630"/>
                <a:chExt cx="865881" cy="461665"/>
              </a:xfrm>
            </p:grpSpPr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id="{14E5BE62-9694-7E46-9956-9B6CE81FB1B0}"/>
                    </a:ext>
                  </a:extLst>
                </p:cNvPr>
                <p:cNvSpPr/>
                <p:nvPr/>
              </p:nvSpPr>
              <p:spPr>
                <a:xfrm>
                  <a:off x="3174999" y="4312037"/>
                  <a:ext cx="865881" cy="450850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Rectangle 132">
                  <a:extLst>
                    <a:ext uri="{FF2B5EF4-FFF2-40B4-BE49-F238E27FC236}">
                      <a16:creationId xmlns:a16="http://schemas.microsoft.com/office/drawing/2014/main" id="{9BCAFF42-FD06-EA42-BB9A-7222F8BA386D}"/>
                    </a:ext>
                  </a:extLst>
                </p:cNvPr>
                <p:cNvSpPr/>
                <p:nvPr/>
              </p:nvSpPr>
              <p:spPr>
                <a:xfrm>
                  <a:off x="3177843" y="4306630"/>
                  <a:ext cx="86303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>
                      <a:latin typeface="Consolas" panose="020B0609020204030204" pitchFamily="49" charset="0"/>
                      <a:cs typeface="Consolas" panose="020B0609020204030204" pitchFamily="49" charset="0"/>
                    </a:rPr>
                    <a:t>0x0…</a:t>
                  </a:r>
                </a:p>
              </p:txBody>
            </p:sp>
          </p:grpSp>
        </p:grp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68D5A40D-A311-304D-89DB-1076DDEC5922}"/>
                </a:ext>
              </a:extLst>
            </p:cNvPr>
            <p:cNvSpPr txBox="1"/>
            <p:nvPr/>
          </p:nvSpPr>
          <p:spPr>
            <a:xfrm>
              <a:off x="2001282" y="4842301"/>
              <a:ext cx="3642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V</a:t>
              </a: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4CBDF664-26B2-634F-B60C-DE7FD1452413}"/>
                </a:ext>
              </a:extLst>
            </p:cNvPr>
            <p:cNvSpPr txBox="1"/>
            <p:nvPr/>
          </p:nvSpPr>
          <p:spPr>
            <a:xfrm>
              <a:off x="2356908" y="4842301"/>
              <a:ext cx="6028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Tag</a:t>
              </a: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5C4D7947-68DB-CE4A-9062-BDC771C90350}"/>
                </a:ext>
              </a:extLst>
            </p:cNvPr>
            <p:cNvSpPr txBox="1"/>
            <p:nvPr/>
          </p:nvSpPr>
          <p:spPr>
            <a:xfrm>
              <a:off x="3113635" y="4842301"/>
              <a:ext cx="7653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Data</a:t>
              </a:r>
            </a:p>
          </p:txBody>
        </p: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CFB6E3EC-2E5F-6840-BA5E-2F774EF311D4}"/>
              </a:ext>
            </a:extLst>
          </p:cNvPr>
          <p:cNvGrpSpPr/>
          <p:nvPr/>
        </p:nvGrpSpPr>
        <p:grpSpPr>
          <a:xfrm>
            <a:off x="8071882" y="4762540"/>
            <a:ext cx="1948418" cy="880338"/>
            <a:chOff x="2001282" y="4842301"/>
            <a:chExt cx="1948418" cy="880338"/>
          </a:xfrm>
        </p:grpSpPr>
        <p:grpSp>
          <p:nvGrpSpPr>
            <p:cNvPr id="135" name="Group 21">
              <a:extLst>
                <a:ext uri="{FF2B5EF4-FFF2-40B4-BE49-F238E27FC236}">
                  <a16:creationId xmlns:a16="http://schemas.microsoft.com/office/drawing/2014/main" id="{197823F0-3112-9F41-BDC4-BF63B13F9AFC}"/>
                </a:ext>
              </a:extLst>
            </p:cNvPr>
            <p:cNvGrpSpPr/>
            <p:nvPr/>
          </p:nvGrpSpPr>
          <p:grpSpPr>
            <a:xfrm>
              <a:off x="2082901" y="5260974"/>
              <a:ext cx="1866799" cy="461665"/>
              <a:chOff x="2971800" y="4286250"/>
              <a:chExt cx="1866799" cy="461665"/>
            </a:xfrm>
          </p:grpSpPr>
          <p:sp>
            <p:nvSpPr>
              <p:cNvPr id="139" name="Rectangle 138">
                <a:extLst>
                  <a:ext uri="{FF2B5EF4-FFF2-40B4-BE49-F238E27FC236}">
                    <a16:creationId xmlns:a16="http://schemas.microsoft.com/office/drawing/2014/main" id="{8C3B8061-4187-5F45-868F-63A051D12E0F}"/>
                  </a:ext>
                </a:extLst>
              </p:cNvPr>
              <p:cNvSpPr/>
              <p:nvPr/>
            </p:nvSpPr>
            <p:spPr>
              <a:xfrm>
                <a:off x="4035178" y="4292600"/>
                <a:ext cx="803421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0" name="Rectangle 139">
                <a:extLst>
                  <a:ext uri="{FF2B5EF4-FFF2-40B4-BE49-F238E27FC236}">
                    <a16:creationId xmlns:a16="http://schemas.microsoft.com/office/drawing/2014/main" id="{EBA4DADE-F7C2-694A-B76C-1FA04FF9B061}"/>
                  </a:ext>
                </a:extLst>
              </p:cNvPr>
              <p:cNvSpPr/>
              <p:nvPr/>
            </p:nvSpPr>
            <p:spPr>
              <a:xfrm>
                <a:off x="2971800" y="4292600"/>
                <a:ext cx="206370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1" name="Group 20">
                <a:extLst>
                  <a:ext uri="{FF2B5EF4-FFF2-40B4-BE49-F238E27FC236}">
                    <a16:creationId xmlns:a16="http://schemas.microsoft.com/office/drawing/2014/main" id="{93E53A86-2212-C54E-AA2E-972FE0D8D8E2}"/>
                  </a:ext>
                </a:extLst>
              </p:cNvPr>
              <p:cNvGrpSpPr/>
              <p:nvPr/>
            </p:nvGrpSpPr>
            <p:grpSpPr>
              <a:xfrm>
                <a:off x="3174999" y="4286250"/>
                <a:ext cx="865881" cy="461665"/>
                <a:chOff x="3174999" y="4306630"/>
                <a:chExt cx="865881" cy="461665"/>
              </a:xfrm>
            </p:grpSpPr>
            <p:sp>
              <p:nvSpPr>
                <p:cNvPr id="142" name="Rectangle 141">
                  <a:extLst>
                    <a:ext uri="{FF2B5EF4-FFF2-40B4-BE49-F238E27FC236}">
                      <a16:creationId xmlns:a16="http://schemas.microsoft.com/office/drawing/2014/main" id="{72B1288E-6EC2-2846-B00E-042F98CB0F7A}"/>
                    </a:ext>
                  </a:extLst>
                </p:cNvPr>
                <p:cNvSpPr/>
                <p:nvPr/>
              </p:nvSpPr>
              <p:spPr>
                <a:xfrm>
                  <a:off x="3174999" y="4312037"/>
                  <a:ext cx="865881" cy="450850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3" name="Rectangle 142">
                  <a:extLst>
                    <a:ext uri="{FF2B5EF4-FFF2-40B4-BE49-F238E27FC236}">
                      <a16:creationId xmlns:a16="http://schemas.microsoft.com/office/drawing/2014/main" id="{25DDD89D-5BE9-DC41-90FE-18D632A1BF4D}"/>
                    </a:ext>
                  </a:extLst>
                </p:cNvPr>
                <p:cNvSpPr/>
                <p:nvPr/>
              </p:nvSpPr>
              <p:spPr>
                <a:xfrm>
                  <a:off x="3177843" y="4306630"/>
                  <a:ext cx="86303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>
                      <a:latin typeface="Consolas" panose="020B0609020204030204" pitchFamily="49" charset="0"/>
                      <a:cs typeface="Consolas" panose="020B0609020204030204" pitchFamily="49" charset="0"/>
                    </a:rPr>
                    <a:t>0x0…</a:t>
                  </a:r>
                </a:p>
              </p:txBody>
            </p:sp>
          </p:grpSp>
        </p:grp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6D3AB9C7-1697-8D42-9F84-CD0FF19C27DB}"/>
                </a:ext>
              </a:extLst>
            </p:cNvPr>
            <p:cNvSpPr txBox="1"/>
            <p:nvPr/>
          </p:nvSpPr>
          <p:spPr>
            <a:xfrm>
              <a:off x="2001282" y="4842301"/>
              <a:ext cx="3642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V</a:t>
              </a:r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B7346D66-E97B-284F-B8C1-70A09FF99B74}"/>
                </a:ext>
              </a:extLst>
            </p:cNvPr>
            <p:cNvSpPr txBox="1"/>
            <p:nvPr/>
          </p:nvSpPr>
          <p:spPr>
            <a:xfrm>
              <a:off x="2356908" y="4842301"/>
              <a:ext cx="6028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Tag</a:t>
              </a:r>
            </a:p>
          </p:txBody>
        </p: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295D7E49-E2BD-4F4F-A78B-93A19D0CC858}"/>
                </a:ext>
              </a:extLst>
            </p:cNvPr>
            <p:cNvSpPr txBox="1"/>
            <p:nvPr/>
          </p:nvSpPr>
          <p:spPr>
            <a:xfrm>
              <a:off x="3113635" y="4842301"/>
              <a:ext cx="7653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Data</a:t>
              </a:r>
            </a:p>
          </p:txBody>
        </p:sp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AB05515F-66D2-D341-8490-C14B268BBB4B}"/>
              </a:ext>
            </a:extLst>
          </p:cNvPr>
          <p:cNvSpPr/>
          <p:nvPr/>
        </p:nvSpPr>
        <p:spPr>
          <a:xfrm>
            <a:off x="5687360" y="9858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F008A481-31D0-0B4A-9A37-C4EF37CDCCDA}"/>
              </a:ext>
            </a:extLst>
          </p:cNvPr>
          <p:cNvSpPr/>
          <p:nvPr/>
        </p:nvSpPr>
        <p:spPr>
          <a:xfrm>
            <a:off x="4620328" y="18875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3FA69CB7-31A0-2C4A-981C-5F03B2D028B0}"/>
              </a:ext>
            </a:extLst>
          </p:cNvPr>
          <p:cNvSpPr/>
          <p:nvPr/>
        </p:nvSpPr>
        <p:spPr>
          <a:xfrm>
            <a:off x="4086812" y="27892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A5E2368A-8F7B-7249-82B7-1A4F023073C2}"/>
              </a:ext>
            </a:extLst>
          </p:cNvPr>
          <p:cNvSpPr/>
          <p:nvPr/>
        </p:nvSpPr>
        <p:spPr>
          <a:xfrm>
            <a:off x="6754392" y="18875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4B1C1870-D424-5F43-93B1-517712896833}"/>
              </a:ext>
            </a:extLst>
          </p:cNvPr>
          <p:cNvSpPr/>
          <p:nvPr/>
        </p:nvSpPr>
        <p:spPr>
          <a:xfrm>
            <a:off x="5153844" y="27892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F943ABFB-B98A-1A47-A089-69309FB8947E}"/>
              </a:ext>
            </a:extLst>
          </p:cNvPr>
          <p:cNvSpPr/>
          <p:nvPr/>
        </p:nvSpPr>
        <p:spPr>
          <a:xfrm>
            <a:off x="6220876" y="27892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0F89D829-BF83-7747-8F29-749C171677CE}"/>
              </a:ext>
            </a:extLst>
          </p:cNvPr>
          <p:cNvSpPr/>
          <p:nvPr/>
        </p:nvSpPr>
        <p:spPr>
          <a:xfrm>
            <a:off x="7287908" y="27892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1" name="Straight Arrow Connector 150">
            <a:extLst>
              <a:ext uri="{FF2B5EF4-FFF2-40B4-BE49-F238E27FC236}">
                <a16:creationId xmlns:a16="http://schemas.microsoft.com/office/drawing/2014/main" id="{858E5174-16E1-6649-81E3-B4EA4783F9AB}"/>
              </a:ext>
            </a:extLst>
          </p:cNvPr>
          <p:cNvCxnSpPr>
            <a:stCxn id="145" idx="2"/>
            <a:endCxn id="148" idx="0"/>
          </p:cNvCxnSpPr>
          <p:nvPr/>
        </p:nvCxnSpPr>
        <p:spPr>
          <a:xfrm rot="16200000" flipH="1">
            <a:off x="7071276" y="2328011"/>
            <a:ext cx="388938" cy="533516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2" name="Straight Arrow Connector 151">
            <a:extLst>
              <a:ext uri="{FF2B5EF4-FFF2-40B4-BE49-F238E27FC236}">
                <a16:creationId xmlns:a16="http://schemas.microsoft.com/office/drawing/2014/main" id="{C0BC3F77-B2D5-CB45-A117-E8C4677AC0F8}"/>
              </a:ext>
            </a:extLst>
          </p:cNvPr>
          <p:cNvCxnSpPr>
            <a:stCxn id="145" idx="2"/>
            <a:endCxn id="147" idx="0"/>
          </p:cNvCxnSpPr>
          <p:nvPr/>
        </p:nvCxnSpPr>
        <p:spPr>
          <a:xfrm rot="5400000">
            <a:off x="6537760" y="2328011"/>
            <a:ext cx="388938" cy="533516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E1E8EE28-D6AA-3943-8AA3-6AF2047CC8CE}"/>
              </a:ext>
            </a:extLst>
          </p:cNvPr>
          <p:cNvCxnSpPr>
            <a:stCxn id="86" idx="2"/>
            <a:endCxn id="146" idx="0"/>
          </p:cNvCxnSpPr>
          <p:nvPr/>
        </p:nvCxnSpPr>
        <p:spPr>
          <a:xfrm rot="16200000" flipH="1">
            <a:off x="4937212" y="2328011"/>
            <a:ext cx="388938" cy="533516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0705C55F-BB7C-BD4F-9F2D-28C96DD89806}"/>
              </a:ext>
            </a:extLst>
          </p:cNvPr>
          <p:cNvCxnSpPr>
            <a:stCxn id="86" idx="2"/>
            <a:endCxn id="144" idx="0"/>
          </p:cNvCxnSpPr>
          <p:nvPr/>
        </p:nvCxnSpPr>
        <p:spPr>
          <a:xfrm rot="5400000">
            <a:off x="4403696" y="2328011"/>
            <a:ext cx="388938" cy="533516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55" name="TextBox 154">
            <a:extLst>
              <a:ext uri="{FF2B5EF4-FFF2-40B4-BE49-F238E27FC236}">
                <a16:creationId xmlns:a16="http://schemas.microsoft.com/office/drawing/2014/main" id="{982C92C4-4D24-894C-8D63-292DE567D840}"/>
              </a:ext>
            </a:extLst>
          </p:cNvPr>
          <p:cNvSpPr txBox="1"/>
          <p:nvPr/>
        </p:nvSpPr>
        <p:spPr>
          <a:xfrm>
            <a:off x="7782054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000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8A516DC7-E5B8-0B4D-A6D7-1070DB5D8B78}"/>
              </a:ext>
            </a:extLst>
          </p:cNvPr>
          <p:cNvSpPr txBox="1"/>
          <p:nvPr/>
        </p:nvSpPr>
        <p:spPr>
          <a:xfrm>
            <a:off x="7152270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001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70D9D88C-79A2-6B42-A8DD-01A1A48E436D}"/>
              </a:ext>
            </a:extLst>
          </p:cNvPr>
          <p:cNvSpPr txBox="1"/>
          <p:nvPr/>
        </p:nvSpPr>
        <p:spPr>
          <a:xfrm>
            <a:off x="6522483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010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7BB422D4-0CF9-B14C-9078-DD795751276D}"/>
              </a:ext>
            </a:extLst>
          </p:cNvPr>
          <p:cNvSpPr txBox="1"/>
          <p:nvPr/>
        </p:nvSpPr>
        <p:spPr>
          <a:xfrm>
            <a:off x="5262909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100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44D963F2-92E6-C044-A498-D0B570E410D6}"/>
              </a:ext>
            </a:extLst>
          </p:cNvPr>
          <p:cNvSpPr txBox="1"/>
          <p:nvPr/>
        </p:nvSpPr>
        <p:spPr>
          <a:xfrm>
            <a:off x="5892696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011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7B9069D9-213F-A143-B54A-10A2216B4605}"/>
              </a:ext>
            </a:extLst>
          </p:cNvPr>
          <p:cNvSpPr txBox="1"/>
          <p:nvPr/>
        </p:nvSpPr>
        <p:spPr>
          <a:xfrm>
            <a:off x="4633122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101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DEF1977F-4065-AD4C-A50E-213F3A889D4D}"/>
              </a:ext>
            </a:extLst>
          </p:cNvPr>
          <p:cNvSpPr txBox="1"/>
          <p:nvPr/>
        </p:nvSpPr>
        <p:spPr>
          <a:xfrm>
            <a:off x="4003335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110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4E0C920D-9C9A-D141-8163-0388A751A412}"/>
              </a:ext>
            </a:extLst>
          </p:cNvPr>
          <p:cNvSpPr txBox="1"/>
          <p:nvPr/>
        </p:nvSpPr>
        <p:spPr>
          <a:xfrm>
            <a:off x="3373548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111</a:t>
            </a:r>
          </a:p>
        </p:txBody>
      </p: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B2AF20B9-1E61-9E4C-B92D-EFF9DF26AA75}"/>
              </a:ext>
            </a:extLst>
          </p:cNvPr>
          <p:cNvCxnSpPr>
            <a:cxnSpLocks/>
            <a:stCxn id="144" idx="2"/>
            <a:endCxn id="162" idx="0"/>
          </p:cNvCxnSpPr>
          <p:nvPr/>
        </p:nvCxnSpPr>
        <p:spPr>
          <a:xfrm flipH="1">
            <a:off x="3708348" y="3302000"/>
            <a:ext cx="623060" cy="52790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0C23F26D-52B1-FC4D-BB70-64688902DB30}"/>
              </a:ext>
            </a:extLst>
          </p:cNvPr>
          <p:cNvCxnSpPr>
            <a:cxnSpLocks/>
            <a:stCxn id="144" idx="2"/>
            <a:endCxn id="161" idx="0"/>
          </p:cNvCxnSpPr>
          <p:nvPr/>
        </p:nvCxnSpPr>
        <p:spPr>
          <a:xfrm>
            <a:off x="4331408" y="3302000"/>
            <a:ext cx="6727" cy="52790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5" name="Straight Arrow Connector 164">
            <a:extLst>
              <a:ext uri="{FF2B5EF4-FFF2-40B4-BE49-F238E27FC236}">
                <a16:creationId xmlns:a16="http://schemas.microsoft.com/office/drawing/2014/main" id="{61C61052-EEAA-444B-8A54-B799AED1EC3D}"/>
              </a:ext>
            </a:extLst>
          </p:cNvPr>
          <p:cNvCxnSpPr>
            <a:stCxn id="146" idx="2"/>
          </p:cNvCxnSpPr>
          <p:nvPr/>
        </p:nvCxnSpPr>
        <p:spPr>
          <a:xfrm rot="5400000">
            <a:off x="4867730" y="3299193"/>
            <a:ext cx="527902" cy="533516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F70CCA02-B42E-3D4F-97BC-9EEE7287EE58}"/>
              </a:ext>
            </a:extLst>
          </p:cNvPr>
          <p:cNvCxnSpPr>
            <a:cxnSpLocks/>
            <a:stCxn id="146" idx="2"/>
            <a:endCxn id="158" idx="0"/>
          </p:cNvCxnSpPr>
          <p:nvPr/>
        </p:nvCxnSpPr>
        <p:spPr>
          <a:xfrm>
            <a:off x="5398440" y="3302000"/>
            <a:ext cx="199269" cy="52790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7" name="Straight Arrow Connector 166">
            <a:extLst>
              <a:ext uri="{FF2B5EF4-FFF2-40B4-BE49-F238E27FC236}">
                <a16:creationId xmlns:a16="http://schemas.microsoft.com/office/drawing/2014/main" id="{EF6B7E23-1837-3049-BCAC-8AA04E1D5455}"/>
              </a:ext>
            </a:extLst>
          </p:cNvPr>
          <p:cNvCxnSpPr>
            <a:cxnSpLocks/>
            <a:stCxn id="147" idx="2"/>
            <a:endCxn id="159" idx="0"/>
          </p:cNvCxnSpPr>
          <p:nvPr/>
        </p:nvCxnSpPr>
        <p:spPr>
          <a:xfrm flipH="1">
            <a:off x="6227496" y="3302000"/>
            <a:ext cx="237976" cy="52790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21FC4E97-5D7D-A341-8C94-204B757BFE05}"/>
              </a:ext>
            </a:extLst>
          </p:cNvPr>
          <p:cNvCxnSpPr>
            <a:cxnSpLocks/>
            <a:stCxn id="147" idx="2"/>
            <a:endCxn id="157" idx="0"/>
          </p:cNvCxnSpPr>
          <p:nvPr/>
        </p:nvCxnSpPr>
        <p:spPr>
          <a:xfrm>
            <a:off x="6465472" y="3302000"/>
            <a:ext cx="391811" cy="52790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9" name="Straight Arrow Connector 168">
            <a:extLst>
              <a:ext uri="{FF2B5EF4-FFF2-40B4-BE49-F238E27FC236}">
                <a16:creationId xmlns:a16="http://schemas.microsoft.com/office/drawing/2014/main" id="{C4039CA1-0D86-3E4F-93A2-2580ED562461}"/>
              </a:ext>
            </a:extLst>
          </p:cNvPr>
          <p:cNvCxnSpPr>
            <a:cxnSpLocks/>
            <a:stCxn id="148" idx="2"/>
            <a:endCxn id="156" idx="0"/>
          </p:cNvCxnSpPr>
          <p:nvPr/>
        </p:nvCxnSpPr>
        <p:spPr>
          <a:xfrm flipH="1">
            <a:off x="7487070" y="3302000"/>
            <a:ext cx="45434" cy="52790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E2CD287A-CCC6-3848-8C5E-B479DCC7DE56}"/>
              </a:ext>
            </a:extLst>
          </p:cNvPr>
          <p:cNvCxnSpPr>
            <a:cxnSpLocks/>
            <a:stCxn id="148" idx="2"/>
            <a:endCxn id="155" idx="0"/>
          </p:cNvCxnSpPr>
          <p:nvPr/>
        </p:nvCxnSpPr>
        <p:spPr>
          <a:xfrm>
            <a:off x="7532504" y="3302000"/>
            <a:ext cx="584350" cy="52790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9DCF35A2-D423-EF45-A106-543F5F807EE0}"/>
              </a:ext>
            </a:extLst>
          </p:cNvPr>
          <p:cNvCxnSpPr/>
          <p:nvPr/>
        </p:nvCxnSpPr>
        <p:spPr>
          <a:xfrm rot="16200000" flipH="1">
            <a:off x="6265400" y="1147908"/>
            <a:ext cx="388938" cy="1067032"/>
          </a:xfrm>
          <a:prstGeom prst="straightConnector1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Arrow Connector 171">
            <a:extLst>
              <a:ext uri="{FF2B5EF4-FFF2-40B4-BE49-F238E27FC236}">
                <a16:creationId xmlns:a16="http://schemas.microsoft.com/office/drawing/2014/main" id="{FE6C2054-2937-3546-B291-8BE153B0FB93}"/>
              </a:ext>
            </a:extLst>
          </p:cNvPr>
          <p:cNvCxnSpPr/>
          <p:nvPr/>
        </p:nvCxnSpPr>
        <p:spPr>
          <a:xfrm rot="5400000">
            <a:off x="5210725" y="1160751"/>
            <a:ext cx="388938" cy="1067032"/>
          </a:xfrm>
          <a:prstGeom prst="straightConnector1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3" name="TextBox 172">
            <a:extLst>
              <a:ext uri="{FF2B5EF4-FFF2-40B4-BE49-F238E27FC236}">
                <a16:creationId xmlns:a16="http://schemas.microsoft.com/office/drawing/2014/main" id="{D3EC5D20-E5D7-674F-89B5-4B811AB17922}"/>
              </a:ext>
            </a:extLst>
          </p:cNvPr>
          <p:cNvSpPr txBox="1"/>
          <p:nvPr/>
        </p:nvSpPr>
        <p:spPr>
          <a:xfrm>
            <a:off x="5739370" y="939224"/>
            <a:ext cx="477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468FD0FF-DE4B-6C4A-97D2-8D55DD36FA83}"/>
              </a:ext>
            </a:extLst>
          </p:cNvPr>
          <p:cNvSpPr txBox="1"/>
          <p:nvPr/>
        </p:nvSpPr>
        <p:spPr>
          <a:xfrm>
            <a:off x="6339791" y="1301021"/>
            <a:ext cx="1191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aprox</a:t>
            </a:r>
            <a:r>
              <a:rPr lang="en-US" dirty="0"/>
              <a:t>. LRU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554422FF-C5F6-464D-876F-2EAA2555E085}"/>
              </a:ext>
            </a:extLst>
          </p:cNvPr>
          <p:cNvSpPr txBox="1"/>
          <p:nvPr/>
        </p:nvSpPr>
        <p:spPr>
          <a:xfrm>
            <a:off x="4845525" y="1326421"/>
            <a:ext cx="655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MRU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B3A472F1-DFE6-164D-ADA7-C24CD06B3455}"/>
              </a:ext>
            </a:extLst>
          </p:cNvPr>
          <p:cNvSpPr txBox="1"/>
          <p:nvPr/>
        </p:nvSpPr>
        <p:spPr>
          <a:xfrm>
            <a:off x="3737084" y="5989594"/>
            <a:ext cx="1111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Entry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000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D0F673E2-F284-8843-AC3D-1198D59D9787}"/>
              </a:ext>
            </a:extLst>
          </p:cNvPr>
          <p:cNvSpPr txBox="1"/>
          <p:nvPr/>
        </p:nvSpPr>
        <p:spPr>
          <a:xfrm>
            <a:off x="5910299" y="5989594"/>
            <a:ext cx="1111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Entry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001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E8DF2D4F-DFCE-2348-85F0-63DB3D78D280}"/>
              </a:ext>
            </a:extLst>
          </p:cNvPr>
          <p:cNvSpPr txBox="1"/>
          <p:nvPr/>
        </p:nvSpPr>
        <p:spPr>
          <a:xfrm>
            <a:off x="8488864" y="5989594"/>
            <a:ext cx="1111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Entry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111</a:t>
            </a:r>
          </a:p>
        </p:txBody>
      </p:sp>
    </p:spTree>
    <p:extLst>
      <p:ext uri="{BB962C8B-B14F-4D97-AF65-F5344CB8AC3E}">
        <p14:creationId xmlns:p14="http://schemas.microsoft.com/office/powerpoint/2010/main" val="2913078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157162"/>
            <a:ext cx="8229600" cy="1143000"/>
          </a:xfrm>
        </p:spPr>
        <p:txBody>
          <a:bodyPr/>
          <a:lstStyle/>
          <a:p>
            <a:r>
              <a:rPr lang="en-US" dirty="0"/>
              <a:t>LRU Approximation</a:t>
            </a:r>
          </a:p>
        </p:txBody>
      </p:sp>
      <p:sp>
        <p:nvSpPr>
          <p:cNvPr id="58" name="Rectangle 57"/>
          <p:cNvSpPr/>
          <p:nvPr/>
        </p:nvSpPr>
        <p:spPr>
          <a:xfrm>
            <a:off x="5687360" y="9858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4620328" y="18875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4086812" y="27892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6754392" y="18875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5153844" y="27892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6220876" y="27892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7287908" y="2789238"/>
            <a:ext cx="489191" cy="512762"/>
          </a:xfrm>
          <a:prstGeom prst="rect">
            <a:avLst/>
          </a:prstGeom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Arrow Connector 77"/>
          <p:cNvCxnSpPr>
            <a:stCxn id="58" idx="2"/>
            <a:endCxn id="59" idx="0"/>
          </p:cNvCxnSpPr>
          <p:nvPr/>
        </p:nvCxnSpPr>
        <p:spPr>
          <a:xfrm rot="5400000">
            <a:off x="5203970" y="1159553"/>
            <a:ext cx="388938" cy="1067032"/>
          </a:xfrm>
          <a:prstGeom prst="straightConnector1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58" idx="2"/>
            <a:endCxn id="73" idx="0"/>
          </p:cNvCxnSpPr>
          <p:nvPr/>
        </p:nvCxnSpPr>
        <p:spPr>
          <a:xfrm rot="16200000" flipH="1">
            <a:off x="6271002" y="1159553"/>
            <a:ext cx="388938" cy="1067032"/>
          </a:xfrm>
          <a:prstGeom prst="straightConnector1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stCxn id="73" idx="2"/>
            <a:endCxn id="76" idx="0"/>
          </p:cNvCxnSpPr>
          <p:nvPr/>
        </p:nvCxnSpPr>
        <p:spPr>
          <a:xfrm rot="16200000" flipH="1">
            <a:off x="7071276" y="2328011"/>
            <a:ext cx="388938" cy="533516"/>
          </a:xfrm>
          <a:prstGeom prst="straightConnector1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73" idx="2"/>
            <a:endCxn id="75" idx="0"/>
          </p:cNvCxnSpPr>
          <p:nvPr/>
        </p:nvCxnSpPr>
        <p:spPr>
          <a:xfrm rot="5400000">
            <a:off x="6537760" y="2328011"/>
            <a:ext cx="388938" cy="533516"/>
          </a:xfrm>
          <a:prstGeom prst="straightConnector1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>
            <a:stCxn id="59" idx="2"/>
            <a:endCxn id="74" idx="0"/>
          </p:cNvCxnSpPr>
          <p:nvPr/>
        </p:nvCxnSpPr>
        <p:spPr>
          <a:xfrm rot="16200000" flipH="1">
            <a:off x="4937212" y="2328011"/>
            <a:ext cx="388938" cy="533516"/>
          </a:xfrm>
          <a:prstGeom prst="straightConnector1">
            <a:avLst/>
          </a:prstGeom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59" idx="2"/>
            <a:endCxn id="72" idx="0"/>
          </p:cNvCxnSpPr>
          <p:nvPr/>
        </p:nvCxnSpPr>
        <p:spPr>
          <a:xfrm rot="5400000">
            <a:off x="4403696" y="2328011"/>
            <a:ext cx="388938" cy="533516"/>
          </a:xfrm>
          <a:prstGeom prst="straightConnector1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7782054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000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7152270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001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6522483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010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262909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100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892696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011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633122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101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4003335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110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3373548" y="3829902"/>
            <a:ext cx="66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111</a:t>
            </a:r>
          </a:p>
        </p:txBody>
      </p:sp>
      <p:cxnSp>
        <p:nvCxnSpPr>
          <p:cNvPr id="103" name="Straight Arrow Connector 102"/>
          <p:cNvCxnSpPr>
            <a:cxnSpLocks/>
            <a:stCxn id="72" idx="2"/>
            <a:endCxn id="102" idx="0"/>
          </p:cNvCxnSpPr>
          <p:nvPr/>
        </p:nvCxnSpPr>
        <p:spPr>
          <a:xfrm flipH="1">
            <a:off x="3708348" y="3302000"/>
            <a:ext cx="623060" cy="527902"/>
          </a:xfrm>
          <a:prstGeom prst="straightConnector1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cxnSpLocks/>
            <a:stCxn id="72" idx="2"/>
            <a:endCxn id="101" idx="0"/>
          </p:cNvCxnSpPr>
          <p:nvPr/>
        </p:nvCxnSpPr>
        <p:spPr>
          <a:xfrm>
            <a:off x="4331408" y="3302000"/>
            <a:ext cx="6727" cy="527902"/>
          </a:xfrm>
          <a:prstGeom prst="straightConnector1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74" idx="2"/>
          </p:cNvCxnSpPr>
          <p:nvPr/>
        </p:nvCxnSpPr>
        <p:spPr>
          <a:xfrm rot="5400000">
            <a:off x="4867730" y="3299193"/>
            <a:ext cx="527902" cy="533516"/>
          </a:xfrm>
          <a:prstGeom prst="straightConnector1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cxnSpLocks/>
            <a:stCxn id="74" idx="2"/>
            <a:endCxn id="98" idx="0"/>
          </p:cNvCxnSpPr>
          <p:nvPr/>
        </p:nvCxnSpPr>
        <p:spPr>
          <a:xfrm>
            <a:off x="5398440" y="3302000"/>
            <a:ext cx="199269" cy="527902"/>
          </a:xfrm>
          <a:prstGeom prst="straightConnector1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cxnSpLocks/>
            <a:stCxn id="75" idx="2"/>
            <a:endCxn id="99" idx="0"/>
          </p:cNvCxnSpPr>
          <p:nvPr/>
        </p:nvCxnSpPr>
        <p:spPr>
          <a:xfrm flipH="1">
            <a:off x="6227496" y="3302000"/>
            <a:ext cx="237976" cy="527902"/>
          </a:xfrm>
          <a:prstGeom prst="straightConnector1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cxnSpLocks/>
            <a:stCxn id="75" idx="2"/>
            <a:endCxn id="97" idx="0"/>
          </p:cNvCxnSpPr>
          <p:nvPr/>
        </p:nvCxnSpPr>
        <p:spPr>
          <a:xfrm>
            <a:off x="6465472" y="3302000"/>
            <a:ext cx="391811" cy="527902"/>
          </a:xfrm>
          <a:prstGeom prst="straightConnector1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cxnSpLocks/>
            <a:stCxn id="76" idx="2"/>
            <a:endCxn id="96" idx="0"/>
          </p:cNvCxnSpPr>
          <p:nvPr/>
        </p:nvCxnSpPr>
        <p:spPr>
          <a:xfrm flipH="1">
            <a:off x="7487070" y="3302000"/>
            <a:ext cx="45434" cy="527902"/>
          </a:xfrm>
          <a:prstGeom prst="straightConnector1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>
            <a:cxnSpLocks/>
            <a:stCxn id="76" idx="2"/>
            <a:endCxn id="94" idx="0"/>
          </p:cNvCxnSpPr>
          <p:nvPr/>
        </p:nvCxnSpPr>
        <p:spPr>
          <a:xfrm>
            <a:off x="7532504" y="3302000"/>
            <a:ext cx="584350" cy="527902"/>
          </a:xfrm>
          <a:prstGeom prst="straightConnector1">
            <a:avLst/>
          </a:pr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5739370" y="939224"/>
            <a:ext cx="477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4668594" y="1815524"/>
            <a:ext cx="477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83" name="Freeform 82"/>
          <p:cNvSpPr/>
          <p:nvPr/>
        </p:nvSpPr>
        <p:spPr>
          <a:xfrm>
            <a:off x="3488268" y="1511300"/>
            <a:ext cx="2506133" cy="2362200"/>
          </a:xfrm>
          <a:custGeom>
            <a:avLst/>
            <a:gdLst>
              <a:gd name="connsiteX0" fmla="*/ 2506133 w 2506133"/>
              <a:gd name="connsiteY0" fmla="*/ 0 h 2362200"/>
              <a:gd name="connsiteX1" fmla="*/ 1591733 w 2506133"/>
              <a:gd name="connsiteY1" fmla="*/ 381000 h 2362200"/>
              <a:gd name="connsiteX2" fmla="*/ 1299633 w 2506133"/>
              <a:gd name="connsiteY2" fmla="*/ 876300 h 2362200"/>
              <a:gd name="connsiteX3" fmla="*/ 677333 w 2506133"/>
              <a:gd name="connsiteY3" fmla="*/ 1244600 h 2362200"/>
              <a:gd name="connsiteX4" fmla="*/ 651933 w 2506133"/>
              <a:gd name="connsiteY4" fmla="*/ 1816100 h 2362200"/>
              <a:gd name="connsiteX5" fmla="*/ 93133 w 2506133"/>
              <a:gd name="connsiteY5" fmla="*/ 2159000 h 2362200"/>
              <a:gd name="connsiteX6" fmla="*/ 93133 w 2506133"/>
              <a:gd name="connsiteY6" fmla="*/ 2362200 h 236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06133" h="2362200">
                <a:moveTo>
                  <a:pt x="2506133" y="0"/>
                </a:moveTo>
                <a:cubicBezTo>
                  <a:pt x="2149474" y="117475"/>
                  <a:pt x="1792816" y="234950"/>
                  <a:pt x="1591733" y="381000"/>
                </a:cubicBezTo>
                <a:cubicBezTo>
                  <a:pt x="1390650" y="527050"/>
                  <a:pt x="1452033" y="732367"/>
                  <a:pt x="1299633" y="876300"/>
                </a:cubicBezTo>
                <a:cubicBezTo>
                  <a:pt x="1147233" y="1020233"/>
                  <a:pt x="785283" y="1087967"/>
                  <a:pt x="677333" y="1244600"/>
                </a:cubicBezTo>
                <a:cubicBezTo>
                  <a:pt x="569383" y="1401233"/>
                  <a:pt x="749300" y="1663700"/>
                  <a:pt x="651933" y="1816100"/>
                </a:cubicBezTo>
                <a:cubicBezTo>
                  <a:pt x="554566" y="1968500"/>
                  <a:pt x="186266" y="2067983"/>
                  <a:pt x="93133" y="2159000"/>
                </a:cubicBezTo>
                <a:cubicBezTo>
                  <a:pt x="0" y="2250017"/>
                  <a:pt x="93133" y="2362200"/>
                  <a:pt x="93133" y="2362200"/>
                </a:cubicBezTo>
              </a:path>
            </a:pathLst>
          </a:cu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3334782" y="3868002"/>
            <a:ext cx="630452" cy="400110"/>
          </a:xfrm>
          <a:prstGeom prst="ellipse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/>
          <p:cNvSpPr txBox="1"/>
          <p:nvPr/>
        </p:nvSpPr>
        <p:spPr>
          <a:xfrm>
            <a:off x="3055180" y="4245401"/>
            <a:ext cx="1205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MRU entry</a:t>
            </a:r>
          </a:p>
        </p:txBody>
      </p:sp>
      <p:sp>
        <p:nvSpPr>
          <p:cNvPr id="87" name="Freeform 86"/>
          <p:cNvSpPr/>
          <p:nvPr/>
        </p:nvSpPr>
        <p:spPr>
          <a:xfrm>
            <a:off x="5850467" y="1555750"/>
            <a:ext cx="2332566" cy="2241550"/>
          </a:xfrm>
          <a:custGeom>
            <a:avLst/>
            <a:gdLst>
              <a:gd name="connsiteX0" fmla="*/ 118533 w 2332566"/>
              <a:gd name="connsiteY0" fmla="*/ 19050 h 2241550"/>
              <a:gd name="connsiteX1" fmla="*/ 156633 w 2332566"/>
              <a:gd name="connsiteY1" fmla="*/ 69850 h 2241550"/>
              <a:gd name="connsiteX2" fmla="*/ 1058333 w 2332566"/>
              <a:gd name="connsiteY2" fmla="*/ 438150 h 2241550"/>
              <a:gd name="connsiteX3" fmla="*/ 1325033 w 2332566"/>
              <a:gd name="connsiteY3" fmla="*/ 819150 h 2241550"/>
              <a:gd name="connsiteX4" fmla="*/ 1794933 w 2332566"/>
              <a:gd name="connsiteY4" fmla="*/ 1149350 h 2241550"/>
              <a:gd name="connsiteX5" fmla="*/ 1896533 w 2332566"/>
              <a:gd name="connsiteY5" fmla="*/ 1797050 h 2241550"/>
              <a:gd name="connsiteX6" fmla="*/ 2264833 w 2332566"/>
              <a:gd name="connsiteY6" fmla="*/ 2089150 h 2241550"/>
              <a:gd name="connsiteX7" fmla="*/ 2302933 w 2332566"/>
              <a:gd name="connsiteY7" fmla="*/ 2241550 h 2241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32566" h="2241550">
                <a:moveTo>
                  <a:pt x="118533" y="19050"/>
                </a:moveTo>
                <a:cubicBezTo>
                  <a:pt x="59266" y="9525"/>
                  <a:pt x="0" y="0"/>
                  <a:pt x="156633" y="69850"/>
                </a:cubicBezTo>
                <a:cubicBezTo>
                  <a:pt x="313266" y="139700"/>
                  <a:pt x="863600" y="313267"/>
                  <a:pt x="1058333" y="438150"/>
                </a:cubicBezTo>
                <a:cubicBezTo>
                  <a:pt x="1253066" y="563033"/>
                  <a:pt x="1202266" y="700617"/>
                  <a:pt x="1325033" y="819150"/>
                </a:cubicBezTo>
                <a:cubicBezTo>
                  <a:pt x="1447800" y="937683"/>
                  <a:pt x="1699683" y="986367"/>
                  <a:pt x="1794933" y="1149350"/>
                </a:cubicBezTo>
                <a:cubicBezTo>
                  <a:pt x="1890183" y="1312333"/>
                  <a:pt x="1818216" y="1640417"/>
                  <a:pt x="1896533" y="1797050"/>
                </a:cubicBezTo>
                <a:cubicBezTo>
                  <a:pt x="1974850" y="1953683"/>
                  <a:pt x="2197100" y="2015067"/>
                  <a:pt x="2264833" y="2089150"/>
                </a:cubicBezTo>
                <a:cubicBezTo>
                  <a:pt x="2332566" y="2163233"/>
                  <a:pt x="2302933" y="2241550"/>
                  <a:pt x="2302933" y="2241550"/>
                </a:cubicBezTo>
              </a:path>
            </a:pathLst>
          </a:cu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7751648" y="3868002"/>
            <a:ext cx="630452" cy="400110"/>
          </a:xfrm>
          <a:prstGeom prst="ellipse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7580514" y="4268112"/>
            <a:ext cx="1973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LRU approximation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812825" y="1815524"/>
            <a:ext cx="477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7343887" y="2725738"/>
            <a:ext cx="477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282225" y="2713039"/>
            <a:ext cx="477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5202109" y="2717224"/>
            <a:ext cx="477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4135079" y="2725738"/>
            <a:ext cx="477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</a:p>
        </p:txBody>
      </p:sp>
      <p:grpSp>
        <p:nvGrpSpPr>
          <p:cNvPr id="107" name="Group 106"/>
          <p:cNvGrpSpPr/>
          <p:nvPr/>
        </p:nvGrpSpPr>
        <p:grpSpPr>
          <a:xfrm>
            <a:off x="8617530" y="750372"/>
            <a:ext cx="1927761" cy="824428"/>
            <a:chOff x="7093529" y="750372"/>
            <a:chExt cx="1927761" cy="824428"/>
          </a:xfrm>
        </p:grpSpPr>
        <p:sp>
          <p:nvSpPr>
            <p:cNvPr id="108" name="TextBox 107"/>
            <p:cNvSpPr txBox="1"/>
            <p:nvPr/>
          </p:nvSpPr>
          <p:spPr>
            <a:xfrm>
              <a:off x="7829888" y="750372"/>
              <a:ext cx="11914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aprox</a:t>
              </a:r>
              <a:r>
                <a:rPr lang="en-US" dirty="0"/>
                <a:t>. LRU</a:t>
              </a: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7890768" y="1205468"/>
              <a:ext cx="6554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MRU</a:t>
              </a:r>
            </a:p>
          </p:txBody>
        </p:sp>
        <p:cxnSp>
          <p:nvCxnSpPr>
            <p:cNvPr id="111" name="Straight Arrow Connector 110"/>
            <p:cNvCxnSpPr/>
            <p:nvPr/>
          </p:nvCxnSpPr>
          <p:spPr>
            <a:xfrm>
              <a:off x="7093529" y="985838"/>
              <a:ext cx="605052" cy="1588"/>
            </a:xfrm>
            <a:prstGeom prst="straightConnector1">
              <a:avLst/>
            </a:prstGeom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/>
            <p:nvPr/>
          </p:nvCxnSpPr>
          <p:spPr>
            <a:xfrm>
              <a:off x="7093530" y="1409699"/>
              <a:ext cx="605051" cy="2"/>
            </a:xfrm>
            <a:prstGeom prst="straightConnector1">
              <a:avLst/>
            </a:prstGeom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Group 21">
            <a:extLst>
              <a:ext uri="{FF2B5EF4-FFF2-40B4-BE49-F238E27FC236}">
                <a16:creationId xmlns:a16="http://schemas.microsoft.com/office/drawing/2014/main" id="{F3613116-1E12-714F-8654-AAC47DD55125}"/>
              </a:ext>
            </a:extLst>
          </p:cNvPr>
          <p:cNvGrpSpPr/>
          <p:nvPr/>
        </p:nvGrpSpPr>
        <p:grpSpPr>
          <a:xfrm>
            <a:off x="3454502" y="5182717"/>
            <a:ext cx="1866799" cy="461665"/>
            <a:chOff x="2971800" y="4286250"/>
            <a:chExt cx="1866799" cy="461665"/>
          </a:xfrm>
        </p:grpSpPr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9D7358BB-A831-2F4F-9774-F0FF52D6FEB9}"/>
                </a:ext>
              </a:extLst>
            </p:cNvPr>
            <p:cNvSpPr/>
            <p:nvPr/>
          </p:nvSpPr>
          <p:spPr>
            <a:xfrm>
              <a:off x="4035178" y="4292600"/>
              <a:ext cx="803421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379A6719-B27F-314D-A7EC-F36EA7B73C66}"/>
                </a:ext>
              </a:extLst>
            </p:cNvPr>
            <p:cNvSpPr/>
            <p:nvPr/>
          </p:nvSpPr>
          <p:spPr>
            <a:xfrm>
              <a:off x="2971800" y="4292600"/>
              <a:ext cx="206370" cy="450850"/>
            </a:xfrm>
            <a:prstGeom prst="rect">
              <a:avLst/>
            </a:prstGeom>
            <a:effectLst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3" name="Group 20">
              <a:extLst>
                <a:ext uri="{FF2B5EF4-FFF2-40B4-BE49-F238E27FC236}">
                  <a16:creationId xmlns:a16="http://schemas.microsoft.com/office/drawing/2014/main" id="{BA61B82C-AA4B-424B-8278-491302697192}"/>
                </a:ext>
              </a:extLst>
            </p:cNvPr>
            <p:cNvGrpSpPr/>
            <p:nvPr/>
          </p:nvGrpSpPr>
          <p:grpSpPr>
            <a:xfrm>
              <a:off x="3174999" y="4286250"/>
              <a:ext cx="865881" cy="461665"/>
              <a:chOff x="3174999" y="4306630"/>
              <a:chExt cx="865881" cy="461665"/>
            </a:xfrm>
          </p:grpSpPr>
          <p:sp>
            <p:nvSpPr>
              <p:cNvPr id="125" name="Rectangle 124">
                <a:extLst>
                  <a:ext uri="{FF2B5EF4-FFF2-40B4-BE49-F238E27FC236}">
                    <a16:creationId xmlns:a16="http://schemas.microsoft.com/office/drawing/2014/main" id="{8A992389-075F-DB49-99AD-6E27DB714A1E}"/>
                  </a:ext>
                </a:extLst>
              </p:cNvPr>
              <p:cNvSpPr/>
              <p:nvPr/>
            </p:nvSpPr>
            <p:spPr>
              <a:xfrm>
                <a:off x="3174999" y="4312037"/>
                <a:ext cx="865881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 125">
                <a:extLst>
                  <a:ext uri="{FF2B5EF4-FFF2-40B4-BE49-F238E27FC236}">
                    <a16:creationId xmlns:a16="http://schemas.microsoft.com/office/drawing/2014/main" id="{C03144F9-4C11-0046-BA28-AF3578472B5C}"/>
                  </a:ext>
                </a:extLst>
              </p:cNvPr>
              <p:cNvSpPr/>
              <p:nvPr/>
            </p:nvSpPr>
            <p:spPr>
              <a:xfrm>
                <a:off x="3177843" y="4306630"/>
                <a:ext cx="86303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0x0…</a:t>
                </a:r>
              </a:p>
            </p:txBody>
          </p:sp>
        </p:grpSp>
      </p:grpSp>
      <p:sp>
        <p:nvSpPr>
          <p:cNvPr id="127" name="TextBox 126">
            <a:extLst>
              <a:ext uri="{FF2B5EF4-FFF2-40B4-BE49-F238E27FC236}">
                <a16:creationId xmlns:a16="http://schemas.microsoft.com/office/drawing/2014/main" id="{85B8A251-FAEC-A147-A9F4-6BFA9D266873}"/>
              </a:ext>
            </a:extLst>
          </p:cNvPr>
          <p:cNvSpPr txBox="1"/>
          <p:nvPr/>
        </p:nvSpPr>
        <p:spPr>
          <a:xfrm>
            <a:off x="1228809" y="5176967"/>
            <a:ext cx="22236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0110 1000 11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DB5B8DA0-0279-ED4D-BCC3-E828C251A1C2}"/>
              </a:ext>
            </a:extLst>
          </p:cNvPr>
          <p:cNvSpPr txBox="1"/>
          <p:nvPr/>
        </p:nvSpPr>
        <p:spPr>
          <a:xfrm>
            <a:off x="1957859" y="4123210"/>
            <a:ext cx="8673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Index</a:t>
            </a:r>
          </a:p>
        </p:txBody>
      </p:sp>
      <p:grpSp>
        <p:nvGrpSpPr>
          <p:cNvPr id="130" name="Group 33">
            <a:extLst>
              <a:ext uri="{FF2B5EF4-FFF2-40B4-BE49-F238E27FC236}">
                <a16:creationId xmlns:a16="http://schemas.microsoft.com/office/drawing/2014/main" id="{1E3A3B70-BDED-D54A-BA6D-2020BFDF8719}"/>
              </a:ext>
            </a:extLst>
          </p:cNvPr>
          <p:cNvGrpSpPr/>
          <p:nvPr/>
        </p:nvGrpSpPr>
        <p:grpSpPr>
          <a:xfrm>
            <a:off x="2293140" y="5763742"/>
            <a:ext cx="45719" cy="355600"/>
            <a:chOff x="1452881" y="5689600"/>
            <a:chExt cx="45719" cy="355600"/>
          </a:xfrm>
        </p:grpSpPr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302D441B-5FA4-C64E-9073-C632CA9E4997}"/>
                </a:ext>
              </a:extLst>
            </p:cNvPr>
            <p:cNvSpPr/>
            <p:nvPr/>
          </p:nvSpPr>
          <p:spPr>
            <a:xfrm>
              <a:off x="1452881" y="56896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7BADF7DE-45C7-9348-BDC7-3F290DD64273}"/>
                </a:ext>
              </a:extLst>
            </p:cNvPr>
            <p:cNvSpPr/>
            <p:nvPr/>
          </p:nvSpPr>
          <p:spPr>
            <a:xfrm>
              <a:off x="1452881" y="58420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F7095DDA-74A6-1442-A404-D50794CACDBF}"/>
                </a:ext>
              </a:extLst>
            </p:cNvPr>
            <p:cNvSpPr/>
            <p:nvPr/>
          </p:nvSpPr>
          <p:spPr>
            <a:xfrm>
              <a:off x="1452881" y="59944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5" name="Group 34">
            <a:extLst>
              <a:ext uri="{FF2B5EF4-FFF2-40B4-BE49-F238E27FC236}">
                <a16:creationId xmlns:a16="http://schemas.microsoft.com/office/drawing/2014/main" id="{8D6FF134-5676-DC4A-8F12-25F8DA4AEB14}"/>
              </a:ext>
            </a:extLst>
          </p:cNvPr>
          <p:cNvGrpSpPr/>
          <p:nvPr/>
        </p:nvGrpSpPr>
        <p:grpSpPr>
          <a:xfrm>
            <a:off x="2293140" y="4758209"/>
            <a:ext cx="45719" cy="355600"/>
            <a:chOff x="1452881" y="5689600"/>
            <a:chExt cx="45719" cy="355600"/>
          </a:xfrm>
        </p:grpSpPr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84DFCEF6-EFFC-7240-ACDD-CBCE0390173B}"/>
                </a:ext>
              </a:extLst>
            </p:cNvPr>
            <p:cNvSpPr/>
            <p:nvPr/>
          </p:nvSpPr>
          <p:spPr>
            <a:xfrm>
              <a:off x="1452881" y="56896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9886846D-096D-614B-8468-BE05053D26CB}"/>
                </a:ext>
              </a:extLst>
            </p:cNvPr>
            <p:cNvSpPr/>
            <p:nvPr/>
          </p:nvSpPr>
          <p:spPr>
            <a:xfrm>
              <a:off x="1452881" y="58420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D641E911-BAFE-AD44-AE99-70D99DEDBA5D}"/>
                </a:ext>
              </a:extLst>
            </p:cNvPr>
            <p:cNvSpPr/>
            <p:nvPr/>
          </p:nvSpPr>
          <p:spPr>
            <a:xfrm>
              <a:off x="1452881" y="5994400"/>
              <a:ext cx="45719" cy="5080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9" name="TextBox 138">
            <a:extLst>
              <a:ext uri="{FF2B5EF4-FFF2-40B4-BE49-F238E27FC236}">
                <a16:creationId xmlns:a16="http://schemas.microsoft.com/office/drawing/2014/main" id="{661B0391-1D72-CA4F-A387-73283BAA6C1F}"/>
              </a:ext>
            </a:extLst>
          </p:cNvPr>
          <p:cNvSpPr txBox="1"/>
          <p:nvPr/>
        </p:nvSpPr>
        <p:spPr>
          <a:xfrm>
            <a:off x="3372882" y="4764044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V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EA702732-9C5C-5640-BC8E-17A0016E7656}"/>
              </a:ext>
            </a:extLst>
          </p:cNvPr>
          <p:cNvSpPr txBox="1"/>
          <p:nvPr/>
        </p:nvSpPr>
        <p:spPr>
          <a:xfrm>
            <a:off x="3728509" y="4764044"/>
            <a:ext cx="602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Tag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BBF17026-0A4A-CF41-942A-874D99383F5C}"/>
              </a:ext>
            </a:extLst>
          </p:cNvPr>
          <p:cNvSpPr txBox="1"/>
          <p:nvPr/>
        </p:nvSpPr>
        <p:spPr>
          <a:xfrm>
            <a:off x="4485235" y="4764044"/>
            <a:ext cx="765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Data</a:t>
            </a:r>
          </a:p>
        </p:txBody>
      </p: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FCBEAF78-60F6-CE45-A63D-C3C45A867470}"/>
              </a:ext>
            </a:extLst>
          </p:cNvPr>
          <p:cNvGrpSpPr/>
          <p:nvPr/>
        </p:nvGrpSpPr>
        <p:grpSpPr>
          <a:xfrm>
            <a:off x="5339489" y="4762540"/>
            <a:ext cx="1948418" cy="880338"/>
            <a:chOff x="2001282" y="4842301"/>
            <a:chExt cx="1948418" cy="880338"/>
          </a:xfrm>
        </p:grpSpPr>
        <p:grpSp>
          <p:nvGrpSpPr>
            <p:cNvPr id="143" name="Group 21">
              <a:extLst>
                <a:ext uri="{FF2B5EF4-FFF2-40B4-BE49-F238E27FC236}">
                  <a16:creationId xmlns:a16="http://schemas.microsoft.com/office/drawing/2014/main" id="{7DD7477E-E33A-A448-AB10-B84E60E20CD2}"/>
                </a:ext>
              </a:extLst>
            </p:cNvPr>
            <p:cNvGrpSpPr/>
            <p:nvPr/>
          </p:nvGrpSpPr>
          <p:grpSpPr>
            <a:xfrm>
              <a:off x="2082901" y="5260974"/>
              <a:ext cx="1866799" cy="461665"/>
              <a:chOff x="2971800" y="4286250"/>
              <a:chExt cx="1866799" cy="461665"/>
            </a:xfrm>
          </p:grpSpPr>
          <p:sp>
            <p:nvSpPr>
              <p:cNvPr id="147" name="Rectangle 146">
                <a:extLst>
                  <a:ext uri="{FF2B5EF4-FFF2-40B4-BE49-F238E27FC236}">
                    <a16:creationId xmlns:a16="http://schemas.microsoft.com/office/drawing/2014/main" id="{71925FE7-BDF5-394B-8E85-38EA95F4E7EB}"/>
                  </a:ext>
                </a:extLst>
              </p:cNvPr>
              <p:cNvSpPr/>
              <p:nvPr/>
            </p:nvSpPr>
            <p:spPr>
              <a:xfrm>
                <a:off x="4035178" y="4292600"/>
                <a:ext cx="803421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8" name="Rectangle 147">
                <a:extLst>
                  <a:ext uri="{FF2B5EF4-FFF2-40B4-BE49-F238E27FC236}">
                    <a16:creationId xmlns:a16="http://schemas.microsoft.com/office/drawing/2014/main" id="{8AD3C5C6-B51B-014A-8B7F-57AD669324BA}"/>
                  </a:ext>
                </a:extLst>
              </p:cNvPr>
              <p:cNvSpPr/>
              <p:nvPr/>
            </p:nvSpPr>
            <p:spPr>
              <a:xfrm>
                <a:off x="2971800" y="4292600"/>
                <a:ext cx="206370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49" name="Group 20">
                <a:extLst>
                  <a:ext uri="{FF2B5EF4-FFF2-40B4-BE49-F238E27FC236}">
                    <a16:creationId xmlns:a16="http://schemas.microsoft.com/office/drawing/2014/main" id="{37044538-CC33-DD45-8F5E-4369517A527F}"/>
                  </a:ext>
                </a:extLst>
              </p:cNvPr>
              <p:cNvGrpSpPr/>
              <p:nvPr/>
            </p:nvGrpSpPr>
            <p:grpSpPr>
              <a:xfrm>
                <a:off x="3174999" y="4286250"/>
                <a:ext cx="865881" cy="461665"/>
                <a:chOff x="3174999" y="4306630"/>
                <a:chExt cx="865881" cy="461665"/>
              </a:xfrm>
            </p:grpSpPr>
            <p:sp>
              <p:nvSpPr>
                <p:cNvPr id="150" name="Rectangle 149">
                  <a:extLst>
                    <a:ext uri="{FF2B5EF4-FFF2-40B4-BE49-F238E27FC236}">
                      <a16:creationId xmlns:a16="http://schemas.microsoft.com/office/drawing/2014/main" id="{63DF887D-29CE-8E4B-8A53-F54659CDFB23}"/>
                    </a:ext>
                  </a:extLst>
                </p:cNvPr>
                <p:cNvSpPr/>
                <p:nvPr/>
              </p:nvSpPr>
              <p:spPr>
                <a:xfrm>
                  <a:off x="3174999" y="4312037"/>
                  <a:ext cx="865881" cy="450850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1" name="Rectangle 150">
                  <a:extLst>
                    <a:ext uri="{FF2B5EF4-FFF2-40B4-BE49-F238E27FC236}">
                      <a16:creationId xmlns:a16="http://schemas.microsoft.com/office/drawing/2014/main" id="{44AA8669-3962-B34A-9750-42F9F6673163}"/>
                    </a:ext>
                  </a:extLst>
                </p:cNvPr>
                <p:cNvSpPr/>
                <p:nvPr/>
              </p:nvSpPr>
              <p:spPr>
                <a:xfrm>
                  <a:off x="3177843" y="4306630"/>
                  <a:ext cx="86303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>
                      <a:latin typeface="Consolas" panose="020B0609020204030204" pitchFamily="49" charset="0"/>
                      <a:cs typeface="Consolas" panose="020B0609020204030204" pitchFamily="49" charset="0"/>
                    </a:rPr>
                    <a:t>0x0…</a:t>
                  </a:r>
                </a:p>
              </p:txBody>
            </p:sp>
          </p:grpSp>
        </p:grp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4AF6FC90-08F6-A845-A5E3-D440DEC8E728}"/>
                </a:ext>
              </a:extLst>
            </p:cNvPr>
            <p:cNvSpPr txBox="1"/>
            <p:nvPr/>
          </p:nvSpPr>
          <p:spPr>
            <a:xfrm>
              <a:off x="2001282" y="4842301"/>
              <a:ext cx="3642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V</a:t>
              </a:r>
            </a:p>
          </p:txBody>
        </p:sp>
        <p:sp>
          <p:nvSpPr>
            <p:cNvPr id="145" name="TextBox 144">
              <a:extLst>
                <a:ext uri="{FF2B5EF4-FFF2-40B4-BE49-F238E27FC236}">
                  <a16:creationId xmlns:a16="http://schemas.microsoft.com/office/drawing/2014/main" id="{8551BE59-2ABC-484C-B249-10FDF96152AE}"/>
                </a:ext>
              </a:extLst>
            </p:cNvPr>
            <p:cNvSpPr txBox="1"/>
            <p:nvPr/>
          </p:nvSpPr>
          <p:spPr>
            <a:xfrm>
              <a:off x="2356908" y="4842301"/>
              <a:ext cx="6028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Tag</a:t>
              </a:r>
            </a:p>
          </p:txBody>
        </p: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C146127A-2C40-6A4A-9F8F-705C3C08270F}"/>
                </a:ext>
              </a:extLst>
            </p:cNvPr>
            <p:cNvSpPr txBox="1"/>
            <p:nvPr/>
          </p:nvSpPr>
          <p:spPr>
            <a:xfrm>
              <a:off x="3113635" y="4842301"/>
              <a:ext cx="7653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Data</a:t>
              </a:r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A8F218EB-0E82-244B-AF25-F4079A113DD7}"/>
              </a:ext>
            </a:extLst>
          </p:cNvPr>
          <p:cNvGrpSpPr/>
          <p:nvPr/>
        </p:nvGrpSpPr>
        <p:grpSpPr>
          <a:xfrm>
            <a:off x="8071882" y="4762540"/>
            <a:ext cx="1948418" cy="880338"/>
            <a:chOff x="2001282" y="4842301"/>
            <a:chExt cx="1948418" cy="880338"/>
          </a:xfrm>
        </p:grpSpPr>
        <p:grpSp>
          <p:nvGrpSpPr>
            <p:cNvPr id="153" name="Group 21">
              <a:extLst>
                <a:ext uri="{FF2B5EF4-FFF2-40B4-BE49-F238E27FC236}">
                  <a16:creationId xmlns:a16="http://schemas.microsoft.com/office/drawing/2014/main" id="{387DC30C-AC2C-734B-B4AC-A1F664808AF2}"/>
                </a:ext>
              </a:extLst>
            </p:cNvPr>
            <p:cNvGrpSpPr/>
            <p:nvPr/>
          </p:nvGrpSpPr>
          <p:grpSpPr>
            <a:xfrm>
              <a:off x="2082901" y="5260974"/>
              <a:ext cx="1866799" cy="461665"/>
              <a:chOff x="2971800" y="4286250"/>
              <a:chExt cx="1866799" cy="461665"/>
            </a:xfrm>
          </p:grpSpPr>
          <p:sp>
            <p:nvSpPr>
              <p:cNvPr id="157" name="Rectangle 156">
                <a:extLst>
                  <a:ext uri="{FF2B5EF4-FFF2-40B4-BE49-F238E27FC236}">
                    <a16:creationId xmlns:a16="http://schemas.microsoft.com/office/drawing/2014/main" id="{648330AE-36A4-A742-B9FF-3FA4BB452FB8}"/>
                  </a:ext>
                </a:extLst>
              </p:cNvPr>
              <p:cNvSpPr/>
              <p:nvPr/>
            </p:nvSpPr>
            <p:spPr>
              <a:xfrm>
                <a:off x="4035178" y="4292600"/>
                <a:ext cx="803421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Rectangle 157">
                <a:extLst>
                  <a:ext uri="{FF2B5EF4-FFF2-40B4-BE49-F238E27FC236}">
                    <a16:creationId xmlns:a16="http://schemas.microsoft.com/office/drawing/2014/main" id="{2D5A440E-2855-3644-B0AF-FA8A7CE4E11A}"/>
                  </a:ext>
                </a:extLst>
              </p:cNvPr>
              <p:cNvSpPr/>
              <p:nvPr/>
            </p:nvSpPr>
            <p:spPr>
              <a:xfrm>
                <a:off x="2971800" y="4292600"/>
                <a:ext cx="206370" cy="450850"/>
              </a:xfrm>
              <a:prstGeom prst="rect">
                <a:avLst/>
              </a:prstGeom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59" name="Group 20">
                <a:extLst>
                  <a:ext uri="{FF2B5EF4-FFF2-40B4-BE49-F238E27FC236}">
                    <a16:creationId xmlns:a16="http://schemas.microsoft.com/office/drawing/2014/main" id="{0A3A664E-B202-984B-B328-A8F638C13464}"/>
                  </a:ext>
                </a:extLst>
              </p:cNvPr>
              <p:cNvGrpSpPr/>
              <p:nvPr/>
            </p:nvGrpSpPr>
            <p:grpSpPr>
              <a:xfrm>
                <a:off x="3174999" y="4286250"/>
                <a:ext cx="865881" cy="461665"/>
                <a:chOff x="3174999" y="4306630"/>
                <a:chExt cx="865881" cy="461665"/>
              </a:xfrm>
            </p:grpSpPr>
            <p:sp>
              <p:nvSpPr>
                <p:cNvPr id="160" name="Rectangle 159">
                  <a:extLst>
                    <a:ext uri="{FF2B5EF4-FFF2-40B4-BE49-F238E27FC236}">
                      <a16:creationId xmlns:a16="http://schemas.microsoft.com/office/drawing/2014/main" id="{5F1E13FA-433D-1841-83E8-FB653BC8FE74}"/>
                    </a:ext>
                  </a:extLst>
                </p:cNvPr>
                <p:cNvSpPr/>
                <p:nvPr/>
              </p:nvSpPr>
              <p:spPr>
                <a:xfrm>
                  <a:off x="3174999" y="4312037"/>
                  <a:ext cx="865881" cy="450850"/>
                </a:xfrm>
                <a:prstGeom prst="rect">
                  <a:avLst/>
                </a:prstGeom>
                <a:effectLst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1" name="Rectangle 160">
                  <a:extLst>
                    <a:ext uri="{FF2B5EF4-FFF2-40B4-BE49-F238E27FC236}">
                      <a16:creationId xmlns:a16="http://schemas.microsoft.com/office/drawing/2014/main" id="{DC698566-25FC-9C45-BDBB-776E1CB50C58}"/>
                    </a:ext>
                  </a:extLst>
                </p:cNvPr>
                <p:cNvSpPr/>
                <p:nvPr/>
              </p:nvSpPr>
              <p:spPr>
                <a:xfrm>
                  <a:off x="3177843" y="4306630"/>
                  <a:ext cx="863037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>
                      <a:latin typeface="Consolas" panose="020B0609020204030204" pitchFamily="49" charset="0"/>
                      <a:cs typeface="Consolas" panose="020B0609020204030204" pitchFamily="49" charset="0"/>
                    </a:rPr>
                    <a:t>0x0…</a:t>
                  </a:r>
                </a:p>
              </p:txBody>
            </p:sp>
          </p:grpSp>
        </p:grp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B7CEB512-C0C3-8346-9232-D7E0C45EB877}"/>
                </a:ext>
              </a:extLst>
            </p:cNvPr>
            <p:cNvSpPr txBox="1"/>
            <p:nvPr/>
          </p:nvSpPr>
          <p:spPr>
            <a:xfrm>
              <a:off x="2001282" y="4842301"/>
              <a:ext cx="3642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V</a:t>
              </a: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E5FCD452-2262-E54D-9164-0C373E7CD2F3}"/>
                </a:ext>
              </a:extLst>
            </p:cNvPr>
            <p:cNvSpPr txBox="1"/>
            <p:nvPr/>
          </p:nvSpPr>
          <p:spPr>
            <a:xfrm>
              <a:off x="2356908" y="4842301"/>
              <a:ext cx="60289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Tag</a:t>
              </a: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A0EF771F-FA52-E04A-B6C5-00F8A388A8E0}"/>
                </a:ext>
              </a:extLst>
            </p:cNvPr>
            <p:cNvSpPr txBox="1"/>
            <p:nvPr/>
          </p:nvSpPr>
          <p:spPr>
            <a:xfrm>
              <a:off x="3113635" y="4842301"/>
              <a:ext cx="7653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Data</a:t>
              </a:r>
            </a:p>
          </p:txBody>
        </p:sp>
      </p:grpSp>
      <p:sp>
        <p:nvSpPr>
          <p:cNvPr id="165" name="TextBox 164">
            <a:extLst>
              <a:ext uri="{FF2B5EF4-FFF2-40B4-BE49-F238E27FC236}">
                <a16:creationId xmlns:a16="http://schemas.microsoft.com/office/drawing/2014/main" id="{C854ECAF-2004-1B42-AAF4-EAEC92480231}"/>
              </a:ext>
            </a:extLst>
          </p:cNvPr>
          <p:cNvSpPr txBox="1"/>
          <p:nvPr/>
        </p:nvSpPr>
        <p:spPr>
          <a:xfrm>
            <a:off x="3737084" y="5989594"/>
            <a:ext cx="1111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Entry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000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5D5452AA-ECEC-C34D-95BD-B9809EE74D36}"/>
              </a:ext>
            </a:extLst>
          </p:cNvPr>
          <p:cNvSpPr txBox="1"/>
          <p:nvPr/>
        </p:nvSpPr>
        <p:spPr>
          <a:xfrm>
            <a:off x="5910299" y="5989594"/>
            <a:ext cx="1111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Entry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001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1757C8E6-2C5F-A44C-85A0-DFE45C787D26}"/>
              </a:ext>
            </a:extLst>
          </p:cNvPr>
          <p:cNvSpPr txBox="1"/>
          <p:nvPr/>
        </p:nvSpPr>
        <p:spPr>
          <a:xfrm>
            <a:off x="8488864" y="5989594"/>
            <a:ext cx="1111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Entry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111</a:t>
            </a:r>
          </a:p>
        </p:txBody>
      </p:sp>
    </p:spTree>
    <p:extLst>
      <p:ext uri="{BB962C8B-B14F-4D97-AF65-F5344CB8AC3E}">
        <p14:creationId xmlns:p14="http://schemas.microsoft.com/office/powerpoint/2010/main" val="2562213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84" grpId="0" animBg="1"/>
      <p:bldP spid="86" grpId="0"/>
      <p:bldP spid="87" grpId="0" animBg="1"/>
      <p:bldP spid="89" grpId="0" animBg="1"/>
      <p:bldP spid="9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1518</TotalTime>
  <Words>782</Words>
  <Application>Microsoft Macintosh PowerPoint</Application>
  <PresentationFormat>Widescreen</PresentationFormat>
  <Paragraphs>419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Consolas</vt:lpstr>
      <vt:lpstr>Office Theme</vt:lpstr>
      <vt:lpstr>Tree-based Least-Recently Used (LRU) Approximation</vt:lpstr>
      <vt:lpstr>2-way set associative caches</vt:lpstr>
      <vt:lpstr>2-way set associative caches</vt:lpstr>
      <vt:lpstr>2-way set associative caches</vt:lpstr>
      <vt:lpstr>2-way set associative caches</vt:lpstr>
      <vt:lpstr>n-way set associative caches</vt:lpstr>
      <vt:lpstr>LRU Approximation</vt:lpstr>
      <vt:lpstr>LRU Approximation</vt:lpstr>
      <vt:lpstr>LRU Approximation</vt:lpstr>
      <vt:lpstr>LRU Approximation</vt:lpstr>
      <vt:lpstr>LRU Approximation</vt:lpstr>
      <vt:lpstr>LRU Approximation</vt:lpstr>
      <vt:lpstr>LRU Approximation</vt:lpstr>
      <vt:lpstr>Assignment</vt:lpstr>
      <vt:lpstr>Assignment (cont.)</vt:lpstr>
      <vt:lpstr>Example</vt:lpstr>
      <vt:lpstr>Storing a binary tree in memory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Tree-based LRU Approximation</dc:title>
  <dc:creator>Abdulrahman Alattas</dc:creator>
  <cp:lastModifiedBy>Jose Amaral</cp:lastModifiedBy>
  <cp:revision>20</cp:revision>
  <cp:lastPrinted>2019-05-15T19:08:45Z</cp:lastPrinted>
  <dcterms:created xsi:type="dcterms:W3CDTF">2019-05-14T21:45:31Z</dcterms:created>
  <dcterms:modified xsi:type="dcterms:W3CDTF">2019-10-07T21:39:17Z</dcterms:modified>
</cp:coreProperties>
</file>