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34DE5DD-B825-4351-B132-9BDCE383AC2E}">
  <a:tblStyle styleId="{A34DE5DD-B825-4351-B132-9BDCE383AC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98b7f4b9d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e98b7f4b9d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6adca80b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76adca80b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ee7d71afb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ee7d71afb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ea1b20dfd4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ea1b20dfd4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76adca80b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76adca80b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ee7d71afb1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ee7d71afb1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eec7581690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eec7581690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e98b7f4b9d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e98b7f4b9d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e98b7f4b9d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e98b7f4b9d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ef0c9ec93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ef0c9ec93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e98b7f4b9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e98b7f4b9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ef0c9ec93e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ef0c9ec93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e98b7f4b9d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e98b7f4b9d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ee7d71afb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ee7d71afb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e98b7f4b9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e98b7f4b9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e98b7f4b9d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e98b7f4b9d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ea1b20dfd4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ea1b20dfd4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ea1b20dfd4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ea1b20dfd4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ea1b20dfd4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ea1b20dfd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ef0c9ec93e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ef0c9ec93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e98b7f4b9d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e98b7f4b9d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eec758169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eec758169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e98b7f4b9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e98b7f4b9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e98b7f4b9d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e98b7f4b9d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e98b7f4b9d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e98b7f4b9d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ef0c9ec93e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ef0c9ec93e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e98b7f4b9d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e98b7f4b9d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e98b7f4b9d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e98b7f4b9d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e98b7f4b9d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e98b7f4b9d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ef0c9ec93e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ef0c9ec93e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ef0c9ec93e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ef0c9ec93e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e98b7f4b9d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e98b7f4b9d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e98b7f4b9d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e98b7f4b9d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e98b7f4b9d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e98b7f4b9d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e98b7f4b9d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e98b7f4b9d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ef0c9ec93e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ef0c9ec93e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ee7d71afb1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ee7d71afb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ee7d71afb1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ee7d71afb1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ef0c9ec93e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ef0c9ec93e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ee7d71afb1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ee7d71afb1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ef0c9ec93e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ef0c9ec93e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ef0c9ec93e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ef0c9ec93e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ee7d71afb1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2ee7d71afb1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eec758169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eec758169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ee7d71afb1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ee7d71afb1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ee7d71afb1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2ee7d71afb1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ef0c9ec93e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ef0c9ec93e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ef0c9ec93e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ef0c9ec93e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ef0c9ec93e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2ef0c9ec93e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ee7d71afb1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2ee7d71afb1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ef0c9ec93e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ef0c9ec93e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ef0c9ec93e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ef0c9ec93e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ef0c9ec93e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ef0c9ec93e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ef0c9ec93e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ef0c9ec93e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e98b7f4b9d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e98b7f4b9d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76adca80b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276adca80b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ea1b20dfd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ea1b20dfd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76adca80b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76adca80b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ee7d71afb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ee7d71afb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5.png"/><Relationship Id="rId5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 4: Dungeon Crawler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CMPUT 229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>
            <p:ph type="title"/>
          </p:nvPr>
        </p:nvSpPr>
        <p:spPr>
          <a:xfrm>
            <a:off x="311700" y="343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Loot Array</a:t>
            </a:r>
            <a:endParaRPr/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899" y="2571750"/>
            <a:ext cx="1775250" cy="104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 txBox="1"/>
          <p:nvPr/>
        </p:nvSpPr>
        <p:spPr>
          <a:xfrm>
            <a:off x="3269925" y="2571750"/>
            <a:ext cx="573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Loot can be imagined as this C struct.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45" name="Google Shape;145;p22"/>
          <p:cNvCxnSpPr/>
          <p:nvPr/>
        </p:nvCxnSpPr>
        <p:spPr>
          <a:xfrm flipH="1">
            <a:off x="2426588" y="2937600"/>
            <a:ext cx="600900" cy="7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6" name="Google Shape;146;p22"/>
          <p:cNvSpPr txBox="1"/>
          <p:nvPr/>
        </p:nvSpPr>
        <p:spPr>
          <a:xfrm>
            <a:off x="408900" y="1267850"/>
            <a:ext cx="8326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loot array is an array of loot “structs”. Each loot struct contains two 32-bit integers that represent the coordinates of a loot item.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title"/>
          </p:nvPr>
        </p:nvSpPr>
        <p:spPr>
          <a:xfrm>
            <a:off x="311700" y="343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Loot Array</a:t>
            </a: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263" y="3860050"/>
            <a:ext cx="4689850" cy="41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284" y="3132126"/>
            <a:ext cx="4689850" cy="42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5137" y="1259100"/>
            <a:ext cx="1628775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/>
          <p:nvPr/>
        </p:nvSpPr>
        <p:spPr>
          <a:xfrm>
            <a:off x="4010975" y="1643000"/>
            <a:ext cx="896400" cy="164700"/>
          </a:xfrm>
          <a:prstGeom prst="rect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3"/>
          <p:cNvSpPr/>
          <p:nvPr/>
        </p:nvSpPr>
        <p:spPr>
          <a:xfrm>
            <a:off x="4010975" y="1455500"/>
            <a:ext cx="896400" cy="164700"/>
          </a:xfrm>
          <a:prstGeom prst="rect">
            <a:avLst/>
          </a:prstGeom>
          <a:noFill/>
          <a:ln cap="flat" cmpd="sng" w="2857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7" name="Google Shape;157;p23"/>
          <p:cNvCxnSpPr/>
          <p:nvPr/>
        </p:nvCxnSpPr>
        <p:spPr>
          <a:xfrm>
            <a:off x="4907375" y="1704750"/>
            <a:ext cx="759600" cy="7200"/>
          </a:xfrm>
          <a:prstGeom prst="straightConnector1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8" name="Google Shape;158;p23"/>
          <p:cNvCxnSpPr/>
          <p:nvPr/>
        </p:nvCxnSpPr>
        <p:spPr>
          <a:xfrm flipH="1">
            <a:off x="3333250" y="1537700"/>
            <a:ext cx="693000" cy="300"/>
          </a:xfrm>
          <a:prstGeom prst="straightConnector1">
            <a:avLst/>
          </a:prstGeom>
          <a:noFill/>
          <a:ln cap="flat" cmpd="sng" w="28575">
            <a:solidFill>
              <a:srgbClr val="93C4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9" name="Google Shape;159;p23"/>
          <p:cNvCxnSpPr/>
          <p:nvPr/>
        </p:nvCxnSpPr>
        <p:spPr>
          <a:xfrm flipH="1">
            <a:off x="3335075" y="1529250"/>
            <a:ext cx="9600" cy="1598100"/>
          </a:xfrm>
          <a:prstGeom prst="straightConnector1">
            <a:avLst/>
          </a:prstGeom>
          <a:noFill/>
          <a:ln cap="flat" cmpd="sng" w="28575">
            <a:solidFill>
              <a:srgbClr val="93C47D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0" name="Google Shape;160;p23"/>
          <p:cNvCxnSpPr/>
          <p:nvPr/>
        </p:nvCxnSpPr>
        <p:spPr>
          <a:xfrm>
            <a:off x="5656675" y="1708175"/>
            <a:ext cx="12000" cy="1433100"/>
          </a:xfrm>
          <a:prstGeom prst="straightConnector1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1" name="Google Shape;161;p23"/>
          <p:cNvSpPr txBox="1"/>
          <p:nvPr/>
        </p:nvSpPr>
        <p:spPr>
          <a:xfrm>
            <a:off x="4255113" y="881225"/>
            <a:ext cx="17907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</a:rPr>
              <a:t>smalldungeon.txt:</a:t>
            </a:r>
            <a:endParaRPr sz="13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7684" y="3284526"/>
            <a:ext cx="4689850" cy="42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350" y="200300"/>
            <a:ext cx="39624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/>
          <p:nvPr/>
        </p:nvSpPr>
        <p:spPr>
          <a:xfrm>
            <a:off x="2167700" y="3239875"/>
            <a:ext cx="2478300" cy="558600"/>
          </a:xfrm>
          <a:prstGeom prst="rect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4"/>
          <p:cNvSpPr/>
          <p:nvPr/>
        </p:nvSpPr>
        <p:spPr>
          <a:xfrm>
            <a:off x="4646000" y="3239875"/>
            <a:ext cx="2478300" cy="558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0" name="Google Shape;170;p24"/>
          <p:cNvCxnSpPr/>
          <p:nvPr/>
        </p:nvCxnSpPr>
        <p:spPr>
          <a:xfrm rot="10800000">
            <a:off x="1748100" y="784625"/>
            <a:ext cx="1740600" cy="2532900"/>
          </a:xfrm>
          <a:prstGeom prst="straightConnector1">
            <a:avLst/>
          </a:prstGeom>
          <a:noFill/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1" name="Google Shape;171;p24"/>
          <p:cNvCxnSpPr>
            <a:stCxn id="169" idx="0"/>
          </p:cNvCxnSpPr>
          <p:nvPr/>
        </p:nvCxnSpPr>
        <p:spPr>
          <a:xfrm rot="10800000">
            <a:off x="2408450" y="2548375"/>
            <a:ext cx="3476700" cy="691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2" name="Google Shape;17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7663" y="4012450"/>
            <a:ext cx="4689850" cy="41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/>
          <p:nvPr>
            <p:ph type="title"/>
          </p:nvPr>
        </p:nvSpPr>
        <p:spPr>
          <a:xfrm>
            <a:off x="311700" y="343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Enemies </a:t>
            </a:r>
            <a:r>
              <a:rPr lang="en"/>
              <a:t>Array</a:t>
            </a:r>
            <a:endParaRPr/>
          </a:p>
        </p:txBody>
      </p:sp>
      <p:pic>
        <p:nvPicPr>
          <p:cNvPr id="178" name="Google Shape;17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900" y="2637300"/>
            <a:ext cx="1775250" cy="104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5"/>
          <p:cNvSpPr txBox="1"/>
          <p:nvPr/>
        </p:nvSpPr>
        <p:spPr>
          <a:xfrm>
            <a:off x="3099000" y="2637300"/>
            <a:ext cx="573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An enemy can be imagined as this C struct.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80" name="Google Shape;180;p25"/>
          <p:cNvCxnSpPr/>
          <p:nvPr/>
        </p:nvCxnSpPr>
        <p:spPr>
          <a:xfrm flipH="1">
            <a:off x="2431850" y="3003150"/>
            <a:ext cx="600900" cy="7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1" name="Google Shape;181;p25"/>
          <p:cNvSpPr txBox="1"/>
          <p:nvPr/>
        </p:nvSpPr>
        <p:spPr>
          <a:xfrm>
            <a:off x="408900" y="1260050"/>
            <a:ext cx="8326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enemies array is an array of enemy “structs”. Each enemy struct contains two 32-bit integers that represent the coordinates of an enemy.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3575" y="1246538"/>
            <a:ext cx="1604950" cy="1187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 txBox="1"/>
          <p:nvPr>
            <p:ph type="title"/>
          </p:nvPr>
        </p:nvSpPr>
        <p:spPr>
          <a:xfrm>
            <a:off x="311700" y="343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Enemies</a:t>
            </a:r>
            <a:r>
              <a:rPr lang="en"/>
              <a:t> Array</a:t>
            </a:r>
            <a:endParaRPr/>
          </a:p>
        </p:txBody>
      </p:sp>
      <p:pic>
        <p:nvPicPr>
          <p:cNvPr id="188" name="Google Shape;18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5263" y="3860050"/>
            <a:ext cx="4689850" cy="41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6"/>
          <p:cNvSpPr/>
          <p:nvPr/>
        </p:nvSpPr>
        <p:spPr>
          <a:xfrm>
            <a:off x="4010975" y="1628538"/>
            <a:ext cx="896400" cy="1647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6"/>
          <p:cNvSpPr/>
          <p:nvPr/>
        </p:nvSpPr>
        <p:spPr>
          <a:xfrm>
            <a:off x="4010975" y="1455500"/>
            <a:ext cx="896400" cy="164700"/>
          </a:xfrm>
          <a:prstGeom prst="rect">
            <a:avLst/>
          </a:prstGeom>
          <a:noFill/>
          <a:ln cap="flat" cmpd="sng" w="28575">
            <a:solidFill>
              <a:srgbClr val="8E7CC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1" name="Google Shape;191;p26"/>
          <p:cNvCxnSpPr/>
          <p:nvPr/>
        </p:nvCxnSpPr>
        <p:spPr>
          <a:xfrm flipH="1" rot="10800000">
            <a:off x="4907375" y="1695950"/>
            <a:ext cx="756600" cy="3000"/>
          </a:xfrm>
          <a:prstGeom prst="straightConnector1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2" name="Google Shape;192;p26"/>
          <p:cNvCxnSpPr/>
          <p:nvPr/>
        </p:nvCxnSpPr>
        <p:spPr>
          <a:xfrm flipH="1">
            <a:off x="3333250" y="1537700"/>
            <a:ext cx="693000" cy="300"/>
          </a:xfrm>
          <a:prstGeom prst="straightConnector1">
            <a:avLst/>
          </a:prstGeom>
          <a:noFill/>
          <a:ln cap="flat" cmpd="sng" w="28575">
            <a:solidFill>
              <a:srgbClr val="8E7CC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3" name="Google Shape;193;p26"/>
          <p:cNvCxnSpPr/>
          <p:nvPr/>
        </p:nvCxnSpPr>
        <p:spPr>
          <a:xfrm>
            <a:off x="3335925" y="1531425"/>
            <a:ext cx="6000" cy="1611000"/>
          </a:xfrm>
          <a:prstGeom prst="straightConnector1">
            <a:avLst/>
          </a:prstGeom>
          <a:noFill/>
          <a:ln cap="flat" cmpd="sng" w="28575">
            <a:solidFill>
              <a:srgbClr val="8E7CC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4" name="Google Shape;194;p26"/>
          <p:cNvCxnSpPr/>
          <p:nvPr/>
        </p:nvCxnSpPr>
        <p:spPr>
          <a:xfrm>
            <a:off x="5655100" y="1693550"/>
            <a:ext cx="13500" cy="1434000"/>
          </a:xfrm>
          <a:prstGeom prst="straightConnector1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95" name="Google Shape;19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1711" y="3142402"/>
            <a:ext cx="4696985" cy="41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6"/>
          <p:cNvSpPr txBox="1"/>
          <p:nvPr/>
        </p:nvSpPr>
        <p:spPr>
          <a:xfrm>
            <a:off x="4255113" y="881225"/>
            <a:ext cx="17907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</a:rPr>
              <a:t>smalldungeon.txt:</a:t>
            </a:r>
            <a:endParaRPr sz="13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1711" y="3142402"/>
            <a:ext cx="4696985" cy="41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350" y="200300"/>
            <a:ext cx="39624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/>
          <p:nvPr/>
        </p:nvSpPr>
        <p:spPr>
          <a:xfrm>
            <a:off x="2151700" y="3084375"/>
            <a:ext cx="2357700" cy="558600"/>
          </a:xfrm>
          <a:prstGeom prst="rect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7"/>
          <p:cNvSpPr/>
          <p:nvPr/>
        </p:nvSpPr>
        <p:spPr>
          <a:xfrm>
            <a:off x="4509300" y="3084375"/>
            <a:ext cx="2357700" cy="5586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5" name="Google Shape;205;p27"/>
          <p:cNvCxnSpPr>
            <a:stCxn id="203" idx="0"/>
          </p:cNvCxnSpPr>
          <p:nvPr/>
        </p:nvCxnSpPr>
        <p:spPr>
          <a:xfrm rot="10800000">
            <a:off x="1755850" y="978975"/>
            <a:ext cx="1574700" cy="21054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6" name="Google Shape;206;p27"/>
          <p:cNvCxnSpPr>
            <a:stCxn id="204" idx="0"/>
          </p:cNvCxnSpPr>
          <p:nvPr/>
        </p:nvCxnSpPr>
        <p:spPr>
          <a:xfrm rot="10800000">
            <a:off x="2223450" y="1445175"/>
            <a:ext cx="3464700" cy="16392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07" name="Google Shape;20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5263" y="3860050"/>
            <a:ext cx="4689850" cy="41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Representing the Dungeon Map as a 2D Array</a:t>
            </a:r>
            <a:endParaRPr/>
          </a:p>
        </p:txBody>
      </p:sp>
      <p:sp>
        <p:nvSpPr>
          <p:cNvPr id="213" name="Google Shape;213;p28"/>
          <p:cNvSpPr txBox="1"/>
          <p:nvPr>
            <p:ph idx="1" type="body"/>
          </p:nvPr>
        </p:nvSpPr>
        <p:spPr>
          <a:xfrm>
            <a:off x="512850" y="1170225"/>
            <a:ext cx="8118300" cy="9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Your program must use the data in the </a:t>
            </a:r>
            <a:r>
              <a:rPr lang="en"/>
              <a:t>paths, loot, and enemy arrays </a:t>
            </a:r>
            <a:r>
              <a:rPr lang="en"/>
              <a:t>to construct a 2D representation of the dungeon map.</a:t>
            </a:r>
            <a:endParaRPr/>
          </a:p>
        </p:txBody>
      </p:sp>
      <p:sp>
        <p:nvSpPr>
          <p:cNvPr id="214" name="Google Shape;214;p28"/>
          <p:cNvSpPr txBox="1"/>
          <p:nvPr>
            <p:ph idx="1" type="body"/>
          </p:nvPr>
        </p:nvSpPr>
        <p:spPr>
          <a:xfrm>
            <a:off x="512850" y="2212775"/>
            <a:ext cx="8118300" cy="22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Four pointers will be provided to your program’s primary function: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Pointer to the paths array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Pointer to the loot array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Pointer to the enemies array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Pointer to an empty array used to store the 2D representation of the dungeon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Representing the Dungeon Map as a 2D Array</a:t>
            </a:r>
            <a:endParaRPr/>
          </a:p>
        </p:txBody>
      </p:sp>
      <p:sp>
        <p:nvSpPr>
          <p:cNvPr id="220" name="Google Shape;220;p29"/>
          <p:cNvSpPr txBox="1"/>
          <p:nvPr>
            <p:ph idx="1" type="body"/>
          </p:nvPr>
        </p:nvSpPr>
        <p:spPr>
          <a:xfrm>
            <a:off x="4631650" y="1101575"/>
            <a:ext cx="4744200" cy="26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[ 0 0 0 0 0 0 0 0 0 0 0 0 0 0 0 0 0 0 0 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0 1 1 2 1 1 1 0 0 0 0 0 0 0 0 0 0 0 0 0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0 1 1 3 1 1 1 0 0 0 0 0 0 0 0 0 0 0 0 0 … ]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01575"/>
            <a:ext cx="39624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9"/>
          <p:cNvSpPr/>
          <p:nvPr/>
        </p:nvSpPr>
        <p:spPr>
          <a:xfrm>
            <a:off x="550700" y="1316625"/>
            <a:ext cx="3680400" cy="6828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9"/>
          <p:cNvSpPr/>
          <p:nvPr/>
        </p:nvSpPr>
        <p:spPr>
          <a:xfrm>
            <a:off x="4631650" y="1101575"/>
            <a:ext cx="4299300" cy="13680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4" name="Google Shape;224;p29"/>
          <p:cNvCxnSpPr/>
          <p:nvPr/>
        </p:nvCxnSpPr>
        <p:spPr>
          <a:xfrm>
            <a:off x="4245075" y="1658025"/>
            <a:ext cx="372600" cy="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0"/>
          <p:cNvSpPr txBox="1"/>
          <p:nvPr>
            <p:ph idx="1" type="body"/>
          </p:nvPr>
        </p:nvSpPr>
        <p:spPr>
          <a:xfrm>
            <a:off x="107300" y="2016502"/>
            <a:ext cx="8726100" cy="20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Each element of the 2D array is a </a:t>
            </a:r>
            <a:r>
              <a:rPr lang="en">
                <a:solidFill>
                  <a:srgbClr val="FF0000"/>
                </a:solidFill>
              </a:rPr>
              <a:t>32-bit integer: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0 = Dungeon wall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 = Path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 = Loot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 = Hidden enemy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 = Shown enemy</a:t>
            </a:r>
            <a:endParaRPr/>
          </a:p>
        </p:txBody>
      </p:sp>
      <p:sp>
        <p:nvSpPr>
          <p:cNvPr id="230" name="Google Shape;230;p30"/>
          <p:cNvSpPr txBox="1"/>
          <p:nvPr>
            <p:ph idx="1" type="body"/>
          </p:nvPr>
        </p:nvSpPr>
        <p:spPr>
          <a:xfrm>
            <a:off x="3708946" y="106050"/>
            <a:ext cx="3955500" cy="17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4"/>
              <a:t>[ 0 0 0 0 0 0 0 0 0 0 0 0 0 0 0 0 0 0 0 0</a:t>
            </a:r>
            <a:endParaRPr sz="1374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74"/>
              <a:t>0 1 1 2 1 1 1 0 0 0 0 0 0 0 0 0 0 0 0 0</a:t>
            </a:r>
            <a:endParaRPr sz="1374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74"/>
              <a:t>0 1 1 3 1 1 1 0 0 0 0 0 0 0 0 0 0 0 0 0 … ]</a:t>
            </a:r>
            <a:endParaRPr sz="1374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00" y="106063"/>
            <a:ext cx="3194700" cy="177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0"/>
          <p:cNvSpPr/>
          <p:nvPr/>
        </p:nvSpPr>
        <p:spPr>
          <a:xfrm>
            <a:off x="306550" y="249000"/>
            <a:ext cx="2995500" cy="4539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0"/>
          <p:cNvSpPr/>
          <p:nvPr/>
        </p:nvSpPr>
        <p:spPr>
          <a:xfrm>
            <a:off x="3708950" y="106050"/>
            <a:ext cx="3584400" cy="1234800"/>
          </a:xfrm>
          <a:prstGeom prst="rect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4" name="Google Shape;234;p30"/>
          <p:cNvCxnSpPr>
            <a:stCxn id="232" idx="3"/>
          </p:cNvCxnSpPr>
          <p:nvPr/>
        </p:nvCxnSpPr>
        <p:spPr>
          <a:xfrm>
            <a:off x="3302050" y="475950"/>
            <a:ext cx="395100" cy="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"/>
          <p:cNvSpPr txBox="1"/>
          <p:nvPr>
            <p:ph type="title"/>
          </p:nvPr>
        </p:nvSpPr>
        <p:spPr>
          <a:xfrm>
            <a:off x="414625" y="356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Provided Global Variables</a:t>
            </a:r>
            <a:endParaRPr/>
          </a:p>
        </p:txBody>
      </p:sp>
      <p:sp>
        <p:nvSpPr>
          <p:cNvPr id="240" name="Google Shape;240;p31"/>
          <p:cNvSpPr txBox="1"/>
          <p:nvPr/>
        </p:nvSpPr>
        <p:spPr>
          <a:xfrm>
            <a:off x="414625" y="1127975"/>
            <a:ext cx="83262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PLAYER_X: Current x coordinate of the agent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PLAYER_Y: Current y coordinate of the agent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MAX_X: Maximum x coordinate of the map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MAX_Y: </a:t>
            </a:r>
            <a:r>
              <a:rPr lang="en" sz="1800">
                <a:solidFill>
                  <a:schemeClr val="dk2"/>
                </a:solidFill>
              </a:rPr>
              <a:t>Maximum</a:t>
            </a:r>
            <a:r>
              <a:rPr lang="en" sz="1800">
                <a:solidFill>
                  <a:schemeClr val="dk2"/>
                </a:solidFill>
              </a:rPr>
              <a:t> y </a:t>
            </a:r>
            <a:r>
              <a:rPr lang="en" sz="1800">
                <a:solidFill>
                  <a:schemeClr val="dk2"/>
                </a:solidFill>
              </a:rPr>
              <a:t>coordinate</a:t>
            </a:r>
            <a:r>
              <a:rPr lang="en" sz="1800">
                <a:solidFill>
                  <a:schemeClr val="dk2"/>
                </a:solidFill>
              </a:rPr>
              <a:t> of the map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FINISH_X: x </a:t>
            </a:r>
            <a:r>
              <a:rPr lang="en" sz="1800">
                <a:solidFill>
                  <a:schemeClr val="dk2"/>
                </a:solidFill>
              </a:rPr>
              <a:t>coordinate</a:t>
            </a:r>
            <a:r>
              <a:rPr lang="en" sz="1800">
                <a:solidFill>
                  <a:schemeClr val="dk2"/>
                </a:solidFill>
              </a:rPr>
              <a:t> of the exit point of the dungeon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FINISH_Y: y </a:t>
            </a:r>
            <a:r>
              <a:rPr lang="en" sz="1800">
                <a:solidFill>
                  <a:schemeClr val="dk2"/>
                </a:solidFill>
              </a:rPr>
              <a:t>coordinate</a:t>
            </a:r>
            <a:r>
              <a:rPr lang="en" sz="1800">
                <a:solidFill>
                  <a:schemeClr val="dk2"/>
                </a:solidFill>
              </a:rPr>
              <a:t> of the exit point of the dungeon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6101150" y="665250"/>
            <a:ext cx="2785500" cy="20295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Legend</a:t>
            </a:r>
            <a:endParaRPr b="1"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#:	Dungeon Wall</a:t>
            </a:r>
            <a:endParaRPr b="1"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L: 	Loot</a:t>
            </a:r>
            <a:endParaRPr b="1"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E: 	Enemy</a:t>
            </a:r>
            <a:endParaRPr b="1"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@: 	Agent</a:t>
            </a:r>
            <a:endParaRPr b="1"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Space: 	Path</a:t>
            </a:r>
            <a:endParaRPr b="1" sz="1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			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350" y="665250"/>
            <a:ext cx="4447750" cy="440402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798325" y="125850"/>
            <a:ext cx="45078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Game Overview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2"/>
          <p:cNvSpPr txBox="1"/>
          <p:nvPr/>
        </p:nvSpPr>
        <p:spPr>
          <a:xfrm>
            <a:off x="86700" y="2263950"/>
            <a:ext cx="897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Gameplay Details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Timer</a:t>
            </a:r>
            <a:endParaRPr/>
          </a:p>
        </p:txBody>
      </p:sp>
      <p:sp>
        <p:nvSpPr>
          <p:cNvPr id="251" name="Google Shape;251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game starts with 5 seconds on the timer. The timer decreases by 1 each second, implemented using </a:t>
            </a:r>
            <a:r>
              <a:rPr lang="en">
                <a:solidFill>
                  <a:srgbClr val="FF0000"/>
                </a:solidFill>
              </a:rPr>
              <a:t>timer interrupts. 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If the timer reaches 0, the game will stop and you will lose.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Movement</a:t>
            </a:r>
            <a:endParaRPr/>
          </a:p>
        </p:txBody>
      </p:sp>
      <p:sp>
        <p:nvSpPr>
          <p:cNvPr id="257" name="Google Shape;257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w,a,s,d keys are used to move the agent around the dungeon, implemented using </a:t>
            </a:r>
            <a:r>
              <a:rPr lang="en">
                <a:solidFill>
                  <a:srgbClr val="FF0000"/>
                </a:solidFill>
              </a:rPr>
              <a:t>keyboard interrupts</a:t>
            </a:r>
            <a:r>
              <a:rPr lang="en"/>
              <a:t>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The</a:t>
            </a:r>
            <a:r>
              <a:rPr lang="en"/>
              <a:t> agent is </a:t>
            </a:r>
            <a:r>
              <a:rPr lang="en"/>
              <a:t>only</a:t>
            </a:r>
            <a:r>
              <a:rPr lang="en"/>
              <a:t> able to move along paths.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375" y="1152475"/>
            <a:ext cx="2266952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Encountering Loot</a:t>
            </a:r>
            <a:endParaRPr/>
          </a:p>
        </p:txBody>
      </p:sp>
      <p:sp>
        <p:nvSpPr>
          <p:cNvPr id="264" name="Google Shape;264;p35"/>
          <p:cNvSpPr txBox="1"/>
          <p:nvPr>
            <p:ph idx="1" type="body"/>
          </p:nvPr>
        </p:nvSpPr>
        <p:spPr>
          <a:xfrm>
            <a:off x="311700" y="1152475"/>
            <a:ext cx="3795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When your agent moves to a position that contains loot, 5 seconds are added to the timer and the loot is removed from the map.</a:t>
            </a:r>
            <a:endParaRPr/>
          </a:p>
        </p:txBody>
      </p:sp>
      <p:cxnSp>
        <p:nvCxnSpPr>
          <p:cNvPr id="265" name="Google Shape;265;p35"/>
          <p:cNvCxnSpPr/>
          <p:nvPr/>
        </p:nvCxnSpPr>
        <p:spPr>
          <a:xfrm rot="10800000">
            <a:off x="7120600" y="4041950"/>
            <a:ext cx="13200" cy="599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 Points</a:t>
            </a:r>
            <a:endParaRPr/>
          </a:p>
        </p:txBody>
      </p:sp>
      <p:sp>
        <p:nvSpPr>
          <p:cNvPr id="271" name="Google Shape;271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agent starts the game with 3 health points. Encountering enemies causes your agent to lose health points.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If your agent’s health points reach 0, the game stops and you lose.</a:t>
            </a:r>
            <a:endParaRPr/>
          </a:p>
        </p:txBody>
      </p:sp>
      <p:pic>
        <p:nvPicPr>
          <p:cNvPr id="272" name="Google Shape;27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075" y="3035175"/>
            <a:ext cx="1619651" cy="137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Encountering an enemy</a:t>
            </a:r>
            <a:endParaRPr/>
          </a:p>
        </p:txBody>
      </p:sp>
      <p:sp>
        <p:nvSpPr>
          <p:cNvPr id="278" name="Google Shape;278;p37"/>
          <p:cNvSpPr txBox="1"/>
          <p:nvPr>
            <p:ph idx="1" type="body"/>
          </p:nvPr>
        </p:nvSpPr>
        <p:spPr>
          <a:xfrm>
            <a:off x="311700" y="1152475"/>
            <a:ext cx="3938400" cy="14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Enemies are hidden until the agent encounters them.</a:t>
            </a:r>
            <a:endParaRPr/>
          </a:p>
        </p:txBody>
      </p:sp>
      <p:pic>
        <p:nvPicPr>
          <p:cNvPr id="279" name="Google Shape;2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9250" y="950175"/>
            <a:ext cx="2234910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7"/>
          <p:cNvSpPr txBox="1"/>
          <p:nvPr>
            <p:ph idx="1" type="body"/>
          </p:nvPr>
        </p:nvSpPr>
        <p:spPr>
          <a:xfrm>
            <a:off x="311700" y="2364375"/>
            <a:ext cx="3938400" cy="14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When your agent moves to a position that contains an enemy, it will be unable to move until you press the spacebar to attack.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Encountering an enemy</a:t>
            </a:r>
            <a:endParaRPr/>
          </a:p>
        </p:txBody>
      </p:sp>
      <p:sp>
        <p:nvSpPr>
          <p:cNvPr id="286" name="Google Shape;286;p38"/>
          <p:cNvSpPr txBox="1"/>
          <p:nvPr>
            <p:ph idx="1" type="body"/>
          </p:nvPr>
        </p:nvSpPr>
        <p:spPr>
          <a:xfrm>
            <a:off x="311700" y="1152463"/>
            <a:ext cx="3938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Your agent’s health points decrease by 1 for each </a:t>
            </a:r>
            <a:r>
              <a:rPr lang="en">
                <a:solidFill>
                  <a:srgbClr val="434343"/>
                </a:solidFill>
              </a:rPr>
              <a:t>second</a:t>
            </a:r>
            <a:r>
              <a:rPr lang="en"/>
              <a:t> that your agent is next to an enemy.</a:t>
            </a:r>
            <a:endParaRPr/>
          </a:p>
        </p:txBody>
      </p:sp>
      <p:cxnSp>
        <p:nvCxnSpPr>
          <p:cNvPr id="287" name="Google Shape;287;p38"/>
          <p:cNvCxnSpPr/>
          <p:nvPr/>
        </p:nvCxnSpPr>
        <p:spPr>
          <a:xfrm flipH="1" rot="10800000">
            <a:off x="4727375" y="3265025"/>
            <a:ext cx="625200" cy="8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88" name="Google Shape;28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9250" y="950175"/>
            <a:ext cx="223491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 Conditions</a:t>
            </a:r>
            <a:endParaRPr/>
          </a:p>
        </p:txBody>
      </p:sp>
      <p:sp>
        <p:nvSpPr>
          <p:cNvPr id="294" name="Google Shape;294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win the game, the following conditions must be true: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Your agent must reach the dungeon exit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There must be time remaining on the timer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agent must have at least 1 health point remaining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All loot must be collected</a:t>
            </a:r>
            <a:endParaRPr/>
          </a:p>
        </p:txBody>
      </p:sp>
      <p:pic>
        <p:nvPicPr>
          <p:cNvPr id="295" name="Google Shape;29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2613" y="2901163"/>
            <a:ext cx="1381125" cy="2009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Google Shape;296;p39"/>
          <p:cNvCxnSpPr/>
          <p:nvPr/>
        </p:nvCxnSpPr>
        <p:spPr>
          <a:xfrm flipH="1">
            <a:off x="5576025" y="4269075"/>
            <a:ext cx="600900" cy="7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7" name="Google Shape;297;p39"/>
          <p:cNvSpPr txBox="1"/>
          <p:nvPr/>
        </p:nvSpPr>
        <p:spPr>
          <a:xfrm>
            <a:off x="6176925" y="3953450"/>
            <a:ext cx="2195100" cy="10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Exit represented by a hole in the dungeon wall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0"/>
          <p:cNvSpPr txBox="1"/>
          <p:nvPr/>
        </p:nvSpPr>
        <p:spPr>
          <a:xfrm>
            <a:off x="86700" y="2263950"/>
            <a:ext cx="897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Interrupts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Interrupts</a:t>
            </a:r>
            <a:endParaRPr/>
          </a:p>
        </p:txBody>
      </p:sp>
      <p:sp>
        <p:nvSpPr>
          <p:cNvPr id="308" name="Google Shape;308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timer, player movement, and attack elements use external interrupts from hardware.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rars timer tool is used to simulate RISC-V timing functionality, and is necessary for timer interrupts in this lab.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rars keyboard and display MMIO simulator simulates printing to an external display </a:t>
            </a:r>
            <a:r>
              <a:rPr lang="en"/>
              <a:t>device, and </a:t>
            </a:r>
            <a:r>
              <a:rPr lang="en"/>
              <a:t>is necessary for keyboard interrupts in this lab.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86700" y="1396325"/>
            <a:ext cx="897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Program Arguments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621" y="2011927"/>
            <a:ext cx="8132774" cy="12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Required RARS Tools</a:t>
            </a:r>
            <a:endParaRPr/>
          </a:p>
        </p:txBody>
      </p:sp>
      <p:pic>
        <p:nvPicPr>
          <p:cNvPr id="314" name="Google Shape;31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2525" y="3477888"/>
            <a:ext cx="338137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2525" y="403879"/>
            <a:ext cx="4428450" cy="2865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205600"/>
            <a:ext cx="2800350" cy="2543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7" name="Google Shape;317;p42"/>
          <p:cNvCxnSpPr/>
          <p:nvPr/>
        </p:nvCxnSpPr>
        <p:spPr>
          <a:xfrm>
            <a:off x="2510550" y="2378500"/>
            <a:ext cx="22347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8" name="Google Shape;318;p42"/>
          <p:cNvCxnSpPr>
            <a:stCxn id="319" idx="2"/>
          </p:cNvCxnSpPr>
          <p:nvPr/>
        </p:nvCxnSpPr>
        <p:spPr>
          <a:xfrm>
            <a:off x="1386700" y="3748775"/>
            <a:ext cx="3624900" cy="465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0" name="Google Shape;320;p42"/>
          <p:cNvSpPr/>
          <p:nvPr/>
        </p:nvSpPr>
        <p:spPr>
          <a:xfrm>
            <a:off x="269350" y="2228800"/>
            <a:ext cx="2234700" cy="2994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2"/>
          <p:cNvSpPr/>
          <p:nvPr/>
        </p:nvSpPr>
        <p:spPr>
          <a:xfrm>
            <a:off x="269350" y="3449375"/>
            <a:ext cx="2234700" cy="2994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r>
              <a:rPr lang="en"/>
              <a:t>equire</a:t>
            </a:r>
            <a:r>
              <a:rPr lang="en"/>
              <a:t>d</a:t>
            </a:r>
            <a:r>
              <a:rPr lang="en"/>
              <a:t> RARS Tools</a:t>
            </a:r>
            <a:endParaRPr/>
          </a:p>
        </p:txBody>
      </p:sp>
      <p:pic>
        <p:nvPicPr>
          <p:cNvPr id="326" name="Google Shape;32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2525" y="3477888"/>
            <a:ext cx="338137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2525" y="403879"/>
            <a:ext cx="4428450" cy="2865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205600"/>
            <a:ext cx="2800350" cy="25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3"/>
          <p:cNvSpPr/>
          <p:nvPr/>
        </p:nvSpPr>
        <p:spPr>
          <a:xfrm>
            <a:off x="4531375" y="4576325"/>
            <a:ext cx="1451400" cy="3213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3"/>
          <p:cNvSpPr/>
          <p:nvPr/>
        </p:nvSpPr>
        <p:spPr>
          <a:xfrm>
            <a:off x="4492525" y="3022400"/>
            <a:ext cx="1008300" cy="2466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3"/>
          <p:cNvSpPr/>
          <p:nvPr/>
        </p:nvSpPr>
        <p:spPr>
          <a:xfrm>
            <a:off x="5750700" y="4061450"/>
            <a:ext cx="633900" cy="3657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Enabling Interrupts using Control and Status Registers</a:t>
            </a:r>
            <a:endParaRPr/>
          </a:p>
        </p:txBody>
      </p:sp>
      <p:sp>
        <p:nvSpPr>
          <p:cNvPr id="337" name="Google Shape;337;p44"/>
          <p:cNvSpPr txBox="1"/>
          <p:nvPr/>
        </p:nvSpPr>
        <p:spPr>
          <a:xfrm>
            <a:off x="399975" y="4178400"/>
            <a:ext cx="8043300" cy="3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Keyboard and timer interrupts are both user interrupts. The bits above need to be set to </a:t>
            </a:r>
            <a:r>
              <a:rPr b="1" lang="en" sz="1600">
                <a:solidFill>
                  <a:srgbClr val="93C47D"/>
                </a:solidFill>
              </a:rPr>
              <a:t>enable</a:t>
            </a:r>
            <a:r>
              <a:rPr lang="en" sz="1600">
                <a:solidFill>
                  <a:srgbClr val="93C47D"/>
                </a:solidFill>
              </a:rPr>
              <a:t> </a:t>
            </a:r>
            <a:r>
              <a:rPr lang="en" sz="1600">
                <a:solidFill>
                  <a:schemeClr val="dk1"/>
                </a:solidFill>
              </a:rPr>
              <a:t>keyboard and timer interrupts.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338" name="Google Shape;33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99025"/>
            <a:ext cx="8355950" cy="28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Interrupts</a:t>
            </a:r>
            <a:endParaRPr/>
          </a:p>
        </p:txBody>
      </p:sp>
      <p:sp>
        <p:nvSpPr>
          <p:cNvPr id="344" name="Google Shape;344;p45"/>
          <p:cNvSpPr txBox="1"/>
          <p:nvPr>
            <p:ph idx="1" type="body"/>
          </p:nvPr>
        </p:nvSpPr>
        <p:spPr>
          <a:xfrm>
            <a:off x="311700" y="1140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an enabled interrupt is raised (such as the player pressing the “w” key), the program is paused and execution is transferred to the interrupt handler.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You will write a custom interrupt handler to handle keyboard and timer interrupts.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To use your custom handler, the address of your handler must be stored in the utvec CSR (CSR #5).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flags</a:t>
            </a:r>
            <a:endParaRPr/>
          </a:p>
        </p:txBody>
      </p:sp>
      <p:sp>
        <p:nvSpPr>
          <p:cNvPr id="350" name="Google Shape;350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Setting g</a:t>
            </a:r>
            <a:r>
              <a:rPr lang="en"/>
              <a:t>lobal variable flags within your handler can signal to your main game loop what interrupt </a:t>
            </a:r>
            <a:r>
              <a:rPr lang="en"/>
              <a:t>occurred. The main game loop can</a:t>
            </a:r>
            <a:r>
              <a:rPr lang="en"/>
              <a:t> then update the game state accordingly after your program exits the handler.</a:t>
            </a:r>
            <a:endParaRPr/>
          </a:p>
        </p:txBody>
      </p:sp>
      <p:pic>
        <p:nvPicPr>
          <p:cNvPr id="351" name="Google Shape;35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3424" y="2392625"/>
            <a:ext cx="2817150" cy="21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7"/>
          <p:cNvSpPr txBox="1"/>
          <p:nvPr>
            <p:ph type="title"/>
          </p:nvPr>
        </p:nvSpPr>
        <p:spPr>
          <a:xfrm>
            <a:off x="252175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Gameflow</a:t>
            </a:r>
            <a:endParaRPr/>
          </a:p>
        </p:txBody>
      </p:sp>
      <p:pic>
        <p:nvPicPr>
          <p:cNvPr id="357" name="Google Shape;35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7925" y="65013"/>
            <a:ext cx="5186924" cy="501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Ucause</a:t>
            </a:r>
            <a:endParaRPr/>
          </a:p>
        </p:txBody>
      </p:sp>
      <p:sp>
        <p:nvSpPr>
          <p:cNvPr id="363" name="Google Shape;363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</a:t>
            </a:r>
            <a:r>
              <a:rPr b="1" lang="en"/>
              <a:t>ucause register</a:t>
            </a:r>
            <a:r>
              <a:rPr lang="en"/>
              <a:t> </a:t>
            </a:r>
            <a:r>
              <a:rPr lang="en"/>
              <a:t>contains the </a:t>
            </a:r>
            <a:r>
              <a:rPr lang="en"/>
              <a:t>current exception/interrupt that is raised. Note the 31st bit in the ucause register indicates if it was an exception or an interrupt.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4" name="Google Shape;36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350" y="2481775"/>
            <a:ext cx="8602951" cy="176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9"/>
          <p:cNvSpPr txBox="1"/>
          <p:nvPr/>
        </p:nvSpPr>
        <p:spPr>
          <a:xfrm>
            <a:off x="86700" y="2263950"/>
            <a:ext cx="897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</a:rPr>
              <a:t>Memory-Mapped IO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Memory-Mapped IO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Memory-mapped IO allows interaction with external devices through an interface pretending to be system memory. This mapping allows the processor to communicate with these devices using the load-word and store-word instructions.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In this lab, </a:t>
            </a:r>
            <a:r>
              <a:rPr lang="en"/>
              <a:t>keyboard, time, and display I/O registers are important.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Keyboard Interrupts and </a:t>
            </a:r>
            <a:r>
              <a:rPr lang="en"/>
              <a:t>MMIO Registers</a:t>
            </a:r>
            <a:endParaRPr/>
          </a:p>
        </p:txBody>
      </p:sp>
      <p:graphicFrame>
        <p:nvGraphicFramePr>
          <p:cNvPr id="381" name="Google Shape;381;p51"/>
          <p:cNvGraphicFramePr/>
          <p:nvPr/>
        </p:nvGraphicFramePr>
        <p:xfrm>
          <a:off x="952500" y="1180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{A34DE5DD-B825-4351-B132-9BDCE383AC2E}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Register Name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Memory Address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Description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B7B7B7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Keyboard control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0xFFFF0000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For keyboard interrupts to be enabled, bit 1 of this register must be set to 1; after the keyboard interrupt occurs, this bit is automatically reset to 0.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Keyboard data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0xFFFF0004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The ASCII value of the last key pressed is stored here.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675" y="1524950"/>
            <a:ext cx="2171700" cy="30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5700" y="1524948"/>
            <a:ext cx="2476500" cy="21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5">
            <a:alphaModFix/>
          </a:blip>
          <a:srcRect b="0" l="0" r="14464" t="0"/>
          <a:stretch/>
        </p:blipFill>
        <p:spPr>
          <a:xfrm>
            <a:off x="4586025" y="1515425"/>
            <a:ext cx="1556175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445675" y="771363"/>
            <a:ext cx="2784600" cy="1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smalldunge</a:t>
            </a:r>
            <a:r>
              <a:rPr lang="en" sz="1800">
                <a:solidFill>
                  <a:srgbClr val="FF0000"/>
                </a:solidFill>
              </a:rPr>
              <a:t>o</a:t>
            </a:r>
            <a:r>
              <a:rPr lang="en" sz="1800">
                <a:solidFill>
                  <a:srgbClr val="FF0000"/>
                </a:solidFill>
              </a:rPr>
              <a:t>n.txt: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445675" y="328050"/>
            <a:ext cx="62802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This is one of the input files provided to you: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Time Interrupts and MMIO Registers</a:t>
            </a:r>
            <a:endParaRPr/>
          </a:p>
        </p:txBody>
      </p:sp>
      <p:graphicFrame>
        <p:nvGraphicFramePr>
          <p:cNvPr id="387" name="Google Shape;387;p52"/>
          <p:cNvGraphicFramePr/>
          <p:nvPr/>
        </p:nvGraphicFramePr>
        <p:xfrm>
          <a:off x="952500" y="1189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{A34DE5DD-B825-4351-B132-9BDCE383AC2E}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Register Name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Memory Address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Description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Time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0xFFFF0018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This is a read-only register that holds the time since the program has started in milliseconds.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Timecmp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0xFFFF0020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User-specified value. When less than or equal to the value in the </a:t>
                      </a:r>
                      <a:r>
                        <a:rPr b="1" lang="en"/>
                        <a:t>Time</a:t>
                      </a:r>
                      <a:r>
                        <a:rPr lang="en"/>
                        <a:t> register an interrupt is generated. Writing to this register is required to set up a timer.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Printing to MMIO Display using</a:t>
            </a:r>
            <a:r>
              <a:rPr lang="en"/>
              <a:t> MMIO Registers</a:t>
            </a:r>
            <a:endParaRPr/>
          </a:p>
        </p:txBody>
      </p:sp>
      <p:graphicFrame>
        <p:nvGraphicFramePr>
          <p:cNvPr id="393" name="Google Shape;393;p53"/>
          <p:cNvGraphicFramePr/>
          <p:nvPr/>
        </p:nvGraphicFramePr>
        <p:xfrm>
          <a:off x="952500" y="1171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{A34DE5DD-B825-4351-B132-9BDCE383AC2E}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Register Name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Memory Address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Description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Display control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0xFFFF0008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Bit 0 of this register indicates whether the processor can write to the display. While this bit is 0 the processor cannot write to the display. Thus, the program must wait until this bit is 1.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Display data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0xFFFF000C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When a character is placed into this register, given that the display control ready bit (bit 0) is 1, that character is drawn onto the display.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4"/>
          <p:cNvSpPr txBox="1"/>
          <p:nvPr>
            <p:ph idx="1" type="body"/>
          </p:nvPr>
        </p:nvSpPr>
        <p:spPr>
          <a:xfrm>
            <a:off x="311700" y="285850"/>
            <a:ext cx="8520600" cy="73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Note that direct communication to the </a:t>
            </a:r>
            <a:r>
              <a:rPr lang="en"/>
              <a:t>display</a:t>
            </a:r>
            <a:r>
              <a:rPr lang="en"/>
              <a:t> via the Display Data register has been implemented for you in the provided printChar and printStr functions. </a:t>
            </a:r>
            <a:endParaRPr/>
          </a:p>
        </p:txBody>
      </p:sp>
      <p:graphicFrame>
        <p:nvGraphicFramePr>
          <p:cNvPr id="399" name="Google Shape;399;p54"/>
          <p:cNvGraphicFramePr/>
          <p:nvPr/>
        </p:nvGraphicFramePr>
        <p:xfrm>
          <a:off x="952500" y="1171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{A34DE5DD-B825-4351-B132-9BDCE383AC2E}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Register Name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Memory Address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Description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Display control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0xFFFF0008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Bit 0 of this register indicates whether the processor can write to the display. While this bit is 0 the processor cannot write to the display. Thus, the program must wait until this bit is 1.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Display data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0xFFFF000C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When a character is placed into this register, given that the display control ready bit (bit 0) is 1, that character is drawn onto the display.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5"/>
          <p:cNvSpPr txBox="1"/>
          <p:nvPr>
            <p:ph idx="4294967295" type="ctrTitle"/>
          </p:nvPr>
        </p:nvSpPr>
        <p:spPr>
          <a:xfrm>
            <a:off x="311700" y="2264550"/>
            <a:ext cx="8520600" cy="6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Functions to implement in dungeon.s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6"/>
          <p:cNvSpPr txBox="1"/>
          <p:nvPr>
            <p:ph type="title"/>
          </p:nvPr>
        </p:nvSpPr>
        <p:spPr>
          <a:xfrm>
            <a:off x="311700" y="487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dungeon: </a:t>
            </a:r>
            <a:endParaRPr/>
          </a:p>
        </p:txBody>
      </p:sp>
      <p:sp>
        <p:nvSpPr>
          <p:cNvPr id="410" name="Google Shape;410;p56"/>
          <p:cNvSpPr txBox="1"/>
          <p:nvPr/>
        </p:nvSpPr>
        <p:spPr>
          <a:xfrm>
            <a:off x="311700" y="1241450"/>
            <a:ext cx="7641300" cy="3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This function is the entry point of the game and it executes the main gameplay loop.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handler:</a:t>
            </a:r>
            <a:endParaRPr/>
          </a:p>
        </p:txBody>
      </p:sp>
      <p:sp>
        <p:nvSpPr>
          <p:cNvPr id="416" name="Google Shape;416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This handler will catch and handle keyboard and timer interrupts.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buildPaths</a:t>
            </a:r>
            <a:endParaRPr/>
          </a:p>
        </p:txBody>
      </p:sp>
      <p:sp>
        <p:nvSpPr>
          <p:cNvPr id="422" name="Google Shape;422;p58"/>
          <p:cNvSpPr txBox="1"/>
          <p:nvPr>
            <p:ph idx="1" type="body"/>
          </p:nvPr>
        </p:nvSpPr>
        <p:spPr>
          <a:xfrm>
            <a:off x="311700" y="11417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This function adds</a:t>
            </a:r>
            <a:r>
              <a:rPr lang="en"/>
              <a:t> the in-memory representation of the path positions in a 2D array of 32-bit integers. </a:t>
            </a:r>
            <a:endParaRPr/>
          </a:p>
        </p:txBody>
      </p:sp>
      <p:sp>
        <p:nvSpPr>
          <p:cNvPr id="423" name="Google Shape;423;p58"/>
          <p:cNvSpPr txBox="1"/>
          <p:nvPr>
            <p:ph idx="1" type="body"/>
          </p:nvPr>
        </p:nvSpPr>
        <p:spPr>
          <a:xfrm>
            <a:off x="4631650" y="2112550"/>
            <a:ext cx="4744200" cy="26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[ 0 0 0 0 0 0 0 0 0 0 0 0 0 0 0 0 0 0 0 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0 1 1 1 1 1 1 0 0 0 0 0 0 0 0 0 0 0 0 0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0 1 1 1 1 1 1 0 0 0 0 0 0 0 0 0 0 0 0 0 … ]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4" name="Google Shape;42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112550"/>
            <a:ext cx="39624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8"/>
          <p:cNvSpPr/>
          <p:nvPr/>
        </p:nvSpPr>
        <p:spPr>
          <a:xfrm>
            <a:off x="4631650" y="2112550"/>
            <a:ext cx="4299300" cy="13680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6" name="Google Shape;426;p58"/>
          <p:cNvCxnSpPr/>
          <p:nvPr/>
        </p:nvCxnSpPr>
        <p:spPr>
          <a:xfrm>
            <a:off x="4274100" y="2796550"/>
            <a:ext cx="372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7" name="Google Shape;427;p58"/>
          <p:cNvSpPr/>
          <p:nvPr/>
        </p:nvSpPr>
        <p:spPr>
          <a:xfrm>
            <a:off x="4872750" y="2680025"/>
            <a:ext cx="1158300" cy="722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buildLootOrEnemies</a:t>
            </a:r>
            <a:endParaRPr/>
          </a:p>
        </p:txBody>
      </p:sp>
      <p:sp>
        <p:nvSpPr>
          <p:cNvPr id="433" name="Google Shape;433;p59"/>
          <p:cNvSpPr txBox="1"/>
          <p:nvPr>
            <p:ph idx="1" type="body"/>
          </p:nvPr>
        </p:nvSpPr>
        <p:spPr>
          <a:xfrm>
            <a:off x="311700" y="11417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This function adds the loot or hidden enemies (depending on the input arguments) to the 2D representation of the dungeon array.</a:t>
            </a:r>
            <a:endParaRPr/>
          </a:p>
        </p:txBody>
      </p:sp>
      <p:pic>
        <p:nvPicPr>
          <p:cNvPr id="434" name="Google Shape;43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112550"/>
            <a:ext cx="39624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59"/>
          <p:cNvSpPr/>
          <p:nvPr/>
        </p:nvSpPr>
        <p:spPr>
          <a:xfrm>
            <a:off x="4631650" y="2112550"/>
            <a:ext cx="4299300" cy="13680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59"/>
          <p:cNvSpPr txBox="1"/>
          <p:nvPr>
            <p:ph idx="1" type="body"/>
          </p:nvPr>
        </p:nvSpPr>
        <p:spPr>
          <a:xfrm>
            <a:off x="4689700" y="2112550"/>
            <a:ext cx="4686300" cy="26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[ 0 0 0 0 0 0 0 0 0 0 0 0 0 0 0 0 0 0 0 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0 1 1 2 1 1 1 0 0 0 0 0 0 0 0 0 0 0 0 0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0 1 1 3 1 1 1 0 0 0 0 0 0 0 0 0 0 0 0 0 … ]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cxnSp>
        <p:nvCxnSpPr>
          <p:cNvPr id="437" name="Google Shape;437;p59"/>
          <p:cNvCxnSpPr/>
          <p:nvPr/>
        </p:nvCxnSpPr>
        <p:spPr>
          <a:xfrm>
            <a:off x="4274100" y="2796550"/>
            <a:ext cx="372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8" name="Google Shape;438;p59"/>
          <p:cNvSpPr/>
          <p:nvPr/>
        </p:nvSpPr>
        <p:spPr>
          <a:xfrm>
            <a:off x="5303975" y="2680025"/>
            <a:ext cx="230700" cy="722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displayDungeon</a:t>
            </a:r>
            <a:endParaRPr/>
          </a:p>
        </p:txBody>
      </p:sp>
      <p:sp>
        <p:nvSpPr>
          <p:cNvPr id="444" name="Google Shape;444;p60"/>
          <p:cNvSpPr txBox="1"/>
          <p:nvPr>
            <p:ph idx="1" type="body"/>
          </p:nvPr>
        </p:nvSpPr>
        <p:spPr>
          <a:xfrm>
            <a:off x="311700" y="11417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This function handles the logic to print the map to the MMIO display.</a:t>
            </a:r>
            <a:endParaRPr/>
          </a:p>
        </p:txBody>
      </p:sp>
      <p:sp>
        <p:nvSpPr>
          <p:cNvPr id="445" name="Google Shape;445;p60"/>
          <p:cNvSpPr txBox="1"/>
          <p:nvPr>
            <p:ph idx="1" type="body"/>
          </p:nvPr>
        </p:nvSpPr>
        <p:spPr>
          <a:xfrm>
            <a:off x="311700" y="1891175"/>
            <a:ext cx="4686300" cy="26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2D dungeon array: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[ 0 0 0 0 0 0 0 0 0 0 0 0 0 0 0 0 0 0 0 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0 1 1 2 1 1 1 0 0 0 0 0 0 0 0 0 0 0 0 0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0 1 1 3 1 1 1 0 0 0 0 0 0 0 0 0 0 0 0 0 … ]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60"/>
          <p:cNvSpPr/>
          <p:nvPr/>
        </p:nvSpPr>
        <p:spPr>
          <a:xfrm>
            <a:off x="311700" y="2369725"/>
            <a:ext cx="4299300" cy="1368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7" name="Google Shape;447;p60"/>
          <p:cNvCxnSpPr/>
          <p:nvPr/>
        </p:nvCxnSpPr>
        <p:spPr>
          <a:xfrm>
            <a:off x="4611000" y="3053725"/>
            <a:ext cx="3726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48" name="Google Shape;44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8938" y="2034550"/>
            <a:ext cx="1704975" cy="20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1"/>
          <p:cNvSpPr txBox="1"/>
          <p:nvPr>
            <p:ph idx="1" type="body"/>
          </p:nvPr>
        </p:nvSpPr>
        <p:spPr>
          <a:xfrm>
            <a:off x="408800" y="2237025"/>
            <a:ext cx="4398600" cy="26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2D dungeon array: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[ 0 0 0 0 0 0 0 0 0 0 0 0 0 0 0 0 0 0 0 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0 1 1 2 1 1 1 0 0 0 0 0 0 0 0 0 0 0 0 0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0 1 1 3 1 1 1 0 0 0 0 0 0 0 0 0 0 0 0 0 … ]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getDestination</a:t>
            </a:r>
            <a:endParaRPr/>
          </a:p>
        </p:txBody>
      </p:sp>
      <p:sp>
        <p:nvSpPr>
          <p:cNvPr id="455" name="Google Shape;455;p61"/>
          <p:cNvSpPr txBox="1"/>
          <p:nvPr>
            <p:ph idx="1" type="body"/>
          </p:nvPr>
        </p:nvSpPr>
        <p:spPr>
          <a:xfrm>
            <a:off x="311700" y="1141725"/>
            <a:ext cx="8520600" cy="9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This function returns what type of element is located at a given x,y point in the 2D representation of the map array.</a:t>
            </a:r>
            <a:endParaRPr/>
          </a:p>
        </p:txBody>
      </p:sp>
      <p:sp>
        <p:nvSpPr>
          <p:cNvPr id="456" name="Google Shape;456;p61"/>
          <p:cNvSpPr/>
          <p:nvPr/>
        </p:nvSpPr>
        <p:spPr>
          <a:xfrm>
            <a:off x="1029550" y="3229825"/>
            <a:ext cx="195000" cy="354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7" name="Google Shape;457;p61"/>
          <p:cNvCxnSpPr/>
          <p:nvPr/>
        </p:nvCxnSpPr>
        <p:spPr>
          <a:xfrm flipH="1">
            <a:off x="1242450" y="2750950"/>
            <a:ext cx="3848700" cy="479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8" name="Google Shape;458;p61"/>
          <p:cNvSpPr txBox="1"/>
          <p:nvPr/>
        </p:nvSpPr>
        <p:spPr>
          <a:xfrm>
            <a:off x="5144350" y="2449425"/>
            <a:ext cx="20928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Get x = 3, y = 1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/>
          <p:nvPr/>
        </p:nvSpPr>
        <p:spPr>
          <a:xfrm>
            <a:off x="445675" y="1337050"/>
            <a:ext cx="5819700" cy="32874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675" y="1524950"/>
            <a:ext cx="2171700" cy="30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5700" y="1524948"/>
            <a:ext cx="2476500" cy="215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5">
            <a:alphaModFix/>
          </a:blip>
          <a:srcRect b="0" l="0" r="14464" t="0"/>
          <a:stretch/>
        </p:blipFill>
        <p:spPr>
          <a:xfrm>
            <a:off x="4586025" y="1515425"/>
            <a:ext cx="1556175" cy="2171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7"/>
          <p:cNvCxnSpPr>
            <a:stCxn id="82" idx="3"/>
          </p:cNvCxnSpPr>
          <p:nvPr/>
        </p:nvCxnSpPr>
        <p:spPr>
          <a:xfrm flipH="1" rot="10800000">
            <a:off x="6265375" y="2974750"/>
            <a:ext cx="325200" cy="60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7" name="Google Shape;8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8675" y="1337048"/>
            <a:ext cx="1919650" cy="250216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445675" y="771363"/>
            <a:ext cx="2784600" cy="1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smalldungeon.txt: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445675" y="328050"/>
            <a:ext cx="62802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input file defines a unique dungeon configuration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replacePoint</a:t>
            </a:r>
            <a:endParaRPr/>
          </a:p>
        </p:txBody>
      </p:sp>
      <p:sp>
        <p:nvSpPr>
          <p:cNvPr id="464" name="Google Shape;464;p62"/>
          <p:cNvSpPr txBox="1"/>
          <p:nvPr>
            <p:ph idx="1" type="body"/>
          </p:nvPr>
        </p:nvSpPr>
        <p:spPr>
          <a:xfrm>
            <a:off x="311700" y="11417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This function replaces the value at a given x,y point in the 2D representation of the map array with a new value.</a:t>
            </a:r>
            <a:endParaRPr/>
          </a:p>
        </p:txBody>
      </p:sp>
      <p:sp>
        <p:nvSpPr>
          <p:cNvPr id="465" name="Google Shape;465;p62"/>
          <p:cNvSpPr txBox="1"/>
          <p:nvPr>
            <p:ph idx="1" type="body"/>
          </p:nvPr>
        </p:nvSpPr>
        <p:spPr>
          <a:xfrm>
            <a:off x="408800" y="2237025"/>
            <a:ext cx="4398600" cy="26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2D dungeon array: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[ 0 0 0 0 0 0 0 0 0 0 0 0 0 0 0 0 0 0 0 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0 1 1 1 1 1 1 0 0 0 0 0 0 0 0 0 0 0 0 0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0 1 1 3 1 1 1 0 0 0 0 0 0 0 0 0 0 0 0 0 … ]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cxnSp>
        <p:nvCxnSpPr>
          <p:cNvPr id="466" name="Google Shape;466;p62"/>
          <p:cNvCxnSpPr/>
          <p:nvPr/>
        </p:nvCxnSpPr>
        <p:spPr>
          <a:xfrm flipH="1">
            <a:off x="1242450" y="2750950"/>
            <a:ext cx="3848700" cy="479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67" name="Google Shape;467;p62"/>
          <p:cNvSpPr/>
          <p:nvPr/>
        </p:nvSpPr>
        <p:spPr>
          <a:xfrm>
            <a:off x="1029550" y="3229825"/>
            <a:ext cx="195000" cy="354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62"/>
          <p:cNvSpPr txBox="1"/>
          <p:nvPr/>
        </p:nvSpPr>
        <p:spPr>
          <a:xfrm>
            <a:off x="5144350" y="2449425"/>
            <a:ext cx="3378900" cy="6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Set</a:t>
            </a:r>
            <a:r>
              <a:rPr lang="en" sz="1800">
                <a:solidFill>
                  <a:schemeClr val="dk2"/>
                </a:solidFill>
              </a:rPr>
              <a:t> x = 3, y = 1 to path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3"/>
          <p:cNvSpPr txBox="1"/>
          <p:nvPr>
            <p:ph idx="4294967295" type="ctrTitle"/>
          </p:nvPr>
        </p:nvSpPr>
        <p:spPr>
          <a:xfrm>
            <a:off x="311700" y="2264550"/>
            <a:ext cx="8520600" cy="6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Functions provided to you in dungeon.s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printStr</a:t>
            </a:r>
            <a:endParaRPr/>
          </a:p>
        </p:txBody>
      </p:sp>
      <p:sp>
        <p:nvSpPr>
          <p:cNvPr id="479" name="Google Shape;479;p64"/>
          <p:cNvSpPr txBox="1"/>
          <p:nvPr>
            <p:ph idx="1" type="body"/>
          </p:nvPr>
        </p:nvSpPr>
        <p:spPr>
          <a:xfrm>
            <a:off x="311700" y="11417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Prints a string to the Keyboard and Display MMIO Simulator terminal at the x,y coordinates provided as arguments.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printChar:</a:t>
            </a:r>
            <a:endParaRPr/>
          </a:p>
        </p:txBody>
      </p:sp>
      <p:sp>
        <p:nvSpPr>
          <p:cNvPr id="485" name="Google Shape;485;p65"/>
          <p:cNvSpPr txBox="1"/>
          <p:nvPr>
            <p:ph idx="1" type="body"/>
          </p:nvPr>
        </p:nvSpPr>
        <p:spPr>
          <a:xfrm>
            <a:off x="311700" y="11417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Prints a single character to the Keyboard and Display MMIO Simulator terminal </a:t>
            </a:r>
            <a:r>
              <a:rPr lang="en"/>
              <a:t>at the x,y coordinates provided as arguments.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intToStr:</a:t>
            </a:r>
            <a:endParaRPr/>
          </a:p>
        </p:txBody>
      </p:sp>
      <p:sp>
        <p:nvSpPr>
          <p:cNvPr id="491" name="Google Shape;491;p66"/>
          <p:cNvSpPr txBox="1"/>
          <p:nvPr>
            <p:ph idx="1" type="body"/>
          </p:nvPr>
        </p:nvSpPr>
        <p:spPr>
          <a:xfrm>
            <a:off x="311700" y="11417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Converts at most a two digit integer into its ascii equivalent.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7"/>
          <p:cNvSpPr txBox="1"/>
          <p:nvPr>
            <p:ph idx="4294967295" type="ctrTitle"/>
          </p:nvPr>
        </p:nvSpPr>
        <p:spPr>
          <a:xfrm>
            <a:off x="311700" y="2264550"/>
            <a:ext cx="8520600" cy="6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your solution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dungeons</a:t>
            </a:r>
            <a:endParaRPr/>
          </a:p>
        </p:txBody>
      </p:sp>
      <p:sp>
        <p:nvSpPr>
          <p:cNvPr id="502" name="Google Shape;502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Three test dungeon inputs are provided to you: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</a:rPr>
              <a:t>smalldungeon.txt</a:t>
            </a:r>
            <a:endParaRPr>
              <a:solidFill>
                <a:srgbClr val="3C78D8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</a:rPr>
              <a:t>mediumdungeon.txt</a:t>
            </a:r>
            <a:endParaRPr>
              <a:solidFill>
                <a:srgbClr val="3C78D8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C78D8"/>
                </a:solidFill>
              </a:rPr>
              <a:t>largedungeon.txt</a:t>
            </a:r>
            <a:endParaRPr>
              <a:solidFill>
                <a:srgbClr val="3C78D8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smalldungeon.txt</a:t>
            </a:r>
            <a:endParaRPr/>
          </a:p>
        </p:txBody>
      </p:sp>
      <p:pic>
        <p:nvPicPr>
          <p:cNvPr id="508" name="Google Shape;50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84500"/>
            <a:ext cx="4535175" cy="310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medium</a:t>
            </a:r>
            <a:r>
              <a:rPr lang="en"/>
              <a:t>dungeon.txt</a:t>
            </a:r>
            <a:endParaRPr/>
          </a:p>
        </p:txBody>
      </p:sp>
      <p:pic>
        <p:nvPicPr>
          <p:cNvPr id="514" name="Google Shape;51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27325"/>
            <a:ext cx="6600726" cy="364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largedungeon</a:t>
            </a:r>
            <a:r>
              <a:rPr lang="en"/>
              <a:t>.txt</a:t>
            </a:r>
            <a:endParaRPr/>
          </a:p>
        </p:txBody>
      </p:sp>
      <p:pic>
        <p:nvPicPr>
          <p:cNvPr id="520" name="Google Shape;52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70125"/>
            <a:ext cx="8220075" cy="367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76500" y="995650"/>
            <a:ext cx="8520600" cy="9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provided common.s script </a:t>
            </a:r>
            <a:r>
              <a:rPr lang="en"/>
              <a:t>parses the input file provided as a program argument into three designated arrays and some global variables:</a:t>
            </a:r>
            <a:endParaRPr/>
          </a:p>
        </p:txBody>
      </p:sp>
      <p:sp>
        <p:nvSpPr>
          <p:cNvPr id="95" name="Google Shape;95;p18"/>
          <p:cNvSpPr txBox="1"/>
          <p:nvPr/>
        </p:nvSpPr>
        <p:spPr>
          <a:xfrm>
            <a:off x="376500" y="374200"/>
            <a:ext cx="8767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dk1"/>
                </a:solidFill>
              </a:rPr>
              <a:t>Building the Dungeon</a:t>
            </a:r>
            <a:endParaRPr sz="1100"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76500" y="1834500"/>
            <a:ext cx="2199900" cy="16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Arrays:</a:t>
            </a:r>
            <a:endParaRPr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1155CC"/>
              </a:buClr>
              <a:buSzPts val="1800"/>
              <a:buAutoNum type="arabicPeriod"/>
            </a:pPr>
            <a:r>
              <a:rPr lang="en">
                <a:solidFill>
                  <a:srgbClr val="1155CC"/>
                </a:solidFill>
              </a:rPr>
              <a:t>Paths Array</a:t>
            </a:r>
            <a:endParaRPr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AutoNum type="arabicPeriod"/>
            </a:pPr>
            <a:r>
              <a:rPr lang="en">
                <a:solidFill>
                  <a:srgbClr val="1155CC"/>
                </a:solidFill>
              </a:rPr>
              <a:t>Loot Array</a:t>
            </a:r>
            <a:endParaRPr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AutoNum type="arabicPeriod"/>
            </a:pPr>
            <a:r>
              <a:rPr lang="en">
                <a:solidFill>
                  <a:srgbClr val="1155CC"/>
                </a:solidFill>
              </a:rPr>
              <a:t>Enemies Array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4282325" y="1916950"/>
            <a:ext cx="4395900" cy="30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0000"/>
                </a:solidFill>
              </a:rPr>
              <a:t>Global Variables</a:t>
            </a:r>
            <a:r>
              <a:rPr lang="en">
                <a:solidFill>
                  <a:srgbClr val="CC0000"/>
                </a:solidFill>
              </a:rPr>
              <a:t>:</a:t>
            </a:r>
            <a:endParaRPr>
              <a:solidFill>
                <a:srgbClr val="CC0000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CC0000"/>
              </a:buClr>
              <a:buSzPts val="1800"/>
              <a:buAutoNum type="arabicPeriod"/>
            </a:pPr>
            <a:r>
              <a:rPr lang="en">
                <a:solidFill>
                  <a:srgbClr val="CC0000"/>
                </a:solidFill>
              </a:rPr>
              <a:t>PLAYER_X</a:t>
            </a:r>
            <a:endParaRPr>
              <a:solidFill>
                <a:srgbClr val="CC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AutoNum type="arabicPeriod"/>
            </a:pPr>
            <a:r>
              <a:rPr lang="en">
                <a:solidFill>
                  <a:srgbClr val="CC0000"/>
                </a:solidFill>
              </a:rPr>
              <a:t>PLAYER_Y</a:t>
            </a:r>
            <a:endParaRPr>
              <a:solidFill>
                <a:srgbClr val="CC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AutoNum type="arabicPeriod"/>
            </a:pPr>
            <a:r>
              <a:rPr lang="en">
                <a:solidFill>
                  <a:srgbClr val="CC0000"/>
                </a:solidFill>
              </a:rPr>
              <a:t>MAX_X</a:t>
            </a:r>
            <a:endParaRPr>
              <a:solidFill>
                <a:srgbClr val="CC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AutoNum type="arabicPeriod"/>
            </a:pPr>
            <a:r>
              <a:rPr lang="en">
                <a:solidFill>
                  <a:srgbClr val="CC0000"/>
                </a:solidFill>
              </a:rPr>
              <a:t>MAX_Y</a:t>
            </a:r>
            <a:endParaRPr>
              <a:solidFill>
                <a:srgbClr val="CC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AutoNum type="arabicPeriod"/>
            </a:pPr>
            <a:r>
              <a:rPr lang="en">
                <a:solidFill>
                  <a:srgbClr val="CC0000"/>
                </a:solidFill>
              </a:rPr>
              <a:t>FINISH_X</a:t>
            </a:r>
            <a:endParaRPr>
              <a:solidFill>
                <a:srgbClr val="CC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AutoNum type="arabicPeriod"/>
            </a:pPr>
            <a:r>
              <a:rPr lang="en">
                <a:solidFill>
                  <a:srgbClr val="CC0000"/>
                </a:solidFill>
              </a:rPr>
              <a:t>FINISH_Y</a:t>
            </a:r>
            <a:endParaRPr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Implementing the handler with timer and keyboard interrupts that work correctly will likely take longer than you would expect. Debugging can be tricky. </a:t>
            </a:r>
            <a:r>
              <a:rPr lang="en">
                <a:solidFill>
                  <a:srgbClr val="6AA84F"/>
                </a:solidFill>
              </a:rPr>
              <a:t>It is highly recommended to start this lab early! </a:t>
            </a:r>
            <a:endParaRPr>
              <a:solidFill>
                <a:srgbClr val="6AA84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27" name="Google Shape;52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9700" y="2405325"/>
            <a:ext cx="2404600" cy="240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414625" y="356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Paths Array</a:t>
            </a:r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625" y="2444100"/>
            <a:ext cx="1790550" cy="13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9"/>
          <p:cNvSpPr txBox="1"/>
          <p:nvPr/>
        </p:nvSpPr>
        <p:spPr>
          <a:xfrm>
            <a:off x="3118975" y="2444100"/>
            <a:ext cx="573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 path can be imagined as this C struct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05" name="Google Shape;105;p19"/>
          <p:cNvCxnSpPr/>
          <p:nvPr/>
        </p:nvCxnSpPr>
        <p:spPr>
          <a:xfrm flipH="1">
            <a:off x="2361625" y="2809950"/>
            <a:ext cx="600900" cy="7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6" name="Google Shape;106;p19"/>
          <p:cNvSpPr txBox="1"/>
          <p:nvPr/>
        </p:nvSpPr>
        <p:spPr>
          <a:xfrm>
            <a:off x="414625" y="1127975"/>
            <a:ext cx="8326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paths array is an array of path “structs”. Each path struct contains four 32-bit integers that represent the start and end coordinates of a path: start x, start y, end x, end y.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414625" y="356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Paths Array</a:t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550" y="4383287"/>
            <a:ext cx="7776031" cy="34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63" y="3731525"/>
            <a:ext cx="7776024" cy="33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7425" y="1099960"/>
            <a:ext cx="1352550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/>
          <p:nvPr/>
        </p:nvSpPr>
        <p:spPr>
          <a:xfrm>
            <a:off x="4121700" y="2047000"/>
            <a:ext cx="896400" cy="173100"/>
          </a:xfrm>
          <a:prstGeom prst="rect">
            <a:avLst/>
          </a:prstGeom>
          <a:noFill/>
          <a:ln cap="flat" cmpd="sng" w="28575">
            <a:solidFill>
              <a:srgbClr val="6FA8D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0"/>
          <p:cNvSpPr/>
          <p:nvPr/>
        </p:nvSpPr>
        <p:spPr>
          <a:xfrm>
            <a:off x="4121700" y="2239600"/>
            <a:ext cx="896400" cy="173100"/>
          </a:xfrm>
          <a:prstGeom prst="rect">
            <a:avLst/>
          </a:prstGeom>
          <a:noFill/>
          <a:ln cap="flat" cmpd="sng" w="2857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7" name="Google Shape;117;p20"/>
          <p:cNvCxnSpPr>
            <a:stCxn id="116" idx="3"/>
          </p:cNvCxnSpPr>
          <p:nvPr/>
        </p:nvCxnSpPr>
        <p:spPr>
          <a:xfrm>
            <a:off x="5018100" y="2326150"/>
            <a:ext cx="1307100" cy="8100"/>
          </a:xfrm>
          <a:prstGeom prst="straightConnector1">
            <a:avLst/>
          </a:prstGeom>
          <a:noFill/>
          <a:ln cap="flat" cmpd="sng" w="28575">
            <a:solidFill>
              <a:srgbClr val="F9CB9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" name="Google Shape;118;p20"/>
          <p:cNvCxnSpPr/>
          <p:nvPr/>
        </p:nvCxnSpPr>
        <p:spPr>
          <a:xfrm rot="10800000">
            <a:off x="2935200" y="2133550"/>
            <a:ext cx="1186500" cy="0"/>
          </a:xfrm>
          <a:prstGeom prst="straightConnector1">
            <a:avLst/>
          </a:prstGeom>
          <a:noFill/>
          <a:ln cap="flat" cmpd="sng" w="28575">
            <a:solidFill>
              <a:srgbClr val="6D9EE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9" name="Google Shape;119;p20"/>
          <p:cNvCxnSpPr/>
          <p:nvPr/>
        </p:nvCxnSpPr>
        <p:spPr>
          <a:xfrm>
            <a:off x="2949875" y="2132675"/>
            <a:ext cx="10800" cy="1596600"/>
          </a:xfrm>
          <a:prstGeom prst="straightConnector1">
            <a:avLst/>
          </a:prstGeom>
          <a:noFill/>
          <a:ln cap="flat" cmpd="sng" w="28575">
            <a:solidFill>
              <a:srgbClr val="6D9EEB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0" name="Google Shape;120;p20"/>
          <p:cNvCxnSpPr/>
          <p:nvPr/>
        </p:nvCxnSpPr>
        <p:spPr>
          <a:xfrm>
            <a:off x="6338025" y="2319375"/>
            <a:ext cx="8700" cy="1410000"/>
          </a:xfrm>
          <a:prstGeom prst="straightConnector1">
            <a:avLst/>
          </a:prstGeom>
          <a:noFill/>
          <a:ln cap="flat" cmpd="sng" w="28575">
            <a:solidFill>
              <a:srgbClr val="F9CB9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1" name="Google Shape;121;p20"/>
          <p:cNvSpPr txBox="1"/>
          <p:nvPr/>
        </p:nvSpPr>
        <p:spPr>
          <a:xfrm>
            <a:off x="4121700" y="718050"/>
            <a:ext cx="1790700" cy="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</a:rPr>
              <a:t>smalldungeon.txt:</a:t>
            </a:r>
            <a:endParaRPr sz="13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575" y="340150"/>
            <a:ext cx="39624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563" y="4383287"/>
            <a:ext cx="7776031" cy="34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563" y="3731525"/>
            <a:ext cx="7776024" cy="33476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/>
          <p:nvPr/>
        </p:nvSpPr>
        <p:spPr>
          <a:xfrm>
            <a:off x="683725" y="3651725"/>
            <a:ext cx="3962400" cy="4740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1"/>
          <p:cNvSpPr/>
          <p:nvPr/>
        </p:nvSpPr>
        <p:spPr>
          <a:xfrm>
            <a:off x="4646125" y="3651725"/>
            <a:ext cx="3962400" cy="474000"/>
          </a:xfrm>
          <a:prstGeom prst="rect">
            <a:avLst/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1" name="Google Shape;131;p21"/>
          <p:cNvCxnSpPr/>
          <p:nvPr/>
        </p:nvCxnSpPr>
        <p:spPr>
          <a:xfrm flipH="1" rot="10800000">
            <a:off x="1763700" y="2696200"/>
            <a:ext cx="411900" cy="9633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2" name="Google Shape;132;p21"/>
          <p:cNvCxnSpPr/>
          <p:nvPr/>
        </p:nvCxnSpPr>
        <p:spPr>
          <a:xfrm rot="10800000">
            <a:off x="3488700" y="2672825"/>
            <a:ext cx="194100" cy="9789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3" name="Google Shape;133;p21"/>
          <p:cNvCxnSpPr/>
          <p:nvPr/>
        </p:nvCxnSpPr>
        <p:spPr>
          <a:xfrm rot="10800000">
            <a:off x="2175450" y="1336325"/>
            <a:ext cx="3465300" cy="23154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4" name="Google Shape;134;p21"/>
          <p:cNvCxnSpPr/>
          <p:nvPr/>
        </p:nvCxnSpPr>
        <p:spPr>
          <a:xfrm rot="10800000">
            <a:off x="2167700" y="2020025"/>
            <a:ext cx="5381400" cy="163170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5" name="Google Shape;135;p21"/>
          <p:cNvSpPr/>
          <p:nvPr/>
        </p:nvSpPr>
        <p:spPr>
          <a:xfrm>
            <a:off x="1979725" y="2571750"/>
            <a:ext cx="1703100" cy="2397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1"/>
          <p:cNvSpPr/>
          <p:nvPr/>
        </p:nvSpPr>
        <p:spPr>
          <a:xfrm>
            <a:off x="2059075" y="1188750"/>
            <a:ext cx="279600" cy="978900"/>
          </a:xfrm>
          <a:prstGeom prst="rect">
            <a:avLst/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1"/>
          <p:cNvSpPr txBox="1"/>
          <p:nvPr/>
        </p:nvSpPr>
        <p:spPr>
          <a:xfrm>
            <a:off x="5640750" y="340150"/>
            <a:ext cx="24258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Blue: Horizontal paths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Yellow: Vertical paths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Green: Finish point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