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_rels/presentation.xml.rels" ContentType="application/vnd.openxmlformats-package.relationshi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.gif" ContentType="image/gif"/>
  <Override PartName="/ppt/media/image5.png" ContentType="image/png"/>
  <Override PartName="/ppt/media/image2.jpeg" ContentType="image/jpeg"/>
  <Override PartName="/ppt/media/image4.png" ContentType="image/png"/>
  <Override PartName="/ppt/media/image3.png" ContentType="image/png"/>
  <Override PartName="/ppt/media/image6.png" ContentType="image/png"/>
  <Override PartName="/ppt/slides/_rels/slide14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15.xml.rels" ContentType="application/vnd.openxmlformats-package.relationships+xml"/>
  <Override PartName="/ppt/slides/_rels/slide19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5.xml.rels" ContentType="application/vnd.openxmlformats-package.relationships+xml"/>
  <Override PartName="/ppt/slides/_rels/slide22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notesSlides/_rels/notesSlide2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2.xml.rels" ContentType="application/vnd.openxmlformats-package.relationships+xml"/>
  <Override PartName="/ppt/notesSlides/notesSlide2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</p:sldIdLst>
  <p:sldSz cx="12192000" cy="6858000"/>
  <p:notesSz cx="7315200" cy="96012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slide" Target="slides/slide14.xml"/><Relationship Id="rId29" Type="http://schemas.openxmlformats.org/officeDocument/2006/relationships/slide" Target="slides/slide15.xml"/><Relationship Id="rId30" Type="http://schemas.openxmlformats.org/officeDocument/2006/relationships/slide" Target="slides/slide16.xml"/><Relationship Id="rId31" Type="http://schemas.openxmlformats.org/officeDocument/2006/relationships/slide" Target="slides/slide17.xml"/><Relationship Id="rId32" Type="http://schemas.openxmlformats.org/officeDocument/2006/relationships/slide" Target="slides/slide18.xml"/><Relationship Id="rId33" Type="http://schemas.openxmlformats.org/officeDocument/2006/relationships/slide" Target="slides/slide19.xml"/><Relationship Id="rId34" Type="http://schemas.openxmlformats.org/officeDocument/2006/relationships/slide" Target="slides/slide20.xml"/><Relationship Id="rId35" Type="http://schemas.openxmlformats.org/officeDocument/2006/relationships/slide" Target="slides/slide21.xml"/><Relationship Id="rId36" Type="http://schemas.openxmlformats.org/officeDocument/2006/relationships/slide" Target="slides/slide22.xml"/><Relationship Id="rId37" Type="http://schemas.openxmlformats.org/officeDocument/2006/relationships/slide" Target="slides/slide23.xml"/><Relationship Id="rId38" Type="http://schemas.openxmlformats.org/officeDocument/2006/relationships/slide" Target="slides/slide24.xml"/><Relationship Id="rId39" Type="http://schemas.openxmlformats.org/officeDocument/2006/relationships/slide" Target="slides/slide25.xml"/><Relationship Id="rId40" Type="http://schemas.openxmlformats.org/officeDocument/2006/relationships/slide" Target="slides/slide26.xml"/><Relationship Id="rId41" Type="http://schemas.openxmlformats.org/officeDocument/2006/relationships/slide" Target="slides/slide27.xml"/><Relationship Id="rId42" Type="http://schemas.openxmlformats.org/officeDocument/2006/relationships/slide" Target="slides/slide28.xml"/><Relationship Id="rId43" Type="http://schemas.openxmlformats.org/officeDocument/2006/relationships/slide" Target="slides/slide29.xml"/><Relationship Id="rId44" Type="http://schemas.openxmlformats.org/officeDocument/2006/relationships/slide" Target="slides/slide30.xml"/><Relationship Id="rId45" Type="http://schemas.openxmlformats.org/officeDocument/2006/relationships/slide" Target="slides/slide31.xml"/><Relationship Id="rId46" Type="http://schemas.openxmlformats.org/officeDocument/2006/relationships/slide" Target="slides/slide32.xml"/><Relationship Id="rId47" Type="http://schemas.openxmlformats.org/officeDocument/2006/relationships/slide" Target="slides/slide33.xml"/><Relationship Id="rId4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CA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dt" idx="37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ftr" idx="38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6"/>
          <p:cNvSpPr>
            <a:spLocks noGrp="1"/>
          </p:cNvSpPr>
          <p:nvPr>
            <p:ph type="sldNum" idx="39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F69B099-8CD7-4000-A465-8534F43D9F74}" type="slidenum"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Slides for the “Game of Life Bytes”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sldNum" idx="40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2337C2-1C00-4531-9F2E-771FF55A917C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MMIO?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Maps external devices through system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we use MMIO, then we can interact with the devices using regular load/store instructions.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Both the keyboard/display and the timer use MMIO.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 can find a list of the MMIO register addresses on the website.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 type="sldNum" idx="49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9083662-C901-45FF-88D2-2164D9B37757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29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Descriptions of what each MMIO register does: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control: Enables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data: Contains the ASCII value of the last keypress.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Display control: Indicates whether or not the display can be written to.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Display data: When a character is stored here &amp; the display is ready, the character is written to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PlaceHolder 3"/>
          <p:cNvSpPr>
            <a:spLocks noGrp="1"/>
          </p:cNvSpPr>
          <p:nvPr>
            <p:ph type="sldNum" idx="50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40C34F3-E805-4D9C-9DD6-364F7F096565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Time: Contains the current time from the timer tool. Stored in milliseconds (1s = 1000ms).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Timecmp: When the value in this register is less than or equal to the value in the Time register, a timer interrupt occurs. 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Timer interrupts are only actived once the Timecmp register is written to, and only once per write.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sldNum" idx="51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B0D3AF4-F02F-4B91-8EC6-28A323B53939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35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 to write an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Writing an interrupt handler is similar to writing a regular RISC-V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However, there are a few key differences.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interrupt handler “interrupts” regular program execution.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Thus the interrupt handler cannot appear to change any of the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Furthermore, registers cannot be saved to the stack, since the stack pointer may be corrupt.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this lab, the uscratch register contains a pointer to memory that can be used by the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memory can be used to store the original values of registers that are used by the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3"/>
          <p:cNvSpPr>
            <a:spLocks noGrp="1"/>
          </p:cNvSpPr>
          <p:nvPr>
            <p:ph type="sldNum" idx="52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58F8612-BD96-4198-BD0A-3DAEABABDB70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38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describes the details of the Game of Life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 type="sldNum" idx="53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76D98AB-3FDF-4C9B-93A5-E7C4790C6036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initial state of the cell grid is given by the input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file is parsed for you and given to your solution in a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At each step of the simulation, the cells in the grid are updated according the the GOL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we update the cells in place, the neighbour counts may change during the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may cause the simulation to incorrectly compute the next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To solve this issue, we can use to buffers.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cells are read from one buffer, and the results are written to another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sldNum" idx="54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7F4C863-06AA-4D03-B951-679AB29D7F6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4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 grids are stored as arrays of bytes.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bit 0 represents a dead cell, and the bit 1 represents a living cell.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Consider the following grid of cells, with red cells as living, and black cells dead. (left picture)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cells have the following bit representations. (right picture)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PlaceHolder 3"/>
          <p:cNvSpPr>
            <a:spLocks noGrp="1"/>
          </p:cNvSpPr>
          <p:nvPr>
            <p:ph type="sldNum" idx="55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5BA6B26-420B-4A1C-A341-CE9205124493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 grids are stored in row-major order.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- 8 bits are combined into a byte.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byte is stored sequentially in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3"/>
          <p:cNvSpPr>
            <a:spLocks noGrp="1"/>
          </p:cNvSpPr>
          <p:nvPr>
            <p:ph type="sldNum" idx="56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DBD9081-06BF-4EB6-9D76-CBF2D806D148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simulation grid is of finite size.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travelling of one of the edges, you end up on the opposite edge.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Any point (x, y) can be mapped to a grid with r rows and c columns using the following formula: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(x mod c, y mod r)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However, in this lab we are only concerned with cells that are in the grid, or are a single cell outside (including the corners).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As such, your solution only needs to handle these cases.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 type="sldNum" idx="57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345F4C0-DF16-419C-AB9C-7D8037222B20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How do we print to the MMIO display?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We cannot print using an ecall.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We have provided the printCell function, which can print a single character to a given row and column of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characters used from printing living cells, dead cells, and the cursor are given in the ALIVE_CHAR, DEAD_CHAR, and CURSOR_CHAR variables.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sldNum" idx="58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D36FECA-6CB0-4119-874C-2A7C8B67E1C5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introduces concepts required for the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the game of life?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How to interrupts work?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MMIO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sldNum" idx="41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24209BD-27F8-404B-8EF4-C0B8D111004C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Prints a single character to the MMIO text terminal.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character to print, and the row and column to print to.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the simulation is in the “running” state, an iteration of the simulation is performed once per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timer must be reset before beginning to update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Otherwise, the time between updates may be more than one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This issue can be visualizied using the following diagram: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shaded gray region represents the time taken to step the simulation (user code).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the correct scheme, this time is included in the time between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Thus the simulation updates with the correct cadence.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the wrong scheme, this time is not included, leading to a longer time between updates.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sldNum" idx="59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A4034E1-56F4-45FA-800C-0B7F8EA19D8A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simulation is controled using the following keys: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w: Moves the cursor up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s: Moves the cursor down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a: Moves the cursor left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d: Moves the cursor right one character.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moving the cursor, the display should be updated.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j: Sets the cell at the cursor to be living.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k: Sets the cell at the cursor to be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setting the cell, the display should be updated.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t: Toggle the simulation between the “paused” and the “running”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space: When in the “paused” state, step the simulation. Otherwise this should do nothing.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q: Exit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sldNum" idx="60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1E61E59-6096-4794-BD62-FF3C1CB8E29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following diagram describes the flow through the simulator: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Before any simulation occurs, interrupts must be setup.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Next the grid must be displayed.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Then, your solution should wait until an interrupt occurs.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an interrupt occurs, your solution must process the interrupt.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Based on the type of interrupt, the required action must be performed.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After the action is performed, move back to the display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PlaceHolder 3"/>
          <p:cNvSpPr>
            <a:spLocks noGrp="1"/>
          </p:cNvSpPr>
          <p:nvPr>
            <p:ph type="sldNum" idx="61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EFFAC7E-2FFD-4356-9410-9FD6A419AC71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section desribes the required functions for this lab.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 type="sldNum" idx="62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39312FF-8188-4CD0-8D3A-E6CBDB4F9C85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 must implement all of the functions.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PlaceHolder 3"/>
          <p:cNvSpPr>
            <a:spLocks noGrp="1"/>
          </p:cNvSpPr>
          <p:nvPr>
            <p:ph type="sldNum" idx="63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32F1343-E933-46FA-AC64-2912B012FCB9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Is the “main” function (entry point).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 / 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two buffers, one of which holds the initial state.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Is responsible for setting up interrupts, waiting for interrupts, and so 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7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Displays the given cell grid to the MMIO terminal.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 / 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the cell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performs a single simulation step. Reads cells from one buffer and writes the results to an different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an input cell grid buffer, and an output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should not modify the input cell grid buffer, and should not read from the output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This function should not print to the MMIO display.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Gets a the value of a single cell. Must wrap correctly.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row/column of the cell to get.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a cell grid buffer.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Returns the value of the cell.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 this lab you will write an interactive simulator of Conway’s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Will use keyboard and timer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Output will be performed using the MMIO terminal.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sldNum" idx="42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AF9345-C540-45EF-8898-B484E390A541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Sets the value of a cell. Must wrap correctly.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number of rows/columns in the grid.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row/column of the cell to set.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a pointer to the cell grid buffer to modify.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Takes in the new value of the cell.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sldImg"/>
          </p:nvPr>
        </p:nvSpPr>
        <p:spPr>
          <a:xfrm>
            <a:off x="457200" y="729360"/>
            <a:ext cx="6394320" cy="3594240"/>
          </a:xfrm>
          <a:prstGeom prst="rect">
            <a:avLst/>
          </a:prstGeom>
          <a:ln w="0">
            <a:noFill/>
          </a:ln>
        </p:spPr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Interrupt handler.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Must handle both keyboard and timer interrupts.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All other types of interrutps should call handlerTerminate.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Overview of how to test your lab.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to create test files.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to run a test.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PlaceHolder 3"/>
          <p:cNvSpPr>
            <a:spLocks noGrp="1"/>
          </p:cNvSpPr>
          <p:nvPr>
            <p:ph type="sldNum" idx="64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DC96013-57F9-4CF7-97BC-249D347A8545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698880" cy="3765600"/>
          </a:xfrm>
          <a:prstGeom prst="rect">
            <a:avLst/>
          </a:prstGeom>
          <a:ln w="0">
            <a:noFill/>
          </a:ln>
        </p:spPr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1800" cy="452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Some included inputs, these input files are in the correct format.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To test your solution, give the path to the input file in the program arguments.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is the game of life?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simulation that follows the evolution over time of a square grid of cells.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cell can be either living or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Each simulation step, every cell is updated according to a set of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are the simulation rules?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living cell with less than two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living cell with more than three neighbours.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dead cell that has exactly three living neighbours becomes living.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Otherwise, the cell’s state doesn’t change.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sldNum" idx="43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27285C8-87CB-4C33-831D-BB4BA3C9260F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These simple rules can lead to complex behaviour.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following animation shows a “glider gun”, which produces an infinite number of travelling groups of cell.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sldNum" idx="44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EB0730A-B2E3-4ABC-870E-E137EFAC226A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How does the simulator work?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simulator displays the grid of cells using printed characters.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user can control the simulation.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user can cause the simulation to update.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 simulation can be put into a “running” state, in which the simulation steps every second.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- There will be more information in a later section.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 type="sldNum" idx="45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1794E13-92B0-4592-9BBB-E0715A7D3C89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Keyboard controls are used to interact with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cursor can be moved up, down, left, and right.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Cells can be set to the living or dead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A single step of the simulation can be performed.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state of the simulation can be toggled between “paused” and “running”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Can exit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 type="sldNum" idx="46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18C68B6-673C-4D18-8175-2853D2C100A2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20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What are interrupts?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uses interrupts to interact with hardware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timer and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When an interrupt occurs, your interrupt handler will be called.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interrupt handler must correctly handle the interrupt, and return control back to the running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RISC-V uses CSR registers to configure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Interrupts are disabled by default.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address of your interrupt handler must be set.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Refer to the specification for specific information on the CSR’s. 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 type="sldNum" idx="47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332DC39-95F8-4921-BC45-F54E5E8259F6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sldImg"/>
          </p:nvPr>
        </p:nvSpPr>
        <p:spPr>
          <a:xfrm>
            <a:off x="777960" y="1200240"/>
            <a:ext cx="5752440" cy="3233160"/>
          </a:xfrm>
          <a:prstGeom prst="rect">
            <a:avLst/>
          </a:prstGeom>
          <a:ln w="0">
            <a:noFill/>
          </a:ln>
        </p:spPr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731520" y="4620600"/>
            <a:ext cx="5845320" cy="377352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The simulator will use the keyboard and display tool in RARS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Must be opened, then press “connect to program”.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If you resize the display window, press the “reset”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Your simulator will also use the timer tool.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- Must be opened, then press “start” and “connect to program”.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sldNum" idx="48"/>
          </p:nvPr>
        </p:nvSpPr>
        <p:spPr>
          <a:xfrm>
            <a:off x="4143600" y="9119520"/>
            <a:ext cx="3162960" cy="474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3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DEF6B7B-D5B5-49AA-871C-872D1EDF990F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25</a:t>
            </a:fld>
            <a:endParaRPr b="0" lang="en-CA" sz="13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881C3D3-04D0-44CF-95D9-BE802716F76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214F44A7-3298-4E54-8C0D-C8FA444D215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1801E0CE-BBE6-4E24-86B1-1E0B0AC8914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A7E2E891-DC8E-474F-85AF-A79B97EC465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38EB54D-AF6E-48D2-9860-9AD4D8CD826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EBB34C1-8F58-4A6B-8699-CDD0794CAB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A3C4A7B-4E42-411B-8061-6438D016615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C8099F93-225A-42ED-A44E-AD8BE7714AA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A55D634E-3975-446F-BCE8-FC783A8C9D1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BB0B515A-CB6A-4AFE-A758-81AD643DFD5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E8DD32B4-5121-4374-9948-8CC85D0C5A6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85533822-1718-4CA8-B0F6-4F5BD98E284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57CC51BD-A102-4724-BE01-F0E2AC3D86C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ftr" idx="28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ldNum" idx="29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D33F893-A2A0-47F1-80C2-7379E20192CE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dt" idx="30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ftr" idx="31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32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036B88BC-2D00-4311-A10E-F919F56104C1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33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ftr" idx="34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ldNum" idx="35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557597AA-84F5-4EC5-897B-F13B5FDC4F18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dt" idx="36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ftr" idx="4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sldNum" idx="5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2A738ED-7B5C-45FB-AA3B-2C8352430F44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dt" idx="6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ftr" idx="7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ldNum" idx="8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D515C0D4-87A2-481E-B21C-8303B157388E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dt" idx="9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ftr" idx="10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ldNum" idx="11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398AAC44-6868-4C55-A960-046B606E47CA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2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ftr" idx="13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sldNum" idx="14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9DDEA10-9AA9-4447-BB0B-9350C1D18F21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dt" idx="15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ftr" idx="16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ldNum" idx="17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054E2FC-6492-400A-9972-CF0D13ED2A25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18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ftr" idx="19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sldNum" idx="20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657E0AA1-6D62-4052-8A5D-C419DD40AED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dt" idx="21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2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ldNum" idx="23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5820579-6279-42C7-9D4A-1778ADE01E14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4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65960" cy="1136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 idx="25"/>
          </p:nvPr>
        </p:nvSpPr>
        <p:spPr>
          <a:xfrm>
            <a:off x="4165560" y="6356520"/>
            <a:ext cx="385380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 idx="26"/>
          </p:nvPr>
        </p:nvSpPr>
        <p:spPr>
          <a:xfrm>
            <a:off x="873756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95000C3-C954-4A4D-81BE-06EF4B47512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CA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 idx="27"/>
          </p:nvPr>
        </p:nvSpPr>
        <p:spPr>
          <a:xfrm>
            <a:off x="609480" y="6356520"/>
            <a:ext cx="2837880" cy="358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CA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CA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CA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CA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CA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4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9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480" cy="146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Lab #4: Game of Life Bits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760" cy="77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CustomShape 61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Memory-Mapped 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Memory-mapped IO allows interaction with external devices through an interface “pretending” to be system memory.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"/>
          <p:cNvSpPr/>
          <p:nvPr/>
        </p:nvSpPr>
        <p:spPr>
          <a:xfrm>
            <a:off x="1620000" y="2448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can communicate with such devices using regular memory instructions.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1620000" y="2808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Both the Keyboard / Display and the Timer tools use MMIO.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"/>
          <p:cNvSpPr/>
          <p:nvPr/>
        </p:nvSpPr>
        <p:spPr>
          <a:xfrm>
            <a:off x="1620000" y="3168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list of the addresses of all MMIO registers can be found on the website.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1" dur="indefinite" restart="never" nodeType="tmRoot">
          <p:childTnLst>
            <p:seq>
              <p:cTn id="182" dur="indefinite" nodeType="mainSeq">
                <p:childTnLst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Keyboard &amp; Display 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CustomShape 62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Keyboard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Control: Enables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"/>
          <p:cNvSpPr/>
          <p:nvPr/>
        </p:nvSpPr>
        <p:spPr>
          <a:xfrm>
            <a:off x="1620000" y="2196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Data: Contains the ASCII value of the last keypress.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CustomShape 63"/>
          <p:cNvSpPr/>
          <p:nvPr/>
        </p:nvSpPr>
        <p:spPr>
          <a:xfrm>
            <a:off x="1302480" y="3035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Display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"/>
          <p:cNvSpPr/>
          <p:nvPr/>
        </p:nvSpPr>
        <p:spPr>
          <a:xfrm>
            <a:off x="1620000" y="3491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Display Control: Indicates whether or not the display can be written to.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"/>
          <p:cNvSpPr/>
          <p:nvPr/>
        </p:nvSpPr>
        <p:spPr>
          <a:xfrm>
            <a:off x="1620000" y="3888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Display Data: When a character is stored here and the display is ready, the character is written to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3" dur="indefinite" restart="never" nodeType="tmRoot">
          <p:childTnLst>
            <p:seq>
              <p:cTn id="204" dur="indefinite" nodeType="mainSeq">
                <p:childTnLst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Timer MMIO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CustomShape 64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Timer MMIO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Time: Contains the time given in the timer tool. Stored in milliseconds.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"/>
          <p:cNvSpPr/>
          <p:nvPr/>
        </p:nvSpPr>
        <p:spPr>
          <a:xfrm>
            <a:off x="1620000" y="2160000"/>
            <a:ext cx="9173880" cy="68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Timecmp: When the value in this register is less than or equal to the value in the Time register, a timer interrupt occurs.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Writing an Interrupt Handler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CustomShape 65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Writing an Interrupt Handler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An interrupt handler is similar to a regular function.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1620000" y="2160000"/>
            <a:ext cx="9173880" cy="68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interrupt handler is run during the execution of the program. Thus the interrupt handler cannot appear to change any of the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"/>
          <p:cNvSpPr/>
          <p:nvPr/>
        </p:nvSpPr>
        <p:spPr>
          <a:xfrm>
            <a:off x="1620000" y="2772000"/>
            <a:ext cx="9173880" cy="68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Registers cannot be saved to the stack, since the stack pointer may be corrupted. For example, consider an exception thrown for a missaligned load using the stack pointer.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"/>
          <p:cNvSpPr/>
          <p:nvPr/>
        </p:nvSpPr>
        <p:spPr>
          <a:xfrm>
            <a:off x="1620000" y="3384000"/>
            <a:ext cx="9173880" cy="39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uscratch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register contains a pointer to memory that can be used by the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"/>
          <p:cNvSpPr/>
          <p:nvPr/>
        </p:nvSpPr>
        <p:spPr>
          <a:xfrm>
            <a:off x="1620000" y="3708000"/>
            <a:ext cx="917388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memory can be used to store the original values of registers that are used by the interrupt handler.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480" cy="146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Simulator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760" cy="77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Game of Life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CustomShape 66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Input to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inital state of the cell grid is given by the input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file is parsed and given to your solution as a cell grid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CustomShape 67"/>
          <p:cNvSpPr/>
          <p:nvPr/>
        </p:nvSpPr>
        <p:spPr>
          <a:xfrm>
            <a:off x="1302480" y="2855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Stepping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"/>
          <p:cNvSpPr/>
          <p:nvPr/>
        </p:nvSpPr>
        <p:spPr>
          <a:xfrm>
            <a:off x="1620000" y="3311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At each step of the simulation, the cells in the grid are updated according to the Game of Life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1620000" y="3924000"/>
            <a:ext cx="917388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cannot use a single cell grid, since if we update the cells in place, the neighbour counts may change during the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1620000" y="4546080"/>
            <a:ext cx="9173880" cy="31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may cause the simulation to compute the next state incorrectly.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"/>
          <p:cNvSpPr/>
          <p:nvPr/>
        </p:nvSpPr>
        <p:spPr>
          <a:xfrm>
            <a:off x="1620000" y="4910040"/>
            <a:ext cx="9173880" cy="66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To solve this issue, we can use two buffers. One buffer contains the current state. During the simulation step, the results are written to the second buffer.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1620000" y="5522040"/>
            <a:ext cx="9173880" cy="66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"/>
          <p:cNvSpPr/>
          <p:nvPr/>
        </p:nvSpPr>
        <p:spPr>
          <a:xfrm>
            <a:off x="1620000" y="5558040"/>
            <a:ext cx="9173880" cy="66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9" dur="indefinite" restart="never" nodeType="tmRoot">
          <p:childTnLst>
            <p:seq>
              <p:cTn id="270" dur="indefinite" nodeType="mainSeq">
                <p:childTnLst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Cell Grids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68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Format of the Cell Grid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state of the simulation is stored in a byte array, referred to as a “grid”.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bit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0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represents a dead cell, while living cells are represented by the bit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1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1470600" y="2747880"/>
            <a:ext cx="3776760" cy="3787560"/>
          </a:xfrm>
          <a:prstGeom prst="rect">
            <a:avLst/>
          </a:prstGeom>
          <a:ln w="0">
            <a:noFill/>
          </a:ln>
        </p:spPr>
      </p:pic>
      <p:pic>
        <p:nvPicPr>
          <p:cNvPr id="160" name="" descr=""/>
          <p:cNvPicPr/>
          <p:nvPr/>
        </p:nvPicPr>
        <p:blipFill>
          <a:blip r:embed="rId2"/>
          <a:stretch/>
        </p:blipFill>
        <p:spPr>
          <a:xfrm>
            <a:off x="6566040" y="2738520"/>
            <a:ext cx="3778560" cy="3789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3" dur="indefinite" restart="never" nodeType="tmRoot">
          <p:childTnLst>
            <p:seq>
              <p:cTn id="304" dur="indefinite" nodeType="mainSeq">
                <p:childTnLst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Cell Grids in Memory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69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are Cell Grids Stored?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Cell grids are stored in row-major order.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"/>
          <p:cNvSpPr/>
          <p:nvPr/>
        </p:nvSpPr>
        <p:spPr>
          <a:xfrm>
            <a:off x="1800000" y="2483280"/>
            <a:ext cx="233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This grid: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5" name="" descr=""/>
          <p:cNvPicPr/>
          <p:nvPr/>
        </p:nvPicPr>
        <p:blipFill>
          <a:blip r:embed="rId1"/>
          <a:stretch/>
        </p:blipFill>
        <p:spPr>
          <a:xfrm>
            <a:off x="1492200" y="2848680"/>
            <a:ext cx="3778560" cy="37893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66" name=""/>
          <p:cNvGraphicFramePr/>
          <p:nvPr/>
        </p:nvGraphicFramePr>
        <p:xfrm>
          <a:off x="6244920" y="3170160"/>
          <a:ext cx="5075280" cy="3295080"/>
        </p:xfrm>
        <a:graphic>
          <a:graphicData uri="http://schemas.openxmlformats.org/drawingml/2006/table">
            <a:tbl>
              <a:tblPr/>
              <a:tblGrid>
                <a:gridCol w="1691640"/>
                <a:gridCol w="1691640"/>
                <a:gridCol w="1692360"/>
              </a:tblGrid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Address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Binary Value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Hexadecimal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00000010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0x10001001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01000100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0x44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00000111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0x07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0x10001003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00000000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0x00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00100100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0x24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0x10001005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00100001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0x21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0x10001006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00100010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0x22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0x10001007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00000010</a:t>
                      </a:r>
                      <a:r>
                        <a:rPr b="0" lang="en-CA" sz="1800" spc="-1" strike="noStrike" baseline="-8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CA" sz="1800" spc="-1" strike="noStrike">
                          <a:solidFill>
                            <a:srgbClr val="000000"/>
                          </a:solidFill>
                          <a:latin typeface="Consolas"/>
                        </a:rPr>
                        <a:t>0x02</a:t>
                      </a:r>
                      <a:endParaRPr b="0" lang="en-CA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7" name=""/>
          <p:cNvSpPr/>
          <p:nvPr/>
        </p:nvSpPr>
        <p:spPr>
          <a:xfrm>
            <a:off x="6264000" y="2483280"/>
            <a:ext cx="233784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Memory layout: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5" dur="indefinite" restart="never" nodeType="tmRoot">
          <p:childTnLst>
            <p:seq>
              <p:cTn id="326" dur="indefinite" nodeType="mainSeq">
                <p:childTnLst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Wrapping the Grid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CustomShape 70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Wrapping Works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1620000" y="1799280"/>
            <a:ext cx="917388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travelling off the edge of the simulation grid, the simulation wraps around to the opposite edge.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"/>
          <p:cNvSpPr/>
          <p:nvPr/>
        </p:nvSpPr>
        <p:spPr>
          <a:xfrm>
            <a:off x="1620000" y="2411280"/>
            <a:ext cx="917388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Any point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(x, y)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can be mapped to a grid with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rows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c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columns using the following formula: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"/>
          <p:cNvSpPr/>
          <p:nvPr/>
        </p:nvSpPr>
        <p:spPr>
          <a:xfrm>
            <a:off x="1620000" y="3023280"/>
            <a:ext cx="917388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(x mod c, y mod r)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"/>
          <p:cNvSpPr/>
          <p:nvPr/>
        </p:nvSpPr>
        <p:spPr>
          <a:xfrm>
            <a:off x="1620000" y="3419280"/>
            <a:ext cx="917388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However, in this lab, we are only concerned with cells that are in the grid, or are one cell outside (including the corners).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"/>
          <p:cNvSpPr/>
          <p:nvPr/>
        </p:nvSpPr>
        <p:spPr>
          <a:xfrm>
            <a:off x="1620000" y="4067280"/>
            <a:ext cx="9173880" cy="43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Your solution only needs to handle these cases.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7" dur="indefinite" restart="never" nodeType="tmRoot">
          <p:childTnLst>
            <p:seq>
              <p:cTn id="348" dur="indefinite" nodeType="mainSeq">
                <p:childTnLst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Printing to the Display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71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Printing to the MMIO Diplay: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>
            <a:off x="1620000" y="1799280"/>
            <a:ext cx="91738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MMIO display cannot be printed to using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ecall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"/>
          <p:cNvSpPr/>
          <p:nvPr/>
        </p:nvSpPr>
        <p:spPr>
          <a:xfrm>
            <a:off x="1620000" y="2123280"/>
            <a:ext cx="9173880" cy="57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Instead, we provide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printCell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function, which can print a single character to a given row and column of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"/>
          <p:cNvSpPr/>
          <p:nvPr/>
        </p:nvSpPr>
        <p:spPr>
          <a:xfrm>
            <a:off x="1620000" y="2744640"/>
            <a:ext cx="9173880" cy="57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characters to use for living cells, dead cells, and the cursor are given in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ALIVE_CHAR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DEAD_CHAR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CURSOR_CHAR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variables, respectively.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3" dur="indefinite" restart="never" nodeType="tmRoot">
          <p:childTnLst>
            <p:seq>
              <p:cTn id="374" dur="indefinite" nodeType="mainSeq">
                <p:childTnLst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480" cy="146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Background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760" cy="77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6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printCell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CustomShape 72"/>
          <p:cNvSpPr/>
          <p:nvPr/>
        </p:nvSpPr>
        <p:spPr>
          <a:xfrm>
            <a:off x="1538640" y="2799360"/>
            <a:ext cx="63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Character to print as an ASCII byte.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74"/>
          <p:cNvSpPr/>
          <p:nvPr/>
        </p:nvSpPr>
        <p:spPr>
          <a:xfrm>
            <a:off x="1538640" y="5100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75"/>
          <p:cNvSpPr/>
          <p:nvPr/>
        </p:nvSpPr>
        <p:spPr>
          <a:xfrm>
            <a:off x="1302480" y="2411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80"/>
          <p:cNvSpPr/>
          <p:nvPr/>
        </p:nvSpPr>
        <p:spPr>
          <a:xfrm>
            <a:off x="1230840" y="4656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83"/>
          <p:cNvSpPr/>
          <p:nvPr/>
        </p:nvSpPr>
        <p:spPr>
          <a:xfrm>
            <a:off x="1302480" y="1767960"/>
            <a:ext cx="98920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Print a character to the MMIO text terminal at (row, col).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CustomShape 85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86"/>
          <p:cNvSpPr/>
          <p:nvPr/>
        </p:nvSpPr>
        <p:spPr>
          <a:xfrm>
            <a:off x="1538640" y="3231360"/>
            <a:ext cx="72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to print the character at.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87"/>
          <p:cNvSpPr/>
          <p:nvPr/>
        </p:nvSpPr>
        <p:spPr>
          <a:xfrm>
            <a:off x="1538640" y="3663360"/>
            <a:ext cx="871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to print the character at.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1" dur="indefinite" restart="never" nodeType="tmRoot">
          <p:childTnLst>
            <p:seq>
              <p:cTn id="392" dur="indefinite" nodeType="mainSeq">
                <p:childTnLst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Timing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88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How Timing Works: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"/>
          <p:cNvSpPr/>
          <p:nvPr/>
        </p:nvSpPr>
        <p:spPr>
          <a:xfrm>
            <a:off x="1620000" y="1799280"/>
            <a:ext cx="9173880" cy="71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the simulator is in the “running” state, an iteration of the simulation is performed once per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"/>
          <p:cNvSpPr/>
          <p:nvPr/>
        </p:nvSpPr>
        <p:spPr>
          <a:xfrm>
            <a:off x="1620000" y="2411280"/>
            <a:ext cx="917388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timer must be reset before beginning to update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"/>
          <p:cNvSpPr/>
          <p:nvPr/>
        </p:nvSpPr>
        <p:spPr>
          <a:xfrm>
            <a:off x="1620000" y="2751480"/>
            <a:ext cx="917388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Otherwise, the time between updates may be more than one second.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4" name="" descr=""/>
          <p:cNvPicPr/>
          <p:nvPr/>
        </p:nvPicPr>
        <p:blipFill>
          <a:blip r:embed="rId1"/>
          <a:stretch/>
        </p:blipFill>
        <p:spPr>
          <a:xfrm>
            <a:off x="2756520" y="3369240"/>
            <a:ext cx="6677280" cy="3072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5" dur="indefinite" restart="never" nodeType="tmRoot">
          <p:childTnLst>
            <p:seq>
              <p:cTn id="426" dur="indefinite" nodeType="mainSeq">
                <p:childTnLst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Controlling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CustomShape 89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Simulation Controls: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"/>
          <p:cNvSpPr/>
          <p:nvPr/>
        </p:nvSpPr>
        <p:spPr>
          <a:xfrm>
            <a:off x="1620000" y="1799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w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"/>
          <p:cNvSpPr/>
          <p:nvPr/>
        </p:nvSpPr>
        <p:spPr>
          <a:xfrm>
            <a:off x="2448000" y="1799280"/>
            <a:ext cx="835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up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1620000" y="2123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"/>
          <p:cNvSpPr/>
          <p:nvPr/>
        </p:nvSpPr>
        <p:spPr>
          <a:xfrm>
            <a:off x="2448000" y="2123280"/>
            <a:ext cx="889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down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"/>
          <p:cNvSpPr/>
          <p:nvPr/>
        </p:nvSpPr>
        <p:spPr>
          <a:xfrm>
            <a:off x="1620000" y="2447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"/>
          <p:cNvSpPr/>
          <p:nvPr/>
        </p:nvSpPr>
        <p:spPr>
          <a:xfrm>
            <a:off x="2448000" y="2447280"/>
            <a:ext cx="907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left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"/>
          <p:cNvSpPr/>
          <p:nvPr/>
        </p:nvSpPr>
        <p:spPr>
          <a:xfrm>
            <a:off x="1620000" y="2771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"/>
          <p:cNvSpPr/>
          <p:nvPr/>
        </p:nvSpPr>
        <p:spPr>
          <a:xfrm>
            <a:off x="2448000" y="2771280"/>
            <a:ext cx="907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Move the cursor right one character, wrapping if needed.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"/>
          <p:cNvSpPr/>
          <p:nvPr/>
        </p:nvSpPr>
        <p:spPr>
          <a:xfrm>
            <a:off x="1620000" y="3527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j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2448000" y="3527280"/>
            <a:ext cx="835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Set the cell at the cursor to the living state,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"/>
          <p:cNvSpPr/>
          <p:nvPr/>
        </p:nvSpPr>
        <p:spPr>
          <a:xfrm>
            <a:off x="1620000" y="3887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k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"/>
          <p:cNvSpPr/>
          <p:nvPr/>
        </p:nvSpPr>
        <p:spPr>
          <a:xfrm>
            <a:off x="2448000" y="3887280"/>
            <a:ext cx="835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Set the cell at the cursor to the dead state, then update the display.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"/>
          <p:cNvSpPr/>
          <p:nvPr/>
        </p:nvSpPr>
        <p:spPr>
          <a:xfrm>
            <a:off x="1620000" y="4571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t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"/>
          <p:cNvSpPr/>
          <p:nvPr/>
        </p:nvSpPr>
        <p:spPr>
          <a:xfrm>
            <a:off x="2448000" y="4571280"/>
            <a:ext cx="835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Toggle the simulation between the “running” and “paused” states.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"/>
          <p:cNvSpPr/>
          <p:nvPr/>
        </p:nvSpPr>
        <p:spPr>
          <a:xfrm>
            <a:off x="1620000" y="4895280"/>
            <a:ext cx="826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space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"/>
          <p:cNvSpPr/>
          <p:nvPr/>
        </p:nvSpPr>
        <p:spPr>
          <a:xfrm>
            <a:off x="2448000" y="4895280"/>
            <a:ext cx="889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Step the simulation and update the display. Only works when in the “paused” state.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"/>
          <p:cNvSpPr/>
          <p:nvPr/>
        </p:nvSpPr>
        <p:spPr>
          <a:xfrm>
            <a:off x="1620000" y="5219280"/>
            <a:ext cx="358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q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"/>
          <p:cNvSpPr/>
          <p:nvPr/>
        </p:nvSpPr>
        <p:spPr>
          <a:xfrm>
            <a:off x="2448000" y="5219280"/>
            <a:ext cx="9070200" cy="3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Exit the simulation.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47" dur="indefinite" restart="never" nodeType="tmRoot">
          <p:childTnLst>
            <p:seq>
              <p:cTn id="448" dur="indefinite" nodeType="mainSeq">
                <p:childTnLst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Flow of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6" name="" descr=""/>
          <p:cNvPicPr/>
          <p:nvPr/>
        </p:nvPicPr>
        <p:blipFill>
          <a:blip r:embed="rId1"/>
          <a:stretch/>
        </p:blipFill>
        <p:spPr>
          <a:xfrm>
            <a:off x="3098520" y="863640"/>
            <a:ext cx="5992920" cy="5128920"/>
          </a:xfrm>
          <a:prstGeom prst="rect">
            <a:avLst/>
          </a:prstGeom>
          <a:ln w="0">
            <a:noFill/>
          </a:ln>
        </p:spPr>
      </p:pic>
      <p:sp>
        <p:nvSpPr>
          <p:cNvPr id="217" name=""/>
          <p:cNvSpPr/>
          <p:nvPr/>
        </p:nvSpPr>
        <p:spPr>
          <a:xfrm>
            <a:off x="5040000" y="1980000"/>
            <a:ext cx="2338200" cy="8982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"/>
          <p:cNvSpPr/>
          <p:nvPr/>
        </p:nvSpPr>
        <p:spPr>
          <a:xfrm>
            <a:off x="4320000" y="2880000"/>
            <a:ext cx="3778200" cy="8982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"/>
          <p:cNvSpPr/>
          <p:nvPr/>
        </p:nvSpPr>
        <p:spPr>
          <a:xfrm>
            <a:off x="4140000" y="3780000"/>
            <a:ext cx="4318200" cy="8982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"/>
          <p:cNvSpPr/>
          <p:nvPr/>
        </p:nvSpPr>
        <p:spPr>
          <a:xfrm>
            <a:off x="3420000" y="4680000"/>
            <a:ext cx="5398200" cy="9342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09" dur="indefinite" restart="never" nodeType="tmRoot">
          <p:childTnLst>
            <p:seq>
              <p:cTn id="510" dur="indefinite" nodeType="mainSeq">
                <p:childTnLst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480" cy="146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Assignment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760" cy="77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Overview of the lab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CustomShape 84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Overview: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"/>
          <p:cNvSpPr/>
          <p:nvPr/>
        </p:nvSpPr>
        <p:spPr>
          <a:xfrm>
            <a:off x="1620000" y="1799280"/>
            <a:ext cx="80938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 this lab, you must implement a series of funtions to create a simulator for the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"/>
          <p:cNvSpPr/>
          <p:nvPr/>
        </p:nvSpPr>
        <p:spPr>
          <a:xfrm>
            <a:off x="1620000" y="2375640"/>
            <a:ext cx="80938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You are required to implement all of the following functions.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7" dur="indefinite" restart="never" nodeType="tmRoot">
          <p:childTnLst>
            <p:seq>
              <p:cTn id="528" dur="indefinite" nodeType="mainSeq">
                <p:childTnLst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0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gameOfLife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76"/>
          <p:cNvSpPr/>
          <p:nvPr/>
        </p:nvSpPr>
        <p:spPr>
          <a:xfrm>
            <a:off x="1538640" y="2799360"/>
            <a:ext cx="63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77"/>
          <p:cNvSpPr/>
          <p:nvPr/>
        </p:nvSpPr>
        <p:spPr>
          <a:xfrm>
            <a:off x="1538640" y="5100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CustomShape 78"/>
          <p:cNvSpPr/>
          <p:nvPr/>
        </p:nvSpPr>
        <p:spPr>
          <a:xfrm>
            <a:off x="1302480" y="2411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79"/>
          <p:cNvSpPr/>
          <p:nvPr/>
        </p:nvSpPr>
        <p:spPr>
          <a:xfrm>
            <a:off x="1230840" y="4656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81"/>
          <p:cNvSpPr/>
          <p:nvPr/>
        </p:nvSpPr>
        <p:spPr>
          <a:xfrm>
            <a:off x="1302480" y="1767960"/>
            <a:ext cx="98920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Entry point for the Game of Life simulator.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82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1"/>
          <p:cNvSpPr/>
          <p:nvPr/>
        </p:nvSpPr>
        <p:spPr>
          <a:xfrm>
            <a:off x="1538640" y="3231360"/>
            <a:ext cx="72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CustomShape 6"/>
          <p:cNvSpPr/>
          <p:nvPr/>
        </p:nvSpPr>
        <p:spPr>
          <a:xfrm>
            <a:off x="1538640" y="3663360"/>
            <a:ext cx="871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A (Initializied with the input state).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1538640" y="4095360"/>
            <a:ext cx="42163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B.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41" dur="indefinite" restart="never" nodeType="tmRoot">
          <p:childTnLst>
            <p:seq>
              <p:cTn id="542" dur="indefinite" nodeType="mainSeq">
                <p:childTnLst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3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displayGrid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25"/>
          <p:cNvSpPr/>
          <p:nvPr/>
        </p:nvSpPr>
        <p:spPr>
          <a:xfrm>
            <a:off x="1538640" y="2799360"/>
            <a:ext cx="63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26"/>
          <p:cNvSpPr/>
          <p:nvPr/>
        </p:nvSpPr>
        <p:spPr>
          <a:xfrm>
            <a:off x="1538640" y="5100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34"/>
          <p:cNvSpPr/>
          <p:nvPr/>
        </p:nvSpPr>
        <p:spPr>
          <a:xfrm>
            <a:off x="1302480" y="2411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35"/>
          <p:cNvSpPr/>
          <p:nvPr/>
        </p:nvSpPr>
        <p:spPr>
          <a:xfrm>
            <a:off x="1230840" y="4656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36"/>
          <p:cNvSpPr/>
          <p:nvPr/>
        </p:nvSpPr>
        <p:spPr>
          <a:xfrm>
            <a:off x="1302480" y="1767960"/>
            <a:ext cx="98920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Display the given Game of Life grid to the MMIO terminal.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CustomShape 37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8"/>
          <p:cNvSpPr/>
          <p:nvPr/>
        </p:nvSpPr>
        <p:spPr>
          <a:xfrm>
            <a:off x="1538640" y="3231360"/>
            <a:ext cx="72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39"/>
          <p:cNvSpPr/>
          <p:nvPr/>
        </p:nvSpPr>
        <p:spPr>
          <a:xfrm>
            <a:off x="1538640" y="3663360"/>
            <a:ext cx="871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grid buffer to display.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9" dur="indefinite" restart="never" nodeType="tmRoot">
          <p:childTnLst>
            <p:seq>
              <p:cTn id="580" dur="indefinite" nodeType="mainSeq">
                <p:childTnLst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updateGrid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15"/>
          <p:cNvSpPr/>
          <p:nvPr/>
        </p:nvSpPr>
        <p:spPr>
          <a:xfrm>
            <a:off x="1538640" y="3087360"/>
            <a:ext cx="63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16"/>
          <p:cNvSpPr/>
          <p:nvPr/>
        </p:nvSpPr>
        <p:spPr>
          <a:xfrm>
            <a:off x="1538640" y="5388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alibri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CustomShape 17"/>
          <p:cNvSpPr/>
          <p:nvPr/>
        </p:nvSpPr>
        <p:spPr>
          <a:xfrm>
            <a:off x="1302480" y="2699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18"/>
          <p:cNvSpPr/>
          <p:nvPr/>
        </p:nvSpPr>
        <p:spPr>
          <a:xfrm>
            <a:off x="1230840" y="4944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19"/>
          <p:cNvSpPr/>
          <p:nvPr/>
        </p:nvSpPr>
        <p:spPr>
          <a:xfrm>
            <a:off x="1302480" y="1767960"/>
            <a:ext cx="989208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Perform a single Game of Life simulation step. Reads from one buffer and writes the result to another.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20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21"/>
          <p:cNvSpPr/>
          <p:nvPr/>
        </p:nvSpPr>
        <p:spPr>
          <a:xfrm>
            <a:off x="1538640" y="3519360"/>
            <a:ext cx="72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 in the grid.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22"/>
          <p:cNvSpPr/>
          <p:nvPr/>
        </p:nvSpPr>
        <p:spPr>
          <a:xfrm>
            <a:off x="1538640" y="3951360"/>
            <a:ext cx="871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input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CustomShape 23"/>
          <p:cNvSpPr/>
          <p:nvPr/>
        </p:nvSpPr>
        <p:spPr>
          <a:xfrm>
            <a:off x="1538640" y="4383360"/>
            <a:ext cx="547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output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3" dur="indefinite" restart="never" nodeType="tmRoot">
          <p:childTnLst>
            <p:seq>
              <p:cTn id="614" dur="indefinite" nodeType="mainSeq">
                <p:childTnLst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2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getCell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9"/>
          <p:cNvSpPr/>
          <p:nvPr/>
        </p:nvSpPr>
        <p:spPr>
          <a:xfrm>
            <a:off x="1538640" y="3123360"/>
            <a:ext cx="385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10"/>
          <p:cNvSpPr/>
          <p:nvPr/>
        </p:nvSpPr>
        <p:spPr>
          <a:xfrm>
            <a:off x="1538640" y="5424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Value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11"/>
          <p:cNvSpPr/>
          <p:nvPr/>
        </p:nvSpPr>
        <p:spPr>
          <a:xfrm>
            <a:off x="1302480" y="2735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12"/>
          <p:cNvSpPr/>
          <p:nvPr/>
        </p:nvSpPr>
        <p:spPr>
          <a:xfrm>
            <a:off x="1230840" y="4980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CustomShape 13"/>
          <p:cNvSpPr/>
          <p:nvPr/>
        </p:nvSpPr>
        <p:spPr>
          <a:xfrm>
            <a:off x="1302480" y="1767960"/>
            <a:ext cx="989208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Get the value of a given cell. If the location is out of bounds, wrap around.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14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27"/>
          <p:cNvSpPr/>
          <p:nvPr/>
        </p:nvSpPr>
        <p:spPr>
          <a:xfrm>
            <a:off x="1538640" y="3555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28"/>
          <p:cNvSpPr/>
          <p:nvPr/>
        </p:nvSpPr>
        <p:spPr>
          <a:xfrm>
            <a:off x="1538640" y="3987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29"/>
          <p:cNvSpPr/>
          <p:nvPr/>
        </p:nvSpPr>
        <p:spPr>
          <a:xfrm>
            <a:off x="6146640" y="3123360"/>
            <a:ext cx="385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CustomShape 30"/>
          <p:cNvSpPr/>
          <p:nvPr/>
        </p:nvSpPr>
        <p:spPr>
          <a:xfrm>
            <a:off x="6146640" y="3555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a4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1" dur="indefinite" restart="never" nodeType="tmRoot">
          <p:childTnLst>
            <p:seq>
              <p:cTn id="652" dur="indefinite" nodeType="mainSeq">
                <p:childTnLst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7" fill="hold">
                      <p:stCondLst>
                        <p:cond delay="indefinite"/>
                      </p:stCondLst>
                      <p:childTnLst>
                        <p:par>
                          <p:cTn id="678" fill="hold">
                            <p:stCondLst>
                              <p:cond delay="0"/>
                            </p:stCondLst>
                            <p:childTnLst>
                              <p:par>
                                <p:cTn id="6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>
                      <p:stCondLst>
                        <p:cond delay="indefinite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9" fill="hold">
                      <p:stCondLst>
                        <p:cond delay="indefinite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Overview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33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Simulating the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 this lab you will write an interactive simulator for Conway’s Game of Life.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"/>
          <p:cNvSpPr/>
          <p:nvPr/>
        </p:nvSpPr>
        <p:spPr>
          <a:xfrm>
            <a:off x="1620000" y="2772000"/>
            <a:ext cx="9173880" cy="71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Output will be performed using the MMIO terminal display in RARS.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"/>
          <p:cNvSpPr/>
          <p:nvPr/>
        </p:nvSpPr>
        <p:spPr>
          <a:xfrm>
            <a:off x="1620000" y="2160000"/>
            <a:ext cx="917388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simulation will use RISC-V’s interrupt handling facilities for keyboard input and timing.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Shape 4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setCell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CustomShape 31"/>
          <p:cNvSpPr/>
          <p:nvPr/>
        </p:nvSpPr>
        <p:spPr>
          <a:xfrm>
            <a:off x="1538640" y="3123360"/>
            <a:ext cx="385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a0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rows.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CustomShape 32"/>
          <p:cNvSpPr/>
          <p:nvPr/>
        </p:nvSpPr>
        <p:spPr>
          <a:xfrm>
            <a:off x="1538640" y="5424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CustomShape 40"/>
          <p:cNvSpPr/>
          <p:nvPr/>
        </p:nvSpPr>
        <p:spPr>
          <a:xfrm>
            <a:off x="1302480" y="2735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CustomShape 41"/>
          <p:cNvSpPr/>
          <p:nvPr/>
        </p:nvSpPr>
        <p:spPr>
          <a:xfrm>
            <a:off x="1230840" y="4980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42"/>
          <p:cNvSpPr/>
          <p:nvPr/>
        </p:nvSpPr>
        <p:spPr>
          <a:xfrm>
            <a:off x="1302480" y="1767960"/>
            <a:ext cx="9892080" cy="82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Set the value of a given cell. If the location is out of bounds, wrap around.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CustomShape 43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CustomShape 44"/>
          <p:cNvSpPr/>
          <p:nvPr/>
        </p:nvSpPr>
        <p:spPr>
          <a:xfrm>
            <a:off x="1538640" y="3555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a1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Number of columns.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CustomShape 45"/>
          <p:cNvSpPr/>
          <p:nvPr/>
        </p:nvSpPr>
        <p:spPr>
          <a:xfrm>
            <a:off x="1538640" y="3987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a2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Row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46"/>
          <p:cNvSpPr/>
          <p:nvPr/>
        </p:nvSpPr>
        <p:spPr>
          <a:xfrm>
            <a:off x="6146640" y="3123360"/>
            <a:ext cx="385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a3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Column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CustomShape 47"/>
          <p:cNvSpPr/>
          <p:nvPr/>
        </p:nvSpPr>
        <p:spPr>
          <a:xfrm>
            <a:off x="6146640" y="3555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a4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Pointer to the grid buffer.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CustomShape 48"/>
          <p:cNvSpPr/>
          <p:nvPr/>
        </p:nvSpPr>
        <p:spPr>
          <a:xfrm>
            <a:off x="6146640" y="3987360"/>
            <a:ext cx="403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Consolas"/>
              </a:rPr>
              <a:t>a5</a:t>
            </a: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: New value of the cell.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93" dur="indefinite" restart="never" nodeType="tmRoot">
          <p:childTnLst>
            <p:seq>
              <p:cTn id="694" dur="indefinite" nodeType="mainSeq">
                <p:childTnLst>
                  <p:par>
                    <p:cTn id="695" fill="hold">
                      <p:stCondLst>
                        <p:cond delay="indefinite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>
                      <p:stCondLst>
                        <p:cond delay="indefinite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3" fill="hold">
                      <p:stCondLst>
                        <p:cond delay="indefinite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7" fill="hold">
                      <p:stCondLst>
                        <p:cond delay="indefinite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5" fill="hold">
                      <p:stCondLst>
                        <p:cond delay="indefinite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9" fill="hold">
                      <p:stCondLst>
                        <p:cond delay="indefinite"/>
                      </p:stCondLst>
                      <p:childTnLst>
                        <p:par>
                          <p:cTn id="720" fill="hold">
                            <p:stCondLst>
                              <p:cond delay="0"/>
                            </p:stCondLst>
                            <p:childTnLst>
                              <p:par>
                                <p:cTn id="7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3" fill="hold">
                      <p:stCondLst>
                        <p:cond delay="indefinite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>
                      <p:stCondLst>
                        <p:cond delay="indefinite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5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onsolas"/>
              </a:rPr>
              <a:t>handler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CustomShape 24"/>
          <p:cNvSpPr/>
          <p:nvPr/>
        </p:nvSpPr>
        <p:spPr>
          <a:xfrm>
            <a:off x="1538640" y="3123360"/>
            <a:ext cx="38584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CustomShape 49"/>
          <p:cNvSpPr/>
          <p:nvPr/>
        </p:nvSpPr>
        <p:spPr>
          <a:xfrm>
            <a:off x="1538640" y="4416120"/>
            <a:ext cx="95072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Arial"/>
              </a:rPr>
              <a:t>N/A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50"/>
          <p:cNvSpPr/>
          <p:nvPr/>
        </p:nvSpPr>
        <p:spPr>
          <a:xfrm>
            <a:off x="1302480" y="273528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Parameters: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CustomShape 51"/>
          <p:cNvSpPr/>
          <p:nvPr/>
        </p:nvSpPr>
        <p:spPr>
          <a:xfrm>
            <a:off x="1230840" y="3972960"/>
            <a:ext cx="23932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Return Value: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CustomShape 52"/>
          <p:cNvSpPr/>
          <p:nvPr/>
        </p:nvSpPr>
        <p:spPr>
          <a:xfrm>
            <a:off x="1302480" y="1767960"/>
            <a:ext cx="989208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CA" sz="2400" spc="-1" strike="noStrike">
                <a:solidFill>
                  <a:srgbClr val="000000"/>
                </a:solidFill>
                <a:latin typeface="Monaco"/>
              </a:rPr>
              <a:t>Interrupt handler for the Game of Life simulator.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CustomShape 53"/>
          <p:cNvSpPr/>
          <p:nvPr/>
        </p:nvSpPr>
        <p:spPr>
          <a:xfrm>
            <a:off x="1302480" y="1343160"/>
            <a:ext cx="19836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Description: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39" dur="indefinite" restart="never" nodeType="tmRoot">
          <p:childTnLst>
            <p:seq>
              <p:cTn id="740" dur="indefinite" nodeType="mainSeq">
                <p:childTnLst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9" fill="hold">
                      <p:stCondLst>
                        <p:cond delay="indefinite"/>
                      </p:stCondLst>
                      <p:childTnLst>
                        <p:par>
                          <p:cTn id="750" fill="hold">
                            <p:stCondLst>
                              <p:cond delay="0"/>
                            </p:stCondLst>
                            <p:childTnLst>
                              <p:par>
                                <p:cTn id="7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>
                      <p:stCondLst>
                        <p:cond delay="indefinite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1" fill="hold">
                      <p:stCondLst>
                        <p:cond delay="indefinite"/>
                      </p:stCondLst>
                      <p:childTnLst>
                        <p:par>
                          <p:cTn id="762" fill="hold">
                            <p:stCondLst>
                              <p:cond delay="0"/>
                            </p:stCondLst>
                            <p:childTnLst>
                              <p:par>
                                <p:cTn id="7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56480" cy="1463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Testing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subTitle"/>
          </p:nvPr>
        </p:nvSpPr>
        <p:spPr>
          <a:xfrm>
            <a:off x="4829760" y="1055520"/>
            <a:ext cx="2525760" cy="77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4572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CMPUT 229</a:t>
            </a:r>
            <a:endParaRPr b="0" lang="en-CA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2"/>
          <p:cNvSpPr/>
          <p:nvPr/>
        </p:nvSpPr>
        <p:spPr>
          <a:xfrm>
            <a:off x="1981080" y="274680"/>
            <a:ext cx="8222400" cy="11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Monaco"/>
              </a:rPr>
              <a:t>Testing your Solution</a:t>
            </a:r>
            <a:endParaRPr b="0" lang="en-CA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CustomShape 2"/>
          <p:cNvSpPr/>
          <p:nvPr/>
        </p:nvSpPr>
        <p:spPr>
          <a:xfrm>
            <a:off x="1538640" y="4426200"/>
            <a:ext cx="8284320" cy="44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1260000" y="1620000"/>
            <a:ext cx="1983600" cy="44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CustomShape 4"/>
          <p:cNvSpPr/>
          <p:nvPr/>
        </p:nvSpPr>
        <p:spPr>
          <a:xfrm>
            <a:off x="1302480" y="1343160"/>
            <a:ext cx="427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Included tests: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"/>
          <p:cNvSpPr/>
          <p:nvPr/>
        </p:nvSpPr>
        <p:spPr>
          <a:xfrm>
            <a:off x="1620000" y="1799280"/>
            <a:ext cx="809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We have provided some inputs for you to test your solution with.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"/>
          <p:cNvSpPr/>
          <p:nvPr/>
        </p:nvSpPr>
        <p:spPr>
          <a:xfrm>
            <a:off x="1620000" y="2160000"/>
            <a:ext cx="6833880" cy="59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These inputs are stored in the “Tests” directory as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*.txt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files.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CustomShape 5"/>
          <p:cNvSpPr/>
          <p:nvPr/>
        </p:nvSpPr>
        <p:spPr>
          <a:xfrm>
            <a:off x="1260000" y="3204000"/>
            <a:ext cx="1983600" cy="44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CustomShape 73"/>
          <p:cNvSpPr/>
          <p:nvPr/>
        </p:nvSpPr>
        <p:spPr>
          <a:xfrm>
            <a:off x="1302480" y="2927160"/>
            <a:ext cx="607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Format of the test file: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"/>
          <p:cNvSpPr/>
          <p:nvPr/>
        </p:nvSpPr>
        <p:spPr>
          <a:xfrm>
            <a:off x="1620000" y="3383280"/>
            <a:ext cx="809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Make sure the test file has the correct format (refer to the website).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"/>
          <p:cNvSpPr/>
          <p:nvPr/>
        </p:nvSpPr>
        <p:spPr>
          <a:xfrm>
            <a:off x="1620000" y="3744000"/>
            <a:ext cx="683388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RARS may need the full path to the test file.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65" dur="indefinite" restart="never" nodeType="tmRoot">
          <p:childTnLst>
            <p:seq>
              <p:cTn id="766" dur="indefinite" nodeType="mainSeq">
                <p:childTnLst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1" fill="hold">
                      <p:stCondLst>
                        <p:cond delay="indefinite"/>
                      </p:stCondLst>
                      <p:childTnLst>
                        <p:par>
                          <p:cTn id="772" fill="hold">
                            <p:stCondLst>
                              <p:cond delay="0"/>
                            </p:stCondLst>
                            <p:childTnLst>
                              <p:par>
                                <p:cTn id="7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5" fill="hold">
                      <p:stCondLst>
                        <p:cond delay="indefinite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9" fill="hold">
                      <p:stCondLst>
                        <p:cond delay="indefinite"/>
                      </p:stCondLst>
                      <p:childTnLst>
                        <p:par>
                          <p:cTn id="780" fill="hold">
                            <p:stCondLst>
                              <p:cond delay="0"/>
                            </p:stCondLst>
                            <p:childTnLst>
                              <p:par>
                                <p:cTn id="7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3" fill="hold">
                      <p:stCondLst>
                        <p:cond delay="indefinite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Conway’s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8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Conway’s Game of Life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simulation that follows the evolution of a square grid of cells.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Each cell can be either living or dead.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"/>
          <p:cNvSpPr/>
          <p:nvPr/>
        </p:nvSpPr>
        <p:spPr>
          <a:xfrm>
            <a:off x="1620000" y="252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Each step of the simulation, every cell is updated according to a set of rules.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CustomShape 54"/>
          <p:cNvSpPr/>
          <p:nvPr/>
        </p:nvSpPr>
        <p:spPr>
          <a:xfrm>
            <a:off x="1302480" y="3359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Simulation Rules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1620000" y="3815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living cell that has less than two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1620000" y="4176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living cell that has more than three living neighbours dies.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1620000" y="4536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dead cell that has exactly three living neighbours becomes alive.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1620000" y="4896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Otherwise, the cell’s state doesn’t change.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Example simulaiton: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620000" y="971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These simple rules can lead to complex behaviour: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3871800" y="1828440"/>
            <a:ext cx="4446000" cy="3199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Interactive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55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Operation of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simulator will display a grid of cells and a cursor.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user can control the simulation, and cause the simulation to update.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1620000" y="252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simulation can be moved to a “running” state, where it steps automatically.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2855880" y="3149280"/>
            <a:ext cx="6477840" cy="334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" dur="indefinite" restart="never" nodeType="tmRoot">
          <p:childTnLst>
            <p:seq>
              <p:cTn id="58" dur="indefinite" nodeType="mainSeq">
                <p:childTnLst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Controling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56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Interacting with the Simulator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Keyboard controls are used to interact with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cursor can be moved up, down, left, and right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w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s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a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, and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d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1620000" y="2520000"/>
            <a:ext cx="9173880" cy="71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cell that the cursor is on can be set to the living state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j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key, and set to the dead state with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k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1620000" y="3132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 single step of the simulation can be performed using the space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1620000" y="3456000"/>
            <a:ext cx="9173880" cy="68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state of the simulator can be switched between the “paused” and “running” states by pressing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t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1620000" y="4068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Pressing the </a:t>
            </a:r>
            <a:r>
              <a:rPr b="0" lang="en-CA" sz="1800" spc="-1" strike="noStrike">
                <a:solidFill>
                  <a:srgbClr val="000000"/>
                </a:solidFill>
                <a:latin typeface="Consolas"/>
              </a:rPr>
              <a:t>q</a:t>
            </a: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 key exits the simulator.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9" dur="indefinite" restart="never" nodeType="tmRoot">
          <p:childTnLst>
            <p:seq>
              <p:cTn id="80" dur="indefinite" nodeType="mainSeq">
                <p:childTnLst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Interrupts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CustomShape 57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Interrupts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simulator uses interrupts to interact with the hardware and external devices.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1620000" y="216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Specifically, the simulator uses timer and keyboard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"/>
          <p:cNvSpPr/>
          <p:nvPr/>
        </p:nvSpPr>
        <p:spPr>
          <a:xfrm>
            <a:off x="1620000" y="2520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When an interrupt occurs (say a key press) the interrupt handler is called.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CustomShape 58"/>
          <p:cNvSpPr/>
          <p:nvPr/>
        </p:nvSpPr>
        <p:spPr>
          <a:xfrm>
            <a:off x="1302480" y="3935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Control and Status Registers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1620000" y="4391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RISC-V uses “control and status” registers to configure interrupts.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1620000" y="4752000"/>
            <a:ext cx="935784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Interrupts are disabled by default in RARS, so they must be enabled using these registers.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"/>
          <p:cNvSpPr/>
          <p:nvPr/>
        </p:nvSpPr>
        <p:spPr>
          <a:xfrm>
            <a:off x="1620000" y="5112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address of the interrupt handler must also be set.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1620000" y="5472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Refer to the website for specific information on which registers to use and how to use them.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"/>
          <p:cNvSpPr/>
          <p:nvPr/>
        </p:nvSpPr>
        <p:spPr>
          <a:xfrm>
            <a:off x="1620000" y="2880000"/>
            <a:ext cx="9173880" cy="71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The interrupt handler must deal with the interrupt, then return control back to the running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981080" y="-38880"/>
            <a:ext cx="8222760" cy="1136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RARS Keyboard &amp; Timer Tools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CustomShape 59"/>
          <p:cNvSpPr/>
          <p:nvPr/>
        </p:nvSpPr>
        <p:spPr>
          <a:xfrm>
            <a:off x="1302480" y="1343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Keyboard &amp; Display Tool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"/>
          <p:cNvSpPr/>
          <p:nvPr/>
        </p:nvSpPr>
        <p:spPr>
          <a:xfrm>
            <a:off x="1620000" y="1799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Found under the “Keyboard and Display MMIO Simualtor” tab under the “Tools” menu in RARS.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1620000" y="2412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After assembling your program, click the “Connect To Program”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1620000" y="2772000"/>
            <a:ext cx="917388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If you resize your terminal, click the “Reset” button.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CustomShape 60"/>
          <p:cNvSpPr/>
          <p:nvPr/>
        </p:nvSpPr>
        <p:spPr>
          <a:xfrm>
            <a:off x="1302480" y="3935160"/>
            <a:ext cx="931140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n-CA" sz="2400" spc="-1" strike="noStrike">
                <a:solidFill>
                  <a:srgbClr val="000000"/>
                </a:solidFill>
                <a:latin typeface="Calibri"/>
              </a:rPr>
              <a:t>Timer Tool</a:t>
            </a:r>
            <a:endParaRPr b="0" lang="en-CA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1620000" y="4391280"/>
            <a:ext cx="9173880" cy="3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Found under the “Timer Tool” tab under the “Tools” menu.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1620000" y="4752000"/>
            <a:ext cx="9357840" cy="35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CA" sz="1800" spc="-1" strike="noStrike">
                <a:solidFill>
                  <a:srgbClr val="000000"/>
                </a:solidFill>
                <a:latin typeface="Arial"/>
              </a:rPr>
              <a:t>Press “Connect To Program” to connect the timer to your assembled program.</a:t>
            </a:r>
            <a:endParaRPr b="0" lang="en-CA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1" dur="indefinite" restart="never" nodeType="tmRoot">
          <p:childTnLst>
            <p:seq>
              <p:cTn id="152" dur="indefinite" nodeType="mainSeq">
                <p:childTnLst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6646</TotalTime>
  <Application>LibreOffice/7.6.7.2$Linux_X86_64 LibreOffice_project/60$Build-2</Application>
  <AppVersion>15.0000</AppVersion>
  <Words>4517</Words>
  <Paragraphs>574</Paragraphs>
  <Company>University of Alberta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2012-09-28T15:24:28Z</dcterms:created>
  <dc:creator>Liam Houston</dc:creator>
  <dc:description/>
  <dc:language>en-CA</dc:language>
  <cp:lastModifiedBy/>
  <cp:lastPrinted>2024-08-21T13:48:20Z</cp:lastPrinted>
  <dcterms:modified xsi:type="dcterms:W3CDTF">2024-08-22T14:22:53Z</dcterms:modified>
  <cp:revision>508</cp:revision>
  <dc:subject/>
  <dc:title>Introduction to Lab #4: Game of Life Bits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30</vt:i4>
  </property>
  <property fmtid="{D5CDD505-2E9C-101B-9397-08002B2CF9AE}" pid="3" name="PresentationFormat">
    <vt:lpwstr>Widescreen</vt:lpwstr>
  </property>
  <property fmtid="{D5CDD505-2E9C-101B-9397-08002B2CF9AE}" pid="4" name="Slides">
    <vt:i4>42</vt:i4>
  </property>
</Properties>
</file>