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gif" ContentType="image/gif"/>
  <Override PartName="/ppt/media/image5.png" ContentType="image/png"/>
  <Override PartName="/ppt/media/image2.jpeg" ContentType="image/jpeg"/>
  <Override PartName="/ppt/media/image4.png" ContentType="image/png"/>
  <Override PartName="/ppt/media/image3.png" ContentType="image/png"/>
  <Override PartName="/ppt/media/image6.png" ContentType="image/png"/>
  <Override PartName="/ppt/slides/_rels/slide14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19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5.xml.rels" ContentType="application/vnd.openxmlformats-package.relationships+xml"/>
  <Override PartName="/ppt/slides/_rels/slide22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notesSlides/_rels/notesSlide2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2.xml.rels" ContentType="application/vnd.openxmlformats-package.relationships+xml"/>
  <Override PartName="/ppt/notesSlides/notesSlide2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</p:sldIdLst>
  <p:sldSz cx="12192000" cy="6858000"/>
  <p:notesSz cx="7315200" cy="9601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slide" Target="slides/slide14.xml"/><Relationship Id="rId29" Type="http://schemas.openxmlformats.org/officeDocument/2006/relationships/slide" Target="slides/slide15.xml"/><Relationship Id="rId30" Type="http://schemas.openxmlformats.org/officeDocument/2006/relationships/slide" Target="slides/slide16.xml"/><Relationship Id="rId31" Type="http://schemas.openxmlformats.org/officeDocument/2006/relationships/slide" Target="slides/slide17.xml"/><Relationship Id="rId32" Type="http://schemas.openxmlformats.org/officeDocument/2006/relationships/slide" Target="slides/slide18.xml"/><Relationship Id="rId33" Type="http://schemas.openxmlformats.org/officeDocument/2006/relationships/slide" Target="slides/slide19.xml"/><Relationship Id="rId34" Type="http://schemas.openxmlformats.org/officeDocument/2006/relationships/slide" Target="slides/slide20.xml"/><Relationship Id="rId35" Type="http://schemas.openxmlformats.org/officeDocument/2006/relationships/slide" Target="slides/slide21.xml"/><Relationship Id="rId36" Type="http://schemas.openxmlformats.org/officeDocument/2006/relationships/slide" Target="slides/slide22.xml"/><Relationship Id="rId37" Type="http://schemas.openxmlformats.org/officeDocument/2006/relationships/slide" Target="slides/slide23.xml"/><Relationship Id="rId38" Type="http://schemas.openxmlformats.org/officeDocument/2006/relationships/slide" Target="slides/slide24.xml"/><Relationship Id="rId39" Type="http://schemas.openxmlformats.org/officeDocument/2006/relationships/slide" Target="slides/slide25.xml"/><Relationship Id="rId40" Type="http://schemas.openxmlformats.org/officeDocument/2006/relationships/slide" Target="slides/slide26.xml"/><Relationship Id="rId41" Type="http://schemas.openxmlformats.org/officeDocument/2006/relationships/slide" Target="slides/slide27.xml"/><Relationship Id="rId42" Type="http://schemas.openxmlformats.org/officeDocument/2006/relationships/slide" Target="slides/slide28.xml"/><Relationship Id="rId43" Type="http://schemas.openxmlformats.org/officeDocument/2006/relationships/slide" Target="slides/slide29.xml"/><Relationship Id="rId44" Type="http://schemas.openxmlformats.org/officeDocument/2006/relationships/slide" Target="slides/slide30.xml"/><Relationship Id="rId45" Type="http://schemas.openxmlformats.org/officeDocument/2006/relationships/slide" Target="slides/slide31.xml"/><Relationship Id="rId46" Type="http://schemas.openxmlformats.org/officeDocument/2006/relationships/slide" Target="slides/slide32.xml"/><Relationship Id="rId47" Type="http://schemas.openxmlformats.org/officeDocument/2006/relationships/slide" Target="slides/slide33.xml"/><Relationship Id="rId4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dt" idx="37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ftr" idx="38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6"/>
          <p:cNvSpPr>
            <a:spLocks noGrp="1"/>
          </p:cNvSpPr>
          <p:nvPr>
            <p:ph type="sldNum" idx="39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EB34D19-8A30-4E54-85AE-4A2769220E3B}" type="slidenum"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Slides for the “Game of Life Bytes”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sldNum" idx="40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A6BC631-B30C-4959-B150-0FC81F2DFA2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MMIO?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Maps external devices through system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we use MMIO, then we can interact with the devices using regular load/store instructions.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Both the keyboard/display and the timer use MMIO.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 can find a list of the MMIO register addresses on the website.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3"/>
          <p:cNvSpPr>
            <a:spLocks noGrp="1"/>
          </p:cNvSpPr>
          <p:nvPr>
            <p:ph type="sldNum" idx="49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AE4AC8C-10A5-4E2A-9563-4A9499B6A7D6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Descriptions of what each MMIO register does: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control: Enables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data: Contains the ASCII value of the last keypress.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Display control: Indicates whether or not the display can be written to.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Display data: When a character is stored here &amp; the display is ready, the character is written to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sldNum" idx="50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8BFA1F7-522D-4D7E-9065-7267158F9BC0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Time: Contains the current time from the timer tool. Stored in milliseconds (1s = 1000ms).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Timecmp: When the value in this register is less than or equal to the value in the Time register, a timer interrupt occurs. 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Timer interrupts are only actived once the Timecmp register is written to, and only once per write.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 type="sldNum" idx="51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1F06273-9505-4A95-ACA8-823A76E190C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 to write an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Writing an interrupt handler is similar to writing a regular RISC-V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However, there are a few key differences.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interrupt handler “interrupts” regular program execution.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Thus the interrupt handler cannot appear to change any of the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Furthermore, registers cannot be saved to the stack, since the stack pointer may be corrupt.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this lab, the uscratch register contains a pointer to memory that can be used by the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memory can be used to store the original values of registers that are used by the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PlaceHolder 3"/>
          <p:cNvSpPr>
            <a:spLocks noGrp="1"/>
          </p:cNvSpPr>
          <p:nvPr>
            <p:ph type="sldNum" idx="52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E63496E-4DA5-4E3F-8B9A-15BB9E90B977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describes the details of the Game of Life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sldNum" idx="53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FF81479-4BC6-442B-9BDB-C0FF008D6ED0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initial state of the cell grid is given by the input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file is parsed for you and given to your solution in a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At each step of the simulation, the cells in the grid are updated according the the GOL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we update the cells in place, the neighbour counts may change during the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may cause the simulation to incorrectly compute the next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To solve this issue, we can use to buffers.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cells are read from one buffer, and the results are written to another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sldNum" idx="54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C05C5D8-8CD7-4076-9905-D807BA9270C8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 grids are stored as arrays of bytes.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byte 0x00 represents a dead cell, and the byte 0x01 represents a living cell. All other bytes are invalid.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Consider the following grid of cells, with red cells as living, and black cells dead. (left picture)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cells have the following byte representations. (right picture)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sldNum" idx="55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756329A-F1A4-4304-A38A-1F742864C6EA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 grids are stored in row-major order.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row of the grid is placed one after the other into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sldNum" idx="56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4B03EBD-7A7E-497A-900A-530F3C4C5166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simulation grid is of finite size.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travelling of one of the edges, you end up on the opposite edge.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Any point (x, y) can be mapped to a grid with r rows and c columns using the following formula: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(x mod c, y mod r)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However, in this lab we are only concerned with cells that are in the grid, or are a single cell outside (including the corners).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As such, your solution only needs to handle these cases.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 type="sldNum" idx="57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53BC7DA-5405-4F75-83C7-B01611939A76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How do we print to the MMIO display?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We cannot print using an ecall.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We have provided the printCell function, which can print a single character to a given row and column of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characters used from printing living cells, dead cells, and the cursor are given in the ALIVE_CHAR, DEAD_CHAR, and CURSOR_CHAR variables.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3"/>
          <p:cNvSpPr>
            <a:spLocks noGrp="1"/>
          </p:cNvSpPr>
          <p:nvPr>
            <p:ph type="sldNum" idx="58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57726E9-A230-4B60-977E-3751465CB83C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introduces concepts required for the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the game of life?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 to interrupts work?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MMIO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3"/>
          <p:cNvSpPr>
            <a:spLocks noGrp="1"/>
          </p:cNvSpPr>
          <p:nvPr>
            <p:ph type="sldNum" idx="41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A626A23-1D01-47F0-88A2-F69E128410C4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Prints a single character to the MMIO text terminal.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character to print, and the row and column to print to.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the simulation is in the “running” state, an iteration of the simulation is performed once per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timer must be reset before beginning to update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Otherwise, the time between updates may be more than one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issue can be visualizied using the following diagram: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shaded gray region represents the time taken to step the simulation (user code).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the correct scheme, this time is included in the time between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Thus the simulation updates with the correct cadence.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the wrong scheme, this time is not included, leading to a longer time between updates.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sldNum" idx="59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E1A8EA2-4BA3-4F59-BA56-6D6881336A51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simulation is controled using the following keys: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w: Moves the cursor up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s: Moves the cursor down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a: Moves the cursor left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d: Moves the cursor right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moving the cursor, the display should be updated.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j: Sets the cell at the cursor to be living.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k: Sets the cell at the cursor to be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setting the cell, the display should be updated.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t: Toggle the simulation between the “paused” and the “running”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space: When in the “paused” state, step the simulation. Otherwise this should do nothing.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q: Exit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sldNum" idx="60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E3203FD-F66E-44A1-BF73-489FB5196B68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following diagram describes the flow through the simulator: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Before any simulation occurs, interrupts must be setup.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Next the grid must be displayed.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Then, your solution should wait until an interrupt occurs.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an interrupt occurs, your solution must process the interrupt.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Based on the type of interrupt, the required action must be performed.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the action is performed, move back to the display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PlaceHolder 3"/>
          <p:cNvSpPr>
            <a:spLocks noGrp="1"/>
          </p:cNvSpPr>
          <p:nvPr>
            <p:ph type="sldNum" idx="61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8CFD2DC-DF9C-4513-A3AD-F169F7454BAB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desribes the required functions for this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sldNum" idx="62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22A22CA-195F-4810-B12A-6EBBC683C5F9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69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 must implement all of the functions.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PlaceHolder 3"/>
          <p:cNvSpPr>
            <a:spLocks noGrp="1"/>
          </p:cNvSpPr>
          <p:nvPr>
            <p:ph type="sldNum" idx="63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6144382-6C79-46B0-9780-C998F00473FA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Is the “main” function (entry point).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 / 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two buffers, one of which holds the initial state.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Is responsible for setting up interrupts, waiting for interrupts, and so 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7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Displays the given cell grid to the MMIO terminal.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 / 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the cell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performs a single simulation step. Reads cells from one buffer and writes the results to an different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an input cell grid buffer, and an output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should not modify the input cell grid buffer, and should not read from the output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should not print to the MMIO display.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Gets a the value of a single cell. Must wrap correctly.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row/column of the cell to get.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a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Returns the value of the cell.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this lab you will write an interactive simulator of Conway’s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Will use keyboard and timer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Output will be performed using the MMIO terminal.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sldNum" idx="42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0378A8B-3975-4051-A838-FCFFC8D091BC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Sets the value of a cell. Must wrap correctly.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row/column of the cell to set.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the cell grid buffer to modify.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new value of the cell.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3960" cy="3593880"/>
          </a:xfrm>
          <a:prstGeom prst="rect">
            <a:avLst/>
          </a:prstGeom>
          <a:ln w="0">
            <a:noFill/>
          </a:ln>
        </p:spPr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Interrupt handler.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Must handle both keyboard and timer interrupts.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All other types of interrutps should call handlerTerminate.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Overview of how to test your lab.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to create test files.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to run a test.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PlaceHolder 3"/>
          <p:cNvSpPr>
            <a:spLocks noGrp="1"/>
          </p:cNvSpPr>
          <p:nvPr>
            <p:ph type="sldNum" idx="64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C5B998C-A0D4-414B-88B0-8F2E08CC89A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698520" cy="3765240"/>
          </a:xfrm>
          <a:prstGeom prst="rect">
            <a:avLst/>
          </a:prstGeom>
          <a:ln w="0">
            <a:noFill/>
          </a:ln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440" cy="451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Some included inputs, these input files are in the correct format.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To test your solution, give the path to the input file in the program arguments.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the game of life?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simulation that follows the evolution over time of a square grid of cells.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cell can be either living or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simulation step, every cell is updated according to a set of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are the simulation rules?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living cell with less than two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living cell with more than three neighbours.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dead cell that has exactly three living neighbours becomes living.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Otherwise, the cell’s state doesn’t change.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sldNum" idx="43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B00EC0C-618A-4B91-B179-971B666DE8A7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These simple rules can lead to complex behaviour.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following animation shows a “glider gun”, which produces an infinite number of travelling groups of cell.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sldNum" idx="44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862ECC1-F7CF-4428-A22D-112EFC0BF76B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does the simulator work?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simulator displays the grid of cells using printed characters.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user can control the simulation.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user can cause the simulation to update.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simulation can be put into a “running” state, in which the simulation steps every second.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There will be more information in a later section.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 type="sldNum" idx="45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161F5D2-6D2D-438E-9CAF-88ADFCABFAD7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controls are used to interact with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cursor can be moved up, down, left, and right.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Cells can be set to the living or dead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single step of the simulation can be performed.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state of the simulation can be toggled between “paused” and “running”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Can exit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sldNum" idx="46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F7119F2-36A6-45AF-900C-0026C12204D8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are interrupts?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uses interrupts to interact with hardware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timer and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an interrupt occurs, your interrupt handler will be called.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interrupt handler must correctly handle the interrupt, and return control back to the running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RISC-V uses CSR registers to configure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Interrupts are disabled by default.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address of your interrupt handler must be set.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Refer to the specification for specific information on the CSR’s. 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sldNum" idx="47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E379AAD-F86B-47F8-A4C2-D69799458940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080" cy="3232800"/>
          </a:xfrm>
          <a:prstGeom prst="rect">
            <a:avLst/>
          </a:prstGeom>
          <a:ln w="0">
            <a:noFill/>
          </a:ln>
        </p:spPr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4960" cy="377316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the keyboard and display tool in RARS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Must be opened, then press “connect to program”.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you resize the display window, press the “reset”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Your simulator will also use the timer tool.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Must be opened, then press “start” and “connect to program”.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 type="sldNum" idx="48"/>
          </p:nvPr>
        </p:nvSpPr>
        <p:spPr>
          <a:xfrm>
            <a:off x="4143600" y="9119520"/>
            <a:ext cx="3162600" cy="47448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D4C1190-8FA1-4011-8AF9-6B6A3C3AD8BE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64FCF90-7FA5-45D5-9636-FE2D08503BF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83B2C91C-FF64-4764-B0EB-44084F2A1E7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0F41A9EB-1A01-4776-971B-C73A4D06B27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B3CE07B7-F6EB-4961-8F23-0058F151A24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611599D-9483-4F84-842D-798BF45225F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8CAA043-ABB1-4F33-9440-265FE95951B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EB158CA-6E75-43DF-934E-05DCABD83FE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CABDCCA7-6ED4-4A2C-B512-803776D9930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09408C5-EF53-4465-AC1B-7F980F4F1C6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306D16C-9F20-458C-B215-5AEB147F047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04DEB13F-C435-4F0D-8F43-9422012DFFE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742C655B-BDA2-4A00-AA5C-FA30A64209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A810C3B-3262-4263-B83F-247EDAB80F7B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ftr" idx="28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ldNum" idx="29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B2F97AA-3DD3-44E8-B716-0302FD57EEC8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dt" idx="30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ftr" idx="31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32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F5C3D1B8-23D5-4CC3-9B8D-F544FC831D36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33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ftr" idx="34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ldNum" idx="35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73D4BBB-6DF5-4E42-BCB2-412D4F825FEC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dt" idx="36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ftr" idx="4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sldNum" idx="5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02512233-1246-4E87-A7FF-881FE37C5DC8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dt" idx="6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ftr" idx="7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ldNum" idx="8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7B877CA8-B524-445B-8EDD-0A4FFE6E23F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dt" idx="9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ftr" idx="10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ldNum" idx="11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7311528-2FB2-4E65-9CAF-E18BE7162D74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2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ftr" idx="13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sldNum" idx="14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8ABC809-2628-41ED-B01E-67143F572306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dt" idx="15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ftr" idx="16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ldNum" idx="17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0618E01-CA45-4CCA-B2A3-8F2AC7F07FCC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18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ftr" idx="19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sldNum" idx="20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363B5A8D-B8C7-4EC0-AFD8-E1A92970DB7A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dt" idx="21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2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ldNum" idx="23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5AEBF24-6FBC-43AC-B142-669644D7A3A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4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600" cy="113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 idx="25"/>
          </p:nvPr>
        </p:nvSpPr>
        <p:spPr>
          <a:xfrm>
            <a:off x="4165560" y="6356520"/>
            <a:ext cx="385344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 idx="26"/>
          </p:nvPr>
        </p:nvSpPr>
        <p:spPr>
          <a:xfrm>
            <a:off x="873756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61D00C1-B976-447C-82E9-13EF156F193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 idx="27"/>
          </p:nvPr>
        </p:nvSpPr>
        <p:spPr>
          <a:xfrm>
            <a:off x="609480" y="6356520"/>
            <a:ext cx="2837520" cy="35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4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120" cy="146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Lab #4: Game of Life Bytes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400" cy="77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CustomShape 61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Memory-Mapped 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Memory-mapped IO allows interaction with external devices through an interface “pretending” to be system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"/>
          <p:cNvSpPr/>
          <p:nvPr/>
        </p:nvSpPr>
        <p:spPr>
          <a:xfrm>
            <a:off x="1620000" y="2448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can communicate with such devices using regular memory instructions.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1620000" y="2808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Both the Keyboard / Display and the Timer tools use MMIO.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"/>
          <p:cNvSpPr/>
          <p:nvPr/>
        </p:nvSpPr>
        <p:spPr>
          <a:xfrm>
            <a:off x="1620000" y="3168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list of the addresses of all MMIO registers can be found on the website.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1" dur="indefinite" restart="never" nodeType="tmRoot">
          <p:childTnLst>
            <p:seq>
              <p:cTn id="182" dur="indefinite" nodeType="mainSeq">
                <p:childTnLst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Keyboard &amp; Display 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CustomShape 62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Keyboard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Control: Enables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"/>
          <p:cNvSpPr/>
          <p:nvPr/>
        </p:nvSpPr>
        <p:spPr>
          <a:xfrm>
            <a:off x="1620000" y="2196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Data: Contains the ASCII value of the last keypress.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CustomShape 63"/>
          <p:cNvSpPr/>
          <p:nvPr/>
        </p:nvSpPr>
        <p:spPr>
          <a:xfrm>
            <a:off x="1302480" y="3035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Display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"/>
          <p:cNvSpPr/>
          <p:nvPr/>
        </p:nvSpPr>
        <p:spPr>
          <a:xfrm>
            <a:off x="1620000" y="3491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Display Control: Indicates whether or not the display can be written to.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"/>
          <p:cNvSpPr/>
          <p:nvPr/>
        </p:nvSpPr>
        <p:spPr>
          <a:xfrm>
            <a:off x="1620000" y="3888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Display Data: When a character is stored here and the display is ready, the character is written to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3" dur="indefinite" restart="never" nodeType="tmRoot">
          <p:childTnLst>
            <p:seq>
              <p:cTn id="204" dur="indefinite" nodeType="mainSeq">
                <p:childTnLst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Timer 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CustomShape 64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Timer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Time: Contains the time given in the timer tool. Stored in milliseconds.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"/>
          <p:cNvSpPr/>
          <p:nvPr/>
        </p:nvSpPr>
        <p:spPr>
          <a:xfrm>
            <a:off x="1620000" y="2160000"/>
            <a:ext cx="9173520" cy="6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Timecmp: When the value in this register is less than or equal to the value in the Time register, a timer interrupt occurs.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Writing an Interrupt Handler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CustomShape 65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Writing an Interrupt Handler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An interrupt handler is similar to a regular function.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1620000" y="2160000"/>
            <a:ext cx="9173520" cy="6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interrupt handler is run during the execution of the program. Thus the interrupt handler cannot appear to change any of the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"/>
          <p:cNvSpPr/>
          <p:nvPr/>
        </p:nvSpPr>
        <p:spPr>
          <a:xfrm>
            <a:off x="1620000" y="2772000"/>
            <a:ext cx="9173520" cy="6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Registers cannot be saved to the stack, since the stack pointer may be corrupted. For example, consider an exception thrown for a missaligned load using the stack pointer.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"/>
          <p:cNvSpPr/>
          <p:nvPr/>
        </p:nvSpPr>
        <p:spPr>
          <a:xfrm>
            <a:off x="1620000" y="3384000"/>
            <a:ext cx="9173520" cy="39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uscratch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register contains a pointer to memory that can be used by the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"/>
          <p:cNvSpPr/>
          <p:nvPr/>
        </p:nvSpPr>
        <p:spPr>
          <a:xfrm>
            <a:off x="1620000" y="3708000"/>
            <a:ext cx="9173520" cy="60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memory can be used to store the original values of registers that are used by the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120" cy="146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Simulator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400" cy="77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Game of Life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CustomShape 66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Input to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inital state of the cell grid is given by the input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file is parsed and given to your solution as a cell grid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CustomShape 67"/>
          <p:cNvSpPr/>
          <p:nvPr/>
        </p:nvSpPr>
        <p:spPr>
          <a:xfrm>
            <a:off x="1302480" y="2855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Stepping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"/>
          <p:cNvSpPr/>
          <p:nvPr/>
        </p:nvSpPr>
        <p:spPr>
          <a:xfrm>
            <a:off x="1620000" y="3311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At each step of the simulation, the cells in the grid are updated according to the Game of Life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1620000" y="3924000"/>
            <a:ext cx="9173520" cy="57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cannot use a single cell grid, since if we update the cells in place, the neighbour counts may change during the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1620000" y="4546080"/>
            <a:ext cx="9173520" cy="31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may cause the simulation to compute the next state incorrectly.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"/>
          <p:cNvSpPr/>
          <p:nvPr/>
        </p:nvSpPr>
        <p:spPr>
          <a:xfrm>
            <a:off x="1620000" y="4910040"/>
            <a:ext cx="9173520" cy="66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To solve this issue, we can use two buffers. One buffer contains the current state. During the simulation step, the results are written to the second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1620000" y="5522040"/>
            <a:ext cx="9173520" cy="66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"/>
          <p:cNvSpPr/>
          <p:nvPr/>
        </p:nvSpPr>
        <p:spPr>
          <a:xfrm>
            <a:off x="1620000" y="5558040"/>
            <a:ext cx="9173520" cy="66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9" dur="indefinite" restart="never" nodeType="tmRoot">
          <p:childTnLst>
            <p:seq>
              <p:cTn id="270" dur="indefinite" nodeType="mainSeq">
                <p:childTnLst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Cell Grids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68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Format of the Cell Grid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state of the simulation is stored in a byte array, referred to as a “grid”.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byte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0x00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represents a dead cell, while living cells are represented by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0x01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1470600" y="2747880"/>
            <a:ext cx="3776400" cy="3787200"/>
          </a:xfrm>
          <a:prstGeom prst="rect">
            <a:avLst/>
          </a:prstGeom>
          <a:ln w="0">
            <a:noFill/>
          </a:ln>
        </p:spPr>
      </p:pic>
      <p:pic>
        <p:nvPicPr>
          <p:cNvPr id="160" name="" descr=""/>
          <p:cNvPicPr/>
          <p:nvPr/>
        </p:nvPicPr>
        <p:blipFill>
          <a:blip r:embed="rId2"/>
          <a:stretch/>
        </p:blipFill>
        <p:spPr>
          <a:xfrm>
            <a:off x="6615000" y="2765160"/>
            <a:ext cx="3776400" cy="3787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3" dur="indefinite" restart="never" nodeType="tmRoot">
          <p:childTnLst>
            <p:seq>
              <p:cTn id="304" dur="indefinite" nodeType="mainSeq">
                <p:childTnLst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Cell Grids in Memory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69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are Cell Grids Stored?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Cell grids are stored in row-major order.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4" name="" descr=""/>
          <p:cNvPicPr/>
          <p:nvPr/>
        </p:nvPicPr>
        <p:blipFill>
          <a:blip r:embed="rId1"/>
          <a:stretch/>
        </p:blipFill>
        <p:spPr>
          <a:xfrm>
            <a:off x="1287000" y="2765160"/>
            <a:ext cx="3776400" cy="3787200"/>
          </a:xfrm>
          <a:prstGeom prst="rect">
            <a:avLst/>
          </a:prstGeom>
          <a:ln w="0">
            <a:noFill/>
          </a:ln>
        </p:spPr>
      </p:pic>
      <p:sp>
        <p:nvSpPr>
          <p:cNvPr id="165" name=""/>
          <p:cNvSpPr/>
          <p:nvPr/>
        </p:nvSpPr>
        <p:spPr>
          <a:xfrm>
            <a:off x="1800000" y="2483280"/>
            <a:ext cx="233748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grid: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66" name=""/>
          <p:cNvGraphicFramePr/>
          <p:nvPr/>
        </p:nvGraphicFramePr>
        <p:xfrm>
          <a:off x="6768000" y="1025640"/>
          <a:ext cx="4620600" cy="5857920"/>
        </p:xfrm>
        <a:graphic>
          <a:graphicData uri="http://schemas.openxmlformats.org/drawingml/2006/table">
            <a:tbl>
              <a:tblPr/>
              <a:tblGrid>
                <a:gridCol w="2310480"/>
                <a:gridCol w="2310480"/>
              </a:tblGrid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0x10001008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0x1000100c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0x10001010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010101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0x10001014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0x10001018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0x1000101c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0x10001020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0x10001024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0x10001028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0x1000102c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0x10001030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0x10001034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0x10001038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</a:t>
                      </a:r>
                      <a:r>
                        <a:rPr b="0" lang="en-CA" sz="1800" spc="-1" strike="noStrike">
                          <a:solidFill>
                            <a:srgbClr val="c9211e"/>
                          </a:solidFill>
                          <a:latin typeface="Consolas"/>
                        </a:rPr>
                        <a:t>01</a:t>
                      </a: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832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0x1000103c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0x00000000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5" dur="indefinite" restart="never" nodeType="tmRoot">
          <p:childTnLst>
            <p:seq>
              <p:cTn id="326" dur="indefinite" nodeType="mainSeq">
                <p:childTnLst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Wrapping the Grid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CustomShape 70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Wrapping Works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"/>
          <p:cNvSpPr/>
          <p:nvPr/>
        </p:nvSpPr>
        <p:spPr>
          <a:xfrm>
            <a:off x="1620000" y="1799280"/>
            <a:ext cx="9173520" cy="7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travelling off the edge of the simulation grid, the simulation wraps around to the opposite edge.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1620000" y="2411280"/>
            <a:ext cx="9173520" cy="7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Any point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(x, y)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can be mapped to a grid with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rows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c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columns using the following formula: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"/>
          <p:cNvSpPr/>
          <p:nvPr/>
        </p:nvSpPr>
        <p:spPr>
          <a:xfrm>
            <a:off x="1620000" y="3023280"/>
            <a:ext cx="9173520" cy="39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(x mod c, y mod r)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"/>
          <p:cNvSpPr/>
          <p:nvPr/>
        </p:nvSpPr>
        <p:spPr>
          <a:xfrm>
            <a:off x="1620000" y="3419280"/>
            <a:ext cx="9173520" cy="7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However, in this lab, we are only concerned with cells that are in the grid, or are one cell outside (including the corners).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"/>
          <p:cNvSpPr/>
          <p:nvPr/>
        </p:nvSpPr>
        <p:spPr>
          <a:xfrm>
            <a:off x="1620000" y="4067280"/>
            <a:ext cx="9173520" cy="43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Your solution only needs to handle these cases.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5" dur="indefinite" restart="never" nodeType="tmRoot">
          <p:childTnLst>
            <p:seq>
              <p:cTn id="346" dur="indefinite" nodeType="mainSeq">
                <p:childTnLst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Printing to the Display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71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Printing to the MMIO Diplay: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"/>
          <p:cNvSpPr/>
          <p:nvPr/>
        </p:nvSpPr>
        <p:spPr>
          <a:xfrm>
            <a:off x="1620000" y="1799280"/>
            <a:ext cx="9173520" cy="35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MMIO display cannot be printed to using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ecall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>
            <a:off x="1620000" y="2123280"/>
            <a:ext cx="9173520" cy="57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Instead, we provide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printCell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function, which can print a single character to a given row and column of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"/>
          <p:cNvSpPr/>
          <p:nvPr/>
        </p:nvSpPr>
        <p:spPr>
          <a:xfrm>
            <a:off x="1620000" y="2744640"/>
            <a:ext cx="9173520" cy="57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characters to use for living cells, dead cells, and the cursor are given in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ALIVE_CHAR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DEAD_CHAR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CURSOR_CHAR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variables, respectively.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1" dur="indefinite" restart="never" nodeType="tmRoot">
          <p:childTnLst>
            <p:seq>
              <p:cTn id="372" dur="indefinite" nodeType="mainSeq">
                <p:childTnLst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120" cy="146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Background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400" cy="77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6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printCell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72"/>
          <p:cNvSpPr/>
          <p:nvPr/>
        </p:nvSpPr>
        <p:spPr>
          <a:xfrm>
            <a:off x="1538640" y="2799360"/>
            <a:ext cx="63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Character to print as an ASCII byte.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CustomShape 74"/>
          <p:cNvSpPr/>
          <p:nvPr/>
        </p:nvSpPr>
        <p:spPr>
          <a:xfrm>
            <a:off x="1538640" y="5100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75"/>
          <p:cNvSpPr/>
          <p:nvPr/>
        </p:nvSpPr>
        <p:spPr>
          <a:xfrm>
            <a:off x="1302480" y="2411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80"/>
          <p:cNvSpPr/>
          <p:nvPr/>
        </p:nvSpPr>
        <p:spPr>
          <a:xfrm>
            <a:off x="1230840" y="4656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83"/>
          <p:cNvSpPr/>
          <p:nvPr/>
        </p:nvSpPr>
        <p:spPr>
          <a:xfrm>
            <a:off x="1302480" y="1767960"/>
            <a:ext cx="9891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Print a character to the MMIO text terminal at (row, col).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85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CustomShape 86"/>
          <p:cNvSpPr/>
          <p:nvPr/>
        </p:nvSpPr>
        <p:spPr>
          <a:xfrm>
            <a:off x="1538640" y="3231360"/>
            <a:ext cx="72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to print the character at.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87"/>
          <p:cNvSpPr/>
          <p:nvPr/>
        </p:nvSpPr>
        <p:spPr>
          <a:xfrm>
            <a:off x="1538640" y="3663360"/>
            <a:ext cx="871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to print the character at.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9" dur="indefinite" restart="never" nodeType="tmRoot">
          <p:childTnLst>
            <p:seq>
              <p:cTn id="390" dur="indefinite" nodeType="mainSeq">
                <p:childTnLst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Timing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88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Timing Works: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"/>
          <p:cNvSpPr/>
          <p:nvPr/>
        </p:nvSpPr>
        <p:spPr>
          <a:xfrm>
            <a:off x="1620000" y="1799280"/>
            <a:ext cx="9173520" cy="7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the simulator is in the “running” state, an iteration of the simulation is performed once per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"/>
          <p:cNvSpPr/>
          <p:nvPr/>
        </p:nvSpPr>
        <p:spPr>
          <a:xfrm>
            <a:off x="1620000" y="2411280"/>
            <a:ext cx="9173520" cy="28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timer must be reset before beginning to update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"/>
          <p:cNvSpPr/>
          <p:nvPr/>
        </p:nvSpPr>
        <p:spPr>
          <a:xfrm>
            <a:off x="1620000" y="2751480"/>
            <a:ext cx="9173520" cy="28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Otherwise, the time between updates may be more than one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3" name="" descr=""/>
          <p:cNvPicPr/>
          <p:nvPr/>
        </p:nvPicPr>
        <p:blipFill>
          <a:blip r:embed="rId1"/>
          <a:stretch/>
        </p:blipFill>
        <p:spPr>
          <a:xfrm>
            <a:off x="2756520" y="3369240"/>
            <a:ext cx="6676920" cy="307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3" dur="indefinite" restart="never" nodeType="tmRoot">
          <p:childTnLst>
            <p:seq>
              <p:cTn id="424" dur="indefinite" nodeType="mainSeq">
                <p:childTnLst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Controlling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CustomShape 89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Simulation Controls: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"/>
          <p:cNvSpPr/>
          <p:nvPr/>
        </p:nvSpPr>
        <p:spPr>
          <a:xfrm>
            <a:off x="1620000" y="1799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w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"/>
          <p:cNvSpPr/>
          <p:nvPr/>
        </p:nvSpPr>
        <p:spPr>
          <a:xfrm>
            <a:off x="2448000" y="1799280"/>
            <a:ext cx="834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up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"/>
          <p:cNvSpPr/>
          <p:nvPr/>
        </p:nvSpPr>
        <p:spPr>
          <a:xfrm>
            <a:off x="1620000" y="2123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2448000" y="2123280"/>
            <a:ext cx="888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down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"/>
          <p:cNvSpPr/>
          <p:nvPr/>
        </p:nvSpPr>
        <p:spPr>
          <a:xfrm>
            <a:off x="1620000" y="2447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"/>
          <p:cNvSpPr/>
          <p:nvPr/>
        </p:nvSpPr>
        <p:spPr>
          <a:xfrm>
            <a:off x="2448000" y="2447280"/>
            <a:ext cx="906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left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"/>
          <p:cNvSpPr/>
          <p:nvPr/>
        </p:nvSpPr>
        <p:spPr>
          <a:xfrm>
            <a:off x="1620000" y="2771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"/>
          <p:cNvSpPr/>
          <p:nvPr/>
        </p:nvSpPr>
        <p:spPr>
          <a:xfrm>
            <a:off x="2448000" y="2771280"/>
            <a:ext cx="906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right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"/>
          <p:cNvSpPr/>
          <p:nvPr/>
        </p:nvSpPr>
        <p:spPr>
          <a:xfrm>
            <a:off x="1620000" y="3527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j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"/>
          <p:cNvSpPr/>
          <p:nvPr/>
        </p:nvSpPr>
        <p:spPr>
          <a:xfrm>
            <a:off x="2448000" y="3527280"/>
            <a:ext cx="834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Set the cell at the cursor to the living state,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1620000" y="3887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k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"/>
          <p:cNvSpPr/>
          <p:nvPr/>
        </p:nvSpPr>
        <p:spPr>
          <a:xfrm>
            <a:off x="2448000" y="3887280"/>
            <a:ext cx="834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Set the cell at the cursor to the dead state,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"/>
          <p:cNvSpPr/>
          <p:nvPr/>
        </p:nvSpPr>
        <p:spPr>
          <a:xfrm>
            <a:off x="1620000" y="4571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"/>
          <p:cNvSpPr/>
          <p:nvPr/>
        </p:nvSpPr>
        <p:spPr>
          <a:xfrm>
            <a:off x="2448000" y="4571280"/>
            <a:ext cx="834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Toggle the simulation between the “running” and “paused”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"/>
          <p:cNvSpPr/>
          <p:nvPr/>
        </p:nvSpPr>
        <p:spPr>
          <a:xfrm>
            <a:off x="1620000" y="4895280"/>
            <a:ext cx="825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space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"/>
          <p:cNvSpPr/>
          <p:nvPr/>
        </p:nvSpPr>
        <p:spPr>
          <a:xfrm>
            <a:off x="2448000" y="4895280"/>
            <a:ext cx="888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Step the simulation and update the display. Only works when in the “paused”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"/>
          <p:cNvSpPr/>
          <p:nvPr/>
        </p:nvSpPr>
        <p:spPr>
          <a:xfrm>
            <a:off x="1620000" y="5219280"/>
            <a:ext cx="35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q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"/>
          <p:cNvSpPr/>
          <p:nvPr/>
        </p:nvSpPr>
        <p:spPr>
          <a:xfrm>
            <a:off x="2448000" y="5219280"/>
            <a:ext cx="9069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Exit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45" dur="indefinite" restart="never" nodeType="tmRoot">
          <p:childTnLst>
            <p:seq>
              <p:cTn id="446" dur="indefinite" nodeType="mainSeq">
                <p:childTnLst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Flow of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5" name="" descr=""/>
          <p:cNvPicPr/>
          <p:nvPr/>
        </p:nvPicPr>
        <p:blipFill>
          <a:blip r:embed="rId1"/>
          <a:stretch/>
        </p:blipFill>
        <p:spPr>
          <a:xfrm>
            <a:off x="3098520" y="863640"/>
            <a:ext cx="5992560" cy="5128560"/>
          </a:xfrm>
          <a:prstGeom prst="rect">
            <a:avLst/>
          </a:prstGeom>
          <a:ln w="0">
            <a:noFill/>
          </a:ln>
        </p:spPr>
      </p:pic>
      <p:sp>
        <p:nvSpPr>
          <p:cNvPr id="216" name=""/>
          <p:cNvSpPr/>
          <p:nvPr/>
        </p:nvSpPr>
        <p:spPr>
          <a:xfrm>
            <a:off x="5040000" y="1980000"/>
            <a:ext cx="2337840" cy="89784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"/>
          <p:cNvSpPr/>
          <p:nvPr/>
        </p:nvSpPr>
        <p:spPr>
          <a:xfrm>
            <a:off x="4320000" y="2880000"/>
            <a:ext cx="3777840" cy="89784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"/>
          <p:cNvSpPr/>
          <p:nvPr/>
        </p:nvSpPr>
        <p:spPr>
          <a:xfrm>
            <a:off x="4140000" y="3780000"/>
            <a:ext cx="4317840" cy="89784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"/>
          <p:cNvSpPr/>
          <p:nvPr/>
        </p:nvSpPr>
        <p:spPr>
          <a:xfrm>
            <a:off x="3420000" y="4680000"/>
            <a:ext cx="5397840" cy="93384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07" dur="indefinite" restart="never" nodeType="tmRoot">
          <p:childTnLst>
            <p:seq>
              <p:cTn id="508" dur="indefinite" nodeType="mainSeq">
                <p:childTnLst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120" cy="146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Assignment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400" cy="77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Overview of the lab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CustomShape 84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Overview: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"/>
          <p:cNvSpPr/>
          <p:nvPr/>
        </p:nvSpPr>
        <p:spPr>
          <a:xfrm>
            <a:off x="1620000" y="1799280"/>
            <a:ext cx="8093520" cy="5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 this lab, you must implement a series of funtions to create a simulator for the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"/>
          <p:cNvSpPr/>
          <p:nvPr/>
        </p:nvSpPr>
        <p:spPr>
          <a:xfrm>
            <a:off x="1620000" y="2375640"/>
            <a:ext cx="8093520" cy="5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You are required to implement all of the following functions.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5" dur="indefinite" restart="never" nodeType="tmRoot">
          <p:childTnLst>
            <p:seq>
              <p:cTn id="526" dur="indefinite" nodeType="mainSeq">
                <p:childTnLst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0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gameOfLife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76"/>
          <p:cNvSpPr/>
          <p:nvPr/>
        </p:nvSpPr>
        <p:spPr>
          <a:xfrm>
            <a:off x="1538640" y="2799360"/>
            <a:ext cx="63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77"/>
          <p:cNvSpPr/>
          <p:nvPr/>
        </p:nvSpPr>
        <p:spPr>
          <a:xfrm>
            <a:off x="1538640" y="5100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78"/>
          <p:cNvSpPr/>
          <p:nvPr/>
        </p:nvSpPr>
        <p:spPr>
          <a:xfrm>
            <a:off x="1302480" y="2411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CustomShape 79"/>
          <p:cNvSpPr/>
          <p:nvPr/>
        </p:nvSpPr>
        <p:spPr>
          <a:xfrm>
            <a:off x="1230840" y="4656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81"/>
          <p:cNvSpPr/>
          <p:nvPr/>
        </p:nvSpPr>
        <p:spPr>
          <a:xfrm>
            <a:off x="1302480" y="1767960"/>
            <a:ext cx="9891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Entry point for the Game of Life simulator.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82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1"/>
          <p:cNvSpPr/>
          <p:nvPr/>
        </p:nvSpPr>
        <p:spPr>
          <a:xfrm>
            <a:off x="1538640" y="3231360"/>
            <a:ext cx="72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6"/>
          <p:cNvSpPr/>
          <p:nvPr/>
        </p:nvSpPr>
        <p:spPr>
          <a:xfrm>
            <a:off x="1538640" y="3663360"/>
            <a:ext cx="871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A (Initializied with the input state).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CustomShape 7"/>
          <p:cNvSpPr/>
          <p:nvPr/>
        </p:nvSpPr>
        <p:spPr>
          <a:xfrm>
            <a:off x="1538640" y="4095360"/>
            <a:ext cx="42159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B.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39" dur="indefinite" restart="never" nodeType="tmRoot">
          <p:childTnLst>
            <p:seq>
              <p:cTn id="540" dur="indefinite" nodeType="mainSeq">
                <p:childTnLst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fill="hold">
                      <p:stCondLst>
                        <p:cond delay="indefinite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3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displayGrid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CustomShape 25"/>
          <p:cNvSpPr/>
          <p:nvPr/>
        </p:nvSpPr>
        <p:spPr>
          <a:xfrm>
            <a:off x="1538640" y="2799360"/>
            <a:ext cx="63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26"/>
          <p:cNvSpPr/>
          <p:nvPr/>
        </p:nvSpPr>
        <p:spPr>
          <a:xfrm>
            <a:off x="1538640" y="5100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34"/>
          <p:cNvSpPr/>
          <p:nvPr/>
        </p:nvSpPr>
        <p:spPr>
          <a:xfrm>
            <a:off x="1302480" y="2411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35"/>
          <p:cNvSpPr/>
          <p:nvPr/>
        </p:nvSpPr>
        <p:spPr>
          <a:xfrm>
            <a:off x="1230840" y="4656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36"/>
          <p:cNvSpPr/>
          <p:nvPr/>
        </p:nvSpPr>
        <p:spPr>
          <a:xfrm>
            <a:off x="1302480" y="1767960"/>
            <a:ext cx="9891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Display the given Game of Life grid to the MMIO terminal.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37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CustomShape 38"/>
          <p:cNvSpPr/>
          <p:nvPr/>
        </p:nvSpPr>
        <p:spPr>
          <a:xfrm>
            <a:off x="1538640" y="3231360"/>
            <a:ext cx="72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9"/>
          <p:cNvSpPr/>
          <p:nvPr/>
        </p:nvSpPr>
        <p:spPr>
          <a:xfrm>
            <a:off x="1538640" y="3663360"/>
            <a:ext cx="871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to display.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7" dur="indefinite" restart="never" nodeType="tmRoot">
          <p:childTnLst>
            <p:seq>
              <p:cTn id="578" dur="indefinite" nodeType="mainSeq">
                <p:childTnLst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3" fill="hold">
                      <p:stCondLst>
                        <p:cond delay="indefinite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updateGrid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15"/>
          <p:cNvSpPr/>
          <p:nvPr/>
        </p:nvSpPr>
        <p:spPr>
          <a:xfrm>
            <a:off x="1538640" y="3087360"/>
            <a:ext cx="63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16"/>
          <p:cNvSpPr/>
          <p:nvPr/>
        </p:nvSpPr>
        <p:spPr>
          <a:xfrm>
            <a:off x="1538640" y="5388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17"/>
          <p:cNvSpPr/>
          <p:nvPr/>
        </p:nvSpPr>
        <p:spPr>
          <a:xfrm>
            <a:off x="1302480" y="2699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CustomShape 18"/>
          <p:cNvSpPr/>
          <p:nvPr/>
        </p:nvSpPr>
        <p:spPr>
          <a:xfrm>
            <a:off x="1230840" y="4944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19"/>
          <p:cNvSpPr/>
          <p:nvPr/>
        </p:nvSpPr>
        <p:spPr>
          <a:xfrm>
            <a:off x="1302480" y="1767960"/>
            <a:ext cx="989172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Perform a single Game of Life simulation step. Reads from one buffer and writes the result to another.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20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21"/>
          <p:cNvSpPr/>
          <p:nvPr/>
        </p:nvSpPr>
        <p:spPr>
          <a:xfrm>
            <a:off x="1538640" y="3519360"/>
            <a:ext cx="72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22"/>
          <p:cNvSpPr/>
          <p:nvPr/>
        </p:nvSpPr>
        <p:spPr>
          <a:xfrm>
            <a:off x="1538640" y="3951360"/>
            <a:ext cx="871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input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23"/>
          <p:cNvSpPr/>
          <p:nvPr/>
        </p:nvSpPr>
        <p:spPr>
          <a:xfrm>
            <a:off x="1538640" y="4383360"/>
            <a:ext cx="547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output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1" dur="indefinite" restart="never" nodeType="tmRoot">
          <p:childTnLst>
            <p:seq>
              <p:cTn id="612" dur="indefinite" nodeType="mainSeq">
                <p:childTnLst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2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getCell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9"/>
          <p:cNvSpPr/>
          <p:nvPr/>
        </p:nvSpPr>
        <p:spPr>
          <a:xfrm>
            <a:off x="1538640" y="3123360"/>
            <a:ext cx="385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10"/>
          <p:cNvSpPr/>
          <p:nvPr/>
        </p:nvSpPr>
        <p:spPr>
          <a:xfrm>
            <a:off x="1538640" y="5424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Value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11"/>
          <p:cNvSpPr/>
          <p:nvPr/>
        </p:nvSpPr>
        <p:spPr>
          <a:xfrm>
            <a:off x="1302480" y="2735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12"/>
          <p:cNvSpPr/>
          <p:nvPr/>
        </p:nvSpPr>
        <p:spPr>
          <a:xfrm>
            <a:off x="1230840" y="4980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13"/>
          <p:cNvSpPr/>
          <p:nvPr/>
        </p:nvSpPr>
        <p:spPr>
          <a:xfrm>
            <a:off x="1302480" y="1767960"/>
            <a:ext cx="989172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Get the value of a given cell. If the location is out of bounds, wrap around.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CustomShape 14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27"/>
          <p:cNvSpPr/>
          <p:nvPr/>
        </p:nvSpPr>
        <p:spPr>
          <a:xfrm>
            <a:off x="1538640" y="3555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28"/>
          <p:cNvSpPr/>
          <p:nvPr/>
        </p:nvSpPr>
        <p:spPr>
          <a:xfrm>
            <a:off x="1538640" y="3987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29"/>
          <p:cNvSpPr/>
          <p:nvPr/>
        </p:nvSpPr>
        <p:spPr>
          <a:xfrm>
            <a:off x="6146640" y="3123360"/>
            <a:ext cx="385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30"/>
          <p:cNvSpPr/>
          <p:nvPr/>
        </p:nvSpPr>
        <p:spPr>
          <a:xfrm>
            <a:off x="6146640" y="3555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a4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49" dur="indefinite" restart="never" nodeType="tmRoot">
          <p:childTnLst>
            <p:seq>
              <p:cTn id="650" dur="indefinite" nodeType="mainSeq">
                <p:childTnLst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>
                      <p:stCondLst>
                        <p:cond delay="indefinite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fill="hold">
                      <p:stCondLst>
                        <p:cond delay="indefinite"/>
                      </p:stCondLst>
                      <p:childTnLst>
                        <p:par>
                          <p:cTn id="668" fill="hold">
                            <p:stCondLst>
                              <p:cond delay="0"/>
                            </p:stCondLst>
                            <p:childTnLst>
                              <p:par>
                                <p:cTn id="6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3" fill="hold">
                      <p:stCondLst>
                        <p:cond delay="indefinite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Overview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33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Simulating the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 this lab you will write an interactive simulator for Conway’s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"/>
          <p:cNvSpPr/>
          <p:nvPr/>
        </p:nvSpPr>
        <p:spPr>
          <a:xfrm>
            <a:off x="1620000" y="2772000"/>
            <a:ext cx="9173520" cy="71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Output will be performed using the MMIO terminal display in RARS.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"/>
          <p:cNvSpPr/>
          <p:nvPr/>
        </p:nvSpPr>
        <p:spPr>
          <a:xfrm>
            <a:off x="1620000" y="2160000"/>
            <a:ext cx="9173520" cy="60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simulation will use RISC-V’s interrupt handling facilities for keyboard input and timing.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4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setCell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CustomShape 31"/>
          <p:cNvSpPr/>
          <p:nvPr/>
        </p:nvSpPr>
        <p:spPr>
          <a:xfrm>
            <a:off x="1538640" y="3123360"/>
            <a:ext cx="385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CustomShape 32"/>
          <p:cNvSpPr/>
          <p:nvPr/>
        </p:nvSpPr>
        <p:spPr>
          <a:xfrm>
            <a:off x="1538640" y="5424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CustomShape 40"/>
          <p:cNvSpPr/>
          <p:nvPr/>
        </p:nvSpPr>
        <p:spPr>
          <a:xfrm>
            <a:off x="1302480" y="2735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CustomShape 41"/>
          <p:cNvSpPr/>
          <p:nvPr/>
        </p:nvSpPr>
        <p:spPr>
          <a:xfrm>
            <a:off x="1230840" y="4980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CustomShape 42"/>
          <p:cNvSpPr/>
          <p:nvPr/>
        </p:nvSpPr>
        <p:spPr>
          <a:xfrm>
            <a:off x="1302480" y="1767960"/>
            <a:ext cx="989172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Set the value of a given cell. If the location is out of bounds, wrap around.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43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CustomShape 44"/>
          <p:cNvSpPr/>
          <p:nvPr/>
        </p:nvSpPr>
        <p:spPr>
          <a:xfrm>
            <a:off x="1538640" y="3555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CustomShape 45"/>
          <p:cNvSpPr/>
          <p:nvPr/>
        </p:nvSpPr>
        <p:spPr>
          <a:xfrm>
            <a:off x="1538640" y="3987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CustomShape 46"/>
          <p:cNvSpPr/>
          <p:nvPr/>
        </p:nvSpPr>
        <p:spPr>
          <a:xfrm>
            <a:off x="6146640" y="3123360"/>
            <a:ext cx="385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47"/>
          <p:cNvSpPr/>
          <p:nvPr/>
        </p:nvSpPr>
        <p:spPr>
          <a:xfrm>
            <a:off x="6146640" y="3555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a4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CustomShape 48"/>
          <p:cNvSpPr/>
          <p:nvPr/>
        </p:nvSpPr>
        <p:spPr>
          <a:xfrm>
            <a:off x="6146640" y="3987360"/>
            <a:ext cx="403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a5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New value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91" dur="indefinite" restart="never" nodeType="tmRoot">
          <p:childTnLst>
            <p:seq>
              <p:cTn id="692" dur="indefinite" nodeType="mainSeq">
                <p:childTnLst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>
                      <p:stCondLst>
                        <p:cond delay="indefinite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3" fill="hold">
                      <p:stCondLst>
                        <p:cond delay="indefinite"/>
                      </p:stCondLst>
                      <p:childTnLst>
                        <p:par>
                          <p:cTn id="714" fill="hold">
                            <p:stCondLst>
                              <p:cond delay="0"/>
                            </p:stCondLst>
                            <p:childTnLst>
                              <p:par>
                                <p:cTn id="7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3" fill="hold">
                      <p:stCondLst>
                        <p:cond delay="indefinite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5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handler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CustomShape 24"/>
          <p:cNvSpPr/>
          <p:nvPr/>
        </p:nvSpPr>
        <p:spPr>
          <a:xfrm>
            <a:off x="1538640" y="3123360"/>
            <a:ext cx="3858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CustomShape 49"/>
          <p:cNvSpPr/>
          <p:nvPr/>
        </p:nvSpPr>
        <p:spPr>
          <a:xfrm>
            <a:off x="1538640" y="4416120"/>
            <a:ext cx="95068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CustomShape 50"/>
          <p:cNvSpPr/>
          <p:nvPr/>
        </p:nvSpPr>
        <p:spPr>
          <a:xfrm>
            <a:off x="1302480" y="273528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51"/>
          <p:cNvSpPr/>
          <p:nvPr/>
        </p:nvSpPr>
        <p:spPr>
          <a:xfrm>
            <a:off x="1230840" y="3972960"/>
            <a:ext cx="23929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CustomShape 52"/>
          <p:cNvSpPr/>
          <p:nvPr/>
        </p:nvSpPr>
        <p:spPr>
          <a:xfrm>
            <a:off x="1302480" y="1767960"/>
            <a:ext cx="9891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Interrupt handler for the Game of Life simulator.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CustomShape 53"/>
          <p:cNvSpPr/>
          <p:nvPr/>
        </p:nvSpPr>
        <p:spPr>
          <a:xfrm>
            <a:off x="1302480" y="1343160"/>
            <a:ext cx="1983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37" dur="indefinite" restart="never" nodeType="tmRoot">
          <p:childTnLst>
            <p:seq>
              <p:cTn id="738" dur="indefinite" nodeType="mainSeq">
                <p:childTnLst>
                  <p:par>
                    <p:cTn id="739" fill="hold">
                      <p:stCondLst>
                        <p:cond delay="indefinite"/>
                      </p:stCondLst>
                      <p:childTnLst>
                        <p:par>
                          <p:cTn id="740" fill="hold">
                            <p:stCondLst>
                              <p:cond delay="0"/>
                            </p:stCondLst>
                            <p:childTnLst>
                              <p:par>
                                <p:cTn id="7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3" fill="hold">
                      <p:stCondLst>
                        <p:cond delay="indefinite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>
                      <p:stCondLst>
                        <p:cond delay="indefinite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1" fill="hold">
                      <p:stCondLst>
                        <p:cond delay="indefinite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5" fill="hold">
                      <p:stCondLst>
                        <p:cond delay="indefinite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120" cy="146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Testing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400" cy="77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2"/>
          <p:cNvSpPr/>
          <p:nvPr/>
        </p:nvSpPr>
        <p:spPr>
          <a:xfrm>
            <a:off x="1981080" y="274680"/>
            <a:ext cx="8222040" cy="113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Monaco"/>
              </a:rPr>
              <a:t>Testing your Solution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CustomShape 2"/>
          <p:cNvSpPr/>
          <p:nvPr/>
        </p:nvSpPr>
        <p:spPr>
          <a:xfrm>
            <a:off x="1538640" y="4426200"/>
            <a:ext cx="8283960" cy="44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CustomShape 3"/>
          <p:cNvSpPr/>
          <p:nvPr/>
        </p:nvSpPr>
        <p:spPr>
          <a:xfrm>
            <a:off x="1260000" y="1620000"/>
            <a:ext cx="1983240" cy="44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CustomShape 4"/>
          <p:cNvSpPr/>
          <p:nvPr/>
        </p:nvSpPr>
        <p:spPr>
          <a:xfrm>
            <a:off x="1302480" y="1343160"/>
            <a:ext cx="427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Included tests: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"/>
          <p:cNvSpPr/>
          <p:nvPr/>
        </p:nvSpPr>
        <p:spPr>
          <a:xfrm>
            <a:off x="1620000" y="1799280"/>
            <a:ext cx="809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have provided some inputs for you to test your solution with.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"/>
          <p:cNvSpPr/>
          <p:nvPr/>
        </p:nvSpPr>
        <p:spPr>
          <a:xfrm>
            <a:off x="1620000" y="2160000"/>
            <a:ext cx="6833520" cy="5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These inputs are stored in the “Tests” directory as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*.txt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files.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CustomShape 5"/>
          <p:cNvSpPr/>
          <p:nvPr/>
        </p:nvSpPr>
        <p:spPr>
          <a:xfrm>
            <a:off x="1260000" y="3204000"/>
            <a:ext cx="1983240" cy="44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CustomShape 73"/>
          <p:cNvSpPr/>
          <p:nvPr/>
        </p:nvSpPr>
        <p:spPr>
          <a:xfrm>
            <a:off x="1302480" y="2927160"/>
            <a:ext cx="607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Format of the test file: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"/>
          <p:cNvSpPr/>
          <p:nvPr/>
        </p:nvSpPr>
        <p:spPr>
          <a:xfrm>
            <a:off x="1620000" y="3383280"/>
            <a:ext cx="809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Make sure the test file has the correct format (refer to the website).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"/>
          <p:cNvSpPr/>
          <p:nvPr/>
        </p:nvSpPr>
        <p:spPr>
          <a:xfrm>
            <a:off x="1620000" y="3744000"/>
            <a:ext cx="6833520" cy="35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RARS may need the full path to the test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63" dur="indefinite" restart="never" nodeType="tmRoot">
          <p:childTnLst>
            <p:seq>
              <p:cTn id="764" dur="indefinite" nodeType="mainSeq">
                <p:childTnLst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>
                      <p:stCondLst>
                        <p:cond delay="indefinite"/>
                      </p:stCondLst>
                      <p:childTnLst>
                        <p:par>
                          <p:cTn id="770" fill="hold">
                            <p:stCondLst>
                              <p:cond delay="0"/>
                            </p:stCondLst>
                            <p:childTnLst>
                              <p:par>
                                <p:cTn id="7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>
                      <p:stCondLst>
                        <p:cond delay="indefinite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1" fill="hold">
                      <p:stCondLst>
                        <p:cond delay="indefinite"/>
                      </p:stCondLst>
                      <p:childTnLst>
                        <p:par>
                          <p:cTn id="782" fill="hold">
                            <p:stCondLst>
                              <p:cond delay="0"/>
                            </p:stCondLst>
                            <p:childTnLst>
                              <p:par>
                                <p:cTn id="7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5" fill="hold">
                      <p:stCondLst>
                        <p:cond delay="indefinite"/>
                      </p:stCondLst>
                      <p:childTnLst>
                        <p:par>
                          <p:cTn id="786" fill="hold">
                            <p:stCondLst>
                              <p:cond delay="0"/>
                            </p:stCondLst>
                            <p:childTnLst>
                              <p:par>
                                <p:cTn id="7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Conway’s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8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Conway’s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simulation that follows the evolution of a square grid of cells.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Each cell can be either living or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"/>
          <p:cNvSpPr/>
          <p:nvPr/>
        </p:nvSpPr>
        <p:spPr>
          <a:xfrm>
            <a:off x="1620000" y="252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Each step of the simulation, every cell is updated according to a set of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CustomShape 54"/>
          <p:cNvSpPr/>
          <p:nvPr/>
        </p:nvSpPr>
        <p:spPr>
          <a:xfrm>
            <a:off x="1302480" y="3359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Simulation Rules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1620000" y="3815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living cell that has less than two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1620000" y="4176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living cell that has more than three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1620000" y="4536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dead cell that has exactly three living neighbours becomes alive.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1620000" y="4896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Otherwise, the cell’s state doesn’t change.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Example simulaiton: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620000" y="971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These simple rules can lead to complex behaviour: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3871800" y="1828440"/>
            <a:ext cx="4445640" cy="3198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Interactive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5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Operation of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simulator will display a grid of cells and a cursor.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user can control the simulation, and cause the simulation to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1620000" y="252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simulation can be moved to a “running” state, where it steps automatically.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2855880" y="3149280"/>
            <a:ext cx="6477480" cy="3346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" dur="indefinite" restart="never" nodeType="tmRoot">
          <p:childTnLst>
            <p:seq>
              <p:cTn id="58" dur="indefinite" nodeType="mainSeq">
                <p:childTnLst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Controling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6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Interacting with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controls are used to interact with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cursor can be moved up, down, left, and right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w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1620000" y="2520000"/>
            <a:ext cx="917352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cell that the cursor is on can be set to the living state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j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key, and set to the dead state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k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1620000" y="3132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single step of the simulation can be performed using the space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1620000" y="3456000"/>
            <a:ext cx="9173520" cy="6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state of the simulator can be switched between the “paused” and “running” states by pressing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t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1620000" y="4068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Pressing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q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 exits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9" dur="indefinite" restart="never" nodeType="tmRoot">
          <p:childTnLst>
            <p:seq>
              <p:cTn id="80" dur="indefinite" nodeType="mainSeq">
                <p:childTnLst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Interrupts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CustomShape 57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Interrupts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simulator uses interrupts to interact with the hardware and external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1620000" y="216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Specifically, the simulator uses timer and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"/>
          <p:cNvSpPr/>
          <p:nvPr/>
        </p:nvSpPr>
        <p:spPr>
          <a:xfrm>
            <a:off x="1620000" y="2520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an interrupt occurs (say a key press) the interrupt handler is called.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CustomShape 58"/>
          <p:cNvSpPr/>
          <p:nvPr/>
        </p:nvSpPr>
        <p:spPr>
          <a:xfrm>
            <a:off x="1302480" y="3935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Control and Status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1620000" y="4391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RISC-V uses “control and status” registers to configure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1620000" y="4752000"/>
            <a:ext cx="935748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Interrupts are disabled by default in RARS, so they must be enabled using these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"/>
          <p:cNvSpPr/>
          <p:nvPr/>
        </p:nvSpPr>
        <p:spPr>
          <a:xfrm>
            <a:off x="1620000" y="5112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address of the interrupt handler must also be set.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1620000" y="5472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Refer to the website for specific information on which registers to use and how to use them.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"/>
          <p:cNvSpPr/>
          <p:nvPr/>
        </p:nvSpPr>
        <p:spPr>
          <a:xfrm>
            <a:off x="1620000" y="2880000"/>
            <a:ext cx="9173520" cy="7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interrupt handler must deal with the interrupt, then return control back to the running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400" cy="113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RARS Keyboard &amp; Timer Tools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CustomShape 59"/>
          <p:cNvSpPr/>
          <p:nvPr/>
        </p:nvSpPr>
        <p:spPr>
          <a:xfrm>
            <a:off x="1302480" y="1343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Keyboard &amp; Display Tool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"/>
          <p:cNvSpPr/>
          <p:nvPr/>
        </p:nvSpPr>
        <p:spPr>
          <a:xfrm>
            <a:off x="1620000" y="1799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Found under the “Keyboard and Display MMIO Simualtor” tab under the “Tools” menu in RARS.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1620000" y="2412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After assembling your program, click the “Connect To Program”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1620000" y="2772000"/>
            <a:ext cx="917352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If you resize your terminal, click the “Reset”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CustomShape 60"/>
          <p:cNvSpPr/>
          <p:nvPr/>
        </p:nvSpPr>
        <p:spPr>
          <a:xfrm>
            <a:off x="1302480" y="3935160"/>
            <a:ext cx="93110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Timer Tool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1620000" y="4391280"/>
            <a:ext cx="917352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Found under the “Timer Tool” tab under the “Tools” menu.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1620000" y="4752000"/>
            <a:ext cx="9357480" cy="3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Press “Connect To Program” to connect the timer to your assembled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6629</TotalTime>
  <Application>LibreOffice/7.6.7.2$Linux_X86_64 LibreOffice_project/60$Build-2</Application>
  <AppVersion>15.0000</AppVersion>
  <Words>4517</Words>
  <Paragraphs>574</Paragraphs>
  <Company>University of Alberta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2012-09-28T15:24:28Z</dcterms:created>
  <dc:creator>Liam Houston</dc:creator>
  <dc:description/>
  <dc:language>en-CA</dc:language>
  <cp:lastModifiedBy/>
  <cp:lastPrinted>2024-05-22T09:51:37Z</cp:lastPrinted>
  <dcterms:modified xsi:type="dcterms:W3CDTF">2024-08-22T14:30:06Z</dcterms:modified>
  <cp:revision>497</cp:revision>
  <dc:subject/>
  <dc:title>Introduction to Lab #4: Game of Life Bytes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30</vt:i4>
  </property>
  <property fmtid="{D5CDD505-2E9C-101B-9397-08002B2CF9AE}" pid="3" name="PresentationFormat">
    <vt:lpwstr>Widescreen</vt:lpwstr>
  </property>
  <property fmtid="{D5CDD505-2E9C-101B-9397-08002B2CF9AE}" pid="4" name="Slides">
    <vt:i4>42</vt:i4>
  </property>
</Properties>
</file>