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5"/>
  </p:notesMasterIdLst>
  <p:sldIdLst>
    <p:sldId id="256" r:id="rId2"/>
    <p:sldId id="257" r:id="rId3"/>
    <p:sldId id="258" r:id="rId4"/>
    <p:sldId id="259" r:id="rId5"/>
    <p:sldId id="260" r:id="rId6"/>
    <p:sldId id="296" r:id="rId7"/>
    <p:sldId id="261" r:id="rId8"/>
    <p:sldId id="262" r:id="rId9"/>
    <p:sldId id="295" r:id="rId10"/>
    <p:sldId id="263" r:id="rId11"/>
    <p:sldId id="264" r:id="rId12"/>
    <p:sldId id="297" r:id="rId13"/>
    <p:sldId id="298"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x="12192000" cy="6858000"/>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8"/>
  </p:normalViewPr>
  <p:slideViewPr>
    <p:cSldViewPr snapToGrid="0">
      <p:cViewPr varScale="1">
        <p:scale>
          <a:sx n="96" d="100"/>
          <a:sy n="96" d="100"/>
        </p:scale>
        <p:origin x="149"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CA"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CA"/>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76a2986f6e_0_5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52" name="Google Shape;152;g276a2986f6e_0_5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76a2986f6e_0_5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52" name="Google Shape;152;g276a2986f6e_0_5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7086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76a2986f6e_0_5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52" name="Google Shape;152;g276a2986f6e_0_5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3914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76a2986f6e_0_13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61" name="Google Shape;161;g276a2986f6e_0_136: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6: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CA"/>
              <a:t>Note on beqz a0, End instruction translation. </a:t>
            </a:r>
            <a:endParaRPr/>
          </a:p>
          <a:p>
            <a:pPr marL="0" lvl="0" indent="0" algn="l" rtl="0">
              <a:spcBef>
                <a:spcPts val="0"/>
              </a:spcBef>
              <a:spcAft>
                <a:spcPts val="0"/>
              </a:spcAft>
              <a:buNone/>
            </a:pPr>
            <a:r>
              <a:rPr lang="en-CA"/>
              <a:t>The offset for the instruction seems confusing for branches. The beqz a0, End instruction should move the program counter two instructions ahead to mv a0, s0. However, the offset for this instruction is only 4. This seems to suggest that the beqz a0, End instruction moves the PC to the j loop instruction.</a:t>
            </a:r>
            <a:endParaRPr/>
          </a:p>
          <a:p>
            <a:pPr marL="0" lvl="0" indent="0" algn="l" rtl="0">
              <a:spcBef>
                <a:spcPts val="0"/>
              </a:spcBef>
              <a:spcAft>
                <a:spcPts val="0"/>
              </a:spcAft>
              <a:buNone/>
            </a:pPr>
            <a:r>
              <a:rPr lang="en-CA"/>
              <a:t> </a:t>
            </a:r>
            <a:endParaRPr/>
          </a:p>
          <a:p>
            <a:pPr marL="0" lvl="0" indent="0" algn="l" rtl="0">
              <a:spcBef>
                <a:spcPts val="0"/>
              </a:spcBef>
              <a:spcAft>
                <a:spcPts val="0"/>
              </a:spcAft>
              <a:buNone/>
            </a:pPr>
            <a:r>
              <a:rPr lang="en-CA"/>
              <a:t>This is a confusing situation because by default, branch instructions increment the PC by 4. Thus, the offset of 4 will actually point 2 instructions ahead as we intended.</a:t>
            </a:r>
            <a:endParaRPr/>
          </a:p>
        </p:txBody>
      </p:sp>
      <p:sp>
        <p:nvSpPr>
          <p:cNvPr id="171" name="Google Shape;171;p6: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CA"/>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8: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81" name="Google Shape;181;p8: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CA"/>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76a2986f6e_0_3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76a2986f6e_0_3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93" name="Google Shape;193;g276a2986f6e_0_3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CA"/>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76a2986f6e_0_5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99" name="Google Shape;199;g276a2986f6e_0_56: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76a2986f6e_0_99: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76a2986f6e_0_99: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12" name="Google Shape;212;g276a2986f6e_0_99: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CA"/>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76a2986f6e_0_105: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22" name="Google Shape;222;g276a2986f6e_0_105: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ea45ac7f9a_1_58: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93" name="Google Shape;93;g2ea45ac7f9a_1_5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76a2986f6e_0_79: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457200" lvl="0" indent="-304800" algn="l" rtl="0">
              <a:lnSpc>
                <a:spcPct val="115000"/>
              </a:lnSpc>
              <a:spcBef>
                <a:spcPts val="0"/>
              </a:spcBef>
              <a:spcAft>
                <a:spcPts val="0"/>
              </a:spcAft>
              <a:buClr>
                <a:schemeClr val="dk1"/>
              </a:buClr>
              <a:buSzPts val="1200"/>
              <a:buChar char="-"/>
            </a:pPr>
            <a:r>
              <a:rPr lang="en-CA">
                <a:latin typeface="Arial"/>
                <a:ea typeface="Arial"/>
                <a:cs typeface="Arial"/>
                <a:sym typeface="Arial"/>
              </a:rPr>
              <a:t>A 2D array of bytes initialized to -1 (0XFF).</a:t>
            </a:r>
            <a:endParaRPr>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CA">
                <a:latin typeface="Arial"/>
                <a:ea typeface="Arial"/>
                <a:cs typeface="Arial"/>
                <a:sym typeface="Arial"/>
              </a:rPr>
              <a:t>Each entry in the table corresponds to a basic block, where the first byte indicates the block, and the following 2 bytes store its </a:t>
            </a:r>
            <a:r>
              <a:rPr lang="en-CA" b="1">
                <a:latin typeface="Arial"/>
                <a:ea typeface="Arial"/>
                <a:cs typeface="Arial"/>
                <a:sym typeface="Arial"/>
              </a:rPr>
              <a:t>successorsList</a:t>
            </a:r>
            <a:r>
              <a:rPr lang="en-CA">
                <a:latin typeface="Arial"/>
                <a:ea typeface="Arial"/>
                <a:cs typeface="Arial"/>
                <a:sym typeface="Arial"/>
              </a:rPr>
              <a:t> (a list of its immediate successor blocks). </a:t>
            </a:r>
            <a:endParaRPr>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CA">
                <a:latin typeface="Arial"/>
                <a:ea typeface="Arial"/>
                <a:cs typeface="Arial"/>
                <a:sym typeface="Arial"/>
              </a:rPr>
              <a:t>Every basic block within the CFG is represented, regardless of whether it has successors. </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CA">
                <a:latin typeface="Arial"/>
                <a:ea typeface="Arial"/>
                <a:cs typeface="Arial"/>
                <a:sym typeface="Arial"/>
              </a:rPr>
              <a:t>    </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CA">
                <a:latin typeface="Arial"/>
                <a:ea typeface="Arial"/>
                <a:cs typeface="Arial"/>
                <a:sym typeface="Arial"/>
              </a:rPr>
              <a:t>Every basic block's successorsList ends with -1. </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CA">
                <a:latin typeface="Arial"/>
                <a:ea typeface="Arial"/>
                <a:cs typeface="Arial"/>
                <a:sym typeface="Arial"/>
              </a:rPr>
              <a:t>    </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CA">
                <a:latin typeface="Arial"/>
                <a:ea typeface="Arial"/>
                <a:cs typeface="Arial"/>
                <a:sym typeface="Arial"/>
              </a:rPr>
              <a:t>The table ends with a sentinel value of -2 (0xFE) in column reserved for basic blocks.</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b="1">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231" name="Google Shape;231;g276a2986f6e_0_79: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76a2986f6e_0_91: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457200" lvl="0" indent="-304800" algn="l" rtl="0">
              <a:lnSpc>
                <a:spcPct val="115000"/>
              </a:lnSpc>
              <a:spcBef>
                <a:spcPts val="0"/>
              </a:spcBef>
              <a:spcAft>
                <a:spcPts val="0"/>
              </a:spcAft>
              <a:buClr>
                <a:schemeClr val="dk1"/>
              </a:buClr>
              <a:buSzPts val="1200"/>
              <a:buChar char="-"/>
            </a:pPr>
            <a:r>
              <a:rPr lang="en-CA">
                <a:latin typeface="Arial"/>
                <a:ea typeface="Arial"/>
                <a:cs typeface="Arial"/>
                <a:sym typeface="Arial"/>
              </a:rPr>
              <a:t>A 2D array of bytes initialized to -1 (0XFF).</a:t>
            </a:r>
            <a:endParaRPr>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r>
              <a:rPr lang="en-CA">
                <a:latin typeface="Arial"/>
                <a:ea typeface="Arial"/>
                <a:cs typeface="Arial"/>
                <a:sym typeface="Arial"/>
              </a:rPr>
              <a:t>   </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CA">
                <a:latin typeface="Arial"/>
                <a:ea typeface="Arial"/>
                <a:cs typeface="Arial"/>
                <a:sym typeface="Arial"/>
              </a:rPr>
              <a:t>Each entry in the table corresponds to a basic block, where the first byte indicates the block, and the following 4 bytes store its predecessorsList (a list of its immediate predecessor blocks).  </a:t>
            </a:r>
            <a:endParaRPr>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CA">
                <a:latin typeface="Arial"/>
                <a:ea typeface="Arial"/>
                <a:cs typeface="Arial"/>
                <a:sym typeface="Arial"/>
              </a:rPr>
              <a:t>Every basic block within the CFG is represented, regardless of whether it has predecessors. </a:t>
            </a:r>
            <a:endParaRPr>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CA">
                <a:latin typeface="Arial"/>
                <a:ea typeface="Arial"/>
                <a:cs typeface="Arial"/>
                <a:sym typeface="Arial"/>
              </a:rPr>
              <a:t>Every basic block's predecessorsList ends with -1 (0xFF). </a:t>
            </a:r>
            <a:endParaRPr>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r>
              <a:rPr lang="en-CA">
                <a:latin typeface="Arial"/>
                <a:ea typeface="Arial"/>
                <a:cs typeface="Arial"/>
                <a:sym typeface="Arial"/>
              </a:rPr>
              <a:t>    </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CA">
                <a:latin typeface="Arial"/>
                <a:ea typeface="Arial"/>
                <a:cs typeface="Arial"/>
                <a:sym typeface="Arial"/>
              </a:rPr>
              <a:t>The table ends with a sentinel value of -2 (0xFE) in the basic blocks column.</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b="1">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240" name="Google Shape;240;g276a2986f6e_0_91: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76a2986f6e_0_2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276a2986f6e_0_23: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50" name="Google Shape;250;g276a2986f6e_0_23: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CA"/>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ea31e0d099_0_30:notes"/>
          <p:cNvSpPr txBox="1">
            <a:spLocks noGrp="1"/>
          </p:cNvSpPr>
          <p:nvPr>
            <p:ph type="body" idx="1"/>
          </p:nvPr>
        </p:nvSpPr>
        <p:spPr>
          <a:xfrm>
            <a:off x="731520" y="4620577"/>
            <a:ext cx="5852100" cy="3780600"/>
          </a:xfrm>
          <a:prstGeom prst="rect">
            <a:avLst/>
          </a:prstGeom>
        </p:spPr>
        <p:txBody>
          <a:bodyPr spcFirstLastPara="1" wrap="square" lIns="91450" tIns="91450" rIns="91450" bIns="91450" anchor="t" anchorCtr="0">
            <a:noAutofit/>
          </a:bodyPr>
          <a:lstStyle/>
          <a:p>
            <a:pPr marL="0" lvl="0" indent="0" algn="l" rtl="0">
              <a:spcBef>
                <a:spcPts val="0"/>
              </a:spcBef>
              <a:spcAft>
                <a:spcPts val="0"/>
              </a:spcAft>
              <a:buNone/>
            </a:pPr>
            <a:endParaRPr/>
          </a:p>
        </p:txBody>
      </p:sp>
      <p:sp>
        <p:nvSpPr>
          <p:cNvPr id="256" name="Google Shape;256;g2ea31e0d099_0_30: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76c62b86d3_0_8:notes"/>
          <p:cNvSpPr txBox="1">
            <a:spLocks noGrp="1"/>
          </p:cNvSpPr>
          <p:nvPr>
            <p:ph type="body" idx="1"/>
          </p:nvPr>
        </p:nvSpPr>
        <p:spPr>
          <a:xfrm>
            <a:off x="731520" y="4620577"/>
            <a:ext cx="5852100" cy="3780600"/>
          </a:xfrm>
          <a:prstGeom prst="rect">
            <a:avLst/>
          </a:prstGeom>
        </p:spPr>
        <p:txBody>
          <a:bodyPr spcFirstLastPara="1" wrap="square" lIns="91450" tIns="91450" rIns="91450" bIns="91450" anchor="t" anchorCtr="0">
            <a:noAutofit/>
          </a:bodyPr>
          <a:lstStyle/>
          <a:p>
            <a:pPr marL="0" lvl="0" indent="0" algn="l" rtl="0">
              <a:spcBef>
                <a:spcPts val="0"/>
              </a:spcBef>
              <a:spcAft>
                <a:spcPts val="0"/>
              </a:spcAft>
              <a:buNone/>
            </a:pPr>
            <a:endParaRPr/>
          </a:p>
        </p:txBody>
      </p:sp>
      <p:sp>
        <p:nvSpPr>
          <p:cNvPr id="271" name="Google Shape;271;g276c62b86d3_0_8: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76c62b86d3_0_27:notes"/>
          <p:cNvSpPr txBox="1">
            <a:spLocks noGrp="1"/>
          </p:cNvSpPr>
          <p:nvPr>
            <p:ph type="body" idx="1"/>
          </p:nvPr>
        </p:nvSpPr>
        <p:spPr>
          <a:xfrm>
            <a:off x="731520" y="4620577"/>
            <a:ext cx="5852100" cy="3780600"/>
          </a:xfrm>
          <a:prstGeom prst="rect">
            <a:avLst/>
          </a:prstGeom>
        </p:spPr>
        <p:txBody>
          <a:bodyPr spcFirstLastPara="1" wrap="square" lIns="91450" tIns="91450" rIns="91450" bIns="91450" anchor="t" anchorCtr="0">
            <a:noAutofit/>
          </a:bodyPr>
          <a:lstStyle/>
          <a:p>
            <a:pPr marL="0" lvl="0" indent="0" algn="l" rtl="0">
              <a:spcBef>
                <a:spcPts val="0"/>
              </a:spcBef>
              <a:spcAft>
                <a:spcPts val="0"/>
              </a:spcAft>
              <a:buNone/>
            </a:pPr>
            <a:endParaRPr/>
          </a:p>
        </p:txBody>
      </p:sp>
      <p:sp>
        <p:nvSpPr>
          <p:cNvPr id="284" name="Google Shape;284;g276c62b86d3_0_27: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76c62b86d3_0_39:notes"/>
          <p:cNvSpPr txBox="1">
            <a:spLocks noGrp="1"/>
          </p:cNvSpPr>
          <p:nvPr>
            <p:ph type="body" idx="1"/>
          </p:nvPr>
        </p:nvSpPr>
        <p:spPr>
          <a:xfrm>
            <a:off x="731520" y="4620577"/>
            <a:ext cx="5852100" cy="3780600"/>
          </a:xfrm>
          <a:prstGeom prst="rect">
            <a:avLst/>
          </a:prstGeom>
        </p:spPr>
        <p:txBody>
          <a:bodyPr spcFirstLastPara="1" wrap="square" lIns="91450" tIns="91450" rIns="91450" bIns="91450" anchor="t" anchorCtr="0">
            <a:noAutofit/>
          </a:bodyPr>
          <a:lstStyle/>
          <a:p>
            <a:pPr marL="0" lvl="0" indent="0" algn="l" rtl="0">
              <a:spcBef>
                <a:spcPts val="0"/>
              </a:spcBef>
              <a:spcAft>
                <a:spcPts val="0"/>
              </a:spcAft>
              <a:buNone/>
            </a:pPr>
            <a:endParaRPr/>
          </a:p>
        </p:txBody>
      </p:sp>
      <p:sp>
        <p:nvSpPr>
          <p:cNvPr id="298" name="Google Shape;298;g276c62b86d3_0_39: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76c62b86d3_0_51:notes"/>
          <p:cNvSpPr txBox="1">
            <a:spLocks noGrp="1"/>
          </p:cNvSpPr>
          <p:nvPr>
            <p:ph type="body" idx="1"/>
          </p:nvPr>
        </p:nvSpPr>
        <p:spPr>
          <a:xfrm>
            <a:off x="731520" y="4620577"/>
            <a:ext cx="5852100" cy="3780600"/>
          </a:xfrm>
          <a:prstGeom prst="rect">
            <a:avLst/>
          </a:prstGeom>
        </p:spPr>
        <p:txBody>
          <a:bodyPr spcFirstLastPara="1" wrap="square" lIns="91450" tIns="91450" rIns="91450" bIns="91450" anchor="t" anchorCtr="0">
            <a:noAutofit/>
          </a:bodyPr>
          <a:lstStyle/>
          <a:p>
            <a:pPr marL="0" lvl="0" indent="0" algn="l" rtl="0">
              <a:spcBef>
                <a:spcPts val="0"/>
              </a:spcBef>
              <a:spcAft>
                <a:spcPts val="0"/>
              </a:spcAft>
              <a:buNone/>
            </a:pPr>
            <a:endParaRPr/>
          </a:p>
        </p:txBody>
      </p:sp>
      <p:sp>
        <p:nvSpPr>
          <p:cNvPr id="312" name="Google Shape;312;g276c62b86d3_0_5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ea31e0d099_0_215:notes"/>
          <p:cNvSpPr txBox="1">
            <a:spLocks noGrp="1"/>
          </p:cNvSpPr>
          <p:nvPr>
            <p:ph type="body" idx="1"/>
          </p:nvPr>
        </p:nvSpPr>
        <p:spPr>
          <a:xfrm>
            <a:off x="731520" y="4620577"/>
            <a:ext cx="5852100" cy="3780600"/>
          </a:xfrm>
          <a:prstGeom prst="rect">
            <a:avLst/>
          </a:prstGeom>
        </p:spPr>
        <p:txBody>
          <a:bodyPr spcFirstLastPara="1" wrap="square" lIns="91450" tIns="91450" rIns="91450" bIns="91450" anchor="t" anchorCtr="0">
            <a:noAutofit/>
          </a:bodyPr>
          <a:lstStyle/>
          <a:p>
            <a:pPr marL="0" lvl="0" indent="0" algn="l" rtl="0">
              <a:spcBef>
                <a:spcPts val="0"/>
              </a:spcBef>
              <a:spcAft>
                <a:spcPts val="0"/>
              </a:spcAft>
              <a:buNone/>
            </a:pPr>
            <a:endParaRPr/>
          </a:p>
        </p:txBody>
      </p:sp>
      <p:sp>
        <p:nvSpPr>
          <p:cNvPr id="326" name="Google Shape;326;g2ea31e0d099_0_215: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76c62b86d3_0_63:notes"/>
          <p:cNvSpPr txBox="1">
            <a:spLocks noGrp="1"/>
          </p:cNvSpPr>
          <p:nvPr>
            <p:ph type="body" idx="1"/>
          </p:nvPr>
        </p:nvSpPr>
        <p:spPr>
          <a:xfrm>
            <a:off x="731520" y="4620577"/>
            <a:ext cx="5852100" cy="3780600"/>
          </a:xfrm>
          <a:prstGeom prst="rect">
            <a:avLst/>
          </a:prstGeom>
        </p:spPr>
        <p:txBody>
          <a:bodyPr spcFirstLastPara="1" wrap="square" lIns="91450" tIns="91450" rIns="91450" bIns="91450" anchor="t" anchorCtr="0">
            <a:noAutofit/>
          </a:bodyPr>
          <a:lstStyle/>
          <a:p>
            <a:pPr marL="0" lvl="0" indent="0" algn="l" rtl="0">
              <a:spcBef>
                <a:spcPts val="0"/>
              </a:spcBef>
              <a:spcAft>
                <a:spcPts val="0"/>
              </a:spcAft>
              <a:buNone/>
            </a:pPr>
            <a:endParaRPr/>
          </a:p>
        </p:txBody>
      </p:sp>
      <p:sp>
        <p:nvSpPr>
          <p:cNvPr id="338" name="Google Shape;338;g276c62b86d3_0_6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ea45ac7f9a_1_112: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00" name="Google Shape;100;g2ea45ac7f9a_1_11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3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51" name="Google Shape;351;p3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CA"/>
              <a:t>31</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32: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58" name="Google Shape;358;p32: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CA"/>
              <a:t>32</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3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68" name="Google Shape;368;p33: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CA"/>
              <a:t>33</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eb35e86573_0_20: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g2eb35e86573_0_20: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79" name="Google Shape;379;g2eb35e86573_0_20: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CA"/>
              <a:t>34</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3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90" name="Google Shape;390;p34: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CA"/>
              <a:t>35</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35: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01" name="Google Shape;401;p35: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CA"/>
              <a:t>36</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37: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13" name="Google Shape;413;p37: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CA"/>
              <a:t>37</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38: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20" name="Google Shape;420;p38: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CA"/>
              <a:t>38</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3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39: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32" name="Google Shape;432;p39: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CA"/>
              <a:t>39</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4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40: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43" name="Google Shape;443;p40: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CA"/>
              <a:t>40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ea45ac7f9a_1_137: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10" name="Google Shape;110;g2ea45ac7f9a_1_13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2ea45ac7f9a_1_8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51" name="Google Shape;451;g2ea45ac7f9a_1_86: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42: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58" name="Google Shape;458;p4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eb5c534f8d_0_3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2eb5c534f8d_0_31: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71" name="Google Shape;471;g2eb5c534f8d_0_31: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CA"/>
              <a:t>43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ea45ac7f9a_1_64: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20" name="Google Shape;120;g2ea45ac7f9a_1_6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ea45ac7f9a_1_64: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20" name="Google Shape;120;g2ea45ac7f9a_1_6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7481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12: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30" name="Google Shape;130;p12: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CA"/>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eb5c534f8d_0_9: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36" name="Google Shape;136;g2eb5c534f8d_0_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eb35e86573_0_6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5" name="Google Shape;145;g2eb35e86573_0_60: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 name="Google Shape;29;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5" name="Google Shape;35;p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7"/>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7"/>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7"/>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2389717" y="612775"/>
            <a:ext cx="7315200" cy="4114800"/>
          </a:xfrm>
          <a:prstGeom prst="rect">
            <a:avLst/>
          </a:prstGeom>
          <a:noFill/>
          <a:ln>
            <a:noFill/>
          </a:ln>
        </p:spPr>
      </p:sp>
      <p:sp>
        <p:nvSpPr>
          <p:cNvPr id="68" name="Google Shape;68;p10"/>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github.com/michaeljclark/riscv-disassembler"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CA"/>
              <a:t>Lab #5: Control Flow Graph</a:t>
            </a:r>
            <a:endParaRPr/>
          </a:p>
        </p:txBody>
      </p:sp>
      <p:sp>
        <p:nvSpPr>
          <p:cNvPr id="90" name="Google Shape;90;p13"/>
          <p:cNvSpPr txBox="1">
            <a:spLocks noGrp="1"/>
          </p:cNvSpPr>
          <p:nvPr>
            <p:ph type="subTitle" idx="1"/>
          </p:nvPr>
        </p:nvSpPr>
        <p:spPr>
          <a:xfrm>
            <a:off x="4829755" y="1055537"/>
            <a:ext cx="2532490" cy="781216"/>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3200"/>
              <a:buNone/>
            </a:pPr>
            <a:r>
              <a:rPr lang="en-CA"/>
              <a:t>CMPUT 229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txBox="1"/>
          <p:nvPr/>
        </p:nvSpPr>
        <p:spPr>
          <a:xfrm>
            <a:off x="1981200" y="274680"/>
            <a:ext cx="8229300" cy="1142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CA" sz="4400"/>
              <a:t>A Sample Input Function</a:t>
            </a:r>
            <a:endParaRPr sz="4400">
              <a:solidFill>
                <a:srgbClr val="000000"/>
              </a:solidFill>
              <a:latin typeface="Calibri"/>
              <a:ea typeface="Calibri"/>
              <a:cs typeface="Calibri"/>
              <a:sym typeface="Calibri"/>
            </a:endParaRPr>
          </a:p>
        </p:txBody>
      </p:sp>
      <p:pic>
        <p:nvPicPr>
          <p:cNvPr id="148" name="Google Shape;148;p20"/>
          <p:cNvPicPr preferRelativeResize="0"/>
          <p:nvPr/>
        </p:nvPicPr>
        <p:blipFill>
          <a:blip r:embed="rId3">
            <a:alphaModFix/>
          </a:blip>
          <a:stretch>
            <a:fillRect/>
          </a:stretch>
        </p:blipFill>
        <p:spPr>
          <a:xfrm>
            <a:off x="4362500" y="2386350"/>
            <a:ext cx="3822350" cy="4099676"/>
          </a:xfrm>
          <a:prstGeom prst="rect">
            <a:avLst/>
          </a:prstGeom>
          <a:noFill/>
          <a:ln>
            <a:noFill/>
          </a:ln>
        </p:spPr>
      </p:pic>
      <p:sp>
        <p:nvSpPr>
          <p:cNvPr id="149" name="Google Shape;149;p20"/>
          <p:cNvSpPr txBox="1"/>
          <p:nvPr/>
        </p:nvSpPr>
        <p:spPr>
          <a:xfrm>
            <a:off x="1073075" y="1434775"/>
            <a:ext cx="10246200" cy="76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CA" sz="2000">
                <a:solidFill>
                  <a:schemeClr val="dk1"/>
                </a:solidFill>
              </a:rPr>
              <a:t>The</a:t>
            </a:r>
            <a:r>
              <a:rPr lang="en-CA" sz="2000" b="1">
                <a:solidFill>
                  <a:schemeClr val="dk1"/>
                </a:solidFill>
              </a:rPr>
              <a:t> _basicblocks</a:t>
            </a:r>
            <a:r>
              <a:rPr lang="en-CA" sz="2000">
                <a:solidFill>
                  <a:schemeClr val="dk1"/>
                </a:solidFill>
              </a:rPr>
              <a:t> function below serves as an example of an intended input for the lab. It will be used as a reference to explain the custom data structures.</a:t>
            </a:r>
            <a:endParaRPr sz="20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1"/>
          <p:cNvSpPr txBox="1"/>
          <p:nvPr/>
        </p:nvSpPr>
        <p:spPr>
          <a:xfrm>
            <a:off x="1981200" y="274680"/>
            <a:ext cx="8229300" cy="1142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CA" sz="4400"/>
              <a:t>Basic Block Leaders</a:t>
            </a:r>
            <a:endParaRPr sz="4400">
              <a:solidFill>
                <a:srgbClr val="000000"/>
              </a:solidFill>
              <a:latin typeface="Calibri"/>
              <a:ea typeface="Calibri"/>
              <a:cs typeface="Calibri"/>
              <a:sym typeface="Calibri"/>
            </a:endParaRPr>
          </a:p>
        </p:txBody>
      </p:sp>
      <p:sp>
        <p:nvSpPr>
          <p:cNvPr id="155" name="Google Shape;155;p21"/>
          <p:cNvSpPr/>
          <p:nvPr/>
        </p:nvSpPr>
        <p:spPr>
          <a:xfrm>
            <a:off x="693381" y="2869435"/>
            <a:ext cx="4982400" cy="810900"/>
          </a:xfrm>
          <a:prstGeom prst="rect">
            <a:avLst/>
          </a:prstGeom>
          <a:noFill/>
          <a:ln>
            <a:noFill/>
          </a:ln>
        </p:spPr>
        <p:txBody>
          <a:bodyPr spcFirstLastPara="1" wrap="square" lIns="90000" tIns="45000" rIns="90000" bIns="45000" anchor="t" anchorCtr="0">
            <a:noAutofit/>
          </a:bodyPr>
          <a:lstStyle/>
          <a:p>
            <a:pPr marL="0" lvl="0" indent="0" algn="l" rtl="0">
              <a:lnSpc>
                <a:spcPct val="115000"/>
              </a:lnSpc>
              <a:spcBef>
                <a:spcPts val="0"/>
              </a:spcBef>
              <a:spcAft>
                <a:spcPts val="0"/>
              </a:spcAft>
              <a:buNone/>
            </a:pPr>
            <a:r>
              <a:rPr lang="en-CA" sz="2000" dirty="0"/>
              <a:t>The first statement in a function</a:t>
            </a:r>
            <a:endParaRPr sz="2000" dirty="0"/>
          </a:p>
          <a:p>
            <a:pPr marL="457200" lvl="0" indent="0" algn="l" rtl="0">
              <a:lnSpc>
                <a:spcPct val="115000"/>
              </a:lnSpc>
              <a:spcBef>
                <a:spcPts val="0"/>
              </a:spcBef>
              <a:spcAft>
                <a:spcPts val="0"/>
              </a:spcAft>
              <a:buNone/>
            </a:pPr>
            <a:endParaRPr sz="2000" dirty="0"/>
          </a:p>
          <a:p>
            <a:pPr marL="457200" lvl="0" indent="0" algn="l" rtl="0">
              <a:lnSpc>
                <a:spcPct val="115000"/>
              </a:lnSpc>
              <a:spcBef>
                <a:spcPts val="0"/>
              </a:spcBef>
              <a:spcAft>
                <a:spcPts val="0"/>
              </a:spcAft>
              <a:buNone/>
            </a:pPr>
            <a:endParaRPr sz="2000" dirty="0"/>
          </a:p>
          <a:p>
            <a:pPr marL="457200" lvl="0" indent="0" algn="l" rtl="0">
              <a:lnSpc>
                <a:spcPct val="115000"/>
              </a:lnSpc>
              <a:spcBef>
                <a:spcPts val="0"/>
              </a:spcBef>
              <a:spcAft>
                <a:spcPts val="0"/>
              </a:spcAft>
              <a:buNone/>
            </a:pPr>
            <a:endParaRPr sz="2000" dirty="0"/>
          </a:p>
          <a:p>
            <a:pPr marL="0" lvl="0" indent="0" algn="l" rtl="0">
              <a:lnSpc>
                <a:spcPct val="115000"/>
              </a:lnSpc>
              <a:spcBef>
                <a:spcPts val="0"/>
              </a:spcBef>
              <a:spcAft>
                <a:spcPts val="0"/>
              </a:spcAft>
              <a:buClr>
                <a:schemeClr val="dk1"/>
              </a:buClr>
              <a:buSzPts val="1100"/>
              <a:buFont typeface="Arial"/>
              <a:buNone/>
            </a:pPr>
            <a:endParaRPr sz="1900" dirty="0">
              <a:solidFill>
                <a:schemeClr val="dk1"/>
              </a:solidFill>
            </a:endParaRPr>
          </a:p>
          <a:p>
            <a:pPr marL="0" lvl="0" indent="0" algn="l" rtl="0">
              <a:lnSpc>
                <a:spcPct val="115000"/>
              </a:lnSpc>
              <a:spcBef>
                <a:spcPts val="0"/>
              </a:spcBef>
              <a:spcAft>
                <a:spcPts val="0"/>
              </a:spcAft>
              <a:buSzPts val="1100"/>
              <a:buNone/>
            </a:pPr>
            <a:endParaRPr sz="2000" dirty="0"/>
          </a:p>
        </p:txBody>
      </p:sp>
      <p:sp>
        <p:nvSpPr>
          <p:cNvPr id="156" name="Google Shape;156;p21"/>
          <p:cNvSpPr txBox="1"/>
          <p:nvPr/>
        </p:nvSpPr>
        <p:spPr>
          <a:xfrm>
            <a:off x="688835" y="3847620"/>
            <a:ext cx="5392200" cy="976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CA" sz="2000" dirty="0">
                <a:solidFill>
                  <a:schemeClr val="dk1"/>
                </a:solidFill>
              </a:rPr>
              <a:t>Any statement that is the target of a branch/jump</a:t>
            </a:r>
            <a:endParaRPr sz="20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000" dirty="0">
              <a:solidFill>
                <a:schemeClr val="dk1"/>
              </a:solidFill>
            </a:endParaRPr>
          </a:p>
        </p:txBody>
      </p:sp>
      <p:sp>
        <p:nvSpPr>
          <p:cNvPr id="157" name="Google Shape;157;p21"/>
          <p:cNvSpPr txBox="1"/>
          <p:nvPr/>
        </p:nvSpPr>
        <p:spPr>
          <a:xfrm>
            <a:off x="688835" y="5132391"/>
            <a:ext cx="5469600" cy="810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CA" sz="1900" dirty="0">
                <a:solidFill>
                  <a:schemeClr val="dk1"/>
                </a:solidFill>
              </a:rPr>
              <a:t>Any statement that immediately follows a branch or jump</a:t>
            </a:r>
            <a:endParaRPr sz="3200" dirty="0">
              <a:solidFill>
                <a:schemeClr val="dk1"/>
              </a:solidFill>
              <a:latin typeface="Calibri"/>
              <a:ea typeface="Calibri"/>
              <a:cs typeface="Calibri"/>
              <a:sym typeface="Calibri"/>
            </a:endParaRPr>
          </a:p>
        </p:txBody>
      </p:sp>
      <p:pic>
        <p:nvPicPr>
          <p:cNvPr id="158" name="Google Shape;158;p21"/>
          <p:cNvPicPr preferRelativeResize="0"/>
          <p:nvPr/>
        </p:nvPicPr>
        <p:blipFill>
          <a:blip r:embed="rId3">
            <a:alphaModFix/>
          </a:blip>
          <a:stretch>
            <a:fillRect/>
          </a:stretch>
        </p:blipFill>
        <p:spPr>
          <a:xfrm>
            <a:off x="6751750" y="2007550"/>
            <a:ext cx="4982399" cy="3434700"/>
          </a:xfrm>
          <a:prstGeom prst="rect">
            <a:avLst/>
          </a:prstGeom>
          <a:noFill/>
          <a:ln>
            <a:noFill/>
          </a:ln>
        </p:spPr>
      </p:pic>
      <p:sp>
        <p:nvSpPr>
          <p:cNvPr id="2" name="Google Shape;155;p21">
            <a:extLst>
              <a:ext uri="{FF2B5EF4-FFF2-40B4-BE49-F238E27FC236}">
                <a16:creationId xmlns:a16="http://schemas.microsoft.com/office/drawing/2014/main" id="{407EDEE3-A32D-5245-9598-43301C312BB9}"/>
              </a:ext>
            </a:extLst>
          </p:cNvPr>
          <p:cNvSpPr/>
          <p:nvPr/>
        </p:nvSpPr>
        <p:spPr>
          <a:xfrm>
            <a:off x="300528" y="2058535"/>
            <a:ext cx="4982400" cy="810900"/>
          </a:xfrm>
          <a:prstGeom prst="rect">
            <a:avLst/>
          </a:prstGeom>
          <a:noFill/>
          <a:ln>
            <a:noFill/>
          </a:ln>
        </p:spPr>
        <p:txBody>
          <a:bodyPr spcFirstLastPara="1" wrap="square" lIns="90000" tIns="45000" rIns="90000" bIns="45000" anchor="t" anchorCtr="0">
            <a:noAutofit/>
          </a:bodyPr>
          <a:lstStyle/>
          <a:p>
            <a:pPr marL="0" lvl="0" indent="0" algn="l" rtl="0">
              <a:lnSpc>
                <a:spcPct val="115000"/>
              </a:lnSpc>
              <a:spcBef>
                <a:spcPts val="0"/>
              </a:spcBef>
              <a:spcAft>
                <a:spcPts val="0"/>
              </a:spcAft>
              <a:buNone/>
            </a:pPr>
            <a:r>
              <a:rPr lang="en-US" sz="2000" dirty="0"/>
              <a:t>Basic-block leaders:</a:t>
            </a:r>
            <a:endParaRP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1"/>
          <p:cNvSpPr txBox="1"/>
          <p:nvPr/>
        </p:nvSpPr>
        <p:spPr>
          <a:xfrm>
            <a:off x="1981200" y="274680"/>
            <a:ext cx="8229300" cy="1142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CA" sz="4400" dirty="0"/>
              <a:t>Forming Basic Blocks</a:t>
            </a:r>
            <a:endParaRPr sz="4400" dirty="0">
              <a:solidFill>
                <a:srgbClr val="000000"/>
              </a:solidFill>
              <a:latin typeface="Calibri"/>
              <a:ea typeface="Calibri"/>
              <a:cs typeface="Calibri"/>
              <a:sym typeface="Calibri"/>
            </a:endParaRPr>
          </a:p>
        </p:txBody>
      </p:sp>
      <p:pic>
        <p:nvPicPr>
          <p:cNvPr id="158" name="Google Shape;158;p21"/>
          <p:cNvPicPr preferRelativeResize="0"/>
          <p:nvPr/>
        </p:nvPicPr>
        <p:blipFill>
          <a:blip r:embed="rId3">
            <a:alphaModFix/>
          </a:blip>
          <a:stretch>
            <a:fillRect/>
          </a:stretch>
        </p:blipFill>
        <p:spPr>
          <a:xfrm>
            <a:off x="6751750" y="2007550"/>
            <a:ext cx="4982399" cy="3434700"/>
          </a:xfrm>
          <a:prstGeom prst="rect">
            <a:avLst/>
          </a:prstGeom>
          <a:noFill/>
          <a:ln>
            <a:noFill/>
          </a:ln>
        </p:spPr>
      </p:pic>
      <p:sp>
        <p:nvSpPr>
          <p:cNvPr id="2" name="Google Shape;155;p21">
            <a:extLst>
              <a:ext uri="{FF2B5EF4-FFF2-40B4-BE49-F238E27FC236}">
                <a16:creationId xmlns:a16="http://schemas.microsoft.com/office/drawing/2014/main" id="{407EDEE3-A32D-5245-9598-43301C312BB9}"/>
              </a:ext>
            </a:extLst>
          </p:cNvPr>
          <p:cNvSpPr/>
          <p:nvPr/>
        </p:nvSpPr>
        <p:spPr>
          <a:xfrm>
            <a:off x="814095" y="2914000"/>
            <a:ext cx="4982400" cy="810900"/>
          </a:xfrm>
          <a:prstGeom prst="rect">
            <a:avLst/>
          </a:prstGeom>
          <a:noFill/>
          <a:ln>
            <a:noFill/>
          </a:ln>
        </p:spPr>
        <p:txBody>
          <a:bodyPr spcFirstLastPara="1" wrap="square" lIns="90000" tIns="45000" rIns="90000" bIns="45000" anchor="t" anchorCtr="0">
            <a:noAutofit/>
          </a:bodyPr>
          <a:lstStyle/>
          <a:p>
            <a:pPr marL="0" lvl="0" indent="0" algn="l" rtl="0">
              <a:lnSpc>
                <a:spcPct val="115000"/>
              </a:lnSpc>
              <a:spcBef>
                <a:spcPts val="0"/>
              </a:spcBef>
              <a:spcAft>
                <a:spcPts val="0"/>
              </a:spcAft>
              <a:buNone/>
            </a:pPr>
            <a:r>
              <a:rPr lang="en-US" sz="2000" dirty="0"/>
              <a:t>A basic-block is a leader and all instructions after the leader up to, but not including the next leader.</a:t>
            </a:r>
          </a:p>
        </p:txBody>
      </p:sp>
      <p:cxnSp>
        <p:nvCxnSpPr>
          <p:cNvPr id="4" name="Straight Connector 3">
            <a:extLst>
              <a:ext uri="{FF2B5EF4-FFF2-40B4-BE49-F238E27FC236}">
                <a16:creationId xmlns:a16="http://schemas.microsoft.com/office/drawing/2014/main" id="{42FADB9A-8A10-0BEC-3C9B-DE9CA0DC81CC}"/>
              </a:ext>
            </a:extLst>
          </p:cNvPr>
          <p:cNvCxnSpPr/>
          <p:nvPr/>
        </p:nvCxnSpPr>
        <p:spPr>
          <a:xfrm flipH="1">
            <a:off x="7816241" y="2914000"/>
            <a:ext cx="40834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1F7469F-4F37-0A2C-721A-1A4CADC3306B}"/>
              </a:ext>
            </a:extLst>
          </p:cNvPr>
          <p:cNvSpPr txBox="1"/>
          <p:nvPr/>
        </p:nvSpPr>
        <p:spPr>
          <a:xfrm>
            <a:off x="11570716" y="2367458"/>
            <a:ext cx="492443" cy="400110"/>
          </a:xfrm>
          <a:prstGeom prst="rect">
            <a:avLst/>
          </a:prstGeom>
          <a:noFill/>
        </p:spPr>
        <p:txBody>
          <a:bodyPr wrap="none" rtlCol="0">
            <a:spAutoFit/>
          </a:bodyPr>
          <a:lstStyle/>
          <a:p>
            <a:r>
              <a:rPr lang="en-US" sz="2000" dirty="0">
                <a:latin typeface="Menlo" panose="020B0609030804020204" pitchFamily="49" charset="0"/>
                <a:ea typeface="Menlo" panose="020B0609030804020204" pitchFamily="49" charset="0"/>
                <a:cs typeface="Menlo" panose="020B0609030804020204" pitchFamily="49" charset="0"/>
              </a:rPr>
              <a:t>B0</a:t>
            </a:r>
          </a:p>
        </p:txBody>
      </p:sp>
      <p:cxnSp>
        <p:nvCxnSpPr>
          <p:cNvPr id="6" name="Straight Connector 5">
            <a:extLst>
              <a:ext uri="{FF2B5EF4-FFF2-40B4-BE49-F238E27FC236}">
                <a16:creationId xmlns:a16="http://schemas.microsoft.com/office/drawing/2014/main" id="{6F48A4DE-9041-384A-6AB2-9276D3326CF5}"/>
              </a:ext>
            </a:extLst>
          </p:cNvPr>
          <p:cNvCxnSpPr/>
          <p:nvPr/>
        </p:nvCxnSpPr>
        <p:spPr>
          <a:xfrm flipH="1">
            <a:off x="7816241" y="3429000"/>
            <a:ext cx="40834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4195CF5-D586-1FFC-13E5-B168302B8A46}"/>
              </a:ext>
            </a:extLst>
          </p:cNvPr>
          <p:cNvSpPr txBox="1"/>
          <p:nvPr/>
        </p:nvSpPr>
        <p:spPr>
          <a:xfrm>
            <a:off x="11558785" y="2933860"/>
            <a:ext cx="492443" cy="400110"/>
          </a:xfrm>
          <a:prstGeom prst="rect">
            <a:avLst/>
          </a:prstGeom>
          <a:noFill/>
        </p:spPr>
        <p:txBody>
          <a:bodyPr wrap="none" rtlCol="0">
            <a:spAutoFit/>
          </a:bodyPr>
          <a:lstStyle/>
          <a:p>
            <a:r>
              <a:rPr lang="en-US" sz="2000" dirty="0">
                <a:latin typeface="Menlo" panose="020B0609030804020204" pitchFamily="49" charset="0"/>
                <a:ea typeface="Menlo" panose="020B0609030804020204" pitchFamily="49" charset="0"/>
                <a:cs typeface="Menlo" panose="020B0609030804020204" pitchFamily="49" charset="0"/>
              </a:rPr>
              <a:t>B1</a:t>
            </a:r>
          </a:p>
        </p:txBody>
      </p:sp>
    </p:spTree>
    <p:extLst>
      <p:ext uri="{BB962C8B-B14F-4D97-AF65-F5344CB8AC3E}">
        <p14:creationId xmlns:p14="http://schemas.microsoft.com/office/powerpoint/2010/main" val="397340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1"/>
          <p:cNvSpPr txBox="1"/>
          <p:nvPr/>
        </p:nvSpPr>
        <p:spPr>
          <a:xfrm>
            <a:off x="1981200" y="274680"/>
            <a:ext cx="8229300" cy="1142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CA" sz="4400" dirty="0"/>
              <a:t>Building the Control Flow Graph</a:t>
            </a:r>
            <a:endParaRPr sz="4400" dirty="0">
              <a:solidFill>
                <a:srgbClr val="000000"/>
              </a:solidFill>
              <a:latin typeface="Calibri"/>
              <a:ea typeface="Calibri"/>
              <a:cs typeface="Calibri"/>
              <a:sym typeface="Calibri"/>
            </a:endParaRPr>
          </a:p>
        </p:txBody>
      </p:sp>
      <p:pic>
        <p:nvPicPr>
          <p:cNvPr id="158" name="Google Shape;158;p21"/>
          <p:cNvPicPr preferRelativeResize="0"/>
          <p:nvPr/>
        </p:nvPicPr>
        <p:blipFill>
          <a:blip r:embed="rId3">
            <a:alphaModFix/>
          </a:blip>
          <a:stretch>
            <a:fillRect/>
          </a:stretch>
        </p:blipFill>
        <p:spPr>
          <a:xfrm>
            <a:off x="6751750" y="2007550"/>
            <a:ext cx="4982399" cy="3434700"/>
          </a:xfrm>
          <a:prstGeom prst="rect">
            <a:avLst/>
          </a:prstGeom>
          <a:noFill/>
          <a:ln>
            <a:noFill/>
          </a:ln>
        </p:spPr>
      </p:pic>
      <p:sp>
        <p:nvSpPr>
          <p:cNvPr id="2" name="Google Shape;155;p21">
            <a:extLst>
              <a:ext uri="{FF2B5EF4-FFF2-40B4-BE49-F238E27FC236}">
                <a16:creationId xmlns:a16="http://schemas.microsoft.com/office/drawing/2014/main" id="{407EDEE3-A32D-5245-9598-43301C312BB9}"/>
              </a:ext>
            </a:extLst>
          </p:cNvPr>
          <p:cNvSpPr/>
          <p:nvPr/>
        </p:nvSpPr>
        <p:spPr>
          <a:xfrm>
            <a:off x="814095" y="2914000"/>
            <a:ext cx="4982400" cy="810900"/>
          </a:xfrm>
          <a:prstGeom prst="rect">
            <a:avLst/>
          </a:prstGeom>
          <a:noFill/>
          <a:ln>
            <a:noFill/>
          </a:ln>
        </p:spPr>
        <p:txBody>
          <a:bodyPr spcFirstLastPara="1" wrap="square" lIns="90000" tIns="45000" rIns="90000" bIns="45000" anchor="t" anchorCtr="0">
            <a:noAutofit/>
          </a:bodyPr>
          <a:lstStyle/>
          <a:p>
            <a:pPr marL="0" lvl="0" indent="0" algn="l" rtl="0">
              <a:lnSpc>
                <a:spcPct val="115000"/>
              </a:lnSpc>
              <a:spcBef>
                <a:spcPts val="0"/>
              </a:spcBef>
              <a:spcAft>
                <a:spcPts val="0"/>
              </a:spcAft>
              <a:buNone/>
            </a:pPr>
            <a:r>
              <a:rPr lang="en-US" sz="2000" dirty="0"/>
              <a:t>A basic-block is a leader and all instructions after the leader up to, but not including the next leader.</a:t>
            </a:r>
          </a:p>
        </p:txBody>
      </p:sp>
      <p:cxnSp>
        <p:nvCxnSpPr>
          <p:cNvPr id="4" name="Straight Connector 3">
            <a:extLst>
              <a:ext uri="{FF2B5EF4-FFF2-40B4-BE49-F238E27FC236}">
                <a16:creationId xmlns:a16="http://schemas.microsoft.com/office/drawing/2014/main" id="{42FADB9A-8A10-0BEC-3C9B-DE9CA0DC81CC}"/>
              </a:ext>
            </a:extLst>
          </p:cNvPr>
          <p:cNvCxnSpPr/>
          <p:nvPr/>
        </p:nvCxnSpPr>
        <p:spPr>
          <a:xfrm flipH="1">
            <a:off x="7816241" y="2914000"/>
            <a:ext cx="40834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1F7469F-4F37-0A2C-721A-1A4CADC3306B}"/>
              </a:ext>
            </a:extLst>
          </p:cNvPr>
          <p:cNvSpPr txBox="1"/>
          <p:nvPr/>
        </p:nvSpPr>
        <p:spPr>
          <a:xfrm>
            <a:off x="11570716" y="2367458"/>
            <a:ext cx="492443" cy="400110"/>
          </a:xfrm>
          <a:prstGeom prst="rect">
            <a:avLst/>
          </a:prstGeom>
          <a:noFill/>
        </p:spPr>
        <p:txBody>
          <a:bodyPr wrap="none" rtlCol="0">
            <a:spAutoFit/>
          </a:bodyPr>
          <a:lstStyle/>
          <a:p>
            <a:r>
              <a:rPr lang="en-US" sz="2000" dirty="0">
                <a:latin typeface="Menlo" panose="020B0609030804020204" pitchFamily="49" charset="0"/>
                <a:ea typeface="Menlo" panose="020B0609030804020204" pitchFamily="49" charset="0"/>
                <a:cs typeface="Menlo" panose="020B0609030804020204" pitchFamily="49" charset="0"/>
              </a:rPr>
              <a:t>B0</a:t>
            </a:r>
          </a:p>
        </p:txBody>
      </p:sp>
      <p:cxnSp>
        <p:nvCxnSpPr>
          <p:cNvPr id="6" name="Straight Connector 5">
            <a:extLst>
              <a:ext uri="{FF2B5EF4-FFF2-40B4-BE49-F238E27FC236}">
                <a16:creationId xmlns:a16="http://schemas.microsoft.com/office/drawing/2014/main" id="{6F48A4DE-9041-384A-6AB2-9276D3326CF5}"/>
              </a:ext>
            </a:extLst>
          </p:cNvPr>
          <p:cNvCxnSpPr/>
          <p:nvPr/>
        </p:nvCxnSpPr>
        <p:spPr>
          <a:xfrm flipH="1">
            <a:off x="7816241" y="3429000"/>
            <a:ext cx="40834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4195CF5-D586-1FFC-13E5-B168302B8A46}"/>
              </a:ext>
            </a:extLst>
          </p:cNvPr>
          <p:cNvSpPr txBox="1"/>
          <p:nvPr/>
        </p:nvSpPr>
        <p:spPr>
          <a:xfrm>
            <a:off x="11558785" y="2933860"/>
            <a:ext cx="492443" cy="400110"/>
          </a:xfrm>
          <a:prstGeom prst="rect">
            <a:avLst/>
          </a:prstGeom>
          <a:noFill/>
        </p:spPr>
        <p:txBody>
          <a:bodyPr wrap="none" rtlCol="0">
            <a:spAutoFit/>
          </a:bodyPr>
          <a:lstStyle/>
          <a:p>
            <a:r>
              <a:rPr lang="en-US" sz="2000" dirty="0">
                <a:latin typeface="Menlo" panose="020B0609030804020204" pitchFamily="49" charset="0"/>
                <a:ea typeface="Menlo" panose="020B0609030804020204" pitchFamily="49" charset="0"/>
                <a:cs typeface="Menlo" panose="020B0609030804020204" pitchFamily="49" charset="0"/>
              </a:rPr>
              <a:t>B1</a:t>
            </a:r>
          </a:p>
        </p:txBody>
      </p:sp>
    </p:spTree>
    <p:extLst>
      <p:ext uri="{BB962C8B-B14F-4D97-AF65-F5344CB8AC3E}">
        <p14:creationId xmlns:p14="http://schemas.microsoft.com/office/powerpoint/2010/main" val="22395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2"/>
          <p:cNvSpPr txBox="1"/>
          <p:nvPr/>
        </p:nvSpPr>
        <p:spPr>
          <a:xfrm>
            <a:off x="1981200" y="274680"/>
            <a:ext cx="8229300" cy="1142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CA" sz="4400"/>
              <a:t>Basic Block Identifiers</a:t>
            </a:r>
            <a:endParaRPr sz="4400">
              <a:solidFill>
                <a:srgbClr val="000000"/>
              </a:solidFill>
              <a:latin typeface="Calibri"/>
              <a:ea typeface="Calibri"/>
              <a:cs typeface="Calibri"/>
              <a:sym typeface="Calibri"/>
            </a:endParaRPr>
          </a:p>
        </p:txBody>
      </p:sp>
      <p:sp>
        <p:nvSpPr>
          <p:cNvPr id="164" name="Google Shape;164;p22"/>
          <p:cNvSpPr/>
          <p:nvPr/>
        </p:nvSpPr>
        <p:spPr>
          <a:xfrm>
            <a:off x="876900" y="1417375"/>
            <a:ext cx="10438200" cy="723300"/>
          </a:xfrm>
          <a:prstGeom prst="rect">
            <a:avLst/>
          </a:prstGeom>
          <a:noFill/>
          <a:ln>
            <a:noFill/>
          </a:ln>
        </p:spPr>
        <p:txBody>
          <a:bodyPr spcFirstLastPara="1" wrap="square" lIns="90000" tIns="45000" rIns="90000" bIns="45000" anchor="t" anchorCtr="0">
            <a:noAutofit/>
          </a:bodyPr>
          <a:lstStyle/>
          <a:p>
            <a:pPr marL="0" lvl="0" indent="0" algn="l" rtl="0">
              <a:lnSpc>
                <a:spcPct val="115000"/>
              </a:lnSpc>
              <a:spcBef>
                <a:spcPts val="0"/>
              </a:spcBef>
              <a:spcAft>
                <a:spcPts val="0"/>
              </a:spcAft>
              <a:buSzPts val="1100"/>
              <a:buNone/>
            </a:pPr>
            <a:r>
              <a:rPr lang="en-CA" sz="2000"/>
              <a:t>To uniquely identify blocks, we use the offsets (in words) of their leaders from the function’s base address in memory. </a:t>
            </a:r>
            <a:endParaRPr sz="2000"/>
          </a:p>
        </p:txBody>
      </p:sp>
      <p:pic>
        <p:nvPicPr>
          <p:cNvPr id="165" name="Google Shape;165;p22"/>
          <p:cNvPicPr preferRelativeResize="0"/>
          <p:nvPr/>
        </p:nvPicPr>
        <p:blipFill>
          <a:blip r:embed="rId3">
            <a:alphaModFix/>
          </a:blip>
          <a:stretch>
            <a:fillRect/>
          </a:stretch>
        </p:blipFill>
        <p:spPr>
          <a:xfrm>
            <a:off x="1981200" y="2393799"/>
            <a:ext cx="4307324" cy="3230475"/>
          </a:xfrm>
          <a:prstGeom prst="rect">
            <a:avLst/>
          </a:prstGeom>
          <a:noFill/>
          <a:ln>
            <a:noFill/>
          </a:ln>
        </p:spPr>
      </p:pic>
      <p:pic>
        <p:nvPicPr>
          <p:cNvPr id="166" name="Google Shape;166;p22"/>
          <p:cNvPicPr preferRelativeResize="0"/>
          <p:nvPr/>
        </p:nvPicPr>
        <p:blipFill>
          <a:blip r:embed="rId4">
            <a:alphaModFix/>
          </a:blip>
          <a:stretch>
            <a:fillRect/>
          </a:stretch>
        </p:blipFill>
        <p:spPr>
          <a:xfrm>
            <a:off x="7065225" y="2219862"/>
            <a:ext cx="3409951" cy="3578350"/>
          </a:xfrm>
          <a:prstGeom prst="rect">
            <a:avLst/>
          </a:prstGeom>
          <a:noFill/>
          <a:ln>
            <a:noFill/>
          </a:ln>
        </p:spPr>
      </p:pic>
      <p:sp>
        <p:nvSpPr>
          <p:cNvPr id="167" name="Google Shape;167;p22"/>
          <p:cNvSpPr txBox="1"/>
          <p:nvPr/>
        </p:nvSpPr>
        <p:spPr>
          <a:xfrm>
            <a:off x="919500" y="6064088"/>
            <a:ext cx="10352700" cy="49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CA" sz="2000">
                <a:solidFill>
                  <a:schemeClr val="dk1"/>
                </a:solidFill>
              </a:rPr>
              <a:t>E.g., The second block starts 3 words away from the function’s base address so its ID is 3.</a:t>
            </a:r>
            <a:endParaRPr sz="20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txBox="1"/>
          <p:nvPr/>
        </p:nvSpPr>
        <p:spPr>
          <a:xfrm>
            <a:off x="681300" y="1544800"/>
            <a:ext cx="108294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000">
                <a:solidFill>
                  <a:schemeClr val="dk1"/>
                </a:solidFill>
              </a:rPr>
              <a:t>Pseudo-instructions in RISC-V simplify assembly code by representing higher-level operations.</a:t>
            </a:r>
            <a:endParaRPr sz="2000"/>
          </a:p>
        </p:txBody>
      </p:sp>
      <p:sp>
        <p:nvSpPr>
          <p:cNvPr id="174" name="Google Shape;174;p23"/>
          <p:cNvSpPr txBox="1"/>
          <p:nvPr/>
        </p:nvSpPr>
        <p:spPr>
          <a:xfrm>
            <a:off x="681300" y="5518248"/>
            <a:ext cx="113016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000">
                <a:solidFill>
                  <a:schemeClr val="dk1"/>
                </a:solidFill>
              </a:rPr>
              <a:t>Labels are symbolic pointers to specific instructions used for branch or jump offsets and do not appear in the executable code.</a:t>
            </a:r>
            <a:r>
              <a:rPr lang="en-CA" sz="2000"/>
              <a:t> They are also used to simplify assembly.</a:t>
            </a:r>
            <a:endParaRPr sz="2000">
              <a:solidFill>
                <a:schemeClr val="dk1"/>
              </a:solidFill>
            </a:endParaRPr>
          </a:p>
        </p:txBody>
      </p:sp>
      <p:sp>
        <p:nvSpPr>
          <p:cNvPr id="175" name="Google Shape;175;p23"/>
          <p:cNvSpPr txBox="1"/>
          <p:nvPr/>
        </p:nvSpPr>
        <p:spPr>
          <a:xfrm>
            <a:off x="681300" y="4632800"/>
            <a:ext cx="109371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000">
                <a:solidFill>
                  <a:schemeClr val="dk1"/>
                </a:solidFill>
              </a:rPr>
              <a:t>For example, </a:t>
            </a:r>
            <a:r>
              <a:rPr lang="en-CA" sz="2000" b="1">
                <a:solidFill>
                  <a:schemeClr val="dk1"/>
                </a:solidFill>
              </a:rPr>
              <a:t>'mv t0, zero'</a:t>
            </a:r>
            <a:r>
              <a:rPr lang="en-CA" sz="2000">
                <a:solidFill>
                  <a:schemeClr val="dk1"/>
                </a:solidFill>
              </a:rPr>
              <a:t> translates to </a:t>
            </a:r>
            <a:r>
              <a:rPr lang="en-CA" sz="2000" b="1">
                <a:solidFill>
                  <a:schemeClr val="dk1"/>
                </a:solidFill>
              </a:rPr>
              <a:t>'add t0, zero, zero'</a:t>
            </a:r>
            <a:r>
              <a:rPr lang="en-CA" sz="2000">
                <a:solidFill>
                  <a:schemeClr val="dk1"/>
                </a:solidFill>
              </a:rPr>
              <a:t> during assembly, which copies the value 0 into the register </a:t>
            </a:r>
            <a:r>
              <a:rPr lang="en-CA" sz="2000" b="1">
                <a:solidFill>
                  <a:schemeClr val="dk1"/>
                </a:solidFill>
              </a:rPr>
              <a:t>t0 </a:t>
            </a:r>
            <a:r>
              <a:rPr lang="en-CA" sz="2000">
                <a:solidFill>
                  <a:schemeClr val="dk1"/>
                </a:solidFill>
              </a:rPr>
              <a:t>as</a:t>
            </a:r>
            <a:r>
              <a:rPr lang="en-CA" sz="2000" b="1">
                <a:solidFill>
                  <a:schemeClr val="dk1"/>
                </a:solidFill>
              </a:rPr>
              <a:t> </a:t>
            </a:r>
            <a:r>
              <a:rPr lang="en-CA" sz="2000">
                <a:solidFill>
                  <a:schemeClr val="dk1"/>
                </a:solidFill>
              </a:rPr>
              <a:t>well.</a:t>
            </a:r>
            <a:endParaRPr sz="2000">
              <a:solidFill>
                <a:schemeClr val="dk1"/>
              </a:solidFill>
            </a:endParaRPr>
          </a:p>
        </p:txBody>
      </p:sp>
      <p:sp>
        <p:nvSpPr>
          <p:cNvPr id="176" name="Google Shape;176;p23"/>
          <p:cNvSpPr txBox="1"/>
          <p:nvPr/>
        </p:nvSpPr>
        <p:spPr>
          <a:xfrm>
            <a:off x="2217294" y="305367"/>
            <a:ext cx="8229600" cy="11430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1"/>
              </a:buClr>
              <a:buSzPts val="2400"/>
              <a:buFont typeface="Calibri"/>
              <a:buNone/>
            </a:pPr>
            <a:r>
              <a:rPr lang="en-CA" sz="4400">
                <a:solidFill>
                  <a:schemeClr val="dk1"/>
                </a:solidFill>
              </a:rPr>
              <a:t>Pseudo Instructions and Labels</a:t>
            </a:r>
            <a:endParaRPr sz="4400"/>
          </a:p>
        </p:txBody>
      </p:sp>
      <p:pic>
        <p:nvPicPr>
          <p:cNvPr id="177" name="Google Shape;177;p23"/>
          <p:cNvPicPr preferRelativeResize="0"/>
          <p:nvPr/>
        </p:nvPicPr>
        <p:blipFill>
          <a:blip r:embed="rId3">
            <a:alphaModFix/>
          </a:blip>
          <a:stretch>
            <a:fillRect/>
          </a:stretch>
        </p:blipFill>
        <p:spPr>
          <a:xfrm>
            <a:off x="2458275" y="2354114"/>
            <a:ext cx="7275440" cy="1956012"/>
          </a:xfrm>
          <a:prstGeom prst="rect">
            <a:avLst/>
          </a:prstGeom>
          <a:noFill/>
          <a:ln w="38100"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4"/>
          <p:cNvSpPr txBox="1">
            <a:spLocks noGrp="1"/>
          </p:cNvSpPr>
          <p:nvPr>
            <p:ph type="title"/>
          </p:nvPr>
        </p:nvSpPr>
        <p:spPr>
          <a:xfrm>
            <a:off x="741500" y="166200"/>
            <a:ext cx="11068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400"/>
              <a:buFont typeface="Calibri"/>
              <a:buNone/>
            </a:pPr>
            <a:r>
              <a:rPr lang="en-CA">
                <a:latin typeface="Arial"/>
                <a:ea typeface="Arial"/>
                <a:cs typeface="Arial"/>
                <a:sym typeface="Arial"/>
              </a:rPr>
              <a:t>Decoding Instructions</a:t>
            </a:r>
            <a:endParaRPr>
              <a:latin typeface="Arial"/>
              <a:ea typeface="Arial"/>
              <a:cs typeface="Arial"/>
              <a:sym typeface="Arial"/>
            </a:endParaRPr>
          </a:p>
        </p:txBody>
      </p:sp>
      <p:sp>
        <p:nvSpPr>
          <p:cNvPr id="184" name="Google Shape;184;p24"/>
          <p:cNvSpPr txBox="1"/>
          <p:nvPr/>
        </p:nvSpPr>
        <p:spPr>
          <a:xfrm>
            <a:off x="696350" y="1309200"/>
            <a:ext cx="107304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000">
                <a:solidFill>
                  <a:schemeClr val="dk1"/>
                </a:solidFill>
              </a:rPr>
              <a:t>RISC-V instruction formats are differentiated by their </a:t>
            </a:r>
            <a:r>
              <a:rPr lang="en-CA" sz="2000" b="1">
                <a:solidFill>
                  <a:schemeClr val="dk1"/>
                </a:solidFill>
              </a:rPr>
              <a:t>opcode</a:t>
            </a:r>
            <a:r>
              <a:rPr lang="en-CA" sz="2000">
                <a:solidFill>
                  <a:schemeClr val="dk1"/>
                </a:solidFill>
              </a:rPr>
              <a:t>, while </a:t>
            </a:r>
            <a:r>
              <a:rPr lang="en-CA" sz="2000" b="1">
                <a:solidFill>
                  <a:schemeClr val="dk1"/>
                </a:solidFill>
              </a:rPr>
              <a:t>funct3</a:t>
            </a:r>
            <a:r>
              <a:rPr lang="en-CA" sz="2000">
                <a:solidFill>
                  <a:schemeClr val="dk1"/>
                </a:solidFill>
              </a:rPr>
              <a:t> distinguishes instructions within each format.</a:t>
            </a:r>
            <a:endParaRPr sz="2000">
              <a:solidFill>
                <a:schemeClr val="dk1"/>
              </a:solidFill>
            </a:endParaRPr>
          </a:p>
        </p:txBody>
      </p:sp>
      <p:sp>
        <p:nvSpPr>
          <p:cNvPr id="185" name="Google Shape;185;p24"/>
          <p:cNvSpPr txBox="1"/>
          <p:nvPr/>
        </p:nvSpPr>
        <p:spPr>
          <a:xfrm>
            <a:off x="741500" y="4703475"/>
            <a:ext cx="107304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000">
                <a:solidFill>
                  <a:schemeClr val="dk1"/>
                </a:solidFill>
              </a:rPr>
              <a:t>Decoding the fourth instruction (0x0012f393) of the </a:t>
            </a:r>
            <a:r>
              <a:rPr lang="en-CA" sz="2000" b="1">
                <a:solidFill>
                  <a:schemeClr val="dk1"/>
                </a:solidFill>
              </a:rPr>
              <a:t>_basicblocks</a:t>
            </a:r>
            <a:r>
              <a:rPr lang="en-CA" sz="2000">
                <a:solidFill>
                  <a:schemeClr val="dk1"/>
                </a:solidFill>
              </a:rPr>
              <a:t> function as an example:</a:t>
            </a:r>
            <a:endParaRPr sz="2000">
              <a:solidFill>
                <a:schemeClr val="dk1"/>
              </a:solidFill>
            </a:endParaRPr>
          </a:p>
        </p:txBody>
      </p:sp>
      <p:pic>
        <p:nvPicPr>
          <p:cNvPr id="186" name="Google Shape;186;p24"/>
          <p:cNvPicPr preferRelativeResize="0"/>
          <p:nvPr/>
        </p:nvPicPr>
        <p:blipFill>
          <a:blip r:embed="rId3">
            <a:alphaModFix/>
          </a:blip>
          <a:stretch>
            <a:fillRect/>
          </a:stretch>
        </p:blipFill>
        <p:spPr>
          <a:xfrm>
            <a:off x="3440475" y="2359600"/>
            <a:ext cx="5670251" cy="2001474"/>
          </a:xfrm>
          <a:prstGeom prst="rect">
            <a:avLst/>
          </a:prstGeom>
          <a:noFill/>
          <a:ln w="38100" cap="flat" cmpd="sng">
            <a:solidFill>
              <a:schemeClr val="dk1"/>
            </a:solidFill>
            <a:prstDash val="solid"/>
            <a:round/>
            <a:headEnd type="none" w="sm" len="sm"/>
            <a:tailEnd type="none" w="sm" len="sm"/>
          </a:ln>
        </p:spPr>
      </p:pic>
      <p:sp>
        <p:nvSpPr>
          <p:cNvPr id="187" name="Google Shape;187;p24"/>
          <p:cNvSpPr txBox="1"/>
          <p:nvPr/>
        </p:nvSpPr>
        <p:spPr>
          <a:xfrm>
            <a:off x="741500" y="5924350"/>
            <a:ext cx="5411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2000" b="1">
                <a:solidFill>
                  <a:schemeClr val="dk1"/>
                </a:solidFill>
              </a:rPr>
              <a:t>funct3</a:t>
            </a:r>
            <a:r>
              <a:rPr lang="en-CA" sz="2000">
                <a:solidFill>
                  <a:schemeClr val="dk1"/>
                </a:solidFill>
              </a:rPr>
              <a:t> = </a:t>
            </a:r>
            <a:r>
              <a:rPr lang="en-CA" sz="2000" b="1">
                <a:solidFill>
                  <a:schemeClr val="dk1"/>
                </a:solidFill>
              </a:rPr>
              <a:t>111 (andi</a:t>
            </a:r>
            <a:r>
              <a:rPr lang="en-CA" sz="2000">
                <a:solidFill>
                  <a:schemeClr val="dk1"/>
                </a:solidFill>
              </a:rPr>
              <a:t> instruction)</a:t>
            </a:r>
            <a:endParaRPr sz="2000">
              <a:solidFill>
                <a:schemeClr val="dk1"/>
              </a:solidFill>
            </a:endParaRPr>
          </a:p>
        </p:txBody>
      </p:sp>
      <p:sp>
        <p:nvSpPr>
          <p:cNvPr id="188" name="Google Shape;188;p24"/>
          <p:cNvSpPr txBox="1"/>
          <p:nvPr/>
        </p:nvSpPr>
        <p:spPr>
          <a:xfrm>
            <a:off x="741500" y="5495200"/>
            <a:ext cx="4910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2000" b="1">
                <a:solidFill>
                  <a:schemeClr val="dk1"/>
                </a:solidFill>
              </a:rPr>
              <a:t>opcode</a:t>
            </a:r>
            <a:r>
              <a:rPr lang="en-CA" sz="2000">
                <a:solidFill>
                  <a:schemeClr val="dk1"/>
                </a:solidFill>
              </a:rPr>
              <a:t> = </a:t>
            </a:r>
            <a:r>
              <a:rPr lang="en-CA" sz="2000" b="1">
                <a:solidFill>
                  <a:schemeClr val="dk1"/>
                </a:solidFill>
              </a:rPr>
              <a:t>001 0011 (I-type</a:t>
            </a:r>
            <a:r>
              <a:rPr lang="en-CA" sz="2000">
                <a:solidFill>
                  <a:schemeClr val="dk1"/>
                </a:solidFill>
              </a:rPr>
              <a:t> instruction) </a:t>
            </a:r>
            <a:endParaRPr sz="2000">
              <a:solidFill>
                <a:schemeClr val="dk1"/>
              </a:solidFill>
            </a:endParaRPr>
          </a:p>
        </p:txBody>
      </p:sp>
      <p:sp>
        <p:nvSpPr>
          <p:cNvPr id="189" name="Google Shape;189;p24"/>
          <p:cNvSpPr txBox="1"/>
          <p:nvPr/>
        </p:nvSpPr>
        <p:spPr>
          <a:xfrm>
            <a:off x="741500" y="5097450"/>
            <a:ext cx="83841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2000">
                <a:solidFill>
                  <a:schemeClr val="dk1"/>
                </a:solidFill>
              </a:rPr>
              <a:t>0x0012f393 = 0000 0000 0001 0010 1</a:t>
            </a:r>
            <a:r>
              <a:rPr lang="en-CA" sz="2000" b="1">
                <a:solidFill>
                  <a:schemeClr val="dk1"/>
                </a:solidFill>
              </a:rPr>
              <a:t>111</a:t>
            </a:r>
            <a:r>
              <a:rPr lang="en-CA" sz="2000">
                <a:solidFill>
                  <a:schemeClr val="dk1"/>
                </a:solidFill>
              </a:rPr>
              <a:t> 0011 1</a:t>
            </a:r>
            <a:r>
              <a:rPr lang="en-CA" sz="2000" b="1">
                <a:solidFill>
                  <a:schemeClr val="dk1"/>
                </a:solidFill>
              </a:rPr>
              <a:t>001 0011</a:t>
            </a:r>
            <a:endParaRPr sz="20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5"/>
          <p:cNvSpPr txBox="1">
            <a:spLocks noGrp="1"/>
          </p:cNvSpPr>
          <p:nvPr>
            <p:ph type="ctrTitle"/>
          </p:nvPr>
        </p:nvSpPr>
        <p:spPr>
          <a:xfrm>
            <a:off x="914400" y="2130426"/>
            <a:ext cx="10363200" cy="1470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CA"/>
              <a:t>Data Structures</a:t>
            </a:r>
            <a:endParaRPr/>
          </a:p>
        </p:txBody>
      </p:sp>
      <p:sp>
        <p:nvSpPr>
          <p:cNvPr id="196" name="Google Shape;196;p25"/>
          <p:cNvSpPr txBox="1">
            <a:spLocks noGrp="1"/>
          </p:cNvSpPr>
          <p:nvPr>
            <p:ph type="subTitle" idx="1"/>
          </p:nvPr>
        </p:nvSpPr>
        <p:spPr>
          <a:xfrm>
            <a:off x="4041450" y="1045050"/>
            <a:ext cx="4109100" cy="781200"/>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spcBef>
                <a:spcPts val="0"/>
              </a:spcBef>
              <a:spcAft>
                <a:spcPts val="0"/>
              </a:spcAft>
              <a:buClr>
                <a:schemeClr val="dk1"/>
              </a:buClr>
              <a:buSzPct val="100000"/>
              <a:buFont typeface="Calibri"/>
              <a:buNone/>
            </a:pPr>
            <a:r>
              <a:rPr lang="en-CA" sz="4400"/>
              <a:t>Lab #5: Control Flow Graph</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6"/>
          <p:cNvSpPr txBox="1"/>
          <p:nvPr/>
        </p:nvSpPr>
        <p:spPr>
          <a:xfrm>
            <a:off x="1981200" y="274680"/>
            <a:ext cx="8229300" cy="1142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CA" sz="4400"/>
              <a:t>instructionsArray</a:t>
            </a:r>
            <a:endParaRPr sz="4400">
              <a:solidFill>
                <a:srgbClr val="000000"/>
              </a:solidFill>
              <a:latin typeface="Calibri"/>
              <a:ea typeface="Calibri"/>
              <a:cs typeface="Calibri"/>
              <a:sym typeface="Calibri"/>
            </a:endParaRPr>
          </a:p>
        </p:txBody>
      </p:sp>
      <p:pic>
        <p:nvPicPr>
          <p:cNvPr id="202" name="Google Shape;202;p26"/>
          <p:cNvPicPr preferRelativeResize="0"/>
          <p:nvPr/>
        </p:nvPicPr>
        <p:blipFill>
          <a:blip r:embed="rId3">
            <a:alphaModFix/>
          </a:blip>
          <a:stretch>
            <a:fillRect/>
          </a:stretch>
        </p:blipFill>
        <p:spPr>
          <a:xfrm>
            <a:off x="467425" y="2634688"/>
            <a:ext cx="3327451" cy="3568875"/>
          </a:xfrm>
          <a:prstGeom prst="rect">
            <a:avLst/>
          </a:prstGeom>
          <a:noFill/>
          <a:ln>
            <a:noFill/>
          </a:ln>
        </p:spPr>
      </p:pic>
      <p:sp>
        <p:nvSpPr>
          <p:cNvPr id="203" name="Google Shape;203;p26"/>
          <p:cNvSpPr txBox="1"/>
          <p:nvPr/>
        </p:nvSpPr>
        <p:spPr>
          <a:xfrm>
            <a:off x="2176350" y="1639113"/>
            <a:ext cx="7839300" cy="58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000">
                <a:solidFill>
                  <a:schemeClr val="dk1"/>
                </a:solidFill>
              </a:rPr>
              <a:t>An array of words that contains the instructions of the input function.</a:t>
            </a:r>
            <a:endParaRPr sz="2000">
              <a:solidFill>
                <a:schemeClr val="dk1"/>
              </a:solidFill>
            </a:endParaRPr>
          </a:p>
        </p:txBody>
      </p:sp>
      <p:cxnSp>
        <p:nvCxnSpPr>
          <p:cNvPr id="204" name="Google Shape;204;p26"/>
          <p:cNvCxnSpPr/>
          <p:nvPr/>
        </p:nvCxnSpPr>
        <p:spPr>
          <a:xfrm>
            <a:off x="8532226" y="4419137"/>
            <a:ext cx="577500" cy="0"/>
          </a:xfrm>
          <a:prstGeom prst="straightConnector1">
            <a:avLst/>
          </a:prstGeom>
          <a:noFill/>
          <a:ln w="38100" cap="flat" cmpd="sng">
            <a:solidFill>
              <a:schemeClr val="dk1"/>
            </a:solidFill>
            <a:prstDash val="solid"/>
            <a:round/>
            <a:headEnd type="none" w="med" len="med"/>
            <a:tailEnd type="triangle" w="med" len="med"/>
          </a:ln>
        </p:spPr>
      </p:cxnSp>
      <p:pic>
        <p:nvPicPr>
          <p:cNvPr id="205" name="Google Shape;205;p26"/>
          <p:cNvPicPr preferRelativeResize="0"/>
          <p:nvPr/>
        </p:nvPicPr>
        <p:blipFill>
          <a:blip r:embed="rId4">
            <a:alphaModFix/>
          </a:blip>
          <a:stretch>
            <a:fillRect/>
          </a:stretch>
        </p:blipFill>
        <p:spPr>
          <a:xfrm>
            <a:off x="4352138" y="2844025"/>
            <a:ext cx="4200324" cy="3150225"/>
          </a:xfrm>
          <a:prstGeom prst="rect">
            <a:avLst/>
          </a:prstGeom>
          <a:noFill/>
          <a:ln>
            <a:noFill/>
          </a:ln>
        </p:spPr>
      </p:pic>
      <p:cxnSp>
        <p:nvCxnSpPr>
          <p:cNvPr id="206" name="Google Shape;206;p26"/>
          <p:cNvCxnSpPr/>
          <p:nvPr/>
        </p:nvCxnSpPr>
        <p:spPr>
          <a:xfrm>
            <a:off x="3794876" y="4419137"/>
            <a:ext cx="577500" cy="0"/>
          </a:xfrm>
          <a:prstGeom prst="straightConnector1">
            <a:avLst/>
          </a:prstGeom>
          <a:noFill/>
          <a:ln w="38100" cap="flat" cmpd="sng">
            <a:solidFill>
              <a:schemeClr val="dk1"/>
            </a:solidFill>
            <a:prstDash val="solid"/>
            <a:round/>
            <a:headEnd type="none" w="med" len="med"/>
            <a:tailEnd type="triangle" w="med" len="med"/>
          </a:ln>
        </p:spPr>
      </p:cxnSp>
      <p:pic>
        <p:nvPicPr>
          <p:cNvPr id="207" name="Google Shape;207;p26"/>
          <p:cNvPicPr preferRelativeResize="0"/>
          <p:nvPr/>
        </p:nvPicPr>
        <p:blipFill>
          <a:blip r:embed="rId5">
            <a:alphaModFix/>
          </a:blip>
          <a:stretch>
            <a:fillRect/>
          </a:stretch>
        </p:blipFill>
        <p:spPr>
          <a:xfrm>
            <a:off x="9227600" y="2447637"/>
            <a:ext cx="1712950" cy="3942974"/>
          </a:xfrm>
          <a:prstGeom prst="rect">
            <a:avLst/>
          </a:prstGeom>
          <a:noFill/>
          <a:ln>
            <a:noFill/>
          </a:ln>
        </p:spPr>
      </p:pic>
      <p:sp>
        <p:nvSpPr>
          <p:cNvPr id="208" name="Google Shape;208;p26"/>
          <p:cNvSpPr txBox="1"/>
          <p:nvPr/>
        </p:nvSpPr>
        <p:spPr>
          <a:xfrm>
            <a:off x="8099575" y="6333450"/>
            <a:ext cx="3969000" cy="400200"/>
          </a:xfrm>
          <a:prstGeom prst="rect">
            <a:avLst/>
          </a:prstGeom>
          <a:noFill/>
          <a:ln>
            <a:noFill/>
          </a:ln>
        </p:spPr>
        <p:txBody>
          <a:bodyPr spcFirstLastPara="1" wrap="square" lIns="91425" tIns="91425" rIns="91425" bIns="91425" anchor="t" anchorCtr="0">
            <a:spAutoFit/>
          </a:bodyPr>
          <a:lstStyle/>
          <a:p>
            <a:pPr marL="88900" marR="88900" lvl="0" indent="0" algn="ctr" rtl="0">
              <a:lnSpc>
                <a:spcPct val="142857"/>
              </a:lnSpc>
              <a:spcBef>
                <a:spcPts val="0"/>
              </a:spcBef>
              <a:spcAft>
                <a:spcPts val="800"/>
              </a:spcAft>
              <a:buNone/>
            </a:pPr>
            <a:r>
              <a:rPr lang="en-CA">
                <a:solidFill>
                  <a:srgbClr val="333333"/>
                </a:solidFill>
              </a:rPr>
              <a:t>Ends with a sentinel value of -1.</a:t>
            </a:r>
            <a:endParaRPr>
              <a:solidFill>
                <a:srgbClr val="3333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7"/>
          <p:cNvSpPr txBox="1">
            <a:spLocks noGrp="1"/>
          </p:cNvSpPr>
          <p:nvPr>
            <p:ph type="title"/>
          </p:nvPr>
        </p:nvSpPr>
        <p:spPr>
          <a:xfrm>
            <a:off x="609600" y="274638"/>
            <a:ext cx="109728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CA">
                <a:latin typeface="Arial"/>
                <a:ea typeface="Arial"/>
                <a:cs typeface="Arial"/>
                <a:sym typeface="Arial"/>
              </a:rPr>
              <a:t>leadersArray</a:t>
            </a:r>
            <a:endParaRPr>
              <a:latin typeface="Arial"/>
              <a:ea typeface="Arial"/>
              <a:cs typeface="Arial"/>
              <a:sym typeface="Arial"/>
            </a:endParaRPr>
          </a:p>
        </p:txBody>
      </p:sp>
      <p:sp>
        <p:nvSpPr>
          <p:cNvPr id="215" name="Google Shape;215;p27"/>
          <p:cNvSpPr txBox="1"/>
          <p:nvPr/>
        </p:nvSpPr>
        <p:spPr>
          <a:xfrm>
            <a:off x="907800" y="1864475"/>
            <a:ext cx="5547000" cy="800400"/>
          </a:xfrm>
          <a:prstGeom prst="rect">
            <a:avLst/>
          </a:prstGeom>
          <a:noFill/>
          <a:ln>
            <a:noFill/>
          </a:ln>
        </p:spPr>
        <p:txBody>
          <a:bodyPr spcFirstLastPara="1" wrap="square" lIns="91425" tIns="91425" rIns="91425" bIns="91425" anchor="t" anchorCtr="0">
            <a:spAutoFit/>
          </a:bodyPr>
          <a:lstStyle/>
          <a:p>
            <a:pPr marL="88900" marR="88900" lvl="0" indent="0" algn="l" rtl="0">
              <a:lnSpc>
                <a:spcPct val="100000"/>
              </a:lnSpc>
              <a:spcBef>
                <a:spcPts val="0"/>
              </a:spcBef>
              <a:spcAft>
                <a:spcPts val="800"/>
              </a:spcAft>
              <a:buNone/>
            </a:pPr>
            <a:r>
              <a:rPr lang="en-CA" sz="2000">
                <a:solidFill>
                  <a:schemeClr val="dk1"/>
                </a:solidFill>
              </a:rPr>
              <a:t>An array of bytes representing the leadership status of each instruction.</a:t>
            </a:r>
            <a:endParaRPr sz="2000">
              <a:solidFill>
                <a:schemeClr val="dk1"/>
              </a:solidFill>
            </a:endParaRPr>
          </a:p>
        </p:txBody>
      </p:sp>
      <p:sp>
        <p:nvSpPr>
          <p:cNvPr id="216" name="Google Shape;216;p27"/>
          <p:cNvSpPr txBox="1"/>
          <p:nvPr/>
        </p:nvSpPr>
        <p:spPr>
          <a:xfrm>
            <a:off x="907800" y="3341550"/>
            <a:ext cx="5769900" cy="800400"/>
          </a:xfrm>
          <a:prstGeom prst="rect">
            <a:avLst/>
          </a:prstGeom>
          <a:noFill/>
          <a:ln>
            <a:noFill/>
          </a:ln>
        </p:spPr>
        <p:txBody>
          <a:bodyPr spcFirstLastPara="1" wrap="square" lIns="91425" tIns="91425" rIns="91425" bIns="91425" anchor="t" anchorCtr="0">
            <a:spAutoFit/>
          </a:bodyPr>
          <a:lstStyle/>
          <a:p>
            <a:pPr marL="88900" marR="88900" lvl="0" indent="0" algn="l" rtl="0">
              <a:lnSpc>
                <a:spcPct val="100000"/>
              </a:lnSpc>
              <a:spcBef>
                <a:spcPts val="0"/>
              </a:spcBef>
              <a:spcAft>
                <a:spcPts val="800"/>
              </a:spcAft>
              <a:buNone/>
            </a:pPr>
            <a:r>
              <a:rPr lang="en-CA" sz="2000">
                <a:solidFill>
                  <a:srgbClr val="333333"/>
                </a:solidFill>
              </a:rPr>
              <a:t>Each byte corresponds directly to an instruction in the </a:t>
            </a:r>
            <a:r>
              <a:rPr lang="en-CA" sz="2000" b="1">
                <a:solidFill>
                  <a:srgbClr val="333333"/>
                </a:solidFill>
              </a:rPr>
              <a:t>instructionsArray</a:t>
            </a:r>
            <a:r>
              <a:rPr lang="en-CA" sz="2000">
                <a:solidFill>
                  <a:srgbClr val="333333"/>
                </a:solidFill>
              </a:rPr>
              <a:t>.</a:t>
            </a:r>
            <a:endParaRPr sz="2000">
              <a:solidFill>
                <a:srgbClr val="333333"/>
              </a:solidFill>
            </a:endParaRPr>
          </a:p>
        </p:txBody>
      </p:sp>
      <p:sp>
        <p:nvSpPr>
          <p:cNvPr id="217" name="Google Shape;217;p27"/>
          <p:cNvSpPr txBox="1"/>
          <p:nvPr/>
        </p:nvSpPr>
        <p:spPr>
          <a:xfrm>
            <a:off x="907800" y="4818625"/>
            <a:ext cx="6124500" cy="800400"/>
          </a:xfrm>
          <a:prstGeom prst="rect">
            <a:avLst/>
          </a:prstGeom>
          <a:noFill/>
          <a:ln>
            <a:noFill/>
          </a:ln>
        </p:spPr>
        <p:txBody>
          <a:bodyPr spcFirstLastPara="1" wrap="square" lIns="91425" tIns="91425" rIns="91425" bIns="91425" anchor="t" anchorCtr="0">
            <a:spAutoFit/>
          </a:bodyPr>
          <a:lstStyle/>
          <a:p>
            <a:pPr marL="88900" marR="88900" lvl="0" indent="0" algn="l" rtl="0">
              <a:lnSpc>
                <a:spcPct val="100000"/>
              </a:lnSpc>
              <a:spcBef>
                <a:spcPts val="0"/>
              </a:spcBef>
              <a:spcAft>
                <a:spcPts val="800"/>
              </a:spcAft>
              <a:buNone/>
            </a:pPr>
            <a:r>
              <a:rPr lang="en-CA" sz="2000">
                <a:solidFill>
                  <a:srgbClr val="333333"/>
                </a:solidFill>
              </a:rPr>
              <a:t>If an instruction is a leader, its corresponding byte will be 1; otherwise, it will be 0.</a:t>
            </a:r>
            <a:endParaRPr sz="2000">
              <a:solidFill>
                <a:srgbClr val="333333"/>
              </a:solidFill>
            </a:endParaRPr>
          </a:p>
        </p:txBody>
      </p:sp>
      <p:sp>
        <p:nvSpPr>
          <p:cNvPr id="218" name="Google Shape;218;p27"/>
          <p:cNvSpPr txBox="1"/>
          <p:nvPr/>
        </p:nvSpPr>
        <p:spPr>
          <a:xfrm>
            <a:off x="7378575" y="6250550"/>
            <a:ext cx="3969000" cy="400200"/>
          </a:xfrm>
          <a:prstGeom prst="rect">
            <a:avLst/>
          </a:prstGeom>
          <a:noFill/>
          <a:ln>
            <a:noFill/>
          </a:ln>
        </p:spPr>
        <p:txBody>
          <a:bodyPr spcFirstLastPara="1" wrap="square" lIns="91425" tIns="91425" rIns="91425" bIns="91425" anchor="t" anchorCtr="0">
            <a:spAutoFit/>
          </a:bodyPr>
          <a:lstStyle/>
          <a:p>
            <a:pPr marL="88900" marR="88900" lvl="0" indent="0" algn="ctr" rtl="0">
              <a:lnSpc>
                <a:spcPct val="142857"/>
              </a:lnSpc>
              <a:spcBef>
                <a:spcPts val="0"/>
              </a:spcBef>
              <a:spcAft>
                <a:spcPts val="800"/>
              </a:spcAft>
              <a:buNone/>
            </a:pPr>
            <a:r>
              <a:rPr lang="en-CA">
                <a:solidFill>
                  <a:srgbClr val="333333"/>
                </a:solidFill>
              </a:rPr>
              <a:t>Ends with a sentinel value of -1.</a:t>
            </a:r>
            <a:endParaRPr>
              <a:solidFill>
                <a:srgbClr val="333333"/>
              </a:solidFill>
            </a:endParaRPr>
          </a:p>
        </p:txBody>
      </p:sp>
      <p:pic>
        <p:nvPicPr>
          <p:cNvPr id="219" name="Google Shape;219;p27"/>
          <p:cNvPicPr preferRelativeResize="0"/>
          <p:nvPr/>
        </p:nvPicPr>
        <p:blipFill>
          <a:blip r:embed="rId3">
            <a:alphaModFix/>
          </a:blip>
          <a:stretch>
            <a:fillRect/>
          </a:stretch>
        </p:blipFill>
        <p:spPr>
          <a:xfrm>
            <a:off x="7307363" y="1570038"/>
            <a:ext cx="4111415" cy="462443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p:nvPr/>
        </p:nvSpPr>
        <p:spPr>
          <a:xfrm>
            <a:off x="1981200" y="274680"/>
            <a:ext cx="8229300" cy="1142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CA" sz="4400"/>
              <a:t>What is a Control Flow Graph?</a:t>
            </a:r>
            <a:endParaRPr sz="4400">
              <a:solidFill>
                <a:srgbClr val="000000"/>
              </a:solidFill>
              <a:latin typeface="Calibri"/>
              <a:ea typeface="Calibri"/>
              <a:cs typeface="Calibri"/>
              <a:sym typeface="Calibri"/>
            </a:endParaRPr>
          </a:p>
        </p:txBody>
      </p:sp>
      <p:sp>
        <p:nvSpPr>
          <p:cNvPr id="96" name="Google Shape;96;p14"/>
          <p:cNvSpPr txBox="1"/>
          <p:nvPr/>
        </p:nvSpPr>
        <p:spPr>
          <a:xfrm>
            <a:off x="1202625" y="1748100"/>
            <a:ext cx="10115700" cy="6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000" dirty="0">
                <a:solidFill>
                  <a:schemeClr val="dk1"/>
                </a:solidFill>
              </a:rPr>
              <a:t>A Control Flow Graph (CFG) shows all the possible execution paths of a program.</a:t>
            </a:r>
            <a:endParaRPr sz="2000" dirty="0">
              <a:solidFill>
                <a:schemeClr val="dk1"/>
              </a:solidFill>
            </a:endParaRPr>
          </a:p>
          <a:p>
            <a:pPr marL="0" lvl="0" indent="0" algn="l" rtl="0">
              <a:spcBef>
                <a:spcPts val="0"/>
              </a:spcBef>
              <a:spcAft>
                <a:spcPts val="0"/>
              </a:spcAft>
              <a:buNone/>
            </a:pPr>
            <a:endParaRPr sz="2000" dirty="0">
              <a:solidFill>
                <a:schemeClr val="dk1"/>
              </a:solidFill>
            </a:endParaRPr>
          </a:p>
        </p:txBody>
      </p:sp>
      <p:pic>
        <p:nvPicPr>
          <p:cNvPr id="97" name="Google Shape;97;p14"/>
          <p:cNvPicPr preferRelativeResize="0"/>
          <p:nvPr/>
        </p:nvPicPr>
        <p:blipFill>
          <a:blip r:embed="rId3">
            <a:alphaModFix/>
          </a:blip>
          <a:stretch>
            <a:fillRect/>
          </a:stretch>
        </p:blipFill>
        <p:spPr>
          <a:xfrm>
            <a:off x="3751975" y="2580925"/>
            <a:ext cx="4687726" cy="396734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8"/>
          <p:cNvSpPr txBox="1"/>
          <p:nvPr/>
        </p:nvSpPr>
        <p:spPr>
          <a:xfrm>
            <a:off x="1981200" y="274680"/>
            <a:ext cx="8229300" cy="1142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CA" sz="4400"/>
              <a:t>edgesList</a:t>
            </a:r>
            <a:endParaRPr sz="4400">
              <a:solidFill>
                <a:srgbClr val="000000"/>
              </a:solidFill>
              <a:latin typeface="Calibri"/>
              <a:ea typeface="Calibri"/>
              <a:cs typeface="Calibri"/>
              <a:sym typeface="Calibri"/>
            </a:endParaRPr>
          </a:p>
        </p:txBody>
      </p:sp>
      <p:sp>
        <p:nvSpPr>
          <p:cNvPr id="225" name="Google Shape;225;p28"/>
          <p:cNvSpPr txBox="1"/>
          <p:nvPr/>
        </p:nvSpPr>
        <p:spPr>
          <a:xfrm>
            <a:off x="965925" y="1500900"/>
            <a:ext cx="94965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2000"/>
              <a:t>A 2D byte array which stores all the edges within a function’s CFG.</a:t>
            </a:r>
            <a:endParaRPr sz="2000"/>
          </a:p>
        </p:txBody>
      </p:sp>
      <p:sp>
        <p:nvSpPr>
          <p:cNvPr id="226" name="Google Shape;226;p28"/>
          <p:cNvSpPr txBox="1"/>
          <p:nvPr/>
        </p:nvSpPr>
        <p:spPr>
          <a:xfrm>
            <a:off x="5719700" y="6337900"/>
            <a:ext cx="3969000" cy="400200"/>
          </a:xfrm>
          <a:prstGeom prst="rect">
            <a:avLst/>
          </a:prstGeom>
          <a:noFill/>
          <a:ln>
            <a:noFill/>
          </a:ln>
        </p:spPr>
        <p:txBody>
          <a:bodyPr spcFirstLastPara="1" wrap="square" lIns="91425" tIns="91425" rIns="91425" bIns="91425" anchor="t" anchorCtr="0">
            <a:spAutoFit/>
          </a:bodyPr>
          <a:lstStyle/>
          <a:p>
            <a:pPr marL="88900" marR="88900" lvl="0" indent="0" algn="ctr" rtl="0">
              <a:lnSpc>
                <a:spcPct val="142857"/>
              </a:lnSpc>
              <a:spcBef>
                <a:spcPts val="0"/>
              </a:spcBef>
              <a:spcAft>
                <a:spcPts val="800"/>
              </a:spcAft>
              <a:buNone/>
            </a:pPr>
            <a:r>
              <a:rPr lang="en-CA">
                <a:solidFill>
                  <a:srgbClr val="333333"/>
                </a:solidFill>
              </a:rPr>
              <a:t>Ends with a sentinel value of -1 in both bytes.</a:t>
            </a:r>
            <a:endParaRPr>
              <a:solidFill>
                <a:srgbClr val="333333"/>
              </a:solidFill>
            </a:endParaRPr>
          </a:p>
        </p:txBody>
      </p:sp>
      <p:pic>
        <p:nvPicPr>
          <p:cNvPr id="227" name="Google Shape;227;p28"/>
          <p:cNvPicPr preferRelativeResize="0"/>
          <p:nvPr/>
        </p:nvPicPr>
        <p:blipFill>
          <a:blip r:embed="rId3">
            <a:alphaModFix/>
          </a:blip>
          <a:stretch>
            <a:fillRect/>
          </a:stretch>
        </p:blipFill>
        <p:spPr>
          <a:xfrm>
            <a:off x="2896437" y="2653400"/>
            <a:ext cx="6399126" cy="3684501"/>
          </a:xfrm>
          <a:prstGeom prst="rect">
            <a:avLst/>
          </a:prstGeom>
          <a:noFill/>
          <a:ln>
            <a:noFill/>
          </a:ln>
        </p:spPr>
      </p:pic>
      <p:sp>
        <p:nvSpPr>
          <p:cNvPr id="228" name="Google Shape;228;p28"/>
          <p:cNvSpPr txBox="1"/>
          <p:nvPr/>
        </p:nvSpPr>
        <p:spPr>
          <a:xfrm>
            <a:off x="965925" y="2077150"/>
            <a:ext cx="108801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2000">
                <a:solidFill>
                  <a:schemeClr val="dk1"/>
                </a:solidFill>
              </a:rPr>
              <a:t>In an entry: the first byte indicates the source, and the second byte indicates the target.</a:t>
            </a:r>
            <a:endParaRPr sz="20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9"/>
          <p:cNvSpPr txBox="1"/>
          <p:nvPr/>
        </p:nvSpPr>
        <p:spPr>
          <a:xfrm>
            <a:off x="1981200" y="274680"/>
            <a:ext cx="8229300" cy="1142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CA" sz="4400"/>
              <a:t>successorsTable</a:t>
            </a:r>
            <a:endParaRPr sz="4400">
              <a:solidFill>
                <a:srgbClr val="000000"/>
              </a:solidFill>
              <a:latin typeface="Calibri"/>
              <a:ea typeface="Calibri"/>
              <a:cs typeface="Calibri"/>
              <a:sym typeface="Calibri"/>
            </a:endParaRPr>
          </a:p>
        </p:txBody>
      </p:sp>
      <p:sp>
        <p:nvSpPr>
          <p:cNvPr id="234" name="Google Shape;234;p29"/>
          <p:cNvSpPr txBox="1"/>
          <p:nvPr/>
        </p:nvSpPr>
        <p:spPr>
          <a:xfrm>
            <a:off x="1083750" y="2136600"/>
            <a:ext cx="10311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2000"/>
              <a:t>In an entry: the first byte indicates the block, followed by 2 bytes for its </a:t>
            </a:r>
            <a:r>
              <a:rPr lang="en-CA" sz="2000" b="1"/>
              <a:t>successorsList</a:t>
            </a:r>
            <a:r>
              <a:rPr lang="en-CA" sz="2000"/>
              <a:t>.</a:t>
            </a:r>
            <a:endParaRPr sz="2000"/>
          </a:p>
        </p:txBody>
      </p:sp>
      <p:sp>
        <p:nvSpPr>
          <p:cNvPr id="235" name="Google Shape;235;p29"/>
          <p:cNvSpPr txBox="1"/>
          <p:nvPr/>
        </p:nvSpPr>
        <p:spPr>
          <a:xfrm>
            <a:off x="1137000" y="1557100"/>
            <a:ext cx="107211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2000"/>
              <a:t>A 2D byte array storing immediate successors for each basic block in a function's CFG.</a:t>
            </a:r>
            <a:endParaRPr sz="2000"/>
          </a:p>
        </p:txBody>
      </p:sp>
      <p:sp>
        <p:nvSpPr>
          <p:cNvPr id="236" name="Google Shape;236;p29"/>
          <p:cNvSpPr txBox="1"/>
          <p:nvPr/>
        </p:nvSpPr>
        <p:spPr>
          <a:xfrm>
            <a:off x="1011750" y="6158025"/>
            <a:ext cx="10455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CA"/>
              <a:t>Each </a:t>
            </a:r>
            <a:r>
              <a:rPr lang="en-CA" b="1"/>
              <a:t>successorsList</a:t>
            </a:r>
            <a:r>
              <a:rPr lang="en-CA"/>
              <a:t> ends with -1, while the basic blocks column ends with -2 (indicating the table’s end).</a:t>
            </a:r>
            <a:endParaRPr/>
          </a:p>
        </p:txBody>
      </p:sp>
      <p:pic>
        <p:nvPicPr>
          <p:cNvPr id="237" name="Google Shape;237;p29"/>
          <p:cNvPicPr preferRelativeResize="0"/>
          <p:nvPr/>
        </p:nvPicPr>
        <p:blipFill>
          <a:blip r:embed="rId3">
            <a:alphaModFix/>
          </a:blip>
          <a:stretch>
            <a:fillRect/>
          </a:stretch>
        </p:blipFill>
        <p:spPr>
          <a:xfrm>
            <a:off x="1384550" y="2895443"/>
            <a:ext cx="9709699" cy="299634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0"/>
          <p:cNvSpPr txBox="1"/>
          <p:nvPr/>
        </p:nvSpPr>
        <p:spPr>
          <a:xfrm>
            <a:off x="1981200" y="274680"/>
            <a:ext cx="8229300" cy="1142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CA" sz="4400"/>
              <a:t>predecessorsTable</a:t>
            </a:r>
            <a:endParaRPr sz="4400">
              <a:solidFill>
                <a:srgbClr val="000000"/>
              </a:solidFill>
              <a:latin typeface="Calibri"/>
              <a:ea typeface="Calibri"/>
              <a:cs typeface="Calibri"/>
              <a:sym typeface="Calibri"/>
            </a:endParaRPr>
          </a:p>
        </p:txBody>
      </p:sp>
      <p:sp>
        <p:nvSpPr>
          <p:cNvPr id="243" name="Google Shape;243;p30"/>
          <p:cNvSpPr txBox="1"/>
          <p:nvPr/>
        </p:nvSpPr>
        <p:spPr>
          <a:xfrm>
            <a:off x="868350" y="6158025"/>
            <a:ext cx="10455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CA"/>
              <a:t>Each </a:t>
            </a:r>
            <a:r>
              <a:rPr lang="en-CA" b="1"/>
              <a:t>predecessorsList</a:t>
            </a:r>
            <a:r>
              <a:rPr lang="en-CA"/>
              <a:t> ends with -1, while the basic blocks column ends with -2 (indicating the table’s end).</a:t>
            </a:r>
            <a:endParaRPr/>
          </a:p>
        </p:txBody>
      </p:sp>
      <p:sp>
        <p:nvSpPr>
          <p:cNvPr id="244" name="Google Shape;244;p30"/>
          <p:cNvSpPr txBox="1"/>
          <p:nvPr/>
        </p:nvSpPr>
        <p:spPr>
          <a:xfrm>
            <a:off x="1036050" y="1816400"/>
            <a:ext cx="10455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2000">
                <a:solidFill>
                  <a:schemeClr val="dk1"/>
                </a:solidFill>
              </a:rPr>
              <a:t>A 2D byte array storing immediate predecessors for each basic block in a function's CFG.</a:t>
            </a:r>
            <a:endParaRPr sz="2000">
              <a:solidFill>
                <a:schemeClr val="dk1"/>
              </a:solidFill>
            </a:endParaRPr>
          </a:p>
        </p:txBody>
      </p:sp>
      <p:sp>
        <p:nvSpPr>
          <p:cNvPr id="245" name="Google Shape;245;p30"/>
          <p:cNvSpPr txBox="1"/>
          <p:nvPr/>
        </p:nvSpPr>
        <p:spPr>
          <a:xfrm>
            <a:off x="1036050" y="2458775"/>
            <a:ext cx="10455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2000">
                <a:solidFill>
                  <a:schemeClr val="dk1"/>
                </a:solidFill>
              </a:rPr>
              <a:t>In an entry: the first byte indicates the block, followed by 4 bytes for its </a:t>
            </a:r>
            <a:r>
              <a:rPr lang="en-CA" sz="2000" b="1">
                <a:solidFill>
                  <a:schemeClr val="dk1"/>
                </a:solidFill>
              </a:rPr>
              <a:t>predecessorsList</a:t>
            </a:r>
            <a:r>
              <a:rPr lang="en-CA" sz="2000">
                <a:solidFill>
                  <a:schemeClr val="dk1"/>
                </a:solidFill>
              </a:rPr>
              <a:t>.</a:t>
            </a:r>
            <a:endParaRPr sz="2000">
              <a:solidFill>
                <a:schemeClr val="dk1"/>
              </a:solidFill>
            </a:endParaRPr>
          </a:p>
        </p:txBody>
      </p:sp>
      <p:pic>
        <p:nvPicPr>
          <p:cNvPr id="246" name="Google Shape;246;p30"/>
          <p:cNvPicPr preferRelativeResize="0"/>
          <p:nvPr/>
        </p:nvPicPr>
        <p:blipFill>
          <a:blip r:embed="rId3">
            <a:alphaModFix/>
          </a:blip>
          <a:stretch>
            <a:fillRect/>
          </a:stretch>
        </p:blipFill>
        <p:spPr>
          <a:xfrm>
            <a:off x="1221500" y="2951375"/>
            <a:ext cx="9748998" cy="2901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1"/>
          <p:cNvSpPr txBox="1">
            <a:spLocks noGrp="1"/>
          </p:cNvSpPr>
          <p:nvPr>
            <p:ph type="ctrTitle"/>
          </p:nvPr>
        </p:nvSpPr>
        <p:spPr>
          <a:xfrm>
            <a:off x="914400" y="2130426"/>
            <a:ext cx="10363200" cy="1470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CA"/>
              <a:t>Function Signatures</a:t>
            </a:r>
            <a:endParaRPr/>
          </a:p>
        </p:txBody>
      </p:sp>
      <p:sp>
        <p:nvSpPr>
          <p:cNvPr id="253" name="Google Shape;253;p31"/>
          <p:cNvSpPr txBox="1">
            <a:spLocks noGrp="1"/>
          </p:cNvSpPr>
          <p:nvPr>
            <p:ph type="subTitle" idx="1"/>
          </p:nvPr>
        </p:nvSpPr>
        <p:spPr>
          <a:xfrm>
            <a:off x="3983850" y="1086925"/>
            <a:ext cx="4224300" cy="781200"/>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spcBef>
                <a:spcPts val="0"/>
              </a:spcBef>
              <a:spcAft>
                <a:spcPts val="0"/>
              </a:spcAft>
              <a:buClr>
                <a:schemeClr val="dk1"/>
              </a:buClr>
              <a:buSzPct val="100000"/>
              <a:buFont typeface="Calibri"/>
              <a:buNone/>
            </a:pPr>
            <a:r>
              <a:rPr lang="en-CA" sz="4400"/>
              <a:t>Lab #5: Control Flow Graph</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2"/>
          <p:cNvSpPr txBox="1"/>
          <p:nvPr/>
        </p:nvSpPr>
        <p:spPr>
          <a:xfrm>
            <a:off x="1981200" y="274680"/>
            <a:ext cx="8229300" cy="1142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CA" sz="4400"/>
              <a:t>getControlFlowGraph</a:t>
            </a:r>
            <a:endParaRPr sz="4400">
              <a:solidFill>
                <a:srgbClr val="000000"/>
              </a:solidFill>
              <a:latin typeface="Calibri"/>
              <a:ea typeface="Calibri"/>
              <a:cs typeface="Calibri"/>
              <a:sym typeface="Calibri"/>
            </a:endParaRPr>
          </a:p>
        </p:txBody>
      </p:sp>
      <p:sp>
        <p:nvSpPr>
          <p:cNvPr id="259" name="Google Shape;259;p32"/>
          <p:cNvSpPr/>
          <p:nvPr/>
        </p:nvSpPr>
        <p:spPr>
          <a:xfrm>
            <a:off x="1229350" y="3198750"/>
            <a:ext cx="5738400" cy="460500"/>
          </a:xfrm>
          <a:prstGeom prst="rect">
            <a:avLst/>
          </a:prstGeom>
          <a:noFill/>
          <a:ln>
            <a:noFill/>
          </a:ln>
        </p:spPr>
        <p:txBody>
          <a:bodyPr spcFirstLastPara="1" wrap="square" lIns="90000" tIns="45000" rIns="90000" bIns="45000" anchor="t" anchorCtr="0">
            <a:noAutofit/>
          </a:bodyPr>
          <a:lstStyle/>
          <a:p>
            <a:pPr marL="0" lvl="0" indent="609600" algn="l" rtl="0">
              <a:lnSpc>
                <a:spcPct val="115000"/>
              </a:lnSpc>
              <a:spcBef>
                <a:spcPts val="0"/>
              </a:spcBef>
              <a:spcAft>
                <a:spcPts val="0"/>
              </a:spcAft>
              <a:buClr>
                <a:schemeClr val="dk1"/>
              </a:buClr>
              <a:buSzPts val="1500"/>
              <a:buFont typeface="Arial"/>
              <a:buNone/>
            </a:pPr>
            <a:r>
              <a:rPr lang="en-CA" sz="2000">
                <a:solidFill>
                  <a:schemeClr val="dk1"/>
                </a:solidFill>
              </a:rPr>
              <a:t>a0: a pointer to the </a:t>
            </a:r>
            <a:r>
              <a:rPr lang="en-CA" sz="2000" b="1">
                <a:solidFill>
                  <a:schemeClr val="dk1"/>
                </a:solidFill>
              </a:rPr>
              <a:t>instructionsArray</a:t>
            </a:r>
            <a:endParaRPr sz="2000" b="1">
              <a:solidFill>
                <a:schemeClr val="dk1"/>
              </a:solidFill>
            </a:endParaRPr>
          </a:p>
          <a:p>
            <a:pPr marL="0" lvl="0" indent="0" algn="l" rtl="0">
              <a:lnSpc>
                <a:spcPct val="115000"/>
              </a:lnSpc>
              <a:spcBef>
                <a:spcPts val="0"/>
              </a:spcBef>
              <a:spcAft>
                <a:spcPts val="0"/>
              </a:spcAft>
              <a:buClr>
                <a:schemeClr val="dk1"/>
              </a:buClr>
              <a:buSzPts val="1500"/>
              <a:buFont typeface="Arial"/>
              <a:buNone/>
            </a:pPr>
            <a:endParaRPr sz="2400">
              <a:solidFill>
                <a:schemeClr val="dk1"/>
              </a:solidFill>
            </a:endParaRPr>
          </a:p>
          <a:p>
            <a:pPr marL="0" marR="0" lvl="0" indent="0" algn="l" rtl="0">
              <a:lnSpc>
                <a:spcPct val="100000"/>
              </a:lnSpc>
              <a:spcBef>
                <a:spcPts val="0"/>
              </a:spcBef>
              <a:spcAft>
                <a:spcPts val="0"/>
              </a:spcAft>
              <a:buNone/>
            </a:pPr>
            <a:endParaRPr sz="2400">
              <a:solidFill>
                <a:schemeClr val="dk1"/>
              </a:solidFill>
            </a:endParaRPr>
          </a:p>
        </p:txBody>
      </p:sp>
      <p:sp>
        <p:nvSpPr>
          <p:cNvPr id="260" name="Google Shape;260;p32"/>
          <p:cNvSpPr/>
          <p:nvPr/>
        </p:nvSpPr>
        <p:spPr>
          <a:xfrm>
            <a:off x="1302517" y="2753617"/>
            <a:ext cx="19905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CA" sz="2400" b="1">
                <a:latin typeface="Calibri"/>
                <a:ea typeface="Calibri"/>
                <a:cs typeface="Calibri"/>
                <a:sym typeface="Calibri"/>
              </a:rPr>
              <a:t>Arguments</a:t>
            </a:r>
            <a:r>
              <a:rPr lang="en-CA" sz="2400" b="1">
                <a:solidFill>
                  <a:srgbClr val="000000"/>
                </a:solidFill>
                <a:latin typeface="Calibri"/>
                <a:ea typeface="Calibri"/>
                <a:cs typeface="Calibri"/>
                <a:sym typeface="Calibri"/>
              </a:rPr>
              <a:t>:</a:t>
            </a:r>
            <a:endParaRPr sz="2400">
              <a:solidFill>
                <a:schemeClr val="dk1"/>
              </a:solidFill>
              <a:latin typeface="Arial"/>
              <a:ea typeface="Arial"/>
              <a:cs typeface="Arial"/>
              <a:sym typeface="Arial"/>
            </a:endParaRPr>
          </a:p>
        </p:txBody>
      </p:sp>
      <p:sp>
        <p:nvSpPr>
          <p:cNvPr id="261" name="Google Shape;261;p32"/>
          <p:cNvSpPr/>
          <p:nvPr/>
        </p:nvSpPr>
        <p:spPr>
          <a:xfrm>
            <a:off x="1302515" y="5178546"/>
            <a:ext cx="2400300" cy="4605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CA" sz="2400" b="1">
                <a:solidFill>
                  <a:srgbClr val="000000"/>
                </a:solidFill>
                <a:latin typeface="Calibri"/>
                <a:ea typeface="Calibri"/>
                <a:cs typeface="Calibri"/>
                <a:sym typeface="Calibri"/>
              </a:rPr>
              <a:t>Return</a:t>
            </a:r>
            <a:r>
              <a:rPr lang="en-CA" sz="2400" b="1">
                <a:latin typeface="Calibri"/>
                <a:ea typeface="Calibri"/>
                <a:cs typeface="Calibri"/>
                <a:sym typeface="Calibri"/>
              </a:rPr>
              <a:t>s</a:t>
            </a:r>
            <a:r>
              <a:rPr lang="en-CA" sz="2400" b="1">
                <a:solidFill>
                  <a:srgbClr val="000000"/>
                </a:solidFill>
                <a:latin typeface="Calibri"/>
                <a:ea typeface="Calibri"/>
                <a:cs typeface="Calibri"/>
                <a:sym typeface="Calibri"/>
              </a:rPr>
              <a:t>:</a:t>
            </a:r>
            <a:endParaRPr sz="2400">
              <a:solidFill>
                <a:schemeClr val="dk1"/>
              </a:solidFill>
              <a:latin typeface="Arial"/>
              <a:ea typeface="Arial"/>
              <a:cs typeface="Arial"/>
              <a:sym typeface="Arial"/>
            </a:endParaRPr>
          </a:p>
        </p:txBody>
      </p:sp>
      <p:sp>
        <p:nvSpPr>
          <p:cNvPr id="262" name="Google Shape;262;p32"/>
          <p:cNvSpPr/>
          <p:nvPr/>
        </p:nvSpPr>
        <p:spPr>
          <a:xfrm>
            <a:off x="1229349" y="1758997"/>
            <a:ext cx="9898800" cy="829500"/>
          </a:xfrm>
          <a:prstGeom prst="rect">
            <a:avLst/>
          </a:prstGeom>
          <a:noFill/>
          <a:ln>
            <a:noFill/>
          </a:ln>
        </p:spPr>
        <p:txBody>
          <a:bodyPr spcFirstLastPara="1" wrap="square" lIns="90000" tIns="45000" rIns="90000" bIns="45000" anchor="t" anchorCtr="0">
            <a:noAutofit/>
          </a:bodyPr>
          <a:lstStyle/>
          <a:p>
            <a:pPr marL="609600" lvl="0" indent="0" algn="l" rtl="0">
              <a:lnSpc>
                <a:spcPct val="115000"/>
              </a:lnSpc>
              <a:spcBef>
                <a:spcPts val="0"/>
              </a:spcBef>
              <a:spcAft>
                <a:spcPts val="0"/>
              </a:spcAft>
              <a:buSzPts val="1500"/>
              <a:buNone/>
            </a:pPr>
            <a:r>
              <a:rPr lang="en-CA" sz="2000">
                <a:solidFill>
                  <a:schemeClr val="dk1"/>
                </a:solidFill>
              </a:rPr>
              <a:t>The main function called from </a:t>
            </a:r>
            <a:r>
              <a:rPr lang="en-CA" sz="2000" b="1">
                <a:solidFill>
                  <a:schemeClr val="dk1"/>
                </a:solidFill>
              </a:rPr>
              <a:t>common.s</a:t>
            </a:r>
            <a:r>
              <a:rPr lang="en-CA" sz="2000">
                <a:solidFill>
                  <a:schemeClr val="dk1"/>
                </a:solidFill>
              </a:rPr>
              <a:t> to retrieve information about a function's control flow graph.</a:t>
            </a:r>
            <a:endParaRPr sz="2000">
              <a:solidFill>
                <a:schemeClr val="dk1"/>
              </a:solidFill>
            </a:endParaRPr>
          </a:p>
        </p:txBody>
      </p:sp>
      <p:sp>
        <p:nvSpPr>
          <p:cNvPr id="263" name="Google Shape;263;p32"/>
          <p:cNvSpPr/>
          <p:nvPr/>
        </p:nvSpPr>
        <p:spPr>
          <a:xfrm>
            <a:off x="1302517" y="1343068"/>
            <a:ext cx="19905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CA" sz="2400" b="1">
                <a:solidFill>
                  <a:srgbClr val="000000"/>
                </a:solidFill>
                <a:latin typeface="Calibri"/>
                <a:ea typeface="Calibri"/>
                <a:cs typeface="Calibri"/>
                <a:sym typeface="Calibri"/>
              </a:rPr>
              <a:t>Description:</a:t>
            </a:r>
            <a:endParaRPr sz="2400">
              <a:solidFill>
                <a:schemeClr val="dk1"/>
              </a:solidFill>
              <a:latin typeface="Arial"/>
              <a:ea typeface="Arial"/>
              <a:cs typeface="Arial"/>
              <a:sym typeface="Arial"/>
            </a:endParaRPr>
          </a:p>
        </p:txBody>
      </p:sp>
      <p:sp>
        <p:nvSpPr>
          <p:cNvPr id="264" name="Google Shape;264;p32"/>
          <p:cNvSpPr/>
          <p:nvPr/>
        </p:nvSpPr>
        <p:spPr>
          <a:xfrm>
            <a:off x="1229350" y="3557038"/>
            <a:ext cx="5738400" cy="460500"/>
          </a:xfrm>
          <a:prstGeom prst="rect">
            <a:avLst/>
          </a:prstGeom>
          <a:noFill/>
          <a:ln>
            <a:noFill/>
          </a:ln>
        </p:spPr>
        <p:txBody>
          <a:bodyPr spcFirstLastPara="1" wrap="square" lIns="90000" tIns="45000" rIns="90000" bIns="45000" anchor="t" anchorCtr="0">
            <a:noAutofit/>
          </a:bodyPr>
          <a:lstStyle/>
          <a:p>
            <a:pPr marL="0" lvl="0" indent="609600" algn="l" rtl="0">
              <a:lnSpc>
                <a:spcPct val="115000"/>
              </a:lnSpc>
              <a:spcBef>
                <a:spcPts val="0"/>
              </a:spcBef>
              <a:spcAft>
                <a:spcPts val="0"/>
              </a:spcAft>
              <a:buClr>
                <a:schemeClr val="dk1"/>
              </a:buClr>
              <a:buSzPts val="1500"/>
              <a:buFont typeface="Arial"/>
              <a:buNone/>
            </a:pPr>
            <a:r>
              <a:rPr lang="en-CA" sz="2000">
                <a:solidFill>
                  <a:schemeClr val="dk1"/>
                </a:solidFill>
              </a:rPr>
              <a:t>a1: a pointer to the </a:t>
            </a:r>
            <a:r>
              <a:rPr lang="en-CA" sz="2000" b="1">
                <a:solidFill>
                  <a:schemeClr val="dk1"/>
                </a:solidFill>
              </a:rPr>
              <a:t>leadersArray</a:t>
            </a:r>
            <a:endParaRPr sz="2000" b="1">
              <a:solidFill>
                <a:schemeClr val="dk1"/>
              </a:solidFill>
            </a:endParaRPr>
          </a:p>
          <a:p>
            <a:pPr marL="0" lvl="0" indent="0" algn="l" rtl="0">
              <a:lnSpc>
                <a:spcPct val="115000"/>
              </a:lnSpc>
              <a:spcBef>
                <a:spcPts val="0"/>
              </a:spcBef>
              <a:spcAft>
                <a:spcPts val="0"/>
              </a:spcAft>
              <a:buClr>
                <a:schemeClr val="dk1"/>
              </a:buClr>
              <a:buSzPts val="1500"/>
              <a:buFont typeface="Arial"/>
              <a:buNone/>
            </a:pPr>
            <a:endParaRPr sz="2400">
              <a:solidFill>
                <a:schemeClr val="dk1"/>
              </a:solidFill>
            </a:endParaRPr>
          </a:p>
          <a:p>
            <a:pPr marL="0" marR="0" lvl="0" indent="0" algn="l" rtl="0">
              <a:lnSpc>
                <a:spcPct val="100000"/>
              </a:lnSpc>
              <a:spcBef>
                <a:spcPts val="0"/>
              </a:spcBef>
              <a:spcAft>
                <a:spcPts val="0"/>
              </a:spcAft>
              <a:buNone/>
            </a:pPr>
            <a:endParaRPr sz="2400">
              <a:solidFill>
                <a:schemeClr val="dk1"/>
              </a:solidFill>
            </a:endParaRPr>
          </a:p>
        </p:txBody>
      </p:sp>
      <p:sp>
        <p:nvSpPr>
          <p:cNvPr id="265" name="Google Shape;265;p32"/>
          <p:cNvSpPr/>
          <p:nvPr/>
        </p:nvSpPr>
        <p:spPr>
          <a:xfrm>
            <a:off x="1229350" y="3910936"/>
            <a:ext cx="5738400" cy="408900"/>
          </a:xfrm>
          <a:prstGeom prst="rect">
            <a:avLst/>
          </a:prstGeom>
          <a:noFill/>
          <a:ln>
            <a:noFill/>
          </a:ln>
        </p:spPr>
        <p:txBody>
          <a:bodyPr spcFirstLastPara="1" wrap="square" lIns="90000" tIns="45000" rIns="90000" bIns="45000" anchor="t" anchorCtr="0">
            <a:noAutofit/>
          </a:bodyPr>
          <a:lstStyle/>
          <a:p>
            <a:pPr marL="0" lvl="0" indent="609600" algn="l" rtl="0">
              <a:lnSpc>
                <a:spcPct val="115000"/>
              </a:lnSpc>
              <a:spcBef>
                <a:spcPts val="0"/>
              </a:spcBef>
              <a:spcAft>
                <a:spcPts val="0"/>
              </a:spcAft>
              <a:buClr>
                <a:schemeClr val="dk1"/>
              </a:buClr>
              <a:buSzPts val="1500"/>
              <a:buFont typeface="Arial"/>
              <a:buNone/>
            </a:pPr>
            <a:r>
              <a:rPr lang="en-CA" sz="2000">
                <a:solidFill>
                  <a:schemeClr val="dk1"/>
                </a:solidFill>
              </a:rPr>
              <a:t>a2: a pointer to the </a:t>
            </a:r>
            <a:r>
              <a:rPr lang="en-CA" sz="2000" b="1">
                <a:solidFill>
                  <a:schemeClr val="dk1"/>
                </a:solidFill>
              </a:rPr>
              <a:t>edgesList</a:t>
            </a:r>
            <a:endParaRPr sz="2400" b="1">
              <a:solidFill>
                <a:schemeClr val="dk1"/>
              </a:solidFill>
            </a:endParaRPr>
          </a:p>
          <a:p>
            <a:pPr marL="0" marR="0" lvl="0" indent="0" algn="l" rtl="0">
              <a:lnSpc>
                <a:spcPct val="100000"/>
              </a:lnSpc>
              <a:spcBef>
                <a:spcPts val="0"/>
              </a:spcBef>
              <a:spcAft>
                <a:spcPts val="0"/>
              </a:spcAft>
              <a:buNone/>
            </a:pPr>
            <a:endParaRPr sz="2400">
              <a:solidFill>
                <a:schemeClr val="dk1"/>
              </a:solidFill>
            </a:endParaRPr>
          </a:p>
        </p:txBody>
      </p:sp>
      <p:sp>
        <p:nvSpPr>
          <p:cNvPr id="266" name="Google Shape;266;p32"/>
          <p:cNvSpPr/>
          <p:nvPr/>
        </p:nvSpPr>
        <p:spPr>
          <a:xfrm>
            <a:off x="1229350" y="4269500"/>
            <a:ext cx="5738400" cy="460500"/>
          </a:xfrm>
          <a:prstGeom prst="rect">
            <a:avLst/>
          </a:prstGeom>
          <a:noFill/>
          <a:ln>
            <a:noFill/>
          </a:ln>
        </p:spPr>
        <p:txBody>
          <a:bodyPr spcFirstLastPara="1" wrap="square" lIns="90000" tIns="45000" rIns="90000" bIns="45000" anchor="t" anchorCtr="0">
            <a:noAutofit/>
          </a:bodyPr>
          <a:lstStyle/>
          <a:p>
            <a:pPr marL="0" lvl="0" indent="609600" algn="l" rtl="0">
              <a:lnSpc>
                <a:spcPct val="115000"/>
              </a:lnSpc>
              <a:spcBef>
                <a:spcPts val="0"/>
              </a:spcBef>
              <a:spcAft>
                <a:spcPts val="0"/>
              </a:spcAft>
              <a:buClr>
                <a:schemeClr val="dk1"/>
              </a:buClr>
              <a:buSzPts val="1500"/>
              <a:buFont typeface="Arial"/>
              <a:buNone/>
            </a:pPr>
            <a:r>
              <a:rPr lang="en-CA" sz="2000">
                <a:solidFill>
                  <a:schemeClr val="dk1"/>
                </a:solidFill>
              </a:rPr>
              <a:t>a3: a pointer to the </a:t>
            </a:r>
            <a:r>
              <a:rPr lang="en-CA" sz="2000" b="1">
                <a:solidFill>
                  <a:schemeClr val="dk1"/>
                </a:solidFill>
              </a:rPr>
              <a:t>successorsTable</a:t>
            </a:r>
            <a:endParaRPr sz="2000" b="1">
              <a:solidFill>
                <a:schemeClr val="dk1"/>
              </a:solidFill>
            </a:endParaRPr>
          </a:p>
          <a:p>
            <a:pPr marL="0" lvl="0" indent="0" algn="l" rtl="0">
              <a:lnSpc>
                <a:spcPct val="115000"/>
              </a:lnSpc>
              <a:spcBef>
                <a:spcPts val="0"/>
              </a:spcBef>
              <a:spcAft>
                <a:spcPts val="0"/>
              </a:spcAft>
              <a:buClr>
                <a:schemeClr val="dk1"/>
              </a:buClr>
              <a:buSzPts val="1500"/>
              <a:buFont typeface="Arial"/>
              <a:buNone/>
            </a:pPr>
            <a:endParaRPr sz="2400">
              <a:solidFill>
                <a:schemeClr val="dk1"/>
              </a:solidFill>
            </a:endParaRPr>
          </a:p>
          <a:p>
            <a:pPr marL="0" marR="0" lvl="0" indent="0" algn="l" rtl="0">
              <a:lnSpc>
                <a:spcPct val="100000"/>
              </a:lnSpc>
              <a:spcBef>
                <a:spcPts val="0"/>
              </a:spcBef>
              <a:spcAft>
                <a:spcPts val="0"/>
              </a:spcAft>
              <a:buNone/>
            </a:pPr>
            <a:endParaRPr sz="2400">
              <a:solidFill>
                <a:schemeClr val="dk1"/>
              </a:solidFill>
            </a:endParaRPr>
          </a:p>
        </p:txBody>
      </p:sp>
      <p:sp>
        <p:nvSpPr>
          <p:cNvPr id="267" name="Google Shape;267;p32"/>
          <p:cNvSpPr/>
          <p:nvPr/>
        </p:nvSpPr>
        <p:spPr>
          <a:xfrm>
            <a:off x="1229350" y="4648463"/>
            <a:ext cx="5738400" cy="460500"/>
          </a:xfrm>
          <a:prstGeom prst="rect">
            <a:avLst/>
          </a:prstGeom>
          <a:noFill/>
          <a:ln>
            <a:noFill/>
          </a:ln>
        </p:spPr>
        <p:txBody>
          <a:bodyPr spcFirstLastPara="1" wrap="square" lIns="90000" tIns="45000" rIns="90000" bIns="45000" anchor="t" anchorCtr="0">
            <a:noAutofit/>
          </a:bodyPr>
          <a:lstStyle/>
          <a:p>
            <a:pPr marL="0" lvl="0" indent="609600" algn="l" rtl="0">
              <a:lnSpc>
                <a:spcPct val="115000"/>
              </a:lnSpc>
              <a:spcBef>
                <a:spcPts val="0"/>
              </a:spcBef>
              <a:spcAft>
                <a:spcPts val="0"/>
              </a:spcAft>
              <a:buClr>
                <a:schemeClr val="dk1"/>
              </a:buClr>
              <a:buSzPts val="1500"/>
              <a:buFont typeface="Arial"/>
              <a:buNone/>
            </a:pPr>
            <a:r>
              <a:rPr lang="en-CA" sz="2000">
                <a:solidFill>
                  <a:schemeClr val="dk1"/>
                </a:solidFill>
              </a:rPr>
              <a:t>a4: a pointer to the </a:t>
            </a:r>
            <a:r>
              <a:rPr lang="en-CA" sz="2000" b="1">
                <a:solidFill>
                  <a:schemeClr val="dk1"/>
                </a:solidFill>
              </a:rPr>
              <a:t>predecessorsTable</a:t>
            </a:r>
            <a:endParaRPr sz="2400" b="1">
              <a:solidFill>
                <a:schemeClr val="dk1"/>
              </a:solidFill>
            </a:endParaRPr>
          </a:p>
          <a:p>
            <a:pPr marL="0" marR="0" lvl="0" indent="0" algn="l" rtl="0">
              <a:lnSpc>
                <a:spcPct val="100000"/>
              </a:lnSpc>
              <a:spcBef>
                <a:spcPts val="0"/>
              </a:spcBef>
              <a:spcAft>
                <a:spcPts val="0"/>
              </a:spcAft>
              <a:buNone/>
            </a:pPr>
            <a:endParaRPr sz="2400">
              <a:solidFill>
                <a:schemeClr val="dk1"/>
              </a:solidFill>
            </a:endParaRPr>
          </a:p>
        </p:txBody>
      </p:sp>
      <p:sp>
        <p:nvSpPr>
          <p:cNvPr id="268" name="Google Shape;268;p32"/>
          <p:cNvSpPr/>
          <p:nvPr/>
        </p:nvSpPr>
        <p:spPr>
          <a:xfrm>
            <a:off x="1363550" y="5574400"/>
            <a:ext cx="5738400" cy="460500"/>
          </a:xfrm>
          <a:prstGeom prst="rect">
            <a:avLst/>
          </a:prstGeom>
          <a:noFill/>
          <a:ln>
            <a:noFill/>
          </a:ln>
        </p:spPr>
        <p:txBody>
          <a:bodyPr spcFirstLastPara="1" wrap="square" lIns="90000" tIns="45000" rIns="90000" bIns="45000" anchor="t" anchorCtr="0">
            <a:noAutofit/>
          </a:bodyPr>
          <a:lstStyle/>
          <a:p>
            <a:pPr marL="457200" lvl="0" indent="0" algn="l" rtl="0">
              <a:lnSpc>
                <a:spcPct val="115000"/>
              </a:lnSpc>
              <a:spcBef>
                <a:spcPts val="0"/>
              </a:spcBef>
              <a:spcAft>
                <a:spcPts val="0"/>
              </a:spcAft>
              <a:buClr>
                <a:schemeClr val="dk1"/>
              </a:buClr>
              <a:buSzPts val="1500"/>
              <a:buFont typeface="Arial"/>
              <a:buNone/>
            </a:pPr>
            <a:r>
              <a:rPr lang="en-CA" sz="2000">
                <a:solidFill>
                  <a:schemeClr val="dk1"/>
                </a:solidFill>
              </a:rPr>
              <a:t>None</a:t>
            </a:r>
            <a:endParaRPr sz="2400">
              <a:solidFill>
                <a:schemeClr val="dk1"/>
              </a:solidFill>
            </a:endParaRPr>
          </a:p>
          <a:p>
            <a:pPr marL="0" marR="0" lvl="0" indent="0" algn="l" rtl="0">
              <a:lnSpc>
                <a:spcPct val="100000"/>
              </a:lnSpc>
              <a:spcBef>
                <a:spcPts val="0"/>
              </a:spcBef>
              <a:spcAft>
                <a:spcPts val="0"/>
              </a:spcAft>
              <a:buNone/>
            </a:pPr>
            <a:endParaRPr sz="24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3"/>
          <p:cNvSpPr txBox="1"/>
          <p:nvPr/>
        </p:nvSpPr>
        <p:spPr>
          <a:xfrm>
            <a:off x="1981200" y="274680"/>
            <a:ext cx="8229300" cy="1142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CA" sz="4400"/>
              <a:t>getLeaders</a:t>
            </a:r>
            <a:endParaRPr sz="4400">
              <a:solidFill>
                <a:srgbClr val="000000"/>
              </a:solidFill>
              <a:latin typeface="Calibri"/>
              <a:ea typeface="Calibri"/>
              <a:cs typeface="Calibri"/>
              <a:sym typeface="Calibri"/>
            </a:endParaRPr>
          </a:p>
        </p:txBody>
      </p:sp>
      <p:sp>
        <p:nvSpPr>
          <p:cNvPr id="274" name="Google Shape;274;p33"/>
          <p:cNvSpPr/>
          <p:nvPr/>
        </p:nvSpPr>
        <p:spPr>
          <a:xfrm>
            <a:off x="1229350" y="3067125"/>
            <a:ext cx="5738400" cy="460500"/>
          </a:xfrm>
          <a:prstGeom prst="rect">
            <a:avLst/>
          </a:prstGeom>
          <a:noFill/>
          <a:ln>
            <a:noFill/>
          </a:ln>
        </p:spPr>
        <p:txBody>
          <a:bodyPr spcFirstLastPara="1" wrap="square" lIns="90000" tIns="45000" rIns="90000" bIns="45000" anchor="t" anchorCtr="0">
            <a:noAutofit/>
          </a:bodyPr>
          <a:lstStyle/>
          <a:p>
            <a:pPr marL="0" lvl="0" indent="609600" algn="l" rtl="0">
              <a:lnSpc>
                <a:spcPct val="115000"/>
              </a:lnSpc>
              <a:spcBef>
                <a:spcPts val="0"/>
              </a:spcBef>
              <a:spcAft>
                <a:spcPts val="0"/>
              </a:spcAft>
              <a:buClr>
                <a:schemeClr val="dk1"/>
              </a:buClr>
              <a:buSzPts val="1500"/>
              <a:buFont typeface="Arial"/>
              <a:buNone/>
            </a:pPr>
            <a:r>
              <a:rPr lang="en-CA" sz="2000">
                <a:solidFill>
                  <a:schemeClr val="dk1"/>
                </a:solidFill>
              </a:rPr>
              <a:t>a0: a pointer to the </a:t>
            </a:r>
            <a:r>
              <a:rPr lang="en-CA" sz="2000" b="1">
                <a:solidFill>
                  <a:schemeClr val="dk1"/>
                </a:solidFill>
              </a:rPr>
              <a:t>instructionsArray</a:t>
            </a:r>
            <a:endParaRPr sz="2000" b="1">
              <a:solidFill>
                <a:schemeClr val="dk1"/>
              </a:solidFill>
            </a:endParaRPr>
          </a:p>
          <a:p>
            <a:pPr marL="0" lvl="0" indent="0" algn="l" rtl="0">
              <a:lnSpc>
                <a:spcPct val="115000"/>
              </a:lnSpc>
              <a:spcBef>
                <a:spcPts val="0"/>
              </a:spcBef>
              <a:spcAft>
                <a:spcPts val="0"/>
              </a:spcAft>
              <a:buClr>
                <a:schemeClr val="dk1"/>
              </a:buClr>
              <a:buSzPts val="1500"/>
              <a:buFont typeface="Arial"/>
              <a:buNone/>
            </a:pPr>
            <a:endParaRPr sz="2400">
              <a:solidFill>
                <a:schemeClr val="dk1"/>
              </a:solidFill>
            </a:endParaRPr>
          </a:p>
          <a:p>
            <a:pPr marL="0" marR="0" lvl="0" indent="0" algn="l" rtl="0">
              <a:lnSpc>
                <a:spcPct val="100000"/>
              </a:lnSpc>
              <a:spcBef>
                <a:spcPts val="0"/>
              </a:spcBef>
              <a:spcAft>
                <a:spcPts val="0"/>
              </a:spcAft>
              <a:buNone/>
            </a:pPr>
            <a:endParaRPr sz="2400">
              <a:solidFill>
                <a:schemeClr val="dk1"/>
              </a:solidFill>
            </a:endParaRPr>
          </a:p>
        </p:txBody>
      </p:sp>
      <p:sp>
        <p:nvSpPr>
          <p:cNvPr id="275" name="Google Shape;275;p33"/>
          <p:cNvSpPr/>
          <p:nvPr/>
        </p:nvSpPr>
        <p:spPr>
          <a:xfrm>
            <a:off x="1302517" y="2581705"/>
            <a:ext cx="19905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CA" sz="2400" b="1">
                <a:latin typeface="Calibri"/>
                <a:ea typeface="Calibri"/>
                <a:cs typeface="Calibri"/>
                <a:sym typeface="Calibri"/>
              </a:rPr>
              <a:t>Arguments</a:t>
            </a:r>
            <a:r>
              <a:rPr lang="en-CA" sz="2400" b="1">
                <a:solidFill>
                  <a:srgbClr val="000000"/>
                </a:solidFill>
                <a:latin typeface="Calibri"/>
                <a:ea typeface="Calibri"/>
                <a:cs typeface="Calibri"/>
                <a:sym typeface="Calibri"/>
              </a:rPr>
              <a:t>:</a:t>
            </a:r>
            <a:endParaRPr sz="2400">
              <a:solidFill>
                <a:schemeClr val="dk1"/>
              </a:solidFill>
              <a:latin typeface="Arial"/>
              <a:ea typeface="Arial"/>
              <a:cs typeface="Arial"/>
              <a:sym typeface="Arial"/>
            </a:endParaRPr>
          </a:p>
        </p:txBody>
      </p:sp>
      <p:sp>
        <p:nvSpPr>
          <p:cNvPr id="276" name="Google Shape;276;p33"/>
          <p:cNvSpPr/>
          <p:nvPr/>
        </p:nvSpPr>
        <p:spPr>
          <a:xfrm>
            <a:off x="1302515" y="4114159"/>
            <a:ext cx="2400300" cy="4605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CA" sz="2400" b="1">
                <a:solidFill>
                  <a:srgbClr val="000000"/>
                </a:solidFill>
                <a:latin typeface="Calibri"/>
                <a:ea typeface="Calibri"/>
                <a:cs typeface="Calibri"/>
                <a:sym typeface="Calibri"/>
              </a:rPr>
              <a:t>Return</a:t>
            </a:r>
            <a:r>
              <a:rPr lang="en-CA" sz="2400" b="1">
                <a:latin typeface="Calibri"/>
                <a:ea typeface="Calibri"/>
                <a:cs typeface="Calibri"/>
                <a:sym typeface="Calibri"/>
              </a:rPr>
              <a:t>s</a:t>
            </a:r>
            <a:r>
              <a:rPr lang="en-CA" sz="2400" b="1">
                <a:solidFill>
                  <a:srgbClr val="000000"/>
                </a:solidFill>
                <a:latin typeface="Calibri"/>
                <a:ea typeface="Calibri"/>
                <a:cs typeface="Calibri"/>
                <a:sym typeface="Calibri"/>
              </a:rPr>
              <a:t>:</a:t>
            </a:r>
            <a:endParaRPr sz="2400">
              <a:solidFill>
                <a:schemeClr val="dk1"/>
              </a:solidFill>
              <a:latin typeface="Arial"/>
              <a:ea typeface="Arial"/>
              <a:cs typeface="Arial"/>
              <a:sym typeface="Arial"/>
            </a:endParaRPr>
          </a:p>
        </p:txBody>
      </p:sp>
      <p:sp>
        <p:nvSpPr>
          <p:cNvPr id="277" name="Google Shape;277;p33"/>
          <p:cNvSpPr/>
          <p:nvPr/>
        </p:nvSpPr>
        <p:spPr>
          <a:xfrm>
            <a:off x="1229349" y="1758997"/>
            <a:ext cx="9898800" cy="829500"/>
          </a:xfrm>
          <a:prstGeom prst="rect">
            <a:avLst/>
          </a:prstGeom>
          <a:noFill/>
          <a:ln>
            <a:noFill/>
          </a:ln>
        </p:spPr>
        <p:txBody>
          <a:bodyPr spcFirstLastPara="1" wrap="square" lIns="90000" tIns="45000" rIns="90000" bIns="45000" anchor="t" anchorCtr="0">
            <a:noAutofit/>
          </a:bodyPr>
          <a:lstStyle/>
          <a:p>
            <a:pPr marL="0" lvl="0" indent="609600" algn="l" rtl="0">
              <a:lnSpc>
                <a:spcPct val="115000"/>
              </a:lnSpc>
              <a:spcBef>
                <a:spcPts val="0"/>
              </a:spcBef>
              <a:spcAft>
                <a:spcPts val="0"/>
              </a:spcAft>
              <a:buClr>
                <a:schemeClr val="dk1"/>
              </a:buClr>
              <a:buSzPts val="1500"/>
              <a:buFont typeface="Arial"/>
              <a:buNone/>
            </a:pPr>
            <a:r>
              <a:rPr lang="en-CA" sz="2000">
                <a:solidFill>
                  <a:schemeClr val="dk1"/>
                </a:solidFill>
              </a:rPr>
              <a:t>Identifies the basic block leaders within a function's instructions.</a:t>
            </a:r>
            <a:endParaRPr sz="2000">
              <a:solidFill>
                <a:schemeClr val="dk1"/>
              </a:solidFill>
            </a:endParaRPr>
          </a:p>
          <a:p>
            <a:pPr marL="609600" lvl="0" indent="0" algn="l" rtl="0">
              <a:lnSpc>
                <a:spcPct val="115000"/>
              </a:lnSpc>
              <a:spcBef>
                <a:spcPts val="0"/>
              </a:spcBef>
              <a:spcAft>
                <a:spcPts val="0"/>
              </a:spcAft>
              <a:buSzPts val="1500"/>
              <a:buNone/>
            </a:pPr>
            <a:endParaRPr sz="2000">
              <a:solidFill>
                <a:schemeClr val="dk1"/>
              </a:solidFill>
            </a:endParaRPr>
          </a:p>
        </p:txBody>
      </p:sp>
      <p:sp>
        <p:nvSpPr>
          <p:cNvPr id="278" name="Google Shape;278;p33"/>
          <p:cNvSpPr/>
          <p:nvPr/>
        </p:nvSpPr>
        <p:spPr>
          <a:xfrm>
            <a:off x="1302517" y="1343068"/>
            <a:ext cx="19905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CA" sz="2400" b="1">
                <a:solidFill>
                  <a:srgbClr val="000000"/>
                </a:solidFill>
                <a:latin typeface="Calibri"/>
                <a:ea typeface="Calibri"/>
                <a:cs typeface="Calibri"/>
                <a:sym typeface="Calibri"/>
              </a:rPr>
              <a:t>Description:</a:t>
            </a:r>
            <a:endParaRPr sz="2400">
              <a:solidFill>
                <a:schemeClr val="dk1"/>
              </a:solidFill>
              <a:latin typeface="Arial"/>
              <a:ea typeface="Arial"/>
              <a:cs typeface="Arial"/>
              <a:sym typeface="Arial"/>
            </a:endParaRPr>
          </a:p>
        </p:txBody>
      </p:sp>
      <p:sp>
        <p:nvSpPr>
          <p:cNvPr id="279" name="Google Shape;279;p33"/>
          <p:cNvSpPr/>
          <p:nvPr/>
        </p:nvSpPr>
        <p:spPr>
          <a:xfrm>
            <a:off x="1229350" y="3428988"/>
            <a:ext cx="5738400" cy="460500"/>
          </a:xfrm>
          <a:prstGeom prst="rect">
            <a:avLst/>
          </a:prstGeom>
          <a:noFill/>
          <a:ln>
            <a:noFill/>
          </a:ln>
        </p:spPr>
        <p:txBody>
          <a:bodyPr spcFirstLastPara="1" wrap="square" lIns="90000" tIns="45000" rIns="90000" bIns="45000" anchor="t" anchorCtr="0">
            <a:noAutofit/>
          </a:bodyPr>
          <a:lstStyle/>
          <a:p>
            <a:pPr marL="0" lvl="0" indent="609600" algn="l" rtl="0">
              <a:lnSpc>
                <a:spcPct val="115000"/>
              </a:lnSpc>
              <a:spcBef>
                <a:spcPts val="0"/>
              </a:spcBef>
              <a:spcAft>
                <a:spcPts val="0"/>
              </a:spcAft>
              <a:buClr>
                <a:schemeClr val="dk1"/>
              </a:buClr>
              <a:buSzPts val="1500"/>
              <a:buFont typeface="Arial"/>
              <a:buNone/>
            </a:pPr>
            <a:r>
              <a:rPr lang="en-CA" sz="2000">
                <a:solidFill>
                  <a:schemeClr val="dk1"/>
                </a:solidFill>
              </a:rPr>
              <a:t>a1: a pointer to the </a:t>
            </a:r>
            <a:r>
              <a:rPr lang="en-CA" sz="2000" b="1">
                <a:solidFill>
                  <a:schemeClr val="dk1"/>
                </a:solidFill>
              </a:rPr>
              <a:t>leadersArray</a:t>
            </a:r>
            <a:endParaRPr sz="2400" b="1">
              <a:solidFill>
                <a:schemeClr val="dk1"/>
              </a:solidFill>
            </a:endParaRPr>
          </a:p>
        </p:txBody>
      </p:sp>
      <p:sp>
        <p:nvSpPr>
          <p:cNvPr id="280" name="Google Shape;280;p33"/>
          <p:cNvSpPr/>
          <p:nvPr/>
        </p:nvSpPr>
        <p:spPr>
          <a:xfrm>
            <a:off x="1361150" y="4574650"/>
            <a:ext cx="5738400" cy="460500"/>
          </a:xfrm>
          <a:prstGeom prst="rect">
            <a:avLst/>
          </a:prstGeom>
          <a:noFill/>
          <a:ln>
            <a:noFill/>
          </a:ln>
        </p:spPr>
        <p:txBody>
          <a:bodyPr spcFirstLastPara="1" wrap="square" lIns="90000" tIns="45000" rIns="90000" bIns="45000" anchor="t" anchorCtr="0">
            <a:noAutofit/>
          </a:bodyPr>
          <a:lstStyle/>
          <a:p>
            <a:pPr marL="457200" lvl="0" indent="0" algn="l" rtl="0">
              <a:lnSpc>
                <a:spcPct val="115000"/>
              </a:lnSpc>
              <a:spcBef>
                <a:spcPts val="0"/>
              </a:spcBef>
              <a:spcAft>
                <a:spcPts val="0"/>
              </a:spcAft>
              <a:buClr>
                <a:schemeClr val="dk1"/>
              </a:buClr>
              <a:buSzPts val="1500"/>
              <a:buFont typeface="Arial"/>
              <a:buNone/>
            </a:pPr>
            <a:r>
              <a:rPr lang="en-CA" sz="2000">
                <a:solidFill>
                  <a:schemeClr val="dk1"/>
                </a:solidFill>
              </a:rPr>
              <a:t>None</a:t>
            </a:r>
            <a:endParaRPr sz="2400">
              <a:solidFill>
                <a:schemeClr val="dk1"/>
              </a:solidFill>
            </a:endParaRPr>
          </a:p>
          <a:p>
            <a:pPr marL="0" marR="0" lvl="0" indent="0" algn="l" rtl="0">
              <a:lnSpc>
                <a:spcPct val="100000"/>
              </a:lnSpc>
              <a:spcBef>
                <a:spcPts val="0"/>
              </a:spcBef>
              <a:spcAft>
                <a:spcPts val="0"/>
              </a:spcAft>
              <a:buNone/>
            </a:pPr>
            <a:endParaRPr sz="2400">
              <a:solidFill>
                <a:schemeClr val="dk1"/>
              </a:solidFill>
            </a:endParaRPr>
          </a:p>
        </p:txBody>
      </p:sp>
      <p:pic>
        <p:nvPicPr>
          <p:cNvPr id="281" name="Google Shape;281;p33"/>
          <p:cNvPicPr preferRelativeResize="0"/>
          <p:nvPr/>
        </p:nvPicPr>
        <p:blipFill>
          <a:blip r:embed="rId3">
            <a:alphaModFix/>
          </a:blip>
          <a:stretch>
            <a:fillRect/>
          </a:stretch>
        </p:blipFill>
        <p:spPr>
          <a:xfrm>
            <a:off x="1212500" y="5284900"/>
            <a:ext cx="9767002" cy="9187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4"/>
          <p:cNvSpPr txBox="1"/>
          <p:nvPr/>
        </p:nvSpPr>
        <p:spPr>
          <a:xfrm>
            <a:off x="1981200" y="274680"/>
            <a:ext cx="8229300" cy="1142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CA" sz="4400"/>
              <a:t>getEdges</a:t>
            </a:r>
            <a:endParaRPr sz="4400">
              <a:solidFill>
                <a:srgbClr val="000000"/>
              </a:solidFill>
              <a:latin typeface="Calibri"/>
              <a:ea typeface="Calibri"/>
              <a:cs typeface="Calibri"/>
              <a:sym typeface="Calibri"/>
            </a:endParaRPr>
          </a:p>
        </p:txBody>
      </p:sp>
      <p:sp>
        <p:nvSpPr>
          <p:cNvPr id="287" name="Google Shape;287;p34"/>
          <p:cNvSpPr/>
          <p:nvPr/>
        </p:nvSpPr>
        <p:spPr>
          <a:xfrm>
            <a:off x="1229350" y="3121625"/>
            <a:ext cx="5738400" cy="460500"/>
          </a:xfrm>
          <a:prstGeom prst="rect">
            <a:avLst/>
          </a:prstGeom>
          <a:noFill/>
          <a:ln>
            <a:noFill/>
          </a:ln>
        </p:spPr>
        <p:txBody>
          <a:bodyPr spcFirstLastPara="1" wrap="square" lIns="90000" tIns="45000" rIns="90000" bIns="45000" anchor="t" anchorCtr="0">
            <a:noAutofit/>
          </a:bodyPr>
          <a:lstStyle/>
          <a:p>
            <a:pPr marL="0" lvl="0" indent="609600" algn="l" rtl="0">
              <a:lnSpc>
                <a:spcPct val="115000"/>
              </a:lnSpc>
              <a:spcBef>
                <a:spcPts val="0"/>
              </a:spcBef>
              <a:spcAft>
                <a:spcPts val="0"/>
              </a:spcAft>
              <a:buClr>
                <a:schemeClr val="dk1"/>
              </a:buClr>
              <a:buSzPts val="1500"/>
              <a:buFont typeface="Arial"/>
              <a:buNone/>
            </a:pPr>
            <a:r>
              <a:rPr lang="en-CA" sz="2000">
                <a:solidFill>
                  <a:schemeClr val="dk1"/>
                </a:solidFill>
              </a:rPr>
              <a:t>a0: a pointer to the </a:t>
            </a:r>
            <a:r>
              <a:rPr lang="en-CA" sz="2000" b="1">
                <a:solidFill>
                  <a:schemeClr val="dk1"/>
                </a:solidFill>
              </a:rPr>
              <a:t>instructionsArray</a:t>
            </a:r>
            <a:endParaRPr sz="2000" b="1">
              <a:solidFill>
                <a:schemeClr val="dk1"/>
              </a:solidFill>
            </a:endParaRPr>
          </a:p>
          <a:p>
            <a:pPr marL="0" lvl="0" indent="0" algn="l" rtl="0">
              <a:lnSpc>
                <a:spcPct val="115000"/>
              </a:lnSpc>
              <a:spcBef>
                <a:spcPts val="0"/>
              </a:spcBef>
              <a:spcAft>
                <a:spcPts val="0"/>
              </a:spcAft>
              <a:buClr>
                <a:schemeClr val="dk1"/>
              </a:buClr>
              <a:buSzPts val="1500"/>
              <a:buFont typeface="Arial"/>
              <a:buNone/>
            </a:pPr>
            <a:endParaRPr sz="2400">
              <a:solidFill>
                <a:schemeClr val="dk1"/>
              </a:solidFill>
            </a:endParaRPr>
          </a:p>
          <a:p>
            <a:pPr marL="0" marR="0" lvl="0" indent="0" algn="l" rtl="0">
              <a:lnSpc>
                <a:spcPct val="100000"/>
              </a:lnSpc>
              <a:spcBef>
                <a:spcPts val="0"/>
              </a:spcBef>
              <a:spcAft>
                <a:spcPts val="0"/>
              </a:spcAft>
              <a:buNone/>
            </a:pPr>
            <a:endParaRPr sz="2400">
              <a:solidFill>
                <a:schemeClr val="dk1"/>
              </a:solidFill>
            </a:endParaRPr>
          </a:p>
        </p:txBody>
      </p:sp>
      <p:sp>
        <p:nvSpPr>
          <p:cNvPr id="288" name="Google Shape;288;p34"/>
          <p:cNvSpPr/>
          <p:nvPr/>
        </p:nvSpPr>
        <p:spPr>
          <a:xfrm>
            <a:off x="1302517" y="2665617"/>
            <a:ext cx="19905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CA" sz="2400" b="1">
                <a:latin typeface="Calibri"/>
                <a:ea typeface="Calibri"/>
                <a:cs typeface="Calibri"/>
                <a:sym typeface="Calibri"/>
              </a:rPr>
              <a:t>Arguments</a:t>
            </a:r>
            <a:r>
              <a:rPr lang="en-CA" sz="2400" b="1">
                <a:solidFill>
                  <a:srgbClr val="000000"/>
                </a:solidFill>
                <a:latin typeface="Calibri"/>
                <a:ea typeface="Calibri"/>
                <a:cs typeface="Calibri"/>
                <a:sym typeface="Calibri"/>
              </a:rPr>
              <a:t>:</a:t>
            </a:r>
            <a:endParaRPr sz="2400">
              <a:solidFill>
                <a:schemeClr val="dk1"/>
              </a:solidFill>
              <a:latin typeface="Arial"/>
              <a:ea typeface="Arial"/>
              <a:cs typeface="Arial"/>
              <a:sym typeface="Arial"/>
            </a:endParaRPr>
          </a:p>
        </p:txBody>
      </p:sp>
      <p:sp>
        <p:nvSpPr>
          <p:cNvPr id="289" name="Google Shape;289;p34"/>
          <p:cNvSpPr/>
          <p:nvPr/>
        </p:nvSpPr>
        <p:spPr>
          <a:xfrm>
            <a:off x="1302515" y="4552359"/>
            <a:ext cx="2400300" cy="4605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CA" sz="2400" b="1">
                <a:solidFill>
                  <a:srgbClr val="000000"/>
                </a:solidFill>
                <a:latin typeface="Calibri"/>
                <a:ea typeface="Calibri"/>
                <a:cs typeface="Calibri"/>
                <a:sym typeface="Calibri"/>
              </a:rPr>
              <a:t>Return</a:t>
            </a:r>
            <a:r>
              <a:rPr lang="en-CA" sz="2400" b="1">
                <a:latin typeface="Calibri"/>
                <a:ea typeface="Calibri"/>
                <a:cs typeface="Calibri"/>
                <a:sym typeface="Calibri"/>
              </a:rPr>
              <a:t>s</a:t>
            </a:r>
            <a:r>
              <a:rPr lang="en-CA" sz="2400" b="1">
                <a:solidFill>
                  <a:srgbClr val="000000"/>
                </a:solidFill>
                <a:latin typeface="Calibri"/>
                <a:ea typeface="Calibri"/>
                <a:cs typeface="Calibri"/>
                <a:sym typeface="Calibri"/>
              </a:rPr>
              <a:t>:</a:t>
            </a:r>
            <a:endParaRPr sz="2400">
              <a:solidFill>
                <a:schemeClr val="dk1"/>
              </a:solidFill>
              <a:latin typeface="Arial"/>
              <a:ea typeface="Arial"/>
              <a:cs typeface="Arial"/>
              <a:sym typeface="Arial"/>
            </a:endParaRPr>
          </a:p>
        </p:txBody>
      </p:sp>
      <p:sp>
        <p:nvSpPr>
          <p:cNvPr id="290" name="Google Shape;290;p34"/>
          <p:cNvSpPr/>
          <p:nvPr/>
        </p:nvSpPr>
        <p:spPr>
          <a:xfrm>
            <a:off x="1229349" y="1758997"/>
            <a:ext cx="9898800" cy="829500"/>
          </a:xfrm>
          <a:prstGeom prst="rect">
            <a:avLst/>
          </a:prstGeom>
          <a:noFill/>
          <a:ln>
            <a:noFill/>
          </a:ln>
        </p:spPr>
        <p:txBody>
          <a:bodyPr spcFirstLastPara="1" wrap="square" lIns="90000" tIns="45000" rIns="90000" bIns="45000" anchor="t" anchorCtr="0">
            <a:noAutofit/>
          </a:bodyPr>
          <a:lstStyle/>
          <a:p>
            <a:pPr marL="609600" lvl="0" indent="0" algn="l" rtl="0">
              <a:lnSpc>
                <a:spcPct val="115000"/>
              </a:lnSpc>
              <a:spcBef>
                <a:spcPts val="0"/>
              </a:spcBef>
              <a:spcAft>
                <a:spcPts val="0"/>
              </a:spcAft>
              <a:buSzPts val="1500"/>
              <a:buNone/>
            </a:pPr>
            <a:r>
              <a:rPr lang="en-CA" sz="2000">
                <a:solidFill>
                  <a:schemeClr val="dk1"/>
                </a:solidFill>
              </a:rPr>
              <a:t>Creates a list of edges between basic blocks within a function's control flow graph.</a:t>
            </a:r>
            <a:endParaRPr sz="2000">
              <a:solidFill>
                <a:schemeClr val="dk1"/>
              </a:solidFill>
            </a:endParaRPr>
          </a:p>
          <a:p>
            <a:pPr marL="0" lvl="0" indent="609600" algn="l" rtl="0">
              <a:lnSpc>
                <a:spcPct val="115000"/>
              </a:lnSpc>
              <a:spcBef>
                <a:spcPts val="0"/>
              </a:spcBef>
              <a:spcAft>
                <a:spcPts val="0"/>
              </a:spcAft>
              <a:buSzPts val="1500"/>
              <a:buNone/>
            </a:pPr>
            <a:endParaRPr sz="2000">
              <a:solidFill>
                <a:schemeClr val="dk1"/>
              </a:solidFill>
            </a:endParaRPr>
          </a:p>
          <a:p>
            <a:pPr marL="609600" lvl="0" indent="0" algn="l" rtl="0">
              <a:lnSpc>
                <a:spcPct val="115000"/>
              </a:lnSpc>
              <a:spcBef>
                <a:spcPts val="0"/>
              </a:spcBef>
              <a:spcAft>
                <a:spcPts val="0"/>
              </a:spcAft>
              <a:buSzPts val="1500"/>
              <a:buNone/>
            </a:pPr>
            <a:endParaRPr sz="2000">
              <a:solidFill>
                <a:schemeClr val="dk1"/>
              </a:solidFill>
            </a:endParaRPr>
          </a:p>
        </p:txBody>
      </p:sp>
      <p:sp>
        <p:nvSpPr>
          <p:cNvPr id="291" name="Google Shape;291;p34"/>
          <p:cNvSpPr/>
          <p:nvPr/>
        </p:nvSpPr>
        <p:spPr>
          <a:xfrm>
            <a:off x="1302517" y="1343068"/>
            <a:ext cx="19905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CA" sz="2400" b="1">
                <a:solidFill>
                  <a:srgbClr val="000000"/>
                </a:solidFill>
                <a:latin typeface="Calibri"/>
                <a:ea typeface="Calibri"/>
                <a:cs typeface="Calibri"/>
                <a:sym typeface="Calibri"/>
              </a:rPr>
              <a:t>Description:</a:t>
            </a:r>
            <a:endParaRPr sz="2400">
              <a:solidFill>
                <a:schemeClr val="dk1"/>
              </a:solidFill>
              <a:latin typeface="Arial"/>
              <a:ea typeface="Arial"/>
              <a:cs typeface="Arial"/>
              <a:sym typeface="Arial"/>
            </a:endParaRPr>
          </a:p>
        </p:txBody>
      </p:sp>
      <p:sp>
        <p:nvSpPr>
          <p:cNvPr id="292" name="Google Shape;292;p34"/>
          <p:cNvSpPr/>
          <p:nvPr/>
        </p:nvSpPr>
        <p:spPr>
          <a:xfrm>
            <a:off x="1229350" y="3479788"/>
            <a:ext cx="5738400" cy="460500"/>
          </a:xfrm>
          <a:prstGeom prst="rect">
            <a:avLst/>
          </a:prstGeom>
          <a:noFill/>
          <a:ln>
            <a:noFill/>
          </a:ln>
        </p:spPr>
        <p:txBody>
          <a:bodyPr spcFirstLastPara="1" wrap="square" lIns="90000" tIns="45000" rIns="90000" bIns="45000" anchor="t" anchorCtr="0">
            <a:noAutofit/>
          </a:bodyPr>
          <a:lstStyle/>
          <a:p>
            <a:pPr marL="0" lvl="0" indent="609600" algn="l" rtl="0">
              <a:lnSpc>
                <a:spcPct val="115000"/>
              </a:lnSpc>
              <a:spcBef>
                <a:spcPts val="0"/>
              </a:spcBef>
              <a:spcAft>
                <a:spcPts val="0"/>
              </a:spcAft>
              <a:buClr>
                <a:schemeClr val="dk1"/>
              </a:buClr>
              <a:buSzPts val="1500"/>
              <a:buFont typeface="Arial"/>
              <a:buNone/>
            </a:pPr>
            <a:r>
              <a:rPr lang="en-CA" sz="2000">
                <a:solidFill>
                  <a:schemeClr val="dk1"/>
                </a:solidFill>
              </a:rPr>
              <a:t>a1: a pointer to the </a:t>
            </a:r>
            <a:r>
              <a:rPr lang="en-CA" sz="2000" b="1">
                <a:solidFill>
                  <a:schemeClr val="dk1"/>
                </a:solidFill>
              </a:rPr>
              <a:t>leadersArray</a:t>
            </a:r>
            <a:endParaRPr sz="2400" b="1">
              <a:solidFill>
                <a:schemeClr val="dk1"/>
              </a:solidFill>
            </a:endParaRPr>
          </a:p>
        </p:txBody>
      </p:sp>
      <p:sp>
        <p:nvSpPr>
          <p:cNvPr id="293" name="Google Shape;293;p34"/>
          <p:cNvSpPr/>
          <p:nvPr/>
        </p:nvSpPr>
        <p:spPr>
          <a:xfrm>
            <a:off x="1302525" y="4939575"/>
            <a:ext cx="5738400" cy="460500"/>
          </a:xfrm>
          <a:prstGeom prst="rect">
            <a:avLst/>
          </a:prstGeom>
          <a:noFill/>
          <a:ln>
            <a:noFill/>
          </a:ln>
        </p:spPr>
        <p:txBody>
          <a:bodyPr spcFirstLastPara="1" wrap="square" lIns="90000" tIns="45000" rIns="90000" bIns="45000" anchor="t" anchorCtr="0">
            <a:noAutofit/>
          </a:bodyPr>
          <a:lstStyle/>
          <a:p>
            <a:pPr marL="457200" lvl="0" indent="0" algn="l" rtl="0">
              <a:lnSpc>
                <a:spcPct val="115000"/>
              </a:lnSpc>
              <a:spcBef>
                <a:spcPts val="0"/>
              </a:spcBef>
              <a:spcAft>
                <a:spcPts val="0"/>
              </a:spcAft>
              <a:buClr>
                <a:schemeClr val="dk1"/>
              </a:buClr>
              <a:buSzPts val="1500"/>
              <a:buFont typeface="Arial"/>
              <a:buNone/>
            </a:pPr>
            <a:r>
              <a:rPr lang="en-CA" sz="2000">
                <a:solidFill>
                  <a:schemeClr val="dk1"/>
                </a:solidFill>
              </a:rPr>
              <a:t>None</a:t>
            </a:r>
            <a:endParaRPr sz="2400">
              <a:solidFill>
                <a:schemeClr val="dk1"/>
              </a:solidFill>
            </a:endParaRPr>
          </a:p>
          <a:p>
            <a:pPr marL="0" marR="0" lvl="0" indent="0" algn="l" rtl="0">
              <a:lnSpc>
                <a:spcPct val="100000"/>
              </a:lnSpc>
              <a:spcBef>
                <a:spcPts val="0"/>
              </a:spcBef>
              <a:spcAft>
                <a:spcPts val="0"/>
              </a:spcAft>
              <a:buNone/>
            </a:pPr>
            <a:endParaRPr sz="2400">
              <a:solidFill>
                <a:schemeClr val="dk1"/>
              </a:solidFill>
            </a:endParaRPr>
          </a:p>
        </p:txBody>
      </p:sp>
      <p:sp>
        <p:nvSpPr>
          <p:cNvPr id="294" name="Google Shape;294;p34"/>
          <p:cNvSpPr/>
          <p:nvPr/>
        </p:nvSpPr>
        <p:spPr>
          <a:xfrm>
            <a:off x="1229350" y="3817751"/>
            <a:ext cx="5738400" cy="425700"/>
          </a:xfrm>
          <a:prstGeom prst="rect">
            <a:avLst/>
          </a:prstGeom>
          <a:noFill/>
          <a:ln>
            <a:noFill/>
          </a:ln>
        </p:spPr>
        <p:txBody>
          <a:bodyPr spcFirstLastPara="1" wrap="square" lIns="90000" tIns="45000" rIns="90000" bIns="45000" anchor="t" anchorCtr="0">
            <a:noAutofit/>
          </a:bodyPr>
          <a:lstStyle/>
          <a:p>
            <a:pPr marL="0" lvl="0" indent="609600" algn="l" rtl="0">
              <a:lnSpc>
                <a:spcPct val="115000"/>
              </a:lnSpc>
              <a:spcBef>
                <a:spcPts val="0"/>
              </a:spcBef>
              <a:spcAft>
                <a:spcPts val="0"/>
              </a:spcAft>
              <a:buClr>
                <a:schemeClr val="dk1"/>
              </a:buClr>
              <a:buSzPts val="1500"/>
              <a:buFont typeface="Arial"/>
              <a:buNone/>
            </a:pPr>
            <a:r>
              <a:rPr lang="en-CA" sz="2000">
                <a:solidFill>
                  <a:schemeClr val="dk1"/>
                </a:solidFill>
              </a:rPr>
              <a:t>a2: a pointer to the </a:t>
            </a:r>
            <a:r>
              <a:rPr lang="en-CA" sz="2000" b="1">
                <a:solidFill>
                  <a:schemeClr val="dk1"/>
                </a:solidFill>
              </a:rPr>
              <a:t>edgesList</a:t>
            </a:r>
            <a:endParaRPr sz="2000" b="1">
              <a:solidFill>
                <a:schemeClr val="dk1"/>
              </a:solidFill>
            </a:endParaRPr>
          </a:p>
        </p:txBody>
      </p:sp>
      <p:pic>
        <p:nvPicPr>
          <p:cNvPr id="295" name="Google Shape;295;p34"/>
          <p:cNvPicPr preferRelativeResize="0"/>
          <p:nvPr/>
        </p:nvPicPr>
        <p:blipFill>
          <a:blip r:embed="rId3">
            <a:alphaModFix/>
          </a:blip>
          <a:stretch>
            <a:fillRect/>
          </a:stretch>
        </p:blipFill>
        <p:spPr>
          <a:xfrm>
            <a:off x="7924825" y="3220862"/>
            <a:ext cx="2716072" cy="31234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5"/>
          <p:cNvSpPr txBox="1"/>
          <p:nvPr/>
        </p:nvSpPr>
        <p:spPr>
          <a:xfrm>
            <a:off x="1981200" y="274680"/>
            <a:ext cx="8229300" cy="1142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CA" sz="4400">
                <a:solidFill>
                  <a:schemeClr val="dk1"/>
                </a:solidFill>
              </a:rPr>
              <a:t>getSuccessors</a:t>
            </a:r>
            <a:endParaRPr sz="4400">
              <a:solidFill>
                <a:srgbClr val="000000"/>
              </a:solidFill>
              <a:latin typeface="Calibri"/>
              <a:ea typeface="Calibri"/>
              <a:cs typeface="Calibri"/>
              <a:sym typeface="Calibri"/>
            </a:endParaRPr>
          </a:p>
        </p:txBody>
      </p:sp>
      <p:sp>
        <p:nvSpPr>
          <p:cNvPr id="301" name="Google Shape;301;p35"/>
          <p:cNvSpPr/>
          <p:nvPr/>
        </p:nvSpPr>
        <p:spPr>
          <a:xfrm>
            <a:off x="1229350" y="3121625"/>
            <a:ext cx="5738400" cy="460500"/>
          </a:xfrm>
          <a:prstGeom prst="rect">
            <a:avLst/>
          </a:prstGeom>
          <a:noFill/>
          <a:ln>
            <a:noFill/>
          </a:ln>
        </p:spPr>
        <p:txBody>
          <a:bodyPr spcFirstLastPara="1" wrap="square" lIns="90000" tIns="45000" rIns="90000" bIns="45000" anchor="t" anchorCtr="0">
            <a:noAutofit/>
          </a:bodyPr>
          <a:lstStyle/>
          <a:p>
            <a:pPr marL="0" lvl="0" indent="609600" algn="l" rtl="0">
              <a:lnSpc>
                <a:spcPct val="115000"/>
              </a:lnSpc>
              <a:spcBef>
                <a:spcPts val="0"/>
              </a:spcBef>
              <a:spcAft>
                <a:spcPts val="0"/>
              </a:spcAft>
              <a:buClr>
                <a:schemeClr val="dk1"/>
              </a:buClr>
              <a:buSzPts val="1500"/>
              <a:buFont typeface="Arial"/>
              <a:buNone/>
            </a:pPr>
            <a:r>
              <a:rPr lang="en-CA" sz="2000">
                <a:solidFill>
                  <a:schemeClr val="dk1"/>
                </a:solidFill>
              </a:rPr>
              <a:t>a0: a pointer to the </a:t>
            </a:r>
            <a:r>
              <a:rPr lang="en-CA" sz="2000" b="1">
                <a:solidFill>
                  <a:schemeClr val="dk1"/>
                </a:solidFill>
              </a:rPr>
              <a:t>instructionsArray</a:t>
            </a:r>
            <a:endParaRPr sz="2000" b="1">
              <a:solidFill>
                <a:schemeClr val="dk1"/>
              </a:solidFill>
            </a:endParaRPr>
          </a:p>
          <a:p>
            <a:pPr marL="0" lvl="0" indent="0" algn="l" rtl="0">
              <a:lnSpc>
                <a:spcPct val="115000"/>
              </a:lnSpc>
              <a:spcBef>
                <a:spcPts val="0"/>
              </a:spcBef>
              <a:spcAft>
                <a:spcPts val="0"/>
              </a:spcAft>
              <a:buClr>
                <a:schemeClr val="dk1"/>
              </a:buClr>
              <a:buSzPts val="1500"/>
              <a:buFont typeface="Arial"/>
              <a:buNone/>
            </a:pPr>
            <a:endParaRPr sz="2400">
              <a:solidFill>
                <a:schemeClr val="dk1"/>
              </a:solidFill>
            </a:endParaRPr>
          </a:p>
          <a:p>
            <a:pPr marL="0" marR="0" lvl="0" indent="0" algn="l" rtl="0">
              <a:lnSpc>
                <a:spcPct val="100000"/>
              </a:lnSpc>
              <a:spcBef>
                <a:spcPts val="0"/>
              </a:spcBef>
              <a:spcAft>
                <a:spcPts val="0"/>
              </a:spcAft>
              <a:buNone/>
            </a:pPr>
            <a:endParaRPr sz="2400">
              <a:solidFill>
                <a:schemeClr val="dk1"/>
              </a:solidFill>
            </a:endParaRPr>
          </a:p>
        </p:txBody>
      </p:sp>
      <p:sp>
        <p:nvSpPr>
          <p:cNvPr id="302" name="Google Shape;302;p35"/>
          <p:cNvSpPr/>
          <p:nvPr/>
        </p:nvSpPr>
        <p:spPr>
          <a:xfrm>
            <a:off x="1302517" y="2665617"/>
            <a:ext cx="19905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CA" sz="2400" b="1">
                <a:latin typeface="Calibri"/>
                <a:ea typeface="Calibri"/>
                <a:cs typeface="Calibri"/>
                <a:sym typeface="Calibri"/>
              </a:rPr>
              <a:t>Arguments</a:t>
            </a:r>
            <a:r>
              <a:rPr lang="en-CA" sz="2400" b="1">
                <a:solidFill>
                  <a:srgbClr val="000000"/>
                </a:solidFill>
                <a:latin typeface="Calibri"/>
                <a:ea typeface="Calibri"/>
                <a:cs typeface="Calibri"/>
                <a:sym typeface="Calibri"/>
              </a:rPr>
              <a:t>:</a:t>
            </a:r>
            <a:endParaRPr sz="2400">
              <a:solidFill>
                <a:schemeClr val="dk1"/>
              </a:solidFill>
              <a:latin typeface="Arial"/>
              <a:ea typeface="Arial"/>
              <a:cs typeface="Arial"/>
              <a:sym typeface="Arial"/>
            </a:endParaRPr>
          </a:p>
        </p:txBody>
      </p:sp>
      <p:sp>
        <p:nvSpPr>
          <p:cNvPr id="303" name="Google Shape;303;p35"/>
          <p:cNvSpPr/>
          <p:nvPr/>
        </p:nvSpPr>
        <p:spPr>
          <a:xfrm>
            <a:off x="1302515" y="4552359"/>
            <a:ext cx="2400300" cy="4605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CA" sz="2400" b="1">
                <a:solidFill>
                  <a:srgbClr val="000000"/>
                </a:solidFill>
                <a:latin typeface="Calibri"/>
                <a:ea typeface="Calibri"/>
                <a:cs typeface="Calibri"/>
                <a:sym typeface="Calibri"/>
              </a:rPr>
              <a:t>Return</a:t>
            </a:r>
            <a:r>
              <a:rPr lang="en-CA" sz="2400" b="1">
                <a:latin typeface="Calibri"/>
                <a:ea typeface="Calibri"/>
                <a:cs typeface="Calibri"/>
                <a:sym typeface="Calibri"/>
              </a:rPr>
              <a:t>s</a:t>
            </a:r>
            <a:r>
              <a:rPr lang="en-CA" sz="2400" b="1">
                <a:solidFill>
                  <a:srgbClr val="000000"/>
                </a:solidFill>
                <a:latin typeface="Calibri"/>
                <a:ea typeface="Calibri"/>
                <a:cs typeface="Calibri"/>
                <a:sym typeface="Calibri"/>
              </a:rPr>
              <a:t>:</a:t>
            </a:r>
            <a:endParaRPr sz="2400">
              <a:solidFill>
                <a:schemeClr val="dk1"/>
              </a:solidFill>
              <a:latin typeface="Arial"/>
              <a:ea typeface="Arial"/>
              <a:cs typeface="Arial"/>
              <a:sym typeface="Arial"/>
            </a:endParaRPr>
          </a:p>
        </p:txBody>
      </p:sp>
      <p:sp>
        <p:nvSpPr>
          <p:cNvPr id="304" name="Google Shape;304;p35"/>
          <p:cNvSpPr/>
          <p:nvPr/>
        </p:nvSpPr>
        <p:spPr>
          <a:xfrm>
            <a:off x="1229349" y="1758997"/>
            <a:ext cx="9898800" cy="829500"/>
          </a:xfrm>
          <a:prstGeom prst="rect">
            <a:avLst/>
          </a:prstGeom>
          <a:noFill/>
          <a:ln>
            <a:noFill/>
          </a:ln>
        </p:spPr>
        <p:txBody>
          <a:bodyPr spcFirstLastPara="1" wrap="square" lIns="90000" tIns="45000" rIns="90000" bIns="45000" anchor="t" anchorCtr="0">
            <a:noAutofit/>
          </a:bodyPr>
          <a:lstStyle/>
          <a:p>
            <a:pPr marL="609600" lvl="0" indent="0" algn="l" rtl="0">
              <a:lnSpc>
                <a:spcPct val="115000"/>
              </a:lnSpc>
              <a:spcBef>
                <a:spcPts val="0"/>
              </a:spcBef>
              <a:spcAft>
                <a:spcPts val="0"/>
              </a:spcAft>
              <a:buClr>
                <a:schemeClr val="dk1"/>
              </a:buClr>
              <a:buSzPts val="1500"/>
              <a:buFont typeface="Arial"/>
              <a:buNone/>
            </a:pPr>
            <a:r>
              <a:rPr lang="en-CA" sz="2000">
                <a:solidFill>
                  <a:schemeClr val="dk1"/>
                </a:solidFill>
              </a:rPr>
              <a:t>Creates a list of immediate successors for each basic block within a function’s control flow graph.</a:t>
            </a:r>
            <a:endParaRPr sz="2000">
              <a:solidFill>
                <a:schemeClr val="dk1"/>
              </a:solidFill>
            </a:endParaRPr>
          </a:p>
          <a:p>
            <a:pPr marL="609600" lvl="0" indent="0" algn="l" rtl="0">
              <a:lnSpc>
                <a:spcPct val="115000"/>
              </a:lnSpc>
              <a:spcBef>
                <a:spcPts val="0"/>
              </a:spcBef>
              <a:spcAft>
                <a:spcPts val="0"/>
              </a:spcAft>
              <a:buSzPts val="1500"/>
              <a:buNone/>
            </a:pPr>
            <a:endParaRPr sz="2000">
              <a:solidFill>
                <a:schemeClr val="dk1"/>
              </a:solidFill>
            </a:endParaRPr>
          </a:p>
        </p:txBody>
      </p:sp>
      <p:sp>
        <p:nvSpPr>
          <p:cNvPr id="305" name="Google Shape;305;p35"/>
          <p:cNvSpPr/>
          <p:nvPr/>
        </p:nvSpPr>
        <p:spPr>
          <a:xfrm>
            <a:off x="1302517" y="1343068"/>
            <a:ext cx="19905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CA" sz="2400" b="1">
                <a:solidFill>
                  <a:srgbClr val="000000"/>
                </a:solidFill>
                <a:latin typeface="Calibri"/>
                <a:ea typeface="Calibri"/>
                <a:cs typeface="Calibri"/>
                <a:sym typeface="Calibri"/>
              </a:rPr>
              <a:t>Description:</a:t>
            </a:r>
            <a:endParaRPr sz="2400">
              <a:solidFill>
                <a:schemeClr val="dk1"/>
              </a:solidFill>
              <a:latin typeface="Arial"/>
              <a:ea typeface="Arial"/>
              <a:cs typeface="Arial"/>
              <a:sym typeface="Arial"/>
            </a:endParaRPr>
          </a:p>
        </p:txBody>
      </p:sp>
      <p:sp>
        <p:nvSpPr>
          <p:cNvPr id="306" name="Google Shape;306;p35"/>
          <p:cNvSpPr/>
          <p:nvPr/>
        </p:nvSpPr>
        <p:spPr>
          <a:xfrm>
            <a:off x="1229350" y="3479788"/>
            <a:ext cx="5738400" cy="460500"/>
          </a:xfrm>
          <a:prstGeom prst="rect">
            <a:avLst/>
          </a:prstGeom>
          <a:noFill/>
          <a:ln>
            <a:noFill/>
          </a:ln>
        </p:spPr>
        <p:txBody>
          <a:bodyPr spcFirstLastPara="1" wrap="square" lIns="90000" tIns="45000" rIns="90000" bIns="45000" anchor="t" anchorCtr="0">
            <a:noAutofit/>
          </a:bodyPr>
          <a:lstStyle/>
          <a:p>
            <a:pPr marL="0" lvl="0" indent="609600" algn="l" rtl="0">
              <a:lnSpc>
                <a:spcPct val="115000"/>
              </a:lnSpc>
              <a:spcBef>
                <a:spcPts val="0"/>
              </a:spcBef>
              <a:spcAft>
                <a:spcPts val="0"/>
              </a:spcAft>
              <a:buClr>
                <a:schemeClr val="dk1"/>
              </a:buClr>
              <a:buSzPts val="1500"/>
              <a:buFont typeface="Arial"/>
              <a:buNone/>
            </a:pPr>
            <a:r>
              <a:rPr lang="en-CA" sz="2000">
                <a:solidFill>
                  <a:schemeClr val="dk1"/>
                </a:solidFill>
              </a:rPr>
              <a:t>a1: a pointer to the </a:t>
            </a:r>
            <a:r>
              <a:rPr lang="en-CA" sz="2000" b="1">
                <a:solidFill>
                  <a:schemeClr val="dk1"/>
                </a:solidFill>
              </a:rPr>
              <a:t>leadersArray</a:t>
            </a:r>
            <a:endParaRPr sz="2400" b="1">
              <a:solidFill>
                <a:schemeClr val="dk1"/>
              </a:solidFill>
            </a:endParaRPr>
          </a:p>
        </p:txBody>
      </p:sp>
      <p:sp>
        <p:nvSpPr>
          <p:cNvPr id="307" name="Google Shape;307;p35"/>
          <p:cNvSpPr/>
          <p:nvPr/>
        </p:nvSpPr>
        <p:spPr>
          <a:xfrm>
            <a:off x="1302525" y="4939575"/>
            <a:ext cx="5738400" cy="460500"/>
          </a:xfrm>
          <a:prstGeom prst="rect">
            <a:avLst/>
          </a:prstGeom>
          <a:noFill/>
          <a:ln>
            <a:noFill/>
          </a:ln>
        </p:spPr>
        <p:txBody>
          <a:bodyPr spcFirstLastPara="1" wrap="square" lIns="90000" tIns="45000" rIns="90000" bIns="45000" anchor="t" anchorCtr="0">
            <a:noAutofit/>
          </a:bodyPr>
          <a:lstStyle/>
          <a:p>
            <a:pPr marL="457200" lvl="0" indent="0" algn="l" rtl="0">
              <a:lnSpc>
                <a:spcPct val="115000"/>
              </a:lnSpc>
              <a:spcBef>
                <a:spcPts val="0"/>
              </a:spcBef>
              <a:spcAft>
                <a:spcPts val="0"/>
              </a:spcAft>
              <a:buClr>
                <a:schemeClr val="dk1"/>
              </a:buClr>
              <a:buSzPts val="1500"/>
              <a:buFont typeface="Arial"/>
              <a:buNone/>
            </a:pPr>
            <a:r>
              <a:rPr lang="en-CA" sz="2000">
                <a:solidFill>
                  <a:schemeClr val="dk1"/>
                </a:solidFill>
              </a:rPr>
              <a:t>None</a:t>
            </a:r>
            <a:endParaRPr sz="2400">
              <a:solidFill>
                <a:schemeClr val="dk1"/>
              </a:solidFill>
            </a:endParaRPr>
          </a:p>
          <a:p>
            <a:pPr marL="0" marR="0" lvl="0" indent="0" algn="l" rtl="0">
              <a:lnSpc>
                <a:spcPct val="100000"/>
              </a:lnSpc>
              <a:spcBef>
                <a:spcPts val="0"/>
              </a:spcBef>
              <a:spcAft>
                <a:spcPts val="0"/>
              </a:spcAft>
              <a:buNone/>
            </a:pPr>
            <a:endParaRPr sz="2400">
              <a:solidFill>
                <a:schemeClr val="dk1"/>
              </a:solidFill>
            </a:endParaRPr>
          </a:p>
        </p:txBody>
      </p:sp>
      <p:sp>
        <p:nvSpPr>
          <p:cNvPr id="308" name="Google Shape;308;p35"/>
          <p:cNvSpPr/>
          <p:nvPr/>
        </p:nvSpPr>
        <p:spPr>
          <a:xfrm>
            <a:off x="1229350" y="3817751"/>
            <a:ext cx="5738400" cy="425700"/>
          </a:xfrm>
          <a:prstGeom prst="rect">
            <a:avLst/>
          </a:prstGeom>
          <a:noFill/>
          <a:ln>
            <a:noFill/>
          </a:ln>
        </p:spPr>
        <p:txBody>
          <a:bodyPr spcFirstLastPara="1" wrap="square" lIns="90000" tIns="45000" rIns="90000" bIns="45000" anchor="t" anchorCtr="0">
            <a:noAutofit/>
          </a:bodyPr>
          <a:lstStyle/>
          <a:p>
            <a:pPr marL="0" lvl="0" indent="609600" algn="l" rtl="0">
              <a:lnSpc>
                <a:spcPct val="115000"/>
              </a:lnSpc>
              <a:spcBef>
                <a:spcPts val="0"/>
              </a:spcBef>
              <a:spcAft>
                <a:spcPts val="0"/>
              </a:spcAft>
              <a:buClr>
                <a:schemeClr val="dk1"/>
              </a:buClr>
              <a:buSzPts val="1500"/>
              <a:buFont typeface="Arial"/>
              <a:buNone/>
            </a:pPr>
            <a:r>
              <a:rPr lang="en-CA" sz="2000">
                <a:solidFill>
                  <a:schemeClr val="dk1"/>
                </a:solidFill>
              </a:rPr>
              <a:t>a2: a pointer to the </a:t>
            </a:r>
            <a:r>
              <a:rPr lang="en-CA" sz="2000" b="1">
                <a:solidFill>
                  <a:schemeClr val="dk1"/>
                </a:solidFill>
              </a:rPr>
              <a:t>successorsTable</a:t>
            </a:r>
            <a:endParaRPr sz="2400" b="1">
              <a:solidFill>
                <a:schemeClr val="dk1"/>
              </a:solidFill>
            </a:endParaRPr>
          </a:p>
        </p:txBody>
      </p:sp>
      <p:pic>
        <p:nvPicPr>
          <p:cNvPr id="309" name="Google Shape;309;p35"/>
          <p:cNvPicPr preferRelativeResize="0"/>
          <p:nvPr/>
        </p:nvPicPr>
        <p:blipFill>
          <a:blip r:embed="rId3">
            <a:alphaModFix/>
          </a:blip>
          <a:stretch>
            <a:fillRect/>
          </a:stretch>
        </p:blipFill>
        <p:spPr>
          <a:xfrm>
            <a:off x="6208700" y="4243447"/>
            <a:ext cx="4919450" cy="202975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6"/>
          <p:cNvSpPr txBox="1"/>
          <p:nvPr/>
        </p:nvSpPr>
        <p:spPr>
          <a:xfrm>
            <a:off x="1981200" y="274680"/>
            <a:ext cx="8229300" cy="1142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CA" sz="4400" dirty="0" err="1">
                <a:solidFill>
                  <a:schemeClr val="dk1"/>
                </a:solidFill>
              </a:rPr>
              <a:t>getPredecessors</a:t>
            </a:r>
            <a:endParaRPr sz="4400" dirty="0">
              <a:solidFill>
                <a:srgbClr val="000000"/>
              </a:solidFill>
              <a:latin typeface="Calibri"/>
              <a:ea typeface="Calibri"/>
              <a:cs typeface="Calibri"/>
              <a:sym typeface="Calibri"/>
            </a:endParaRPr>
          </a:p>
        </p:txBody>
      </p:sp>
      <p:sp>
        <p:nvSpPr>
          <p:cNvPr id="315" name="Google Shape;315;p36"/>
          <p:cNvSpPr/>
          <p:nvPr/>
        </p:nvSpPr>
        <p:spPr>
          <a:xfrm>
            <a:off x="1229350" y="3121625"/>
            <a:ext cx="5738400" cy="460500"/>
          </a:xfrm>
          <a:prstGeom prst="rect">
            <a:avLst/>
          </a:prstGeom>
          <a:noFill/>
          <a:ln>
            <a:noFill/>
          </a:ln>
        </p:spPr>
        <p:txBody>
          <a:bodyPr spcFirstLastPara="1" wrap="square" lIns="90000" tIns="45000" rIns="90000" bIns="45000" anchor="t" anchorCtr="0">
            <a:noAutofit/>
          </a:bodyPr>
          <a:lstStyle/>
          <a:p>
            <a:pPr marL="0" lvl="0" indent="609600" algn="l" rtl="0">
              <a:lnSpc>
                <a:spcPct val="115000"/>
              </a:lnSpc>
              <a:spcBef>
                <a:spcPts val="0"/>
              </a:spcBef>
              <a:spcAft>
                <a:spcPts val="0"/>
              </a:spcAft>
              <a:buClr>
                <a:schemeClr val="dk1"/>
              </a:buClr>
              <a:buSzPts val="1500"/>
              <a:buFont typeface="Arial"/>
              <a:buNone/>
            </a:pPr>
            <a:r>
              <a:rPr lang="en-CA" sz="2000">
                <a:solidFill>
                  <a:schemeClr val="dk1"/>
                </a:solidFill>
              </a:rPr>
              <a:t>a0: a pointer to the </a:t>
            </a:r>
            <a:r>
              <a:rPr lang="en-CA" sz="2000" b="1">
                <a:solidFill>
                  <a:schemeClr val="dk1"/>
                </a:solidFill>
              </a:rPr>
              <a:t>instructionsArray</a:t>
            </a:r>
            <a:endParaRPr sz="2000" b="1">
              <a:solidFill>
                <a:schemeClr val="dk1"/>
              </a:solidFill>
            </a:endParaRPr>
          </a:p>
          <a:p>
            <a:pPr marL="0" lvl="0" indent="0" algn="l" rtl="0">
              <a:lnSpc>
                <a:spcPct val="115000"/>
              </a:lnSpc>
              <a:spcBef>
                <a:spcPts val="0"/>
              </a:spcBef>
              <a:spcAft>
                <a:spcPts val="0"/>
              </a:spcAft>
              <a:buClr>
                <a:schemeClr val="dk1"/>
              </a:buClr>
              <a:buSzPts val="1500"/>
              <a:buFont typeface="Arial"/>
              <a:buNone/>
            </a:pPr>
            <a:endParaRPr sz="2400">
              <a:solidFill>
                <a:schemeClr val="dk1"/>
              </a:solidFill>
            </a:endParaRPr>
          </a:p>
          <a:p>
            <a:pPr marL="0" marR="0" lvl="0" indent="0" algn="l" rtl="0">
              <a:lnSpc>
                <a:spcPct val="100000"/>
              </a:lnSpc>
              <a:spcBef>
                <a:spcPts val="0"/>
              </a:spcBef>
              <a:spcAft>
                <a:spcPts val="0"/>
              </a:spcAft>
              <a:buNone/>
            </a:pPr>
            <a:endParaRPr sz="2400">
              <a:solidFill>
                <a:schemeClr val="dk1"/>
              </a:solidFill>
            </a:endParaRPr>
          </a:p>
        </p:txBody>
      </p:sp>
      <p:sp>
        <p:nvSpPr>
          <p:cNvPr id="316" name="Google Shape;316;p36"/>
          <p:cNvSpPr/>
          <p:nvPr/>
        </p:nvSpPr>
        <p:spPr>
          <a:xfrm>
            <a:off x="1302517" y="2665617"/>
            <a:ext cx="19905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CA" sz="2400" b="1">
                <a:latin typeface="Calibri"/>
                <a:ea typeface="Calibri"/>
                <a:cs typeface="Calibri"/>
                <a:sym typeface="Calibri"/>
              </a:rPr>
              <a:t>Arguments</a:t>
            </a:r>
            <a:r>
              <a:rPr lang="en-CA" sz="2400" b="1">
                <a:solidFill>
                  <a:srgbClr val="000000"/>
                </a:solidFill>
                <a:latin typeface="Calibri"/>
                <a:ea typeface="Calibri"/>
                <a:cs typeface="Calibri"/>
                <a:sym typeface="Calibri"/>
              </a:rPr>
              <a:t>:</a:t>
            </a:r>
            <a:endParaRPr sz="2400">
              <a:solidFill>
                <a:schemeClr val="dk1"/>
              </a:solidFill>
              <a:latin typeface="Arial"/>
              <a:ea typeface="Arial"/>
              <a:cs typeface="Arial"/>
              <a:sym typeface="Arial"/>
            </a:endParaRPr>
          </a:p>
        </p:txBody>
      </p:sp>
      <p:sp>
        <p:nvSpPr>
          <p:cNvPr id="317" name="Google Shape;317;p36"/>
          <p:cNvSpPr/>
          <p:nvPr/>
        </p:nvSpPr>
        <p:spPr>
          <a:xfrm>
            <a:off x="1302515" y="4552359"/>
            <a:ext cx="2400300" cy="4605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CA" sz="2400" b="1">
                <a:solidFill>
                  <a:srgbClr val="000000"/>
                </a:solidFill>
                <a:latin typeface="Calibri"/>
                <a:ea typeface="Calibri"/>
                <a:cs typeface="Calibri"/>
                <a:sym typeface="Calibri"/>
              </a:rPr>
              <a:t>Return</a:t>
            </a:r>
            <a:r>
              <a:rPr lang="en-CA" sz="2400" b="1">
                <a:latin typeface="Calibri"/>
                <a:ea typeface="Calibri"/>
                <a:cs typeface="Calibri"/>
                <a:sym typeface="Calibri"/>
              </a:rPr>
              <a:t>s</a:t>
            </a:r>
            <a:r>
              <a:rPr lang="en-CA" sz="2400" b="1">
                <a:solidFill>
                  <a:srgbClr val="000000"/>
                </a:solidFill>
                <a:latin typeface="Calibri"/>
                <a:ea typeface="Calibri"/>
                <a:cs typeface="Calibri"/>
                <a:sym typeface="Calibri"/>
              </a:rPr>
              <a:t>:</a:t>
            </a:r>
            <a:endParaRPr sz="2400">
              <a:solidFill>
                <a:schemeClr val="dk1"/>
              </a:solidFill>
              <a:latin typeface="Arial"/>
              <a:ea typeface="Arial"/>
              <a:cs typeface="Arial"/>
              <a:sym typeface="Arial"/>
            </a:endParaRPr>
          </a:p>
        </p:txBody>
      </p:sp>
      <p:sp>
        <p:nvSpPr>
          <p:cNvPr id="318" name="Google Shape;318;p36"/>
          <p:cNvSpPr/>
          <p:nvPr/>
        </p:nvSpPr>
        <p:spPr>
          <a:xfrm>
            <a:off x="1229349" y="1758997"/>
            <a:ext cx="9898800" cy="829500"/>
          </a:xfrm>
          <a:prstGeom prst="rect">
            <a:avLst/>
          </a:prstGeom>
          <a:noFill/>
          <a:ln>
            <a:noFill/>
          </a:ln>
        </p:spPr>
        <p:txBody>
          <a:bodyPr spcFirstLastPara="1" wrap="square" lIns="90000" tIns="45000" rIns="90000" bIns="45000" anchor="t" anchorCtr="0">
            <a:noAutofit/>
          </a:bodyPr>
          <a:lstStyle/>
          <a:p>
            <a:pPr marL="609600" lvl="0" indent="0" algn="l" rtl="0">
              <a:lnSpc>
                <a:spcPct val="115000"/>
              </a:lnSpc>
              <a:spcBef>
                <a:spcPts val="0"/>
              </a:spcBef>
              <a:spcAft>
                <a:spcPts val="0"/>
              </a:spcAft>
              <a:buSzPts val="1500"/>
              <a:buNone/>
            </a:pPr>
            <a:r>
              <a:rPr lang="en-CA" sz="2000">
                <a:solidFill>
                  <a:schemeClr val="dk1"/>
                </a:solidFill>
              </a:rPr>
              <a:t>Creates a list of immediate predecessors for each basic block within a function’s control flow graph.</a:t>
            </a:r>
            <a:endParaRPr sz="2000">
              <a:solidFill>
                <a:schemeClr val="dk1"/>
              </a:solidFill>
            </a:endParaRPr>
          </a:p>
          <a:p>
            <a:pPr marL="609600" lvl="0" indent="0" algn="l" rtl="0">
              <a:lnSpc>
                <a:spcPct val="115000"/>
              </a:lnSpc>
              <a:spcBef>
                <a:spcPts val="0"/>
              </a:spcBef>
              <a:spcAft>
                <a:spcPts val="0"/>
              </a:spcAft>
              <a:buSzPts val="1500"/>
              <a:buNone/>
            </a:pPr>
            <a:endParaRPr sz="2000">
              <a:solidFill>
                <a:schemeClr val="dk1"/>
              </a:solidFill>
            </a:endParaRPr>
          </a:p>
        </p:txBody>
      </p:sp>
      <p:sp>
        <p:nvSpPr>
          <p:cNvPr id="319" name="Google Shape;319;p36"/>
          <p:cNvSpPr/>
          <p:nvPr/>
        </p:nvSpPr>
        <p:spPr>
          <a:xfrm>
            <a:off x="1302517" y="1343068"/>
            <a:ext cx="19905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CA" sz="2400" b="1">
                <a:solidFill>
                  <a:srgbClr val="000000"/>
                </a:solidFill>
                <a:latin typeface="Calibri"/>
                <a:ea typeface="Calibri"/>
                <a:cs typeface="Calibri"/>
                <a:sym typeface="Calibri"/>
              </a:rPr>
              <a:t>Description:</a:t>
            </a:r>
            <a:endParaRPr sz="2400">
              <a:solidFill>
                <a:schemeClr val="dk1"/>
              </a:solidFill>
              <a:latin typeface="Arial"/>
              <a:ea typeface="Arial"/>
              <a:cs typeface="Arial"/>
              <a:sym typeface="Arial"/>
            </a:endParaRPr>
          </a:p>
        </p:txBody>
      </p:sp>
      <p:sp>
        <p:nvSpPr>
          <p:cNvPr id="320" name="Google Shape;320;p36"/>
          <p:cNvSpPr/>
          <p:nvPr/>
        </p:nvSpPr>
        <p:spPr>
          <a:xfrm>
            <a:off x="1229350" y="3479788"/>
            <a:ext cx="5738400" cy="460500"/>
          </a:xfrm>
          <a:prstGeom prst="rect">
            <a:avLst/>
          </a:prstGeom>
          <a:noFill/>
          <a:ln>
            <a:noFill/>
          </a:ln>
        </p:spPr>
        <p:txBody>
          <a:bodyPr spcFirstLastPara="1" wrap="square" lIns="90000" tIns="45000" rIns="90000" bIns="45000" anchor="t" anchorCtr="0">
            <a:noAutofit/>
          </a:bodyPr>
          <a:lstStyle/>
          <a:p>
            <a:pPr marL="0" lvl="0" indent="609600" algn="l" rtl="0">
              <a:lnSpc>
                <a:spcPct val="115000"/>
              </a:lnSpc>
              <a:spcBef>
                <a:spcPts val="0"/>
              </a:spcBef>
              <a:spcAft>
                <a:spcPts val="0"/>
              </a:spcAft>
              <a:buClr>
                <a:schemeClr val="dk1"/>
              </a:buClr>
              <a:buSzPts val="1500"/>
              <a:buFont typeface="Arial"/>
              <a:buNone/>
            </a:pPr>
            <a:r>
              <a:rPr lang="en-CA" sz="2000">
                <a:solidFill>
                  <a:schemeClr val="dk1"/>
                </a:solidFill>
              </a:rPr>
              <a:t>a1: a pointer to the </a:t>
            </a:r>
            <a:r>
              <a:rPr lang="en-CA" sz="2000" b="1">
                <a:solidFill>
                  <a:schemeClr val="dk1"/>
                </a:solidFill>
              </a:rPr>
              <a:t>leadersArray</a:t>
            </a:r>
            <a:endParaRPr sz="2400" b="1">
              <a:solidFill>
                <a:schemeClr val="dk1"/>
              </a:solidFill>
            </a:endParaRPr>
          </a:p>
        </p:txBody>
      </p:sp>
      <p:sp>
        <p:nvSpPr>
          <p:cNvPr id="321" name="Google Shape;321;p36"/>
          <p:cNvSpPr/>
          <p:nvPr/>
        </p:nvSpPr>
        <p:spPr>
          <a:xfrm>
            <a:off x="1302525" y="4939575"/>
            <a:ext cx="5738400" cy="460500"/>
          </a:xfrm>
          <a:prstGeom prst="rect">
            <a:avLst/>
          </a:prstGeom>
          <a:noFill/>
          <a:ln>
            <a:noFill/>
          </a:ln>
        </p:spPr>
        <p:txBody>
          <a:bodyPr spcFirstLastPara="1" wrap="square" lIns="90000" tIns="45000" rIns="90000" bIns="45000" anchor="t" anchorCtr="0">
            <a:noAutofit/>
          </a:bodyPr>
          <a:lstStyle/>
          <a:p>
            <a:pPr marL="457200" lvl="0" indent="0" algn="l" rtl="0">
              <a:lnSpc>
                <a:spcPct val="115000"/>
              </a:lnSpc>
              <a:spcBef>
                <a:spcPts val="0"/>
              </a:spcBef>
              <a:spcAft>
                <a:spcPts val="0"/>
              </a:spcAft>
              <a:buClr>
                <a:schemeClr val="dk1"/>
              </a:buClr>
              <a:buSzPts val="1500"/>
              <a:buFont typeface="Arial"/>
              <a:buNone/>
            </a:pPr>
            <a:r>
              <a:rPr lang="en-CA" sz="2000">
                <a:solidFill>
                  <a:schemeClr val="dk1"/>
                </a:solidFill>
              </a:rPr>
              <a:t>None</a:t>
            </a:r>
            <a:endParaRPr sz="2400">
              <a:solidFill>
                <a:schemeClr val="dk1"/>
              </a:solidFill>
            </a:endParaRPr>
          </a:p>
          <a:p>
            <a:pPr marL="0" marR="0" lvl="0" indent="0" algn="l" rtl="0">
              <a:lnSpc>
                <a:spcPct val="100000"/>
              </a:lnSpc>
              <a:spcBef>
                <a:spcPts val="0"/>
              </a:spcBef>
              <a:spcAft>
                <a:spcPts val="0"/>
              </a:spcAft>
              <a:buNone/>
            </a:pPr>
            <a:endParaRPr sz="2400">
              <a:solidFill>
                <a:schemeClr val="dk1"/>
              </a:solidFill>
            </a:endParaRPr>
          </a:p>
        </p:txBody>
      </p:sp>
      <p:sp>
        <p:nvSpPr>
          <p:cNvPr id="322" name="Google Shape;322;p36"/>
          <p:cNvSpPr/>
          <p:nvPr/>
        </p:nvSpPr>
        <p:spPr>
          <a:xfrm>
            <a:off x="1229350" y="3817751"/>
            <a:ext cx="5738400" cy="425700"/>
          </a:xfrm>
          <a:prstGeom prst="rect">
            <a:avLst/>
          </a:prstGeom>
          <a:noFill/>
          <a:ln>
            <a:noFill/>
          </a:ln>
        </p:spPr>
        <p:txBody>
          <a:bodyPr spcFirstLastPara="1" wrap="square" lIns="90000" tIns="45000" rIns="90000" bIns="45000" anchor="t" anchorCtr="0">
            <a:noAutofit/>
          </a:bodyPr>
          <a:lstStyle/>
          <a:p>
            <a:pPr marL="0" lvl="0" indent="609600" algn="l" rtl="0">
              <a:lnSpc>
                <a:spcPct val="115000"/>
              </a:lnSpc>
              <a:spcBef>
                <a:spcPts val="0"/>
              </a:spcBef>
              <a:spcAft>
                <a:spcPts val="0"/>
              </a:spcAft>
              <a:buClr>
                <a:schemeClr val="dk1"/>
              </a:buClr>
              <a:buSzPts val="1500"/>
              <a:buFont typeface="Arial"/>
              <a:buNone/>
            </a:pPr>
            <a:r>
              <a:rPr lang="en-CA" sz="2000">
                <a:solidFill>
                  <a:schemeClr val="dk1"/>
                </a:solidFill>
              </a:rPr>
              <a:t>a2: a pointer to the </a:t>
            </a:r>
            <a:r>
              <a:rPr lang="en-CA" sz="2000" b="1">
                <a:solidFill>
                  <a:schemeClr val="dk1"/>
                </a:solidFill>
              </a:rPr>
              <a:t>predecessorsTable</a:t>
            </a:r>
            <a:endParaRPr sz="2400" b="1">
              <a:solidFill>
                <a:schemeClr val="dk1"/>
              </a:solidFill>
            </a:endParaRPr>
          </a:p>
        </p:txBody>
      </p:sp>
      <p:pic>
        <p:nvPicPr>
          <p:cNvPr id="323" name="Google Shape;323;p36"/>
          <p:cNvPicPr preferRelativeResize="0"/>
          <p:nvPr/>
        </p:nvPicPr>
        <p:blipFill>
          <a:blip r:embed="rId3">
            <a:alphaModFix/>
          </a:blip>
          <a:stretch>
            <a:fillRect/>
          </a:stretch>
        </p:blipFill>
        <p:spPr>
          <a:xfrm>
            <a:off x="6313075" y="4179900"/>
            <a:ext cx="4762952" cy="1967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7"/>
          <p:cNvSpPr txBox="1"/>
          <p:nvPr/>
        </p:nvSpPr>
        <p:spPr>
          <a:xfrm>
            <a:off x="1981200" y="274680"/>
            <a:ext cx="8229300" cy="1142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CA" sz="4400"/>
              <a:t>getBranchImm (helper)</a:t>
            </a:r>
            <a:endParaRPr sz="4400">
              <a:solidFill>
                <a:srgbClr val="000000"/>
              </a:solidFill>
              <a:latin typeface="Calibri"/>
              <a:ea typeface="Calibri"/>
              <a:cs typeface="Calibri"/>
              <a:sym typeface="Calibri"/>
            </a:endParaRPr>
          </a:p>
        </p:txBody>
      </p:sp>
      <p:sp>
        <p:nvSpPr>
          <p:cNvPr id="329" name="Google Shape;329;p37"/>
          <p:cNvSpPr/>
          <p:nvPr/>
        </p:nvSpPr>
        <p:spPr>
          <a:xfrm>
            <a:off x="1302550" y="3005772"/>
            <a:ext cx="9898800" cy="460500"/>
          </a:xfrm>
          <a:prstGeom prst="rect">
            <a:avLst/>
          </a:prstGeom>
          <a:noFill/>
          <a:ln>
            <a:noFill/>
          </a:ln>
        </p:spPr>
        <p:txBody>
          <a:bodyPr spcFirstLastPara="1" wrap="square" lIns="90000" tIns="45000" rIns="90000" bIns="45000" anchor="t" anchorCtr="0">
            <a:noAutofit/>
          </a:bodyPr>
          <a:lstStyle/>
          <a:p>
            <a:pPr marL="0" lvl="0" indent="609600" algn="l" rtl="0">
              <a:lnSpc>
                <a:spcPct val="115000"/>
              </a:lnSpc>
              <a:spcBef>
                <a:spcPts val="0"/>
              </a:spcBef>
              <a:spcAft>
                <a:spcPts val="0"/>
              </a:spcAft>
              <a:buSzPts val="1500"/>
              <a:buNone/>
            </a:pPr>
            <a:r>
              <a:rPr lang="en-CA" sz="2000">
                <a:solidFill>
                  <a:schemeClr val="dk1"/>
                </a:solidFill>
              </a:rPr>
              <a:t>a0: a </a:t>
            </a:r>
            <a:r>
              <a:rPr lang="en-CA" sz="2000" b="1">
                <a:solidFill>
                  <a:schemeClr val="dk1"/>
                </a:solidFill>
              </a:rPr>
              <a:t>branch</a:t>
            </a:r>
            <a:r>
              <a:rPr lang="en-CA" sz="2000">
                <a:solidFill>
                  <a:schemeClr val="dk1"/>
                </a:solidFill>
              </a:rPr>
              <a:t> instruction word</a:t>
            </a:r>
            <a:endParaRPr sz="2000">
              <a:solidFill>
                <a:schemeClr val="dk1"/>
              </a:solidFill>
            </a:endParaRPr>
          </a:p>
        </p:txBody>
      </p:sp>
      <p:sp>
        <p:nvSpPr>
          <p:cNvPr id="330" name="Google Shape;330;p37"/>
          <p:cNvSpPr/>
          <p:nvPr/>
        </p:nvSpPr>
        <p:spPr>
          <a:xfrm>
            <a:off x="1365950" y="4265222"/>
            <a:ext cx="9625500" cy="550200"/>
          </a:xfrm>
          <a:prstGeom prst="rect">
            <a:avLst/>
          </a:prstGeom>
          <a:noFill/>
          <a:ln>
            <a:noFill/>
          </a:ln>
        </p:spPr>
        <p:txBody>
          <a:bodyPr spcFirstLastPara="1" wrap="square" lIns="90000" tIns="45000" rIns="90000" bIns="45000" anchor="t" anchorCtr="0">
            <a:noAutofit/>
          </a:bodyPr>
          <a:lstStyle/>
          <a:p>
            <a:pPr marL="0" lvl="0" indent="0" algn="l" rtl="0">
              <a:lnSpc>
                <a:spcPct val="115000"/>
              </a:lnSpc>
              <a:spcBef>
                <a:spcPts val="0"/>
              </a:spcBef>
              <a:spcAft>
                <a:spcPts val="0"/>
              </a:spcAft>
              <a:buSzPts val="1500"/>
              <a:buNone/>
            </a:pPr>
            <a:r>
              <a:rPr lang="en-CA" sz="2000">
                <a:solidFill>
                  <a:schemeClr val="dk1"/>
                </a:solidFill>
              </a:rPr>
              <a:t>       a0: a sign extended immediate</a:t>
            </a:r>
            <a:endParaRPr sz="2400">
              <a:solidFill>
                <a:schemeClr val="dk1"/>
              </a:solidFill>
            </a:endParaRPr>
          </a:p>
          <a:p>
            <a:pPr marL="609600" marR="0" lvl="0" indent="0" algn="l" rtl="0">
              <a:lnSpc>
                <a:spcPct val="100000"/>
              </a:lnSpc>
              <a:spcBef>
                <a:spcPts val="0"/>
              </a:spcBef>
              <a:spcAft>
                <a:spcPts val="0"/>
              </a:spcAft>
              <a:buNone/>
            </a:pPr>
            <a:endParaRPr sz="2400">
              <a:solidFill>
                <a:schemeClr val="dk1"/>
              </a:solidFill>
            </a:endParaRPr>
          </a:p>
        </p:txBody>
      </p:sp>
      <p:sp>
        <p:nvSpPr>
          <p:cNvPr id="331" name="Google Shape;331;p37"/>
          <p:cNvSpPr/>
          <p:nvPr/>
        </p:nvSpPr>
        <p:spPr>
          <a:xfrm>
            <a:off x="1302517" y="2613305"/>
            <a:ext cx="19905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CA" sz="2400" b="1">
                <a:latin typeface="Calibri"/>
                <a:ea typeface="Calibri"/>
                <a:cs typeface="Calibri"/>
                <a:sym typeface="Calibri"/>
              </a:rPr>
              <a:t>Arguments</a:t>
            </a:r>
            <a:r>
              <a:rPr lang="en-CA" sz="2400" b="1">
                <a:solidFill>
                  <a:srgbClr val="000000"/>
                </a:solidFill>
                <a:latin typeface="Calibri"/>
                <a:ea typeface="Calibri"/>
                <a:cs typeface="Calibri"/>
                <a:sym typeface="Calibri"/>
              </a:rPr>
              <a:t>:</a:t>
            </a:r>
            <a:endParaRPr sz="2400">
              <a:solidFill>
                <a:schemeClr val="dk1"/>
              </a:solidFill>
              <a:latin typeface="Arial"/>
              <a:ea typeface="Arial"/>
              <a:cs typeface="Arial"/>
              <a:sym typeface="Arial"/>
            </a:endParaRPr>
          </a:p>
        </p:txBody>
      </p:sp>
      <p:sp>
        <p:nvSpPr>
          <p:cNvPr id="332" name="Google Shape;332;p37"/>
          <p:cNvSpPr/>
          <p:nvPr/>
        </p:nvSpPr>
        <p:spPr>
          <a:xfrm>
            <a:off x="1302515" y="3810271"/>
            <a:ext cx="2400300" cy="4605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CA" sz="2400" b="1">
                <a:solidFill>
                  <a:srgbClr val="000000"/>
                </a:solidFill>
                <a:latin typeface="Calibri"/>
                <a:ea typeface="Calibri"/>
                <a:cs typeface="Calibri"/>
                <a:sym typeface="Calibri"/>
              </a:rPr>
              <a:t>Return</a:t>
            </a:r>
            <a:r>
              <a:rPr lang="en-CA" sz="2400" b="1">
                <a:latin typeface="Calibri"/>
                <a:ea typeface="Calibri"/>
                <a:cs typeface="Calibri"/>
                <a:sym typeface="Calibri"/>
              </a:rPr>
              <a:t>s</a:t>
            </a:r>
            <a:r>
              <a:rPr lang="en-CA" sz="2400" b="1">
                <a:solidFill>
                  <a:srgbClr val="000000"/>
                </a:solidFill>
                <a:latin typeface="Calibri"/>
                <a:ea typeface="Calibri"/>
                <a:cs typeface="Calibri"/>
                <a:sym typeface="Calibri"/>
              </a:rPr>
              <a:t>:</a:t>
            </a:r>
            <a:endParaRPr sz="2400">
              <a:solidFill>
                <a:schemeClr val="dk1"/>
              </a:solidFill>
              <a:latin typeface="Arial"/>
              <a:ea typeface="Arial"/>
              <a:cs typeface="Arial"/>
              <a:sym typeface="Arial"/>
            </a:endParaRPr>
          </a:p>
        </p:txBody>
      </p:sp>
      <p:sp>
        <p:nvSpPr>
          <p:cNvPr id="333" name="Google Shape;333;p37"/>
          <p:cNvSpPr/>
          <p:nvPr/>
        </p:nvSpPr>
        <p:spPr>
          <a:xfrm>
            <a:off x="1302550" y="1759000"/>
            <a:ext cx="10166700" cy="829500"/>
          </a:xfrm>
          <a:prstGeom prst="rect">
            <a:avLst/>
          </a:prstGeom>
          <a:noFill/>
          <a:ln>
            <a:noFill/>
          </a:ln>
        </p:spPr>
        <p:txBody>
          <a:bodyPr spcFirstLastPara="1" wrap="square" lIns="90000" tIns="45000" rIns="90000" bIns="45000" anchor="t" anchorCtr="0">
            <a:noAutofit/>
          </a:bodyPr>
          <a:lstStyle/>
          <a:p>
            <a:pPr marL="609600" lvl="0" indent="0" algn="l" rtl="0">
              <a:lnSpc>
                <a:spcPct val="115000"/>
              </a:lnSpc>
              <a:spcBef>
                <a:spcPts val="0"/>
              </a:spcBef>
              <a:spcAft>
                <a:spcPts val="0"/>
              </a:spcAft>
              <a:buSzPts val="1500"/>
              <a:buNone/>
            </a:pPr>
            <a:r>
              <a:rPr lang="en-CA" sz="2000">
                <a:solidFill>
                  <a:schemeClr val="dk1"/>
                </a:solidFill>
              </a:rPr>
              <a:t>Takes a branch instruction (</a:t>
            </a:r>
            <a:r>
              <a:rPr lang="en-CA" sz="2000" b="1">
                <a:solidFill>
                  <a:schemeClr val="dk1"/>
                </a:solidFill>
              </a:rPr>
              <a:t>SB-type</a:t>
            </a:r>
            <a:r>
              <a:rPr lang="en-CA" sz="2000">
                <a:solidFill>
                  <a:schemeClr val="dk1"/>
                </a:solidFill>
              </a:rPr>
              <a:t>) and extracts the sign-extended immediate</a:t>
            </a:r>
            <a:endParaRPr sz="2000">
              <a:solidFill>
                <a:schemeClr val="dk1"/>
              </a:solidFill>
            </a:endParaRPr>
          </a:p>
        </p:txBody>
      </p:sp>
      <p:sp>
        <p:nvSpPr>
          <p:cNvPr id="334" name="Google Shape;334;p37"/>
          <p:cNvSpPr/>
          <p:nvPr/>
        </p:nvSpPr>
        <p:spPr>
          <a:xfrm>
            <a:off x="1302517" y="1343068"/>
            <a:ext cx="19905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CA" sz="2400" b="1">
                <a:solidFill>
                  <a:srgbClr val="000000"/>
                </a:solidFill>
                <a:latin typeface="Calibri"/>
                <a:ea typeface="Calibri"/>
                <a:cs typeface="Calibri"/>
                <a:sym typeface="Calibri"/>
              </a:rPr>
              <a:t>Description:</a:t>
            </a:r>
            <a:endParaRPr sz="2400">
              <a:solidFill>
                <a:schemeClr val="dk1"/>
              </a:solidFill>
              <a:latin typeface="Arial"/>
              <a:ea typeface="Arial"/>
              <a:cs typeface="Arial"/>
              <a:sym typeface="Arial"/>
            </a:endParaRPr>
          </a:p>
        </p:txBody>
      </p:sp>
      <p:pic>
        <p:nvPicPr>
          <p:cNvPr id="335" name="Google Shape;335;p37"/>
          <p:cNvPicPr preferRelativeResize="0"/>
          <p:nvPr/>
        </p:nvPicPr>
        <p:blipFill>
          <a:blip r:embed="rId3">
            <a:alphaModFix/>
          </a:blip>
          <a:stretch>
            <a:fillRect/>
          </a:stretch>
        </p:blipFill>
        <p:spPr>
          <a:xfrm>
            <a:off x="1302525" y="5054510"/>
            <a:ext cx="9688927" cy="122656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p:nvPr/>
        </p:nvSpPr>
        <p:spPr>
          <a:xfrm>
            <a:off x="1981200" y="274680"/>
            <a:ext cx="8229300" cy="1142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CA" sz="4400"/>
              <a:t>Basic Blocks</a:t>
            </a:r>
            <a:endParaRPr sz="4400">
              <a:solidFill>
                <a:srgbClr val="000000"/>
              </a:solidFill>
              <a:latin typeface="Calibri"/>
              <a:ea typeface="Calibri"/>
              <a:cs typeface="Calibri"/>
              <a:sym typeface="Calibri"/>
            </a:endParaRPr>
          </a:p>
        </p:txBody>
      </p:sp>
      <p:sp>
        <p:nvSpPr>
          <p:cNvPr id="103" name="Google Shape;103;p15"/>
          <p:cNvSpPr txBox="1"/>
          <p:nvPr/>
        </p:nvSpPr>
        <p:spPr>
          <a:xfrm>
            <a:off x="723425" y="2644300"/>
            <a:ext cx="6534900" cy="88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000" dirty="0">
                <a:solidFill>
                  <a:schemeClr val="dk1"/>
                </a:solidFill>
              </a:rPr>
              <a:t>A basic block is a segment of code where instructions execute in order from start to finish.</a:t>
            </a:r>
            <a:endParaRPr sz="2000" dirty="0">
              <a:solidFill>
                <a:schemeClr val="dk1"/>
              </a:solidFill>
            </a:endParaRPr>
          </a:p>
        </p:txBody>
      </p:sp>
      <p:sp>
        <p:nvSpPr>
          <p:cNvPr id="104" name="Google Shape;104;p15"/>
          <p:cNvSpPr txBox="1"/>
          <p:nvPr/>
        </p:nvSpPr>
        <p:spPr>
          <a:xfrm>
            <a:off x="723425" y="3763425"/>
            <a:ext cx="6691800" cy="89252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CA" sz="2000" dirty="0"/>
              <a:t>Once execution enters a block, all instructions in the block must be executed.</a:t>
            </a:r>
            <a:endParaRPr sz="2000" dirty="0"/>
          </a:p>
        </p:txBody>
      </p:sp>
      <p:sp>
        <p:nvSpPr>
          <p:cNvPr id="105" name="Google Shape;105;p15"/>
          <p:cNvSpPr txBox="1"/>
          <p:nvPr/>
        </p:nvSpPr>
        <p:spPr>
          <a:xfrm>
            <a:off x="723425" y="4944900"/>
            <a:ext cx="6354000" cy="800189"/>
          </a:xfrm>
          <a:prstGeom prst="rect">
            <a:avLst/>
          </a:prstGeom>
          <a:noFill/>
          <a:ln>
            <a:noFill/>
          </a:ln>
        </p:spPr>
        <p:txBody>
          <a:bodyPr spcFirstLastPara="1" wrap="square" lIns="91425" tIns="91425" rIns="91425" bIns="91425" anchor="t" anchorCtr="0">
            <a:spAutoFit/>
          </a:bodyPr>
          <a:lstStyle/>
          <a:p>
            <a:pPr lvl="0"/>
            <a:r>
              <a:rPr lang="en-CA" sz="2000" dirty="0"/>
              <a:t>Only the first instruction of a basic block can be the target for a branch or jump instruction.</a:t>
            </a:r>
            <a:endParaRPr sz="2000" dirty="0"/>
          </a:p>
        </p:txBody>
      </p:sp>
      <p:sp>
        <p:nvSpPr>
          <p:cNvPr id="106" name="Google Shape;106;p15"/>
          <p:cNvSpPr txBox="1"/>
          <p:nvPr/>
        </p:nvSpPr>
        <p:spPr>
          <a:xfrm>
            <a:off x="801875" y="1825313"/>
            <a:ext cx="6534900" cy="53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000" dirty="0">
                <a:solidFill>
                  <a:schemeClr val="dk1"/>
                </a:solidFill>
              </a:rPr>
              <a:t>The nodes of a  CFG are basic blocks.</a:t>
            </a:r>
            <a:endParaRPr sz="2000" dirty="0">
              <a:solidFill>
                <a:schemeClr val="dk1"/>
              </a:solidFill>
            </a:endParaRPr>
          </a:p>
        </p:txBody>
      </p:sp>
      <p:pic>
        <p:nvPicPr>
          <p:cNvPr id="107" name="Google Shape;107;p15"/>
          <p:cNvPicPr preferRelativeResize="0"/>
          <p:nvPr/>
        </p:nvPicPr>
        <p:blipFill>
          <a:blip r:embed="rId3">
            <a:alphaModFix/>
          </a:blip>
          <a:stretch>
            <a:fillRect/>
          </a:stretch>
        </p:blipFill>
        <p:spPr>
          <a:xfrm>
            <a:off x="8255000" y="1625725"/>
            <a:ext cx="3041649" cy="46595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8"/>
          <p:cNvSpPr txBox="1"/>
          <p:nvPr/>
        </p:nvSpPr>
        <p:spPr>
          <a:xfrm>
            <a:off x="1981200" y="274680"/>
            <a:ext cx="8229300" cy="1142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CA" sz="4400" dirty="0" err="1"/>
              <a:t>getJalImm</a:t>
            </a:r>
            <a:r>
              <a:rPr lang="en-CA" sz="4400" dirty="0"/>
              <a:t> (optional helper)</a:t>
            </a:r>
            <a:endParaRPr sz="4400" dirty="0">
              <a:solidFill>
                <a:srgbClr val="000000"/>
              </a:solidFill>
              <a:latin typeface="Calibri"/>
              <a:ea typeface="Calibri"/>
              <a:cs typeface="Calibri"/>
              <a:sym typeface="Calibri"/>
            </a:endParaRPr>
          </a:p>
        </p:txBody>
      </p:sp>
      <p:sp>
        <p:nvSpPr>
          <p:cNvPr id="341" name="Google Shape;341;p38"/>
          <p:cNvSpPr/>
          <p:nvPr/>
        </p:nvSpPr>
        <p:spPr>
          <a:xfrm>
            <a:off x="1302550" y="3005772"/>
            <a:ext cx="9898800" cy="460500"/>
          </a:xfrm>
          <a:prstGeom prst="rect">
            <a:avLst/>
          </a:prstGeom>
          <a:noFill/>
          <a:ln>
            <a:noFill/>
          </a:ln>
        </p:spPr>
        <p:txBody>
          <a:bodyPr spcFirstLastPara="1" wrap="square" lIns="90000" tIns="45000" rIns="90000" bIns="45000" anchor="t" anchorCtr="0">
            <a:noAutofit/>
          </a:bodyPr>
          <a:lstStyle/>
          <a:p>
            <a:pPr marL="0" lvl="0" indent="609600" algn="l" rtl="0">
              <a:lnSpc>
                <a:spcPct val="115000"/>
              </a:lnSpc>
              <a:spcBef>
                <a:spcPts val="0"/>
              </a:spcBef>
              <a:spcAft>
                <a:spcPts val="0"/>
              </a:spcAft>
              <a:buSzPts val="1500"/>
              <a:buNone/>
            </a:pPr>
            <a:r>
              <a:rPr lang="en-CA" sz="2000">
                <a:solidFill>
                  <a:schemeClr val="dk1"/>
                </a:solidFill>
              </a:rPr>
              <a:t>a0: a </a:t>
            </a:r>
            <a:r>
              <a:rPr lang="en-CA" sz="2000" b="1">
                <a:solidFill>
                  <a:schemeClr val="dk1"/>
                </a:solidFill>
              </a:rPr>
              <a:t>jal</a:t>
            </a:r>
            <a:r>
              <a:rPr lang="en-CA" sz="2000">
                <a:solidFill>
                  <a:schemeClr val="dk1"/>
                </a:solidFill>
              </a:rPr>
              <a:t> instruction word</a:t>
            </a:r>
            <a:endParaRPr sz="2000">
              <a:solidFill>
                <a:schemeClr val="dk1"/>
              </a:solidFill>
            </a:endParaRPr>
          </a:p>
        </p:txBody>
      </p:sp>
      <p:sp>
        <p:nvSpPr>
          <p:cNvPr id="342" name="Google Shape;342;p38"/>
          <p:cNvSpPr/>
          <p:nvPr/>
        </p:nvSpPr>
        <p:spPr>
          <a:xfrm>
            <a:off x="1365950" y="4265222"/>
            <a:ext cx="9625500" cy="550200"/>
          </a:xfrm>
          <a:prstGeom prst="rect">
            <a:avLst/>
          </a:prstGeom>
          <a:noFill/>
          <a:ln>
            <a:noFill/>
          </a:ln>
        </p:spPr>
        <p:txBody>
          <a:bodyPr spcFirstLastPara="1" wrap="square" lIns="90000" tIns="45000" rIns="90000" bIns="45000" anchor="t" anchorCtr="0">
            <a:noAutofit/>
          </a:bodyPr>
          <a:lstStyle/>
          <a:p>
            <a:pPr marL="0" lvl="0" indent="0" algn="l" rtl="0">
              <a:lnSpc>
                <a:spcPct val="115000"/>
              </a:lnSpc>
              <a:spcBef>
                <a:spcPts val="0"/>
              </a:spcBef>
              <a:spcAft>
                <a:spcPts val="0"/>
              </a:spcAft>
              <a:buSzPts val="1500"/>
              <a:buNone/>
            </a:pPr>
            <a:r>
              <a:rPr lang="en-CA" sz="2000">
                <a:solidFill>
                  <a:schemeClr val="dk1"/>
                </a:solidFill>
              </a:rPr>
              <a:t>       a0: a sign extended immediate</a:t>
            </a:r>
            <a:endParaRPr sz="2400">
              <a:solidFill>
                <a:schemeClr val="dk1"/>
              </a:solidFill>
            </a:endParaRPr>
          </a:p>
          <a:p>
            <a:pPr marL="609600" marR="0" lvl="0" indent="0" algn="l" rtl="0">
              <a:lnSpc>
                <a:spcPct val="100000"/>
              </a:lnSpc>
              <a:spcBef>
                <a:spcPts val="0"/>
              </a:spcBef>
              <a:spcAft>
                <a:spcPts val="0"/>
              </a:spcAft>
              <a:buNone/>
            </a:pPr>
            <a:endParaRPr sz="2400">
              <a:solidFill>
                <a:schemeClr val="dk1"/>
              </a:solidFill>
            </a:endParaRPr>
          </a:p>
        </p:txBody>
      </p:sp>
      <p:sp>
        <p:nvSpPr>
          <p:cNvPr id="343" name="Google Shape;343;p38"/>
          <p:cNvSpPr/>
          <p:nvPr/>
        </p:nvSpPr>
        <p:spPr>
          <a:xfrm>
            <a:off x="1302517" y="2613305"/>
            <a:ext cx="19905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CA" sz="2400" b="1">
                <a:latin typeface="Calibri"/>
                <a:ea typeface="Calibri"/>
                <a:cs typeface="Calibri"/>
                <a:sym typeface="Calibri"/>
              </a:rPr>
              <a:t>Arguments</a:t>
            </a:r>
            <a:r>
              <a:rPr lang="en-CA" sz="2400" b="1">
                <a:solidFill>
                  <a:srgbClr val="000000"/>
                </a:solidFill>
                <a:latin typeface="Calibri"/>
                <a:ea typeface="Calibri"/>
                <a:cs typeface="Calibri"/>
                <a:sym typeface="Calibri"/>
              </a:rPr>
              <a:t>:</a:t>
            </a:r>
            <a:endParaRPr sz="2400">
              <a:solidFill>
                <a:schemeClr val="dk1"/>
              </a:solidFill>
              <a:latin typeface="Arial"/>
              <a:ea typeface="Arial"/>
              <a:cs typeface="Arial"/>
              <a:sym typeface="Arial"/>
            </a:endParaRPr>
          </a:p>
        </p:txBody>
      </p:sp>
      <p:sp>
        <p:nvSpPr>
          <p:cNvPr id="344" name="Google Shape;344;p38"/>
          <p:cNvSpPr/>
          <p:nvPr/>
        </p:nvSpPr>
        <p:spPr>
          <a:xfrm>
            <a:off x="1302515" y="3810271"/>
            <a:ext cx="2400300" cy="4605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CA" sz="2400" b="1">
                <a:solidFill>
                  <a:srgbClr val="000000"/>
                </a:solidFill>
                <a:latin typeface="Calibri"/>
                <a:ea typeface="Calibri"/>
                <a:cs typeface="Calibri"/>
                <a:sym typeface="Calibri"/>
              </a:rPr>
              <a:t>Return</a:t>
            </a:r>
            <a:r>
              <a:rPr lang="en-CA" sz="2400" b="1">
                <a:latin typeface="Calibri"/>
                <a:ea typeface="Calibri"/>
                <a:cs typeface="Calibri"/>
                <a:sym typeface="Calibri"/>
              </a:rPr>
              <a:t>s</a:t>
            </a:r>
            <a:r>
              <a:rPr lang="en-CA" sz="2400" b="1">
                <a:solidFill>
                  <a:srgbClr val="000000"/>
                </a:solidFill>
                <a:latin typeface="Calibri"/>
                <a:ea typeface="Calibri"/>
                <a:cs typeface="Calibri"/>
                <a:sym typeface="Calibri"/>
              </a:rPr>
              <a:t>:</a:t>
            </a:r>
            <a:endParaRPr sz="2400">
              <a:solidFill>
                <a:schemeClr val="dk1"/>
              </a:solidFill>
              <a:latin typeface="Arial"/>
              <a:ea typeface="Arial"/>
              <a:cs typeface="Arial"/>
              <a:sym typeface="Arial"/>
            </a:endParaRPr>
          </a:p>
        </p:txBody>
      </p:sp>
      <p:sp>
        <p:nvSpPr>
          <p:cNvPr id="345" name="Google Shape;345;p38"/>
          <p:cNvSpPr/>
          <p:nvPr/>
        </p:nvSpPr>
        <p:spPr>
          <a:xfrm>
            <a:off x="1302550" y="1759000"/>
            <a:ext cx="10166700" cy="829500"/>
          </a:xfrm>
          <a:prstGeom prst="rect">
            <a:avLst/>
          </a:prstGeom>
          <a:noFill/>
          <a:ln>
            <a:noFill/>
          </a:ln>
        </p:spPr>
        <p:txBody>
          <a:bodyPr spcFirstLastPara="1" wrap="square" lIns="90000" tIns="45000" rIns="90000" bIns="45000" anchor="t" anchorCtr="0">
            <a:noAutofit/>
          </a:bodyPr>
          <a:lstStyle/>
          <a:p>
            <a:pPr marL="609600" lvl="0" indent="0" algn="l" rtl="0">
              <a:lnSpc>
                <a:spcPct val="115000"/>
              </a:lnSpc>
              <a:spcBef>
                <a:spcPts val="0"/>
              </a:spcBef>
              <a:spcAft>
                <a:spcPts val="0"/>
              </a:spcAft>
              <a:buSzPts val="1500"/>
              <a:buNone/>
            </a:pPr>
            <a:r>
              <a:rPr lang="en-CA" sz="2000">
                <a:solidFill>
                  <a:schemeClr val="dk1"/>
                </a:solidFill>
              </a:rPr>
              <a:t>Takes a jump instruction (</a:t>
            </a:r>
            <a:r>
              <a:rPr lang="en-CA" sz="2000" b="1">
                <a:solidFill>
                  <a:schemeClr val="dk1"/>
                </a:solidFill>
              </a:rPr>
              <a:t>UJ-type</a:t>
            </a:r>
            <a:r>
              <a:rPr lang="en-CA" sz="2000">
                <a:solidFill>
                  <a:schemeClr val="dk1"/>
                </a:solidFill>
              </a:rPr>
              <a:t>) and extracts the sign-extended immediate</a:t>
            </a:r>
            <a:endParaRPr sz="2000">
              <a:solidFill>
                <a:schemeClr val="dk1"/>
              </a:solidFill>
            </a:endParaRPr>
          </a:p>
        </p:txBody>
      </p:sp>
      <p:sp>
        <p:nvSpPr>
          <p:cNvPr id="346" name="Google Shape;346;p38"/>
          <p:cNvSpPr/>
          <p:nvPr/>
        </p:nvSpPr>
        <p:spPr>
          <a:xfrm>
            <a:off x="1302517" y="1343068"/>
            <a:ext cx="19905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CA" sz="2400" b="1">
                <a:solidFill>
                  <a:srgbClr val="000000"/>
                </a:solidFill>
                <a:latin typeface="Calibri"/>
                <a:ea typeface="Calibri"/>
                <a:cs typeface="Calibri"/>
                <a:sym typeface="Calibri"/>
              </a:rPr>
              <a:t>Description:</a:t>
            </a:r>
            <a:endParaRPr sz="2400">
              <a:solidFill>
                <a:schemeClr val="dk1"/>
              </a:solidFill>
              <a:latin typeface="Arial"/>
              <a:ea typeface="Arial"/>
              <a:cs typeface="Arial"/>
              <a:sym typeface="Arial"/>
            </a:endParaRPr>
          </a:p>
        </p:txBody>
      </p:sp>
      <p:pic>
        <p:nvPicPr>
          <p:cNvPr id="347" name="Google Shape;347;p38"/>
          <p:cNvPicPr preferRelativeResize="0"/>
          <p:nvPr/>
        </p:nvPicPr>
        <p:blipFill>
          <a:blip r:embed="rId3">
            <a:alphaModFix/>
          </a:blip>
          <a:stretch>
            <a:fillRect/>
          </a:stretch>
        </p:blipFill>
        <p:spPr>
          <a:xfrm>
            <a:off x="1186824" y="5011753"/>
            <a:ext cx="9625502" cy="101972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9"/>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CA"/>
              <a:t>Testing</a:t>
            </a:r>
            <a:endParaRPr/>
          </a:p>
        </p:txBody>
      </p:sp>
      <p:sp>
        <p:nvSpPr>
          <p:cNvPr id="354" name="Google Shape;354;p39"/>
          <p:cNvSpPr txBox="1">
            <a:spLocks noGrp="1"/>
          </p:cNvSpPr>
          <p:nvPr>
            <p:ph type="subTitle" idx="1"/>
          </p:nvPr>
        </p:nvSpPr>
        <p:spPr>
          <a:xfrm>
            <a:off x="4015800" y="1055525"/>
            <a:ext cx="4160400" cy="781200"/>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spcBef>
                <a:spcPts val="0"/>
              </a:spcBef>
              <a:spcAft>
                <a:spcPts val="0"/>
              </a:spcAft>
              <a:buClr>
                <a:schemeClr val="dk1"/>
              </a:buClr>
              <a:buSzPct val="100000"/>
              <a:buFont typeface="Calibri"/>
              <a:buNone/>
            </a:pPr>
            <a:r>
              <a:rPr lang="en-CA" sz="4400"/>
              <a:t>Lab #5: Control Flow Graph</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CA"/>
              <a:t>Program Arguments</a:t>
            </a:r>
            <a:endParaRPr/>
          </a:p>
        </p:txBody>
      </p:sp>
      <p:sp>
        <p:nvSpPr>
          <p:cNvPr id="361" name="Google Shape;361;p40"/>
          <p:cNvSpPr/>
          <p:nvPr/>
        </p:nvSpPr>
        <p:spPr>
          <a:xfrm>
            <a:off x="807825" y="1610775"/>
            <a:ext cx="10618800" cy="5046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CA" sz="2000">
                <a:solidFill>
                  <a:schemeClr val="dk1"/>
                </a:solidFill>
              </a:rPr>
              <a:t>We have provided some test inputs and expected outputs in the </a:t>
            </a:r>
            <a:r>
              <a:rPr lang="en-CA" sz="2000" b="1">
                <a:solidFill>
                  <a:schemeClr val="dk1"/>
                </a:solidFill>
              </a:rPr>
              <a:t>Tests</a:t>
            </a:r>
            <a:r>
              <a:rPr lang="en-CA" sz="2000">
                <a:solidFill>
                  <a:schemeClr val="dk1"/>
                </a:solidFill>
              </a:rPr>
              <a:t> folder. </a:t>
            </a:r>
            <a:endParaRPr sz="2000">
              <a:solidFill>
                <a:schemeClr val="dk1"/>
              </a:solidFill>
            </a:endParaRPr>
          </a:p>
        </p:txBody>
      </p:sp>
      <p:pic>
        <p:nvPicPr>
          <p:cNvPr id="362" name="Google Shape;362;p40"/>
          <p:cNvPicPr preferRelativeResize="0"/>
          <p:nvPr/>
        </p:nvPicPr>
        <p:blipFill>
          <a:blip r:embed="rId3">
            <a:alphaModFix/>
          </a:blip>
          <a:stretch>
            <a:fillRect/>
          </a:stretch>
        </p:blipFill>
        <p:spPr>
          <a:xfrm>
            <a:off x="959775" y="4215950"/>
            <a:ext cx="10272451" cy="1521275"/>
          </a:xfrm>
          <a:prstGeom prst="rect">
            <a:avLst/>
          </a:prstGeom>
          <a:noFill/>
          <a:ln w="38100" cap="flat" cmpd="sng">
            <a:solidFill>
              <a:schemeClr val="dk1"/>
            </a:solidFill>
            <a:prstDash val="solid"/>
            <a:round/>
            <a:headEnd type="none" w="sm" len="sm"/>
            <a:tailEnd type="none" w="sm" len="sm"/>
          </a:ln>
        </p:spPr>
      </p:pic>
      <p:sp>
        <p:nvSpPr>
          <p:cNvPr id="363" name="Google Shape;363;p40"/>
          <p:cNvSpPr/>
          <p:nvPr/>
        </p:nvSpPr>
        <p:spPr>
          <a:xfrm>
            <a:off x="807825" y="2392913"/>
            <a:ext cx="10618800" cy="5046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CA" sz="2000">
                <a:solidFill>
                  <a:schemeClr val="dk1"/>
                </a:solidFill>
              </a:rPr>
              <a:t>One argument required for </a:t>
            </a:r>
            <a:r>
              <a:rPr lang="en-CA" sz="2000" b="1">
                <a:solidFill>
                  <a:schemeClr val="dk1"/>
                </a:solidFill>
              </a:rPr>
              <a:t>controlFlowGraph.s</a:t>
            </a:r>
            <a:r>
              <a:rPr lang="en-CA" sz="2000">
                <a:solidFill>
                  <a:schemeClr val="dk1"/>
                </a:solidFill>
              </a:rPr>
              <a:t>: the full path to the binary file of an assembled RISC-V function.</a:t>
            </a:r>
            <a:endParaRPr sz="2000">
              <a:solidFill>
                <a:schemeClr val="dk1"/>
              </a:solidFill>
            </a:endParaRPr>
          </a:p>
        </p:txBody>
      </p:sp>
      <p:sp>
        <p:nvSpPr>
          <p:cNvPr id="364" name="Google Shape;364;p40"/>
          <p:cNvSpPr txBox="1"/>
          <p:nvPr/>
        </p:nvSpPr>
        <p:spPr>
          <a:xfrm>
            <a:off x="807825" y="3242125"/>
            <a:ext cx="9480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2000">
                <a:solidFill>
                  <a:schemeClr val="dk1"/>
                </a:solidFill>
              </a:rPr>
              <a:t>Ensure there are no quotation marks or spaces in the path.</a:t>
            </a:r>
            <a:endParaRPr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CA"/>
              <a:t>Unit Tests</a:t>
            </a:r>
            <a:endParaRPr/>
          </a:p>
        </p:txBody>
      </p:sp>
      <p:sp>
        <p:nvSpPr>
          <p:cNvPr id="371" name="Google Shape;371;p41"/>
          <p:cNvSpPr/>
          <p:nvPr/>
        </p:nvSpPr>
        <p:spPr>
          <a:xfrm>
            <a:off x="894450" y="1696200"/>
            <a:ext cx="10137000" cy="5247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r>
              <a:rPr lang="en-CA" sz="2100">
                <a:solidFill>
                  <a:schemeClr val="dk1"/>
                </a:solidFill>
              </a:rPr>
              <a:t>The </a:t>
            </a:r>
            <a:r>
              <a:rPr lang="en-CA" sz="2100" b="1">
                <a:solidFill>
                  <a:schemeClr val="dk1"/>
                </a:solidFill>
              </a:rPr>
              <a:t>common.s</a:t>
            </a:r>
            <a:r>
              <a:rPr lang="en-CA" sz="2100">
                <a:solidFill>
                  <a:schemeClr val="dk1"/>
                </a:solidFill>
              </a:rPr>
              <a:t> file will run unit tests on the functions in </a:t>
            </a:r>
            <a:r>
              <a:rPr lang="en-CA" sz="2100" b="1">
                <a:solidFill>
                  <a:schemeClr val="dk1"/>
                </a:solidFill>
              </a:rPr>
              <a:t>controlFlowGraph.s</a:t>
            </a:r>
            <a:r>
              <a:rPr lang="en-CA" sz="2100">
                <a:solidFill>
                  <a:schemeClr val="dk1"/>
                </a:solidFill>
              </a:rPr>
              <a:t>.</a:t>
            </a:r>
            <a:endParaRPr sz="2100"/>
          </a:p>
        </p:txBody>
      </p:sp>
      <p:pic>
        <p:nvPicPr>
          <p:cNvPr id="372" name="Google Shape;372;p41"/>
          <p:cNvPicPr preferRelativeResize="0"/>
          <p:nvPr/>
        </p:nvPicPr>
        <p:blipFill rotWithShape="1">
          <a:blip r:embed="rId3">
            <a:alphaModFix/>
          </a:blip>
          <a:srcRect l="1322" b="2874"/>
          <a:stretch/>
        </p:blipFill>
        <p:spPr>
          <a:xfrm>
            <a:off x="3052253" y="4223125"/>
            <a:ext cx="5679598" cy="1750300"/>
          </a:xfrm>
          <a:prstGeom prst="rect">
            <a:avLst/>
          </a:prstGeom>
          <a:noFill/>
          <a:ln w="38100" cap="flat" cmpd="sng">
            <a:solidFill>
              <a:schemeClr val="dk1"/>
            </a:solidFill>
            <a:prstDash val="solid"/>
            <a:round/>
            <a:headEnd type="none" w="sm" len="sm"/>
            <a:tailEnd type="none" w="sm" len="sm"/>
          </a:ln>
        </p:spPr>
      </p:pic>
      <p:sp>
        <p:nvSpPr>
          <p:cNvPr id="373" name="Google Shape;373;p41"/>
          <p:cNvSpPr txBox="1"/>
          <p:nvPr/>
        </p:nvSpPr>
        <p:spPr>
          <a:xfrm>
            <a:off x="894450" y="3359400"/>
            <a:ext cx="88605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2100">
                <a:solidFill>
                  <a:schemeClr val="dk1"/>
                </a:solidFill>
              </a:rPr>
              <a:t>You can view the results in the “Run I/O” panel of RARS.</a:t>
            </a:r>
            <a:endParaRPr/>
          </a:p>
        </p:txBody>
      </p:sp>
      <p:sp>
        <p:nvSpPr>
          <p:cNvPr id="374" name="Google Shape;374;p41"/>
          <p:cNvSpPr txBox="1"/>
          <p:nvPr/>
        </p:nvSpPr>
        <p:spPr>
          <a:xfrm>
            <a:off x="894450" y="2790150"/>
            <a:ext cx="99042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2100">
                <a:solidFill>
                  <a:schemeClr val="dk1"/>
                </a:solidFill>
              </a:rPr>
              <a:t>Check out the </a:t>
            </a:r>
            <a:r>
              <a:rPr lang="en-CA" sz="2100" b="1">
                <a:solidFill>
                  <a:schemeClr val="dk1"/>
                </a:solidFill>
              </a:rPr>
              <a:t>.data</a:t>
            </a:r>
            <a:r>
              <a:rPr lang="en-CA" sz="2100">
                <a:solidFill>
                  <a:schemeClr val="dk1"/>
                </a:solidFill>
              </a:rPr>
              <a:t> section in the </a:t>
            </a:r>
            <a:r>
              <a:rPr lang="en-CA" sz="2100" b="1">
                <a:solidFill>
                  <a:schemeClr val="dk1"/>
                </a:solidFill>
              </a:rPr>
              <a:t>common.s </a:t>
            </a:r>
            <a:r>
              <a:rPr lang="en-CA" sz="2100">
                <a:solidFill>
                  <a:schemeClr val="dk1"/>
                </a:solidFill>
              </a:rPr>
              <a:t>file to see how they are set up.</a:t>
            </a:r>
            <a:r>
              <a:rPr lang="en-CA" sz="2100" b="1">
                <a:solidFill>
                  <a:schemeClr val="dk1"/>
                </a:solidFill>
              </a:rPr>
              <a:t> </a:t>
            </a:r>
            <a:endParaRPr/>
          </a:p>
        </p:txBody>
      </p:sp>
      <p:sp>
        <p:nvSpPr>
          <p:cNvPr id="375" name="Google Shape;375;p41"/>
          <p:cNvSpPr txBox="1"/>
          <p:nvPr/>
        </p:nvSpPr>
        <p:spPr>
          <a:xfrm>
            <a:off x="894450" y="2220900"/>
            <a:ext cx="101370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2100">
                <a:solidFill>
                  <a:schemeClr val="dk1"/>
                </a:solidFill>
              </a:rPr>
              <a:t>Tests are hardcoded and do not use the file set as the program argument.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CA"/>
              <a:t>Parsed Control Flow Graph</a:t>
            </a:r>
            <a:endParaRPr/>
          </a:p>
        </p:txBody>
      </p:sp>
      <p:sp>
        <p:nvSpPr>
          <p:cNvPr id="382" name="Google Shape;382;p42"/>
          <p:cNvSpPr/>
          <p:nvPr/>
        </p:nvSpPr>
        <p:spPr>
          <a:xfrm>
            <a:off x="894450" y="1696200"/>
            <a:ext cx="10325100" cy="5247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r>
              <a:rPr lang="en-CA" sz="2000">
                <a:solidFill>
                  <a:schemeClr val="dk1"/>
                </a:solidFill>
              </a:rPr>
              <a:t>The </a:t>
            </a:r>
            <a:r>
              <a:rPr lang="en-CA" sz="2000" b="1">
                <a:solidFill>
                  <a:schemeClr val="dk1"/>
                </a:solidFill>
              </a:rPr>
              <a:t>common.s</a:t>
            </a:r>
            <a:r>
              <a:rPr lang="en-CA" sz="2000">
                <a:solidFill>
                  <a:schemeClr val="dk1"/>
                </a:solidFill>
              </a:rPr>
              <a:t> file also parses the data structures populated by </a:t>
            </a:r>
            <a:r>
              <a:rPr lang="en-CA" sz="2000" b="1">
                <a:solidFill>
                  <a:schemeClr val="dk1"/>
                </a:solidFill>
              </a:rPr>
              <a:t>controlFlowGraph.s</a:t>
            </a:r>
            <a:r>
              <a:rPr lang="en-CA" sz="2000">
                <a:solidFill>
                  <a:schemeClr val="dk1"/>
                </a:solidFill>
              </a:rPr>
              <a:t>.</a:t>
            </a:r>
            <a:endParaRPr sz="2000"/>
          </a:p>
        </p:txBody>
      </p:sp>
      <p:sp>
        <p:nvSpPr>
          <p:cNvPr id="383" name="Google Shape;383;p42"/>
          <p:cNvSpPr txBox="1"/>
          <p:nvPr/>
        </p:nvSpPr>
        <p:spPr>
          <a:xfrm>
            <a:off x="889200" y="2809588"/>
            <a:ext cx="10413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2000">
                <a:solidFill>
                  <a:schemeClr val="dk1"/>
                </a:solidFill>
              </a:rPr>
              <a:t>You can view the results in the “Run I/O” panel of RARS following the unit tests.</a:t>
            </a:r>
            <a:endParaRPr sz="2000"/>
          </a:p>
        </p:txBody>
      </p:sp>
      <p:sp>
        <p:nvSpPr>
          <p:cNvPr id="384" name="Google Shape;384;p42"/>
          <p:cNvSpPr txBox="1"/>
          <p:nvPr/>
        </p:nvSpPr>
        <p:spPr>
          <a:xfrm>
            <a:off x="894450" y="2220900"/>
            <a:ext cx="10137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2000">
                <a:solidFill>
                  <a:schemeClr val="dk1"/>
                </a:solidFill>
              </a:rPr>
              <a:t>All structures must end with a sentinel value to be parsed properly.</a:t>
            </a:r>
            <a:endParaRPr sz="2000"/>
          </a:p>
        </p:txBody>
      </p:sp>
      <p:pic>
        <p:nvPicPr>
          <p:cNvPr id="385" name="Google Shape;385;p42"/>
          <p:cNvPicPr preferRelativeResize="0"/>
          <p:nvPr/>
        </p:nvPicPr>
        <p:blipFill>
          <a:blip r:embed="rId3">
            <a:alphaModFix/>
          </a:blip>
          <a:stretch>
            <a:fillRect/>
          </a:stretch>
        </p:blipFill>
        <p:spPr>
          <a:xfrm>
            <a:off x="2221757" y="3516750"/>
            <a:ext cx="4179917" cy="3058476"/>
          </a:xfrm>
          <a:prstGeom prst="rect">
            <a:avLst/>
          </a:prstGeom>
          <a:noFill/>
          <a:ln w="38100" cap="flat" cmpd="sng">
            <a:solidFill>
              <a:schemeClr val="dk1"/>
            </a:solidFill>
            <a:prstDash val="solid"/>
            <a:round/>
            <a:headEnd type="none" w="sm" len="sm"/>
            <a:tailEnd type="none" w="sm" len="sm"/>
          </a:ln>
        </p:spPr>
      </p:pic>
      <p:pic>
        <p:nvPicPr>
          <p:cNvPr id="386" name="Google Shape;386;p42"/>
          <p:cNvPicPr preferRelativeResize="0"/>
          <p:nvPr/>
        </p:nvPicPr>
        <p:blipFill>
          <a:blip r:embed="rId4">
            <a:alphaModFix/>
          </a:blip>
          <a:stretch>
            <a:fillRect/>
          </a:stretch>
        </p:blipFill>
        <p:spPr>
          <a:xfrm>
            <a:off x="7199300" y="3429000"/>
            <a:ext cx="1754525" cy="3146225"/>
          </a:xfrm>
          <a:prstGeom prst="rect">
            <a:avLst/>
          </a:prstGeom>
          <a:noFill/>
          <a:ln w="38100"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CA"/>
              <a:t>Tests Folder</a:t>
            </a:r>
            <a:endParaRPr/>
          </a:p>
        </p:txBody>
      </p:sp>
      <p:sp>
        <p:nvSpPr>
          <p:cNvPr id="393" name="Google Shape;393;p43"/>
          <p:cNvSpPr/>
          <p:nvPr/>
        </p:nvSpPr>
        <p:spPr>
          <a:xfrm>
            <a:off x="757200" y="1562325"/>
            <a:ext cx="8767800" cy="553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CA" sz="2100"/>
              <a:t>There are three tests</a:t>
            </a:r>
            <a:r>
              <a:rPr lang="en-CA" sz="2100">
                <a:solidFill>
                  <a:srgbClr val="000000"/>
                </a:solidFill>
                <a:latin typeface="Arial"/>
                <a:ea typeface="Arial"/>
                <a:cs typeface="Arial"/>
                <a:sym typeface="Arial"/>
              </a:rPr>
              <a:t>: </a:t>
            </a:r>
            <a:r>
              <a:rPr lang="en-CA" sz="2100"/>
              <a:t>basicblocks, nestedloop, singleinstruction</a:t>
            </a:r>
            <a:r>
              <a:rPr lang="en-CA" sz="2100">
                <a:solidFill>
                  <a:srgbClr val="000000"/>
                </a:solidFill>
                <a:latin typeface="Arial"/>
                <a:ea typeface="Arial"/>
                <a:cs typeface="Arial"/>
                <a:sym typeface="Arial"/>
              </a:rPr>
              <a:t>.</a:t>
            </a:r>
            <a:endParaRPr sz="210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100"/>
          </a:p>
          <a:p>
            <a:pPr marL="0" lvl="0" indent="0" algn="l" rtl="0">
              <a:spcBef>
                <a:spcPts val="0"/>
              </a:spcBef>
              <a:spcAft>
                <a:spcPts val="0"/>
              </a:spcAft>
              <a:buClr>
                <a:schemeClr val="dk1"/>
              </a:buClr>
              <a:buFont typeface="Arial"/>
              <a:buNone/>
            </a:pPr>
            <a:endParaRPr sz="2100">
              <a:solidFill>
                <a:schemeClr val="dk1"/>
              </a:solidFill>
            </a:endParaRPr>
          </a:p>
          <a:p>
            <a:pPr marL="0" lvl="0" indent="0" algn="l" rtl="0">
              <a:spcBef>
                <a:spcPts val="0"/>
              </a:spcBef>
              <a:spcAft>
                <a:spcPts val="0"/>
              </a:spcAft>
              <a:buNone/>
            </a:pPr>
            <a:endParaRPr sz="2100">
              <a:solidFill>
                <a:schemeClr val="dk1"/>
              </a:solidFill>
            </a:endParaRPr>
          </a:p>
          <a:p>
            <a:pPr marL="0" lvl="0" indent="0" algn="l" rtl="0">
              <a:spcBef>
                <a:spcPts val="0"/>
              </a:spcBef>
              <a:spcAft>
                <a:spcPts val="0"/>
              </a:spcAft>
              <a:buNone/>
            </a:pPr>
            <a:endParaRPr sz="2100">
              <a:solidFill>
                <a:schemeClr val="dk1"/>
              </a:solidFill>
            </a:endParaRPr>
          </a:p>
          <a:p>
            <a:pPr marL="0" lvl="0" indent="0" algn="l" rtl="0">
              <a:spcBef>
                <a:spcPts val="0"/>
              </a:spcBef>
              <a:spcAft>
                <a:spcPts val="0"/>
              </a:spcAft>
              <a:buNone/>
            </a:pPr>
            <a:endParaRPr sz="2100"/>
          </a:p>
        </p:txBody>
      </p:sp>
      <p:sp>
        <p:nvSpPr>
          <p:cNvPr id="394" name="Google Shape;394;p43"/>
          <p:cNvSpPr txBox="1"/>
          <p:nvPr/>
        </p:nvSpPr>
        <p:spPr>
          <a:xfrm>
            <a:off x="879025" y="3805350"/>
            <a:ext cx="8040900" cy="5079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Clr>
                <a:schemeClr val="dk1"/>
              </a:buClr>
              <a:buSzPts val="2100"/>
              <a:buChar char="-"/>
            </a:pPr>
            <a:r>
              <a:rPr lang="en-CA" sz="2100" dirty="0">
                <a:solidFill>
                  <a:schemeClr val="dk1"/>
                </a:solidFill>
              </a:rPr>
              <a:t>A</a:t>
            </a:r>
            <a:r>
              <a:rPr lang="en-CA" sz="2100" b="1" dirty="0">
                <a:solidFill>
                  <a:schemeClr val="dk1"/>
                </a:solidFill>
              </a:rPr>
              <a:t> .out </a:t>
            </a:r>
            <a:r>
              <a:rPr lang="en-CA" sz="2100" dirty="0">
                <a:solidFill>
                  <a:schemeClr val="dk1"/>
                </a:solidFill>
              </a:rPr>
              <a:t>file containing the correct output for the test.</a:t>
            </a:r>
            <a:endParaRPr dirty="0"/>
          </a:p>
        </p:txBody>
      </p:sp>
      <p:sp>
        <p:nvSpPr>
          <p:cNvPr id="395" name="Google Shape;395;p43"/>
          <p:cNvSpPr txBox="1"/>
          <p:nvPr/>
        </p:nvSpPr>
        <p:spPr>
          <a:xfrm>
            <a:off x="879025" y="3175050"/>
            <a:ext cx="9808800" cy="5079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Clr>
                <a:schemeClr val="dk1"/>
              </a:buClr>
              <a:buSzPts val="2100"/>
              <a:buChar char="-"/>
            </a:pPr>
            <a:r>
              <a:rPr lang="en-CA" sz="2100">
                <a:solidFill>
                  <a:schemeClr val="dk1"/>
                </a:solidFill>
              </a:rPr>
              <a:t>A</a:t>
            </a:r>
            <a:r>
              <a:rPr lang="en-CA" sz="2100" b="1">
                <a:solidFill>
                  <a:schemeClr val="dk1"/>
                </a:solidFill>
              </a:rPr>
              <a:t> .bin</a:t>
            </a:r>
            <a:r>
              <a:rPr lang="en-CA" sz="2100">
                <a:solidFill>
                  <a:schemeClr val="dk1"/>
                </a:solidFill>
              </a:rPr>
              <a:t> (binary) file containing the assembled function (program argument).</a:t>
            </a:r>
            <a:endParaRPr sz="2100">
              <a:solidFill>
                <a:schemeClr val="dk1"/>
              </a:solidFill>
            </a:endParaRPr>
          </a:p>
        </p:txBody>
      </p:sp>
      <p:sp>
        <p:nvSpPr>
          <p:cNvPr id="396" name="Google Shape;396;p43"/>
          <p:cNvSpPr txBox="1"/>
          <p:nvPr/>
        </p:nvSpPr>
        <p:spPr>
          <a:xfrm>
            <a:off x="1045175" y="2623425"/>
            <a:ext cx="76602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2100">
                <a:solidFill>
                  <a:schemeClr val="dk1"/>
                </a:solidFill>
              </a:rPr>
              <a:t>-   A </a:t>
            </a:r>
            <a:r>
              <a:rPr lang="en-CA" sz="2100" b="1">
                <a:solidFill>
                  <a:schemeClr val="dk1"/>
                </a:solidFill>
              </a:rPr>
              <a:t>.s </a:t>
            </a:r>
            <a:r>
              <a:rPr lang="en-CA" sz="2100">
                <a:solidFill>
                  <a:schemeClr val="dk1"/>
                </a:solidFill>
              </a:rPr>
              <a:t>file containing the assembly code of the input function.</a:t>
            </a:r>
            <a:endParaRPr/>
          </a:p>
        </p:txBody>
      </p:sp>
      <p:sp>
        <p:nvSpPr>
          <p:cNvPr id="397" name="Google Shape;397;p43"/>
          <p:cNvSpPr txBox="1"/>
          <p:nvPr/>
        </p:nvSpPr>
        <p:spPr>
          <a:xfrm>
            <a:off x="757200" y="2115525"/>
            <a:ext cx="35070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2100">
                <a:solidFill>
                  <a:schemeClr val="dk1"/>
                </a:solidFill>
              </a:rPr>
              <a:t>Each test has the following: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CA"/>
              <a:t>Creating Tests</a:t>
            </a:r>
            <a:endParaRPr/>
          </a:p>
        </p:txBody>
      </p:sp>
      <p:sp>
        <p:nvSpPr>
          <p:cNvPr id="404" name="Google Shape;404;p44"/>
          <p:cNvSpPr/>
          <p:nvPr/>
        </p:nvSpPr>
        <p:spPr>
          <a:xfrm>
            <a:off x="775725" y="1691201"/>
            <a:ext cx="9777000" cy="475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CA" sz="2000"/>
              <a:t>Unit tests and provided tests are not extensive</a:t>
            </a:r>
            <a:r>
              <a:rPr lang="en-CA" sz="2000">
                <a:solidFill>
                  <a:srgbClr val="000000"/>
                </a:solidFill>
                <a:latin typeface="Arial"/>
                <a:ea typeface="Arial"/>
                <a:cs typeface="Arial"/>
                <a:sym typeface="Arial"/>
              </a:rPr>
              <a:t>. </a:t>
            </a:r>
            <a:endParaRPr sz="2000"/>
          </a:p>
        </p:txBody>
      </p:sp>
      <p:sp>
        <p:nvSpPr>
          <p:cNvPr id="405" name="Google Shape;405;p44"/>
          <p:cNvSpPr/>
          <p:nvPr/>
        </p:nvSpPr>
        <p:spPr>
          <a:xfrm>
            <a:off x="1208875" y="4805638"/>
            <a:ext cx="9679800" cy="829500"/>
          </a:xfrm>
          <a:prstGeom prst="rect">
            <a:avLst/>
          </a:prstGeom>
          <a:noFill/>
          <a:ln>
            <a:noFill/>
          </a:ln>
        </p:spPr>
        <p:txBody>
          <a:bodyPr spcFirstLastPara="1" wrap="square" lIns="90000" tIns="45000" rIns="90000" bIns="45000" anchor="t" anchorCtr="0">
            <a:noAutofit/>
          </a:bodyPr>
          <a:lstStyle/>
          <a:p>
            <a:pPr marL="457200" marR="0" lvl="0" indent="-355600" algn="l" rtl="0">
              <a:spcBef>
                <a:spcPts val="0"/>
              </a:spcBef>
              <a:spcAft>
                <a:spcPts val="0"/>
              </a:spcAft>
              <a:buSzPts val="2000"/>
              <a:buChar char="-"/>
            </a:pPr>
            <a:r>
              <a:rPr lang="en-CA" sz="2000"/>
              <a:t>You can now execute </a:t>
            </a:r>
            <a:r>
              <a:rPr lang="en-CA" sz="2000" b="1"/>
              <a:t>controlFlowGraph.s</a:t>
            </a:r>
            <a:r>
              <a:rPr lang="en-CA" sz="2000"/>
              <a:t> with the program argument set to the full path of </a:t>
            </a:r>
            <a:r>
              <a:rPr lang="en-CA" sz="2000" b="1"/>
              <a:t>test.bin</a:t>
            </a:r>
            <a:r>
              <a:rPr lang="en-CA" sz="2000"/>
              <a:t>.</a:t>
            </a:r>
            <a:endParaRPr sz="2000"/>
          </a:p>
        </p:txBody>
      </p:sp>
      <p:sp>
        <p:nvSpPr>
          <p:cNvPr id="406" name="Google Shape;406;p44"/>
          <p:cNvSpPr/>
          <p:nvPr/>
        </p:nvSpPr>
        <p:spPr>
          <a:xfrm>
            <a:off x="1208875" y="3478800"/>
            <a:ext cx="10000800" cy="475200"/>
          </a:xfrm>
          <a:prstGeom prst="rect">
            <a:avLst/>
          </a:prstGeom>
          <a:noFill/>
          <a:ln>
            <a:noFill/>
          </a:ln>
        </p:spPr>
        <p:txBody>
          <a:bodyPr spcFirstLastPara="1" wrap="square" lIns="90000" tIns="45000" rIns="90000" bIns="45000" anchor="t" anchorCtr="0">
            <a:noAutofit/>
          </a:bodyPr>
          <a:lstStyle/>
          <a:p>
            <a:pPr marL="457200" lvl="0" indent="-355600" algn="l" rtl="0">
              <a:spcBef>
                <a:spcPts val="0"/>
              </a:spcBef>
              <a:spcAft>
                <a:spcPts val="0"/>
              </a:spcAft>
              <a:buClr>
                <a:schemeClr val="dk1"/>
              </a:buClr>
              <a:buSzPts val="2000"/>
              <a:buChar char="-"/>
            </a:pPr>
            <a:r>
              <a:rPr lang="en-CA" sz="2000">
                <a:solidFill>
                  <a:schemeClr val="dk1"/>
                </a:solidFill>
              </a:rPr>
              <a:t>Write the test function in assembly file (e.g., test.s).</a:t>
            </a:r>
            <a:endParaRPr sz="2000"/>
          </a:p>
        </p:txBody>
      </p:sp>
      <p:sp>
        <p:nvSpPr>
          <p:cNvPr id="407" name="Google Shape;407;p44"/>
          <p:cNvSpPr/>
          <p:nvPr/>
        </p:nvSpPr>
        <p:spPr>
          <a:xfrm>
            <a:off x="775725" y="2913725"/>
            <a:ext cx="10000800" cy="4752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r>
              <a:rPr lang="en-CA" sz="2000">
                <a:solidFill>
                  <a:schemeClr val="dk1"/>
                </a:solidFill>
              </a:rPr>
              <a:t>To create a test, do the following:</a:t>
            </a:r>
            <a:endParaRPr sz="2000"/>
          </a:p>
        </p:txBody>
      </p:sp>
      <p:sp>
        <p:nvSpPr>
          <p:cNvPr id="408" name="Google Shape;408;p44"/>
          <p:cNvSpPr/>
          <p:nvPr/>
        </p:nvSpPr>
        <p:spPr>
          <a:xfrm>
            <a:off x="1208875" y="4043858"/>
            <a:ext cx="10000800" cy="829500"/>
          </a:xfrm>
          <a:prstGeom prst="rect">
            <a:avLst/>
          </a:prstGeom>
          <a:noFill/>
          <a:ln>
            <a:noFill/>
          </a:ln>
        </p:spPr>
        <p:txBody>
          <a:bodyPr spcFirstLastPara="1" wrap="square" lIns="90000" tIns="45000" rIns="90000" bIns="45000" anchor="t" anchorCtr="0">
            <a:noAutofit/>
          </a:bodyPr>
          <a:lstStyle/>
          <a:p>
            <a:pPr marL="457200" lvl="0" indent="-355600" algn="l" rtl="0">
              <a:spcBef>
                <a:spcPts val="0"/>
              </a:spcBef>
              <a:spcAft>
                <a:spcPts val="0"/>
              </a:spcAft>
              <a:buClr>
                <a:schemeClr val="dk1"/>
              </a:buClr>
              <a:buSzPts val="2000"/>
              <a:buChar char="-"/>
            </a:pPr>
            <a:r>
              <a:rPr lang="en-CA" sz="2000">
                <a:solidFill>
                  <a:schemeClr val="dk1"/>
                </a:solidFill>
              </a:rPr>
              <a:t>Create the binary file for your function i.e., execute the command “</a:t>
            </a:r>
            <a:r>
              <a:rPr lang="en-CA" sz="2000" b="1">
                <a:solidFill>
                  <a:schemeClr val="dk1"/>
                </a:solidFill>
              </a:rPr>
              <a:t>rars a dump .text Binary test.bin test.s”</a:t>
            </a:r>
            <a:r>
              <a:rPr lang="en-CA" sz="2000">
                <a:solidFill>
                  <a:schemeClr val="dk1"/>
                </a:solidFill>
              </a:rPr>
              <a:t>.</a:t>
            </a:r>
            <a:endParaRPr sz="2000">
              <a:solidFill>
                <a:schemeClr val="dk1"/>
              </a:solidFill>
            </a:endParaRPr>
          </a:p>
        </p:txBody>
      </p:sp>
      <p:sp>
        <p:nvSpPr>
          <p:cNvPr id="409" name="Google Shape;409;p44"/>
          <p:cNvSpPr txBox="1"/>
          <p:nvPr/>
        </p:nvSpPr>
        <p:spPr>
          <a:xfrm>
            <a:off x="775725" y="2256275"/>
            <a:ext cx="9790800" cy="5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CA" sz="2000">
                <a:solidFill>
                  <a:schemeClr val="dk1"/>
                </a:solidFill>
              </a:rPr>
              <a:t>Create your own tests to ensure your lab handles corner cases as well.</a:t>
            </a:r>
            <a:endParaRPr sz="20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5"/>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CA"/>
              <a:t>Disassembler</a:t>
            </a:r>
            <a:endParaRPr/>
          </a:p>
        </p:txBody>
      </p:sp>
      <p:sp>
        <p:nvSpPr>
          <p:cNvPr id="416" name="Google Shape;416;p45"/>
          <p:cNvSpPr txBox="1">
            <a:spLocks noGrp="1"/>
          </p:cNvSpPr>
          <p:nvPr>
            <p:ph type="subTitle" idx="1"/>
          </p:nvPr>
        </p:nvSpPr>
        <p:spPr>
          <a:xfrm>
            <a:off x="3923550" y="1092450"/>
            <a:ext cx="4344900" cy="781200"/>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spcBef>
                <a:spcPts val="0"/>
              </a:spcBef>
              <a:spcAft>
                <a:spcPts val="0"/>
              </a:spcAft>
              <a:buClr>
                <a:schemeClr val="dk1"/>
              </a:buClr>
              <a:buSzPct val="100000"/>
              <a:buFont typeface="Calibri"/>
              <a:buNone/>
            </a:pPr>
            <a:r>
              <a:rPr lang="en-CA" sz="4400"/>
              <a:t>Lab #5: Control Flow Graph</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4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CA"/>
              <a:t>What is a Disassembler?</a:t>
            </a:r>
            <a:endParaRPr/>
          </a:p>
        </p:txBody>
      </p:sp>
      <p:sp>
        <p:nvSpPr>
          <p:cNvPr id="423" name="Google Shape;423;p46"/>
          <p:cNvSpPr/>
          <p:nvPr/>
        </p:nvSpPr>
        <p:spPr>
          <a:xfrm>
            <a:off x="1320800" y="1489975"/>
            <a:ext cx="10000800" cy="475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Font typeface="Arial"/>
              <a:buNone/>
            </a:pPr>
            <a:r>
              <a:rPr lang="en-CA" sz="2000">
                <a:solidFill>
                  <a:srgbClr val="000000"/>
                </a:solidFill>
                <a:latin typeface="Arial"/>
                <a:ea typeface="Arial"/>
                <a:cs typeface="Arial"/>
                <a:sym typeface="Arial"/>
              </a:rPr>
              <a:t>RARS is a RISC-V Assembler that translates RISC-V </a:t>
            </a:r>
            <a:r>
              <a:rPr lang="en-CA" sz="2000"/>
              <a:t>i</a:t>
            </a:r>
            <a:r>
              <a:rPr lang="en-CA" sz="2000">
                <a:solidFill>
                  <a:srgbClr val="000000"/>
                </a:solidFill>
                <a:latin typeface="Arial"/>
                <a:ea typeface="Arial"/>
                <a:cs typeface="Arial"/>
                <a:sym typeface="Arial"/>
              </a:rPr>
              <a:t>nstructions to executable binary.</a:t>
            </a:r>
            <a:endParaRPr sz="2000"/>
          </a:p>
        </p:txBody>
      </p:sp>
      <p:sp>
        <p:nvSpPr>
          <p:cNvPr id="424" name="Google Shape;424;p46"/>
          <p:cNvSpPr/>
          <p:nvPr/>
        </p:nvSpPr>
        <p:spPr>
          <a:xfrm>
            <a:off x="1207500" y="5208601"/>
            <a:ext cx="9777000" cy="8295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CA" sz="2000">
                <a:solidFill>
                  <a:srgbClr val="000000"/>
                </a:solidFill>
                <a:latin typeface="Arial"/>
                <a:ea typeface="Arial"/>
                <a:cs typeface="Arial"/>
                <a:sym typeface="Arial"/>
              </a:rPr>
              <a:t>For this lab, we will use an Open-Source RISC-V Disassembler </a:t>
            </a:r>
            <a:r>
              <a:rPr lang="en-CA" sz="2000"/>
              <a:t>(</a:t>
            </a:r>
            <a:r>
              <a:rPr lang="en-CA" sz="2000" u="sng">
                <a:solidFill>
                  <a:schemeClr val="hlink"/>
                </a:solidFill>
                <a:hlinkClick r:id="rId3"/>
              </a:rPr>
              <a:t>https://github.com/michaeljclark/riscv-disassembler</a:t>
            </a:r>
            <a:r>
              <a:rPr lang="en-CA" sz="2000">
                <a:solidFill>
                  <a:schemeClr val="dk1"/>
                </a:solidFill>
              </a:rPr>
              <a:t>)</a:t>
            </a:r>
            <a:r>
              <a:rPr lang="en-CA" sz="2000">
                <a:solidFill>
                  <a:srgbClr val="000000"/>
                </a:solidFill>
                <a:latin typeface="Arial"/>
                <a:ea typeface="Arial"/>
                <a:cs typeface="Arial"/>
                <a:sym typeface="Arial"/>
              </a:rPr>
              <a:t> </a:t>
            </a:r>
            <a:endParaRPr sz="2000">
              <a:solidFill>
                <a:srgbClr val="000000"/>
              </a:solidFill>
              <a:latin typeface="Arial"/>
              <a:ea typeface="Arial"/>
              <a:cs typeface="Arial"/>
              <a:sym typeface="Arial"/>
            </a:endParaRPr>
          </a:p>
        </p:txBody>
      </p:sp>
      <p:sp>
        <p:nvSpPr>
          <p:cNvPr id="425" name="Google Shape;425;p46"/>
          <p:cNvSpPr/>
          <p:nvPr/>
        </p:nvSpPr>
        <p:spPr>
          <a:xfrm>
            <a:off x="1320800" y="3165000"/>
            <a:ext cx="4172700" cy="528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None/>
            </a:pPr>
            <a:r>
              <a:rPr lang="en-CA" sz="2000"/>
              <a:t>A Disassembler does the opposite.</a:t>
            </a:r>
            <a:endParaRPr sz="2000"/>
          </a:p>
          <a:p>
            <a:pPr marL="0" marR="0" lvl="0" indent="0" algn="l" rtl="0">
              <a:lnSpc>
                <a:spcPct val="100000"/>
              </a:lnSpc>
              <a:spcBef>
                <a:spcPts val="0"/>
              </a:spcBef>
              <a:spcAft>
                <a:spcPts val="0"/>
              </a:spcAft>
              <a:buNone/>
            </a:pPr>
            <a:endParaRPr sz="2000"/>
          </a:p>
          <a:p>
            <a:pPr marL="0" marR="0" lvl="0" indent="0" algn="l" rtl="0">
              <a:lnSpc>
                <a:spcPct val="100000"/>
              </a:lnSpc>
              <a:spcBef>
                <a:spcPts val="0"/>
              </a:spcBef>
              <a:spcAft>
                <a:spcPts val="0"/>
              </a:spcAft>
              <a:buNone/>
            </a:pPr>
            <a:endParaRPr sz="200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a:p>
        </p:txBody>
      </p:sp>
      <p:pic>
        <p:nvPicPr>
          <p:cNvPr id="426" name="Google Shape;426;p46"/>
          <p:cNvPicPr preferRelativeResize="0"/>
          <p:nvPr/>
        </p:nvPicPr>
        <p:blipFill>
          <a:blip r:embed="rId4">
            <a:alphaModFix/>
          </a:blip>
          <a:stretch>
            <a:fillRect/>
          </a:stretch>
        </p:blipFill>
        <p:spPr>
          <a:xfrm>
            <a:off x="8204977" y="2247150"/>
            <a:ext cx="2535298" cy="2732350"/>
          </a:xfrm>
          <a:prstGeom prst="rect">
            <a:avLst/>
          </a:prstGeom>
          <a:noFill/>
          <a:ln>
            <a:noFill/>
          </a:ln>
        </p:spPr>
      </p:pic>
      <p:cxnSp>
        <p:nvCxnSpPr>
          <p:cNvPr id="427" name="Google Shape;427;p46"/>
          <p:cNvCxnSpPr/>
          <p:nvPr/>
        </p:nvCxnSpPr>
        <p:spPr>
          <a:xfrm>
            <a:off x="7446112" y="3613325"/>
            <a:ext cx="698700" cy="0"/>
          </a:xfrm>
          <a:prstGeom prst="straightConnector1">
            <a:avLst/>
          </a:prstGeom>
          <a:noFill/>
          <a:ln w="38100" cap="flat" cmpd="sng">
            <a:solidFill>
              <a:schemeClr val="dk1"/>
            </a:solidFill>
            <a:prstDash val="solid"/>
            <a:round/>
            <a:headEnd type="none" w="med" len="med"/>
            <a:tailEnd type="triangle" w="med" len="med"/>
          </a:ln>
        </p:spPr>
      </p:cxnSp>
      <p:pic>
        <p:nvPicPr>
          <p:cNvPr id="428" name="Google Shape;428;p46"/>
          <p:cNvPicPr preferRelativeResize="0"/>
          <p:nvPr/>
        </p:nvPicPr>
        <p:blipFill>
          <a:blip r:embed="rId5">
            <a:alphaModFix/>
          </a:blip>
          <a:stretch>
            <a:fillRect/>
          </a:stretch>
        </p:blipFill>
        <p:spPr>
          <a:xfrm>
            <a:off x="5958563" y="2246650"/>
            <a:ext cx="1354736" cy="26804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4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CA"/>
              <a:t>How to Use the Disassembler</a:t>
            </a:r>
            <a:endParaRPr/>
          </a:p>
        </p:txBody>
      </p:sp>
      <p:sp>
        <p:nvSpPr>
          <p:cNvPr id="435" name="Google Shape;435;p47"/>
          <p:cNvSpPr/>
          <p:nvPr/>
        </p:nvSpPr>
        <p:spPr>
          <a:xfrm>
            <a:off x="892225" y="1650537"/>
            <a:ext cx="10092300" cy="627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CA" sz="2000"/>
              <a:t>There is a</a:t>
            </a:r>
            <a:r>
              <a:rPr lang="en-CA" sz="2000">
                <a:solidFill>
                  <a:srgbClr val="000000"/>
                </a:solidFill>
                <a:latin typeface="Arial"/>
                <a:ea typeface="Arial"/>
                <a:cs typeface="Arial"/>
                <a:sym typeface="Arial"/>
              </a:rPr>
              <a:t> </a:t>
            </a:r>
            <a:r>
              <a:rPr lang="en-CA" sz="2000" b="1"/>
              <a:t>D</a:t>
            </a:r>
            <a:r>
              <a:rPr lang="en-CA" sz="2000" b="1">
                <a:solidFill>
                  <a:srgbClr val="000000"/>
                </a:solidFill>
              </a:rPr>
              <a:t>isassembly </a:t>
            </a:r>
            <a:r>
              <a:rPr lang="en-CA" sz="2000">
                <a:solidFill>
                  <a:schemeClr val="dk1"/>
                </a:solidFill>
              </a:rPr>
              <a:t>folder</a:t>
            </a:r>
            <a:r>
              <a:rPr lang="en-CA" sz="2000"/>
              <a:t> </a:t>
            </a:r>
            <a:r>
              <a:rPr lang="en-CA" sz="2000">
                <a:solidFill>
                  <a:schemeClr val="dk1"/>
                </a:solidFill>
              </a:rPr>
              <a:t>in the </a:t>
            </a:r>
            <a:r>
              <a:rPr lang="en-CA" sz="2000" b="1">
                <a:solidFill>
                  <a:schemeClr val="dk1"/>
                </a:solidFill>
              </a:rPr>
              <a:t>Code</a:t>
            </a:r>
            <a:r>
              <a:rPr lang="en-CA" sz="2000">
                <a:solidFill>
                  <a:schemeClr val="dk1"/>
                </a:solidFill>
              </a:rPr>
              <a:t> folder</a:t>
            </a:r>
            <a:r>
              <a:rPr lang="en-CA" sz="2000"/>
              <a:t>.</a:t>
            </a:r>
            <a:endParaRPr sz="2000"/>
          </a:p>
        </p:txBody>
      </p:sp>
      <p:pic>
        <p:nvPicPr>
          <p:cNvPr id="436" name="Google Shape;436;p47"/>
          <p:cNvPicPr preferRelativeResize="0"/>
          <p:nvPr/>
        </p:nvPicPr>
        <p:blipFill rotWithShape="1">
          <a:blip r:embed="rId3">
            <a:alphaModFix/>
          </a:blip>
          <a:srcRect/>
          <a:stretch/>
        </p:blipFill>
        <p:spPr>
          <a:xfrm>
            <a:off x="3762088" y="4369525"/>
            <a:ext cx="4352574" cy="2206925"/>
          </a:xfrm>
          <a:prstGeom prst="rect">
            <a:avLst/>
          </a:prstGeom>
          <a:noFill/>
          <a:ln>
            <a:noFill/>
          </a:ln>
        </p:spPr>
      </p:pic>
      <p:sp>
        <p:nvSpPr>
          <p:cNvPr id="437" name="Google Shape;437;p47"/>
          <p:cNvSpPr/>
          <p:nvPr/>
        </p:nvSpPr>
        <p:spPr>
          <a:xfrm>
            <a:off x="892225" y="2217227"/>
            <a:ext cx="9922800" cy="627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CA" sz="2000"/>
              <a:t>There is a file called </a:t>
            </a:r>
            <a:r>
              <a:rPr lang="en-CA" sz="2000" b="1"/>
              <a:t>“print-instructions.c” </a:t>
            </a:r>
            <a:r>
              <a:rPr lang="en-CA" sz="2000"/>
              <a:t>in this folder that prints the equivalent instructions for hexadecimal words.</a:t>
            </a:r>
            <a:endParaRPr sz="2000"/>
          </a:p>
        </p:txBody>
      </p:sp>
      <p:sp>
        <p:nvSpPr>
          <p:cNvPr id="438" name="Google Shape;438;p47"/>
          <p:cNvSpPr/>
          <p:nvPr/>
        </p:nvSpPr>
        <p:spPr>
          <a:xfrm>
            <a:off x="892225" y="3072713"/>
            <a:ext cx="10718700" cy="5016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CA" sz="2000">
                <a:solidFill>
                  <a:srgbClr val="000000"/>
                </a:solidFill>
                <a:latin typeface="Arial"/>
                <a:ea typeface="Arial"/>
                <a:cs typeface="Arial"/>
                <a:sym typeface="Arial"/>
              </a:rPr>
              <a:t>First, compile </a:t>
            </a:r>
            <a:r>
              <a:rPr lang="en-CA" sz="2000" b="1">
                <a:solidFill>
                  <a:srgbClr val="000000"/>
                </a:solidFill>
              </a:rPr>
              <a:t>“print-instructions.c”</a:t>
            </a:r>
            <a:r>
              <a:rPr lang="en-CA" sz="2000"/>
              <a:t> i.e., </a:t>
            </a:r>
            <a:r>
              <a:rPr lang="en-CA" sz="2000">
                <a:solidFill>
                  <a:srgbClr val="000000"/>
                </a:solidFill>
                <a:latin typeface="Arial"/>
                <a:ea typeface="Arial"/>
                <a:cs typeface="Arial"/>
                <a:sym typeface="Arial"/>
              </a:rPr>
              <a:t>execute the command </a:t>
            </a:r>
            <a:r>
              <a:rPr lang="en-CA" sz="2000" b="1">
                <a:solidFill>
                  <a:srgbClr val="000000"/>
                </a:solidFill>
              </a:rPr>
              <a:t>“gcc print-instructions.c”</a:t>
            </a:r>
            <a:r>
              <a:rPr lang="en-CA" sz="2000">
                <a:solidFill>
                  <a:srgbClr val="000000"/>
                </a:solidFill>
                <a:latin typeface="Arial"/>
                <a:ea typeface="Arial"/>
                <a:cs typeface="Arial"/>
                <a:sym typeface="Arial"/>
              </a:rPr>
              <a:t> </a:t>
            </a:r>
            <a:endParaRPr sz="2000"/>
          </a:p>
        </p:txBody>
      </p:sp>
      <p:sp>
        <p:nvSpPr>
          <p:cNvPr id="439" name="Google Shape;439;p47"/>
          <p:cNvSpPr/>
          <p:nvPr/>
        </p:nvSpPr>
        <p:spPr>
          <a:xfrm>
            <a:off x="892225" y="3688275"/>
            <a:ext cx="10245000" cy="375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CA" sz="2000">
                <a:solidFill>
                  <a:srgbClr val="000000"/>
                </a:solidFill>
                <a:latin typeface="Arial"/>
                <a:ea typeface="Arial"/>
                <a:cs typeface="Arial"/>
                <a:sym typeface="Arial"/>
              </a:rPr>
              <a:t>Next, create a text file containing hexadecimal instructions. The file should look like this:</a:t>
            </a:r>
            <a:endParaRPr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p:nvPr/>
        </p:nvSpPr>
        <p:spPr>
          <a:xfrm>
            <a:off x="1981200" y="274680"/>
            <a:ext cx="8229300" cy="1142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CA" sz="4400"/>
              <a:t>Edges</a:t>
            </a:r>
            <a:endParaRPr sz="4400">
              <a:solidFill>
                <a:srgbClr val="000000"/>
              </a:solidFill>
              <a:latin typeface="Calibri"/>
              <a:ea typeface="Calibri"/>
              <a:cs typeface="Calibri"/>
              <a:sym typeface="Calibri"/>
            </a:endParaRPr>
          </a:p>
        </p:txBody>
      </p:sp>
      <p:sp>
        <p:nvSpPr>
          <p:cNvPr id="113" name="Google Shape;113;p16"/>
          <p:cNvSpPr txBox="1"/>
          <p:nvPr/>
        </p:nvSpPr>
        <p:spPr>
          <a:xfrm>
            <a:off x="723425" y="2006475"/>
            <a:ext cx="6354000" cy="61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000">
                <a:solidFill>
                  <a:schemeClr val="dk1"/>
                </a:solidFill>
              </a:rPr>
              <a:t>Edges denote directed control flow between basic blocks.</a:t>
            </a:r>
            <a:endParaRPr sz="2000">
              <a:solidFill>
                <a:schemeClr val="dk1"/>
              </a:solidFill>
            </a:endParaRPr>
          </a:p>
        </p:txBody>
      </p:sp>
      <p:sp>
        <p:nvSpPr>
          <p:cNvPr id="114" name="Google Shape;114;p16"/>
          <p:cNvSpPr txBox="1"/>
          <p:nvPr/>
        </p:nvSpPr>
        <p:spPr>
          <a:xfrm>
            <a:off x="723425" y="3233625"/>
            <a:ext cx="6354000" cy="124646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CA" sz="2000" dirty="0"/>
              <a:t>There are two types of edges: </a:t>
            </a:r>
          </a:p>
          <a:p>
            <a:pPr marL="0" lvl="0" indent="0" algn="l" rtl="0">
              <a:lnSpc>
                <a:spcPct val="115000"/>
              </a:lnSpc>
              <a:spcBef>
                <a:spcPts val="0"/>
              </a:spcBef>
              <a:spcAft>
                <a:spcPts val="0"/>
              </a:spcAft>
              <a:buNone/>
            </a:pPr>
            <a:r>
              <a:rPr lang="en-CA" sz="2000" dirty="0"/>
              <a:t>     - forward edge</a:t>
            </a:r>
          </a:p>
          <a:p>
            <a:pPr marL="0" lvl="0" indent="0" algn="l" rtl="0">
              <a:lnSpc>
                <a:spcPct val="115000"/>
              </a:lnSpc>
              <a:spcBef>
                <a:spcPts val="0"/>
              </a:spcBef>
              <a:spcAft>
                <a:spcPts val="0"/>
              </a:spcAft>
              <a:buNone/>
            </a:pPr>
            <a:r>
              <a:rPr lang="en-CA" sz="2000" dirty="0"/>
              <a:t>     - back edge.</a:t>
            </a:r>
            <a:endParaRPr sz="2000" dirty="0"/>
          </a:p>
        </p:txBody>
      </p:sp>
      <p:sp>
        <p:nvSpPr>
          <p:cNvPr id="115" name="Google Shape;115;p16"/>
          <p:cNvSpPr txBox="1"/>
          <p:nvPr/>
        </p:nvSpPr>
        <p:spPr>
          <a:xfrm>
            <a:off x="723425" y="4687575"/>
            <a:ext cx="6535200" cy="89252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CA" sz="2000" dirty="0"/>
              <a:t>Branches and jumps redirect control flow, creating multiple execution paths within a program.</a:t>
            </a:r>
            <a:endParaRPr sz="2000" dirty="0"/>
          </a:p>
        </p:txBody>
      </p:sp>
      <p:pic>
        <p:nvPicPr>
          <p:cNvPr id="116" name="Google Shape;116;p16"/>
          <p:cNvPicPr preferRelativeResize="0"/>
          <p:nvPr/>
        </p:nvPicPr>
        <p:blipFill>
          <a:blip r:embed="rId3">
            <a:alphaModFix/>
          </a:blip>
          <a:stretch>
            <a:fillRect/>
          </a:stretch>
        </p:blipFill>
        <p:spPr>
          <a:xfrm>
            <a:off x="8165749" y="3999400"/>
            <a:ext cx="3272026" cy="1715424"/>
          </a:xfrm>
          <a:prstGeom prst="rect">
            <a:avLst/>
          </a:prstGeom>
          <a:noFill/>
          <a:ln>
            <a:noFill/>
          </a:ln>
        </p:spPr>
      </p:pic>
      <p:pic>
        <p:nvPicPr>
          <p:cNvPr id="117" name="Google Shape;117;p16"/>
          <p:cNvPicPr preferRelativeResize="0"/>
          <p:nvPr/>
        </p:nvPicPr>
        <p:blipFill>
          <a:blip r:embed="rId4">
            <a:alphaModFix/>
          </a:blip>
          <a:stretch>
            <a:fillRect/>
          </a:stretch>
        </p:blipFill>
        <p:spPr>
          <a:xfrm>
            <a:off x="8165756" y="1843426"/>
            <a:ext cx="2840320" cy="19050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4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CA"/>
              <a:t>How to Use the Disassembler (cont.)</a:t>
            </a:r>
            <a:endParaRPr/>
          </a:p>
        </p:txBody>
      </p:sp>
      <p:sp>
        <p:nvSpPr>
          <p:cNvPr id="446" name="Google Shape;446;p48"/>
          <p:cNvSpPr/>
          <p:nvPr/>
        </p:nvSpPr>
        <p:spPr>
          <a:xfrm>
            <a:off x="1160400" y="1666576"/>
            <a:ext cx="9871200" cy="7767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CA" sz="2000">
                <a:solidFill>
                  <a:srgbClr val="000000"/>
                </a:solidFill>
                <a:latin typeface="Arial"/>
                <a:ea typeface="Arial"/>
                <a:cs typeface="Arial"/>
                <a:sym typeface="Arial"/>
              </a:rPr>
              <a:t>Once you have an executable for print-instructions.c (a.out) and a text file with hexadecimal instructions (example.txt), execute </a:t>
            </a:r>
            <a:r>
              <a:rPr lang="en-CA" sz="2000" b="1">
                <a:solidFill>
                  <a:srgbClr val="000000"/>
                </a:solidFill>
              </a:rPr>
              <a:t>“.</a:t>
            </a:r>
            <a:r>
              <a:rPr lang="en-CA" sz="2000" b="1"/>
              <a:t>/a.out</a:t>
            </a:r>
            <a:r>
              <a:rPr lang="en-CA" sz="2000" b="1">
                <a:solidFill>
                  <a:srgbClr val="000000"/>
                </a:solidFill>
              </a:rPr>
              <a:t> example.txt”</a:t>
            </a:r>
            <a:endParaRPr sz="2000" b="1"/>
          </a:p>
        </p:txBody>
      </p:sp>
      <p:pic>
        <p:nvPicPr>
          <p:cNvPr id="447" name="Google Shape;447;p48"/>
          <p:cNvPicPr preferRelativeResize="0"/>
          <p:nvPr/>
        </p:nvPicPr>
        <p:blipFill rotWithShape="1">
          <a:blip r:embed="rId3">
            <a:alphaModFix/>
          </a:blip>
          <a:srcRect/>
          <a:stretch/>
        </p:blipFill>
        <p:spPr>
          <a:xfrm>
            <a:off x="1273700" y="3682200"/>
            <a:ext cx="9181649" cy="1741850"/>
          </a:xfrm>
          <a:prstGeom prst="rect">
            <a:avLst/>
          </a:prstGeom>
          <a:noFill/>
          <a:ln>
            <a:noFill/>
          </a:ln>
        </p:spPr>
      </p:pic>
      <p:sp>
        <p:nvSpPr>
          <p:cNvPr id="448" name="Google Shape;448;p48"/>
          <p:cNvSpPr/>
          <p:nvPr/>
        </p:nvSpPr>
        <p:spPr>
          <a:xfrm>
            <a:off x="1160400" y="2692206"/>
            <a:ext cx="9777000" cy="4266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CA" sz="2000">
                <a:solidFill>
                  <a:srgbClr val="000000"/>
                </a:solidFill>
                <a:latin typeface="Arial"/>
                <a:ea typeface="Arial"/>
                <a:cs typeface="Arial"/>
                <a:sym typeface="Arial"/>
              </a:rPr>
              <a:t>Here is the disassembled instructions from </a:t>
            </a:r>
            <a:r>
              <a:rPr lang="en-CA" sz="2000" b="1">
                <a:solidFill>
                  <a:srgbClr val="000000"/>
                </a:solidFill>
              </a:rPr>
              <a:t>example.txt</a:t>
            </a:r>
            <a:r>
              <a:rPr lang="en-CA" sz="2000"/>
              <a:t>:</a:t>
            </a:r>
            <a:endParaRPr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CA"/>
              <a:t>Notes on the Disassembler</a:t>
            </a:r>
            <a:endParaRPr/>
          </a:p>
        </p:txBody>
      </p:sp>
      <p:sp>
        <p:nvSpPr>
          <p:cNvPr id="454" name="Google Shape;454;p49"/>
          <p:cNvSpPr txBox="1"/>
          <p:nvPr/>
        </p:nvSpPr>
        <p:spPr>
          <a:xfrm>
            <a:off x="1188000" y="1897626"/>
            <a:ext cx="98160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000">
                <a:solidFill>
                  <a:schemeClr val="dk1"/>
                </a:solidFill>
              </a:rPr>
              <a:t>The disassembler translates </a:t>
            </a:r>
            <a:r>
              <a:rPr lang="en-CA" sz="2000" b="1">
                <a:solidFill>
                  <a:schemeClr val="dk1"/>
                </a:solidFill>
              </a:rPr>
              <a:t>addi t0, t0, 0</a:t>
            </a:r>
            <a:r>
              <a:rPr lang="en-CA" sz="2000">
                <a:solidFill>
                  <a:schemeClr val="dk1"/>
                </a:solidFill>
              </a:rPr>
              <a:t> to </a:t>
            </a:r>
            <a:r>
              <a:rPr lang="en-CA" sz="2000" b="1">
                <a:solidFill>
                  <a:schemeClr val="dk1"/>
                </a:solidFill>
              </a:rPr>
              <a:t>mv t0, zero</a:t>
            </a:r>
            <a:r>
              <a:rPr lang="en-CA" sz="2000">
                <a:solidFill>
                  <a:schemeClr val="dk1"/>
                </a:solidFill>
              </a:rPr>
              <a:t>. Keep this in mind to avoid confusion with </a:t>
            </a:r>
            <a:r>
              <a:rPr lang="en-CA" sz="2000" b="1">
                <a:solidFill>
                  <a:schemeClr val="dk1"/>
                </a:solidFill>
              </a:rPr>
              <a:t>addi </a:t>
            </a:r>
            <a:r>
              <a:rPr lang="en-CA" sz="2000">
                <a:solidFill>
                  <a:schemeClr val="dk1"/>
                </a:solidFill>
              </a:rPr>
              <a:t>instructions.</a:t>
            </a:r>
            <a:endParaRPr sz="2000">
              <a:solidFill>
                <a:schemeClr val="dk1"/>
              </a:solidFill>
            </a:endParaRPr>
          </a:p>
        </p:txBody>
      </p:sp>
      <p:sp>
        <p:nvSpPr>
          <p:cNvPr id="455" name="Google Shape;455;p49"/>
          <p:cNvSpPr txBox="1"/>
          <p:nvPr/>
        </p:nvSpPr>
        <p:spPr>
          <a:xfrm>
            <a:off x="1188000" y="2896176"/>
            <a:ext cx="98160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000">
                <a:solidFill>
                  <a:schemeClr val="dk1"/>
                </a:solidFill>
              </a:rPr>
              <a:t>The disassembler will not translate a sentinel value (0xFFFFFFFF) as expected.</a:t>
            </a:r>
            <a:endParaRPr sz="20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5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CA"/>
              <a:t>What to Submit?</a:t>
            </a:r>
            <a:endParaRPr/>
          </a:p>
        </p:txBody>
      </p:sp>
      <p:sp>
        <p:nvSpPr>
          <p:cNvPr id="461" name="Google Shape;461;p50"/>
          <p:cNvSpPr txBox="1"/>
          <p:nvPr/>
        </p:nvSpPr>
        <p:spPr>
          <a:xfrm>
            <a:off x="1188000" y="1897626"/>
            <a:ext cx="98160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Font typeface="Arial"/>
              <a:buNone/>
            </a:pPr>
            <a:r>
              <a:rPr lang="en-CA" sz="2000">
                <a:solidFill>
                  <a:schemeClr val="dk1"/>
                </a:solidFill>
              </a:rPr>
              <a:t>A single file, called </a:t>
            </a:r>
            <a:r>
              <a:rPr lang="en-CA" sz="2000" b="1">
                <a:solidFill>
                  <a:schemeClr val="dk1"/>
                </a:solidFill>
              </a:rPr>
              <a:t>controlFlowGraph.s</a:t>
            </a:r>
            <a:r>
              <a:rPr lang="en-CA" sz="2000">
                <a:solidFill>
                  <a:schemeClr val="dk1"/>
                </a:solidFill>
              </a:rPr>
              <a:t>.</a:t>
            </a:r>
            <a:endParaRPr sz="2000">
              <a:solidFill>
                <a:schemeClr val="dk1"/>
              </a:solidFill>
            </a:endParaRPr>
          </a:p>
        </p:txBody>
      </p:sp>
      <p:sp>
        <p:nvSpPr>
          <p:cNvPr id="462" name="Google Shape;462;p50"/>
          <p:cNvSpPr txBox="1"/>
          <p:nvPr/>
        </p:nvSpPr>
        <p:spPr>
          <a:xfrm>
            <a:off x="1188000" y="3972851"/>
            <a:ext cx="98160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Font typeface="Arial"/>
              <a:buNone/>
            </a:pPr>
            <a:r>
              <a:rPr lang="en-CA" sz="2000" b="1">
                <a:solidFill>
                  <a:schemeClr val="dk1"/>
                </a:solidFill>
              </a:rPr>
              <a:t>Do not</a:t>
            </a:r>
            <a:r>
              <a:rPr lang="en-CA" sz="2000">
                <a:solidFill>
                  <a:schemeClr val="dk1"/>
                </a:solidFill>
              </a:rPr>
              <a:t> modify the line </a:t>
            </a:r>
            <a:r>
              <a:rPr lang="en-CA" sz="2000" b="1">
                <a:solidFill>
                  <a:schemeClr val="dk1"/>
                </a:solidFill>
              </a:rPr>
              <a:t>.include "common.s</a:t>
            </a:r>
            <a:r>
              <a:rPr lang="en-CA" sz="2000">
                <a:solidFill>
                  <a:schemeClr val="dk1"/>
                </a:solidFill>
              </a:rPr>
              <a:t>".</a:t>
            </a:r>
            <a:endParaRPr sz="2000">
              <a:solidFill>
                <a:schemeClr val="dk1"/>
              </a:solidFill>
            </a:endParaRPr>
          </a:p>
        </p:txBody>
      </p:sp>
      <p:sp>
        <p:nvSpPr>
          <p:cNvPr id="463" name="Google Shape;463;p50"/>
          <p:cNvSpPr txBox="1"/>
          <p:nvPr/>
        </p:nvSpPr>
        <p:spPr>
          <a:xfrm>
            <a:off x="1188000" y="4521201"/>
            <a:ext cx="98160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Font typeface="Arial"/>
              <a:buNone/>
            </a:pPr>
            <a:r>
              <a:rPr lang="en-CA" sz="2000" b="1">
                <a:solidFill>
                  <a:schemeClr val="dk1"/>
                </a:solidFill>
              </a:rPr>
              <a:t>Do not</a:t>
            </a:r>
            <a:r>
              <a:rPr lang="en-CA" sz="2000">
                <a:solidFill>
                  <a:schemeClr val="dk1"/>
                </a:solidFill>
              </a:rPr>
              <a:t> modify the </a:t>
            </a:r>
            <a:r>
              <a:rPr lang="en-CA" sz="2000" b="1">
                <a:solidFill>
                  <a:schemeClr val="dk1"/>
                </a:solidFill>
              </a:rPr>
              <a:t>common.s </a:t>
            </a:r>
            <a:r>
              <a:rPr lang="en-CA" sz="2000">
                <a:solidFill>
                  <a:schemeClr val="dk1"/>
                </a:solidFill>
              </a:rPr>
              <a:t>file.</a:t>
            </a:r>
            <a:endParaRPr sz="2000">
              <a:solidFill>
                <a:schemeClr val="dk1"/>
              </a:solidFill>
            </a:endParaRPr>
          </a:p>
        </p:txBody>
      </p:sp>
      <p:sp>
        <p:nvSpPr>
          <p:cNvPr id="464" name="Google Shape;464;p50"/>
          <p:cNvSpPr txBox="1"/>
          <p:nvPr/>
        </p:nvSpPr>
        <p:spPr>
          <a:xfrm>
            <a:off x="1188000" y="2982639"/>
            <a:ext cx="98160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Font typeface="Arial"/>
              <a:buNone/>
            </a:pPr>
            <a:r>
              <a:rPr lang="en-CA" sz="2000" b="1">
                <a:solidFill>
                  <a:schemeClr val="dk1"/>
                </a:solidFill>
              </a:rPr>
              <a:t>Do not</a:t>
            </a:r>
            <a:r>
              <a:rPr lang="en-CA" sz="2000">
                <a:solidFill>
                  <a:schemeClr val="dk1"/>
                </a:solidFill>
              </a:rPr>
              <a:t> modify the name of any function.</a:t>
            </a:r>
            <a:endParaRPr sz="2000">
              <a:solidFill>
                <a:schemeClr val="dk1"/>
              </a:solidFill>
            </a:endParaRPr>
          </a:p>
        </p:txBody>
      </p:sp>
      <p:sp>
        <p:nvSpPr>
          <p:cNvPr id="465" name="Google Shape;465;p50"/>
          <p:cNvSpPr txBox="1"/>
          <p:nvPr/>
        </p:nvSpPr>
        <p:spPr>
          <a:xfrm>
            <a:off x="1188000" y="5057876"/>
            <a:ext cx="98160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Font typeface="Arial"/>
              <a:buNone/>
            </a:pPr>
            <a:r>
              <a:rPr lang="en-CA" sz="2000" b="1">
                <a:solidFill>
                  <a:schemeClr val="dk1"/>
                </a:solidFill>
              </a:rPr>
              <a:t>Push</a:t>
            </a:r>
            <a:r>
              <a:rPr lang="en-CA" sz="2000">
                <a:solidFill>
                  <a:schemeClr val="dk1"/>
                </a:solidFill>
              </a:rPr>
              <a:t> your repository to GitHub before the deadline. </a:t>
            </a:r>
            <a:endParaRPr sz="2000">
              <a:solidFill>
                <a:schemeClr val="dk1"/>
              </a:solidFill>
            </a:endParaRPr>
          </a:p>
        </p:txBody>
      </p:sp>
      <p:sp>
        <p:nvSpPr>
          <p:cNvPr id="466" name="Google Shape;466;p50"/>
          <p:cNvSpPr txBox="1"/>
          <p:nvPr/>
        </p:nvSpPr>
        <p:spPr>
          <a:xfrm>
            <a:off x="1188000" y="3477751"/>
            <a:ext cx="98160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Font typeface="Arial"/>
              <a:buNone/>
            </a:pPr>
            <a:r>
              <a:rPr lang="en-CA" sz="2000" b="1">
                <a:solidFill>
                  <a:schemeClr val="dk1"/>
                </a:solidFill>
              </a:rPr>
              <a:t>Do not</a:t>
            </a:r>
            <a:r>
              <a:rPr lang="en-CA" sz="2000">
                <a:solidFill>
                  <a:schemeClr val="dk1"/>
                </a:solidFill>
              </a:rPr>
              <a:t> remove the CMPUT 229 Student Submission License.</a:t>
            </a:r>
            <a:endParaRPr sz="2000">
              <a:solidFill>
                <a:schemeClr val="dk1"/>
              </a:solidFill>
            </a:endParaRPr>
          </a:p>
        </p:txBody>
      </p:sp>
      <p:sp>
        <p:nvSpPr>
          <p:cNvPr id="467" name="Google Shape;467;p50"/>
          <p:cNvSpPr txBox="1"/>
          <p:nvPr/>
        </p:nvSpPr>
        <p:spPr>
          <a:xfrm>
            <a:off x="1188000" y="2460964"/>
            <a:ext cx="98160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Font typeface="Arial"/>
              <a:buNone/>
            </a:pPr>
            <a:r>
              <a:rPr lang="en-CA" sz="2000" b="1">
                <a:solidFill>
                  <a:schemeClr val="dk1"/>
                </a:solidFill>
              </a:rPr>
              <a:t>Keep </a:t>
            </a:r>
            <a:r>
              <a:rPr lang="en-CA" sz="2000">
                <a:solidFill>
                  <a:schemeClr val="dk1"/>
                </a:solidFill>
              </a:rPr>
              <a:t>the file in the </a:t>
            </a:r>
            <a:r>
              <a:rPr lang="en-CA" sz="2000" b="1">
                <a:solidFill>
                  <a:schemeClr val="dk1"/>
                </a:solidFill>
              </a:rPr>
              <a:t>Code </a:t>
            </a:r>
            <a:r>
              <a:rPr lang="en-CA" sz="2000">
                <a:solidFill>
                  <a:schemeClr val="dk1"/>
                </a:solidFill>
              </a:rPr>
              <a:t>folder of the git repository.</a:t>
            </a:r>
            <a:endParaRPr sz="20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51"/>
          <p:cNvSpPr txBox="1">
            <a:spLocks noGrp="1"/>
          </p:cNvSpPr>
          <p:nvPr>
            <p:ph type="title"/>
          </p:nvPr>
        </p:nvSpPr>
        <p:spPr>
          <a:xfrm>
            <a:off x="609600" y="2857488"/>
            <a:ext cx="109728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CA"/>
              <a:t>Good Luck!</a:t>
            </a:r>
            <a:endParaRPr/>
          </a:p>
        </p:txBody>
      </p:sp>
      <p:sp>
        <p:nvSpPr>
          <p:cNvPr id="474" name="Google Shape;474;p51"/>
          <p:cNvSpPr txBox="1">
            <a:spLocks noGrp="1"/>
          </p:cNvSpPr>
          <p:nvPr>
            <p:ph type="subTitle" idx="4294967295"/>
          </p:nvPr>
        </p:nvSpPr>
        <p:spPr>
          <a:xfrm>
            <a:off x="4015800" y="1055525"/>
            <a:ext cx="4160400" cy="781200"/>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spcBef>
                <a:spcPts val="0"/>
              </a:spcBef>
              <a:spcAft>
                <a:spcPts val="0"/>
              </a:spcAft>
              <a:buClr>
                <a:schemeClr val="dk1"/>
              </a:buClr>
              <a:buSzPct val="100000"/>
              <a:buFont typeface="Calibri"/>
              <a:buNone/>
            </a:pPr>
            <a:r>
              <a:rPr lang="en-CA" sz="4400">
                <a:solidFill>
                  <a:srgbClr val="888888"/>
                </a:solidFill>
              </a:rPr>
              <a:t>Lab #5: Control Flow Graph</a:t>
            </a:r>
            <a:endParaRPr>
              <a:solidFill>
                <a:srgbClr val="888888"/>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p:nvPr/>
        </p:nvSpPr>
        <p:spPr>
          <a:xfrm>
            <a:off x="1981200" y="274680"/>
            <a:ext cx="8229300" cy="1142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CA" sz="4400"/>
              <a:t>Successors &amp; Predecessors</a:t>
            </a:r>
            <a:endParaRPr sz="4400">
              <a:solidFill>
                <a:srgbClr val="000000"/>
              </a:solidFill>
              <a:latin typeface="Calibri"/>
              <a:ea typeface="Calibri"/>
              <a:cs typeface="Calibri"/>
              <a:sym typeface="Calibri"/>
            </a:endParaRPr>
          </a:p>
        </p:txBody>
      </p:sp>
      <p:sp>
        <p:nvSpPr>
          <p:cNvPr id="123" name="Google Shape;123;p17"/>
          <p:cNvSpPr txBox="1"/>
          <p:nvPr/>
        </p:nvSpPr>
        <p:spPr>
          <a:xfrm>
            <a:off x="1036900" y="1822325"/>
            <a:ext cx="6293700" cy="104641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600"/>
              </a:spcAft>
              <a:buNone/>
            </a:pPr>
            <a:r>
              <a:rPr lang="en-CA" sz="2000" dirty="0">
                <a:solidFill>
                  <a:schemeClr val="dk1"/>
                </a:solidFill>
              </a:rPr>
              <a:t>A successor of a block Bi is any block that can be reached from Bi.</a:t>
            </a:r>
            <a:endParaRPr sz="2000" dirty="0">
              <a:solidFill>
                <a:schemeClr val="dk1"/>
              </a:solidFill>
            </a:endParaRPr>
          </a:p>
        </p:txBody>
      </p:sp>
      <p:sp>
        <p:nvSpPr>
          <p:cNvPr id="124" name="Google Shape;124;p17"/>
          <p:cNvSpPr txBox="1"/>
          <p:nvPr/>
        </p:nvSpPr>
        <p:spPr>
          <a:xfrm>
            <a:off x="1036900" y="4706875"/>
            <a:ext cx="6293700" cy="104641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600"/>
              </a:spcAft>
              <a:buNone/>
            </a:pPr>
            <a:r>
              <a:rPr lang="en-CA" sz="2000" dirty="0">
                <a:solidFill>
                  <a:schemeClr val="dk1"/>
                </a:solidFill>
              </a:rPr>
              <a:t>The concepts of predecessor and immediate predecessor are analogous. </a:t>
            </a:r>
            <a:endParaRPr sz="2000" dirty="0">
              <a:solidFill>
                <a:schemeClr val="dk1"/>
              </a:solidFill>
            </a:endParaRPr>
          </a:p>
        </p:txBody>
      </p:sp>
      <p:sp>
        <p:nvSpPr>
          <p:cNvPr id="125" name="Google Shape;125;p17"/>
          <p:cNvSpPr txBox="1"/>
          <p:nvPr/>
        </p:nvSpPr>
        <p:spPr>
          <a:xfrm>
            <a:off x="1036900" y="3087600"/>
            <a:ext cx="6293700" cy="104641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600"/>
              </a:spcAft>
              <a:buNone/>
            </a:pPr>
            <a:r>
              <a:rPr lang="en-CA" sz="2000" dirty="0">
                <a:solidFill>
                  <a:schemeClr val="dk1"/>
                </a:solidFill>
              </a:rPr>
              <a:t>An immediate successor of a block Bi directly follows Bi. </a:t>
            </a:r>
            <a:endParaRPr sz="2000" dirty="0">
              <a:solidFill>
                <a:schemeClr val="dk1"/>
              </a:solidFill>
            </a:endParaRPr>
          </a:p>
        </p:txBody>
      </p:sp>
      <p:pic>
        <p:nvPicPr>
          <p:cNvPr id="126" name="Google Shape;126;p17"/>
          <p:cNvPicPr preferRelativeResize="0"/>
          <p:nvPr/>
        </p:nvPicPr>
        <p:blipFill>
          <a:blip r:embed="rId3">
            <a:alphaModFix/>
          </a:blip>
          <a:stretch>
            <a:fillRect/>
          </a:stretch>
        </p:blipFill>
        <p:spPr>
          <a:xfrm>
            <a:off x="7703900" y="1978550"/>
            <a:ext cx="4039423" cy="3418676"/>
          </a:xfrm>
          <a:prstGeom prst="rect">
            <a:avLst/>
          </a:prstGeom>
          <a:noFill/>
          <a:ln>
            <a:noFill/>
          </a:ln>
        </p:spPr>
      </p:pic>
      <p:grpSp>
        <p:nvGrpSpPr>
          <p:cNvPr id="14" name="Group 13">
            <a:extLst>
              <a:ext uri="{FF2B5EF4-FFF2-40B4-BE49-F238E27FC236}">
                <a16:creationId xmlns:a16="http://schemas.microsoft.com/office/drawing/2014/main" id="{79BD5A64-B969-B3F3-A7CB-EC295ACAA724}"/>
              </a:ext>
            </a:extLst>
          </p:cNvPr>
          <p:cNvGrpSpPr/>
          <p:nvPr/>
        </p:nvGrpSpPr>
        <p:grpSpPr>
          <a:xfrm>
            <a:off x="5772839" y="4054207"/>
            <a:ext cx="4175392" cy="2304299"/>
            <a:chOff x="5772839" y="4054207"/>
            <a:chExt cx="4175392" cy="2304299"/>
          </a:xfrm>
        </p:grpSpPr>
        <p:sp>
          <p:nvSpPr>
            <p:cNvPr id="2" name="TextBox 1">
              <a:extLst>
                <a:ext uri="{FF2B5EF4-FFF2-40B4-BE49-F238E27FC236}">
                  <a16:creationId xmlns:a16="http://schemas.microsoft.com/office/drawing/2014/main" id="{D960A53A-BA23-A116-1E65-CF6A7C06EF9B}"/>
                </a:ext>
              </a:extLst>
            </p:cNvPr>
            <p:cNvSpPr txBox="1"/>
            <p:nvPr/>
          </p:nvSpPr>
          <p:spPr>
            <a:xfrm>
              <a:off x="5772839" y="5958396"/>
              <a:ext cx="2178802" cy="400110"/>
            </a:xfrm>
            <a:prstGeom prst="rect">
              <a:avLst/>
            </a:prstGeom>
            <a:noFill/>
          </p:spPr>
          <p:txBody>
            <a:bodyPr wrap="none" rtlCol="0">
              <a:spAutoFit/>
            </a:bodyPr>
            <a:lstStyle/>
            <a:p>
              <a:r>
                <a:rPr lang="en-US" sz="2000" dirty="0">
                  <a:solidFill>
                    <a:srgbClr val="FF0000"/>
                  </a:solidFill>
                </a:rPr>
                <a:t>Successors of B0</a:t>
              </a:r>
            </a:p>
          </p:txBody>
        </p:sp>
        <p:cxnSp>
          <p:nvCxnSpPr>
            <p:cNvPr id="4" name="Straight Arrow Connector 3">
              <a:extLst>
                <a:ext uri="{FF2B5EF4-FFF2-40B4-BE49-F238E27FC236}">
                  <a16:creationId xmlns:a16="http://schemas.microsoft.com/office/drawing/2014/main" id="{AEC56216-EAE1-40D0-307C-9285702B1E5A}"/>
                </a:ext>
              </a:extLst>
            </p:cNvPr>
            <p:cNvCxnSpPr>
              <a:cxnSpLocks/>
              <a:stCxn id="2" idx="0"/>
            </p:cNvCxnSpPr>
            <p:nvPr/>
          </p:nvCxnSpPr>
          <p:spPr>
            <a:xfrm flipV="1">
              <a:off x="6862240" y="4054207"/>
              <a:ext cx="1089401" cy="19041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91FEF041-1545-73C5-1EE3-54EC3CBE1C2D}"/>
                </a:ext>
              </a:extLst>
            </p:cNvPr>
            <p:cNvCxnSpPr>
              <a:cxnSpLocks/>
              <a:stCxn id="2" idx="0"/>
            </p:cNvCxnSpPr>
            <p:nvPr/>
          </p:nvCxnSpPr>
          <p:spPr>
            <a:xfrm flipV="1">
              <a:off x="6862240" y="5083263"/>
              <a:ext cx="1931061" cy="8751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843E250-8C33-2D65-2304-3CEC487F73BB}"/>
                </a:ext>
              </a:extLst>
            </p:cNvPr>
            <p:cNvCxnSpPr>
              <a:cxnSpLocks/>
              <a:stCxn id="2" idx="0"/>
            </p:cNvCxnSpPr>
            <p:nvPr/>
          </p:nvCxnSpPr>
          <p:spPr>
            <a:xfrm flipV="1">
              <a:off x="6862240" y="4054207"/>
              <a:ext cx="3085991" cy="19041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63BAAC6B-83A1-2D34-CAEC-C64311A5EA44}"/>
              </a:ext>
            </a:extLst>
          </p:cNvPr>
          <p:cNvGrpSpPr/>
          <p:nvPr/>
        </p:nvGrpSpPr>
        <p:grpSpPr>
          <a:xfrm>
            <a:off x="4549748" y="2602852"/>
            <a:ext cx="5398483" cy="1191830"/>
            <a:chOff x="4226587" y="5976314"/>
            <a:chExt cx="5398483" cy="1191830"/>
          </a:xfrm>
        </p:grpSpPr>
        <p:sp>
          <p:nvSpPr>
            <p:cNvPr id="16" name="TextBox 15">
              <a:extLst>
                <a:ext uri="{FF2B5EF4-FFF2-40B4-BE49-F238E27FC236}">
                  <a16:creationId xmlns:a16="http://schemas.microsoft.com/office/drawing/2014/main" id="{6FD9EF10-5FA1-D43F-BB0B-0A5127EEBAFE}"/>
                </a:ext>
              </a:extLst>
            </p:cNvPr>
            <p:cNvSpPr txBox="1"/>
            <p:nvPr/>
          </p:nvSpPr>
          <p:spPr>
            <a:xfrm>
              <a:off x="4226587" y="5976314"/>
              <a:ext cx="3401893" cy="400110"/>
            </a:xfrm>
            <a:prstGeom prst="rect">
              <a:avLst/>
            </a:prstGeom>
            <a:noFill/>
          </p:spPr>
          <p:txBody>
            <a:bodyPr wrap="none" rtlCol="0">
              <a:spAutoFit/>
            </a:bodyPr>
            <a:lstStyle/>
            <a:p>
              <a:r>
                <a:rPr lang="en-US" sz="2000" dirty="0">
                  <a:solidFill>
                    <a:srgbClr val="FF0000"/>
                  </a:solidFill>
                </a:rPr>
                <a:t>Immediate successors of B0</a:t>
              </a:r>
            </a:p>
          </p:txBody>
        </p:sp>
        <p:cxnSp>
          <p:nvCxnSpPr>
            <p:cNvPr id="18" name="Straight Arrow Connector 17">
              <a:extLst>
                <a:ext uri="{FF2B5EF4-FFF2-40B4-BE49-F238E27FC236}">
                  <a16:creationId xmlns:a16="http://schemas.microsoft.com/office/drawing/2014/main" id="{84B51640-6193-4008-26B8-94E4E47B625A}"/>
                </a:ext>
              </a:extLst>
            </p:cNvPr>
            <p:cNvCxnSpPr>
              <a:cxnSpLocks/>
              <a:stCxn id="16" idx="3"/>
            </p:cNvCxnSpPr>
            <p:nvPr/>
          </p:nvCxnSpPr>
          <p:spPr>
            <a:xfrm>
              <a:off x="7628480" y="6176369"/>
              <a:ext cx="615042" cy="9917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15B6FF6-7683-98E5-3553-83705C2F8823}"/>
                </a:ext>
              </a:extLst>
            </p:cNvPr>
            <p:cNvCxnSpPr>
              <a:cxnSpLocks/>
              <a:stCxn id="16" idx="3"/>
            </p:cNvCxnSpPr>
            <p:nvPr/>
          </p:nvCxnSpPr>
          <p:spPr>
            <a:xfrm>
              <a:off x="7628480" y="6176369"/>
              <a:ext cx="1996590" cy="8906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98C07DEE-FCBC-342D-4403-375CD23A99E5}"/>
              </a:ext>
            </a:extLst>
          </p:cNvPr>
          <p:cNvSpPr txBox="1"/>
          <p:nvPr/>
        </p:nvSpPr>
        <p:spPr>
          <a:xfrm>
            <a:off x="9372107" y="1255599"/>
            <a:ext cx="2225289" cy="738664"/>
          </a:xfrm>
          <a:prstGeom prst="rect">
            <a:avLst/>
          </a:prstGeom>
          <a:noFill/>
          <a:ln>
            <a:solidFill>
              <a:schemeClr val="tx1"/>
            </a:solidFill>
          </a:ln>
        </p:spPr>
        <p:txBody>
          <a:bodyPr wrap="none" rtlCol="0">
            <a:spAutoFit/>
          </a:bodyPr>
          <a:lstStyle/>
          <a:p>
            <a:r>
              <a:rPr lang="en-US" dirty="0" err="1">
                <a:latin typeface="Menlo" panose="020B0609030804020204" pitchFamily="49" charset="0"/>
                <a:ea typeface="Menlo" panose="020B0609030804020204" pitchFamily="49" charset="0"/>
                <a:cs typeface="Menlo" panose="020B0609030804020204" pitchFamily="49" charset="0"/>
              </a:rPr>
              <a:t>addi</a:t>
            </a:r>
            <a:r>
              <a:rPr lang="en-US" dirty="0">
                <a:latin typeface="Menlo" panose="020B0609030804020204" pitchFamily="49" charset="0"/>
                <a:ea typeface="Menlo" panose="020B0609030804020204" pitchFamily="49" charset="0"/>
                <a:cs typeface="Menlo" panose="020B0609030804020204" pitchFamily="49" charset="0"/>
              </a:rPr>
              <a:t> t0, zero, 10</a:t>
            </a:r>
          </a:p>
          <a:p>
            <a:r>
              <a:rPr lang="en-US" dirty="0" err="1">
                <a:latin typeface="Menlo" panose="020B0609030804020204" pitchFamily="49" charset="0"/>
                <a:ea typeface="Menlo" panose="020B0609030804020204" pitchFamily="49" charset="0"/>
                <a:cs typeface="Menlo" panose="020B0609030804020204" pitchFamily="49" charset="0"/>
              </a:rPr>
              <a:t>addi</a:t>
            </a:r>
            <a:r>
              <a:rPr lang="en-US" dirty="0">
                <a:latin typeface="Menlo" panose="020B0609030804020204" pitchFamily="49" charset="0"/>
                <a:ea typeface="Menlo" panose="020B0609030804020204" pitchFamily="49" charset="0"/>
                <a:cs typeface="Menlo" panose="020B0609030804020204" pitchFamily="49" charset="0"/>
              </a:rPr>
              <a:t> t1, zero, 0</a:t>
            </a:r>
          </a:p>
          <a:p>
            <a:r>
              <a:rPr lang="en-US" dirty="0" err="1">
                <a:latin typeface="Menlo" panose="020B0609030804020204" pitchFamily="49" charset="0"/>
                <a:ea typeface="Menlo" panose="020B0609030804020204" pitchFamily="49" charset="0"/>
                <a:cs typeface="Menlo" panose="020B0609030804020204" pitchFamily="49" charset="0"/>
              </a:rPr>
              <a:t>blt</a:t>
            </a:r>
            <a:r>
              <a:rPr lang="en-US" dirty="0">
                <a:latin typeface="Menlo" panose="020B0609030804020204" pitchFamily="49" charset="0"/>
                <a:ea typeface="Menlo" panose="020B0609030804020204" pitchFamily="49" charset="0"/>
                <a:cs typeface="Menlo" panose="020B0609030804020204" pitchFamily="49" charset="0"/>
              </a:rPr>
              <a:t>  t0, zero, loop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p:nvPr/>
        </p:nvSpPr>
        <p:spPr>
          <a:xfrm>
            <a:off x="1981200" y="274680"/>
            <a:ext cx="8229300" cy="1142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CA" sz="4400"/>
              <a:t>Successors &amp; Predecessors</a:t>
            </a:r>
            <a:endParaRPr sz="4400">
              <a:solidFill>
                <a:srgbClr val="000000"/>
              </a:solidFill>
              <a:latin typeface="Calibri"/>
              <a:ea typeface="Calibri"/>
              <a:cs typeface="Calibri"/>
              <a:sym typeface="Calibri"/>
            </a:endParaRPr>
          </a:p>
        </p:txBody>
      </p:sp>
      <p:sp>
        <p:nvSpPr>
          <p:cNvPr id="123" name="Google Shape;123;p17"/>
          <p:cNvSpPr txBox="1"/>
          <p:nvPr/>
        </p:nvSpPr>
        <p:spPr>
          <a:xfrm>
            <a:off x="1036900" y="1822325"/>
            <a:ext cx="6293700" cy="104641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600"/>
              </a:spcAft>
              <a:buNone/>
            </a:pPr>
            <a:r>
              <a:rPr lang="en-CA" sz="2000" dirty="0">
                <a:solidFill>
                  <a:schemeClr val="dk1"/>
                </a:solidFill>
              </a:rPr>
              <a:t>A successor of a block Bi is any block that can be reached from Bi.</a:t>
            </a:r>
            <a:endParaRPr sz="2000" dirty="0">
              <a:solidFill>
                <a:schemeClr val="dk1"/>
              </a:solidFill>
            </a:endParaRPr>
          </a:p>
        </p:txBody>
      </p:sp>
      <p:sp>
        <p:nvSpPr>
          <p:cNvPr id="124" name="Google Shape;124;p17"/>
          <p:cNvSpPr txBox="1"/>
          <p:nvPr/>
        </p:nvSpPr>
        <p:spPr>
          <a:xfrm>
            <a:off x="1036900" y="4706875"/>
            <a:ext cx="6293700" cy="104641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600"/>
              </a:spcAft>
              <a:buNone/>
            </a:pPr>
            <a:r>
              <a:rPr lang="en-CA" sz="2000" dirty="0">
                <a:solidFill>
                  <a:schemeClr val="dk1"/>
                </a:solidFill>
              </a:rPr>
              <a:t>The concepts of predecessor and immediate predecessor are analogous. </a:t>
            </a:r>
            <a:endParaRPr sz="2000" dirty="0">
              <a:solidFill>
                <a:schemeClr val="dk1"/>
              </a:solidFill>
            </a:endParaRPr>
          </a:p>
        </p:txBody>
      </p:sp>
      <p:sp>
        <p:nvSpPr>
          <p:cNvPr id="125" name="Google Shape;125;p17"/>
          <p:cNvSpPr txBox="1"/>
          <p:nvPr/>
        </p:nvSpPr>
        <p:spPr>
          <a:xfrm>
            <a:off x="1036900" y="3087600"/>
            <a:ext cx="6293700" cy="104641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600"/>
              </a:spcAft>
              <a:buNone/>
            </a:pPr>
            <a:r>
              <a:rPr lang="en-CA" sz="2000" dirty="0">
                <a:solidFill>
                  <a:schemeClr val="dk1"/>
                </a:solidFill>
              </a:rPr>
              <a:t>An immediate successor of a block Bi directly follows Bi. </a:t>
            </a:r>
            <a:endParaRPr sz="2000" dirty="0">
              <a:solidFill>
                <a:schemeClr val="dk1"/>
              </a:solidFill>
            </a:endParaRPr>
          </a:p>
        </p:txBody>
      </p:sp>
      <p:pic>
        <p:nvPicPr>
          <p:cNvPr id="126" name="Google Shape;126;p17"/>
          <p:cNvPicPr preferRelativeResize="0"/>
          <p:nvPr/>
        </p:nvPicPr>
        <p:blipFill>
          <a:blip r:embed="rId3">
            <a:alphaModFix/>
          </a:blip>
          <a:stretch>
            <a:fillRect/>
          </a:stretch>
        </p:blipFill>
        <p:spPr>
          <a:xfrm>
            <a:off x="-510429" y="441787"/>
            <a:ext cx="4039423" cy="3418676"/>
          </a:xfrm>
          <a:prstGeom prst="rect">
            <a:avLst/>
          </a:prstGeom>
          <a:noFill/>
          <a:ln>
            <a:noFill/>
          </a:ln>
        </p:spPr>
      </p:pic>
      <p:grpSp>
        <p:nvGrpSpPr>
          <p:cNvPr id="14" name="Group 13">
            <a:extLst>
              <a:ext uri="{FF2B5EF4-FFF2-40B4-BE49-F238E27FC236}">
                <a16:creationId xmlns:a16="http://schemas.microsoft.com/office/drawing/2014/main" id="{79BD5A64-B969-B3F3-A7CB-EC295ACAA724}"/>
              </a:ext>
            </a:extLst>
          </p:cNvPr>
          <p:cNvGrpSpPr/>
          <p:nvPr/>
        </p:nvGrpSpPr>
        <p:grpSpPr>
          <a:xfrm>
            <a:off x="5772839" y="3667154"/>
            <a:ext cx="4175392" cy="2691352"/>
            <a:chOff x="5772839" y="3667154"/>
            <a:chExt cx="4175392" cy="2691352"/>
          </a:xfrm>
        </p:grpSpPr>
        <p:sp>
          <p:nvSpPr>
            <p:cNvPr id="2" name="TextBox 1">
              <a:extLst>
                <a:ext uri="{FF2B5EF4-FFF2-40B4-BE49-F238E27FC236}">
                  <a16:creationId xmlns:a16="http://schemas.microsoft.com/office/drawing/2014/main" id="{D960A53A-BA23-A116-1E65-CF6A7C06EF9B}"/>
                </a:ext>
              </a:extLst>
            </p:cNvPr>
            <p:cNvSpPr txBox="1"/>
            <p:nvPr/>
          </p:nvSpPr>
          <p:spPr>
            <a:xfrm>
              <a:off x="5772839" y="5958396"/>
              <a:ext cx="2178802" cy="400110"/>
            </a:xfrm>
            <a:prstGeom prst="rect">
              <a:avLst/>
            </a:prstGeom>
            <a:noFill/>
          </p:spPr>
          <p:txBody>
            <a:bodyPr wrap="none" rtlCol="0">
              <a:spAutoFit/>
            </a:bodyPr>
            <a:lstStyle/>
            <a:p>
              <a:r>
                <a:rPr lang="en-US" sz="2000" dirty="0">
                  <a:solidFill>
                    <a:srgbClr val="FF0000"/>
                  </a:solidFill>
                </a:rPr>
                <a:t>Successors of B0</a:t>
              </a:r>
            </a:p>
          </p:txBody>
        </p:sp>
        <p:cxnSp>
          <p:nvCxnSpPr>
            <p:cNvPr id="4" name="Straight Arrow Connector 3">
              <a:extLst>
                <a:ext uri="{FF2B5EF4-FFF2-40B4-BE49-F238E27FC236}">
                  <a16:creationId xmlns:a16="http://schemas.microsoft.com/office/drawing/2014/main" id="{AEC56216-EAE1-40D0-307C-9285702B1E5A}"/>
                </a:ext>
              </a:extLst>
            </p:cNvPr>
            <p:cNvCxnSpPr>
              <a:cxnSpLocks/>
              <a:stCxn id="2" idx="0"/>
              <a:endCxn id="6" idx="1"/>
            </p:cNvCxnSpPr>
            <p:nvPr/>
          </p:nvCxnSpPr>
          <p:spPr>
            <a:xfrm flipV="1">
              <a:off x="6862240" y="3667154"/>
              <a:ext cx="837127" cy="22912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91FEF041-1545-73C5-1EE3-54EC3CBE1C2D}"/>
                </a:ext>
              </a:extLst>
            </p:cNvPr>
            <p:cNvCxnSpPr>
              <a:cxnSpLocks/>
              <a:stCxn id="2" idx="0"/>
            </p:cNvCxnSpPr>
            <p:nvPr/>
          </p:nvCxnSpPr>
          <p:spPr>
            <a:xfrm flipV="1">
              <a:off x="6862240" y="5083263"/>
              <a:ext cx="1931061" cy="8751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843E250-8C33-2D65-2304-3CEC487F73BB}"/>
                </a:ext>
              </a:extLst>
            </p:cNvPr>
            <p:cNvCxnSpPr>
              <a:cxnSpLocks/>
              <a:stCxn id="2" idx="0"/>
            </p:cNvCxnSpPr>
            <p:nvPr/>
          </p:nvCxnSpPr>
          <p:spPr>
            <a:xfrm flipV="1">
              <a:off x="6862240" y="4054207"/>
              <a:ext cx="3085991" cy="19041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63BAAC6B-83A1-2D34-CAEC-C64311A5EA44}"/>
              </a:ext>
            </a:extLst>
          </p:cNvPr>
          <p:cNvGrpSpPr/>
          <p:nvPr/>
        </p:nvGrpSpPr>
        <p:grpSpPr>
          <a:xfrm>
            <a:off x="4549748" y="2602852"/>
            <a:ext cx="5398483" cy="1090750"/>
            <a:chOff x="4226587" y="5976314"/>
            <a:chExt cx="5398483" cy="1090750"/>
          </a:xfrm>
        </p:grpSpPr>
        <p:sp>
          <p:nvSpPr>
            <p:cNvPr id="16" name="TextBox 15">
              <a:extLst>
                <a:ext uri="{FF2B5EF4-FFF2-40B4-BE49-F238E27FC236}">
                  <a16:creationId xmlns:a16="http://schemas.microsoft.com/office/drawing/2014/main" id="{6FD9EF10-5FA1-D43F-BB0B-0A5127EEBAFE}"/>
                </a:ext>
              </a:extLst>
            </p:cNvPr>
            <p:cNvSpPr txBox="1"/>
            <p:nvPr/>
          </p:nvSpPr>
          <p:spPr>
            <a:xfrm>
              <a:off x="4226587" y="5976314"/>
              <a:ext cx="3401893" cy="400110"/>
            </a:xfrm>
            <a:prstGeom prst="rect">
              <a:avLst/>
            </a:prstGeom>
            <a:noFill/>
          </p:spPr>
          <p:txBody>
            <a:bodyPr wrap="none" rtlCol="0">
              <a:spAutoFit/>
            </a:bodyPr>
            <a:lstStyle/>
            <a:p>
              <a:r>
                <a:rPr lang="en-US" sz="2000" dirty="0">
                  <a:solidFill>
                    <a:srgbClr val="FF0000"/>
                  </a:solidFill>
                </a:rPr>
                <a:t>Immediate successors of B0</a:t>
              </a:r>
            </a:p>
          </p:txBody>
        </p:sp>
        <p:cxnSp>
          <p:nvCxnSpPr>
            <p:cNvPr id="18" name="Straight Arrow Connector 17">
              <a:extLst>
                <a:ext uri="{FF2B5EF4-FFF2-40B4-BE49-F238E27FC236}">
                  <a16:creationId xmlns:a16="http://schemas.microsoft.com/office/drawing/2014/main" id="{84B51640-6193-4008-26B8-94E4E47B625A}"/>
                </a:ext>
              </a:extLst>
            </p:cNvPr>
            <p:cNvCxnSpPr>
              <a:cxnSpLocks/>
              <a:stCxn id="16" idx="3"/>
              <a:endCxn id="6" idx="0"/>
            </p:cNvCxnSpPr>
            <p:nvPr/>
          </p:nvCxnSpPr>
          <p:spPr>
            <a:xfrm>
              <a:off x="7628480" y="6176369"/>
              <a:ext cx="752970" cy="6026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15B6FF6-7683-98E5-3553-83705C2F8823}"/>
                </a:ext>
              </a:extLst>
            </p:cNvPr>
            <p:cNvCxnSpPr>
              <a:cxnSpLocks/>
              <a:stCxn id="16" idx="3"/>
            </p:cNvCxnSpPr>
            <p:nvPr/>
          </p:nvCxnSpPr>
          <p:spPr>
            <a:xfrm>
              <a:off x="7628480" y="6176369"/>
              <a:ext cx="1996590" cy="8906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98C07DEE-FCBC-342D-4403-375CD23A99E5}"/>
              </a:ext>
            </a:extLst>
          </p:cNvPr>
          <p:cNvSpPr txBox="1"/>
          <p:nvPr/>
        </p:nvSpPr>
        <p:spPr>
          <a:xfrm>
            <a:off x="9271899" y="1976198"/>
            <a:ext cx="2225289" cy="738664"/>
          </a:xfrm>
          <a:prstGeom prst="rect">
            <a:avLst/>
          </a:prstGeom>
          <a:noFill/>
          <a:ln>
            <a:solidFill>
              <a:schemeClr val="tx1"/>
            </a:solidFill>
          </a:ln>
        </p:spPr>
        <p:txBody>
          <a:bodyPr wrap="none" rtlCol="0">
            <a:spAutoFit/>
          </a:bodyPr>
          <a:lstStyle/>
          <a:p>
            <a:r>
              <a:rPr lang="en-US" dirty="0" err="1">
                <a:latin typeface="Menlo" panose="020B0609030804020204" pitchFamily="49" charset="0"/>
                <a:ea typeface="Menlo" panose="020B0609030804020204" pitchFamily="49" charset="0"/>
                <a:cs typeface="Menlo" panose="020B0609030804020204" pitchFamily="49" charset="0"/>
              </a:rPr>
              <a:t>addi</a:t>
            </a:r>
            <a:r>
              <a:rPr lang="en-US" dirty="0">
                <a:latin typeface="Menlo" panose="020B0609030804020204" pitchFamily="49" charset="0"/>
                <a:ea typeface="Menlo" panose="020B0609030804020204" pitchFamily="49" charset="0"/>
                <a:cs typeface="Menlo" panose="020B0609030804020204" pitchFamily="49" charset="0"/>
              </a:rPr>
              <a:t> t0, zero, 10</a:t>
            </a:r>
          </a:p>
          <a:p>
            <a:r>
              <a:rPr lang="en-US" dirty="0" err="1">
                <a:latin typeface="Menlo" panose="020B0609030804020204" pitchFamily="49" charset="0"/>
                <a:ea typeface="Menlo" panose="020B0609030804020204" pitchFamily="49" charset="0"/>
                <a:cs typeface="Menlo" panose="020B0609030804020204" pitchFamily="49" charset="0"/>
              </a:rPr>
              <a:t>addi</a:t>
            </a:r>
            <a:r>
              <a:rPr lang="en-US" dirty="0">
                <a:latin typeface="Menlo" panose="020B0609030804020204" pitchFamily="49" charset="0"/>
                <a:ea typeface="Menlo" panose="020B0609030804020204" pitchFamily="49" charset="0"/>
                <a:cs typeface="Menlo" panose="020B0609030804020204" pitchFamily="49" charset="0"/>
              </a:rPr>
              <a:t> t1, zero, 0</a:t>
            </a:r>
          </a:p>
          <a:p>
            <a:r>
              <a:rPr lang="en-US" dirty="0" err="1">
                <a:latin typeface="Menlo" panose="020B0609030804020204" pitchFamily="49" charset="0"/>
                <a:ea typeface="Menlo" panose="020B0609030804020204" pitchFamily="49" charset="0"/>
                <a:cs typeface="Menlo" panose="020B0609030804020204" pitchFamily="49" charset="0"/>
              </a:rPr>
              <a:t>blt</a:t>
            </a:r>
            <a:r>
              <a:rPr lang="en-US" dirty="0">
                <a:latin typeface="Menlo" panose="020B0609030804020204" pitchFamily="49" charset="0"/>
                <a:ea typeface="Menlo" panose="020B0609030804020204" pitchFamily="49" charset="0"/>
                <a:cs typeface="Menlo" panose="020B0609030804020204" pitchFamily="49" charset="0"/>
              </a:rPr>
              <a:t>  t0, zero, loop</a:t>
            </a:r>
          </a:p>
        </p:txBody>
      </p:sp>
      <p:sp>
        <p:nvSpPr>
          <p:cNvPr id="3" name="TextBox 2">
            <a:extLst>
              <a:ext uri="{FF2B5EF4-FFF2-40B4-BE49-F238E27FC236}">
                <a16:creationId xmlns:a16="http://schemas.microsoft.com/office/drawing/2014/main" id="{69E84BD6-7D9D-C964-3335-FF591847D14A}"/>
              </a:ext>
            </a:extLst>
          </p:cNvPr>
          <p:cNvSpPr txBox="1"/>
          <p:nvPr/>
        </p:nvSpPr>
        <p:spPr>
          <a:xfrm>
            <a:off x="7215634" y="3402630"/>
            <a:ext cx="492443" cy="400110"/>
          </a:xfrm>
          <a:prstGeom prst="rect">
            <a:avLst/>
          </a:prstGeom>
          <a:noFill/>
        </p:spPr>
        <p:txBody>
          <a:bodyPr wrap="none" rtlCol="0">
            <a:spAutoFit/>
          </a:bodyPr>
          <a:lstStyle/>
          <a:p>
            <a:r>
              <a:rPr lang="en-US" sz="2000" dirty="0">
                <a:latin typeface="Menlo" panose="020B0609030804020204" pitchFamily="49" charset="0"/>
                <a:ea typeface="Menlo" panose="020B0609030804020204" pitchFamily="49" charset="0"/>
                <a:cs typeface="Menlo" panose="020B0609030804020204" pitchFamily="49" charset="0"/>
              </a:rPr>
              <a:t>B1</a:t>
            </a:r>
          </a:p>
        </p:txBody>
      </p:sp>
      <p:sp>
        <p:nvSpPr>
          <p:cNvPr id="6" name="TextBox 5">
            <a:extLst>
              <a:ext uri="{FF2B5EF4-FFF2-40B4-BE49-F238E27FC236}">
                <a16:creationId xmlns:a16="http://schemas.microsoft.com/office/drawing/2014/main" id="{4E2196B3-87BA-C7AE-930B-0F22E066AB67}"/>
              </a:ext>
            </a:extLst>
          </p:cNvPr>
          <p:cNvSpPr txBox="1"/>
          <p:nvPr/>
        </p:nvSpPr>
        <p:spPr>
          <a:xfrm>
            <a:off x="7699367" y="3405544"/>
            <a:ext cx="2010487" cy="523220"/>
          </a:xfrm>
          <a:prstGeom prst="rect">
            <a:avLst/>
          </a:prstGeom>
          <a:noFill/>
          <a:ln>
            <a:solidFill>
              <a:schemeClr val="tx1"/>
            </a:solidFill>
          </a:ln>
        </p:spPr>
        <p:txBody>
          <a:bodyPr wrap="none" rtlCol="0">
            <a:spAutoFit/>
          </a:bodyPr>
          <a:lstStyle/>
          <a:p>
            <a:r>
              <a:rPr lang="en-US" dirty="0" err="1">
                <a:latin typeface="Menlo" panose="020B0609030804020204" pitchFamily="49" charset="0"/>
                <a:ea typeface="Menlo" panose="020B0609030804020204" pitchFamily="49" charset="0"/>
                <a:cs typeface="Menlo" panose="020B0609030804020204" pitchFamily="49" charset="0"/>
              </a:rPr>
              <a:t>addi</a:t>
            </a:r>
            <a:r>
              <a:rPr lang="en-US" dirty="0">
                <a:latin typeface="Menlo" panose="020B0609030804020204" pitchFamily="49" charset="0"/>
                <a:ea typeface="Menlo" panose="020B0609030804020204" pitchFamily="49" charset="0"/>
                <a:cs typeface="Menlo" panose="020B0609030804020204" pitchFamily="49" charset="0"/>
              </a:rPr>
              <a:t> t1, zero, -1</a:t>
            </a:r>
          </a:p>
          <a:p>
            <a:r>
              <a:rPr lang="en-US" dirty="0">
                <a:latin typeface="Menlo" panose="020B0609030804020204" pitchFamily="49" charset="0"/>
                <a:ea typeface="Menlo" panose="020B0609030804020204" pitchFamily="49" charset="0"/>
                <a:cs typeface="Menlo" panose="020B0609030804020204" pitchFamily="49" charset="0"/>
              </a:rPr>
              <a:t>J    exit</a:t>
            </a:r>
          </a:p>
        </p:txBody>
      </p:sp>
      <p:cxnSp>
        <p:nvCxnSpPr>
          <p:cNvPr id="9" name="Straight Arrow Connector 8">
            <a:extLst>
              <a:ext uri="{FF2B5EF4-FFF2-40B4-BE49-F238E27FC236}">
                <a16:creationId xmlns:a16="http://schemas.microsoft.com/office/drawing/2014/main" id="{44305B65-BD99-F69A-032A-48F0E5036931}"/>
              </a:ext>
            </a:extLst>
          </p:cNvPr>
          <p:cNvCxnSpPr>
            <a:stCxn id="25" idx="2"/>
            <a:endCxn id="6" idx="0"/>
          </p:cNvCxnSpPr>
          <p:nvPr/>
        </p:nvCxnSpPr>
        <p:spPr>
          <a:xfrm flipH="1">
            <a:off x="8704611" y="2714862"/>
            <a:ext cx="1679933" cy="6906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44D4D51-AC78-0E46-CE06-2F832F3E2B25}"/>
              </a:ext>
            </a:extLst>
          </p:cNvPr>
          <p:cNvSpPr txBox="1"/>
          <p:nvPr/>
        </p:nvSpPr>
        <p:spPr>
          <a:xfrm>
            <a:off x="8779456" y="1943418"/>
            <a:ext cx="492443" cy="400110"/>
          </a:xfrm>
          <a:prstGeom prst="rect">
            <a:avLst/>
          </a:prstGeom>
          <a:noFill/>
        </p:spPr>
        <p:txBody>
          <a:bodyPr wrap="none" rtlCol="0">
            <a:spAutoFit/>
          </a:bodyPr>
          <a:lstStyle/>
          <a:p>
            <a:r>
              <a:rPr lang="en-US" sz="2000" dirty="0">
                <a:latin typeface="Menlo" panose="020B0609030804020204" pitchFamily="49" charset="0"/>
                <a:ea typeface="Menlo" panose="020B0609030804020204" pitchFamily="49" charset="0"/>
                <a:cs typeface="Menlo" panose="020B0609030804020204" pitchFamily="49" charset="0"/>
              </a:rPr>
              <a:t>B0</a:t>
            </a:r>
          </a:p>
        </p:txBody>
      </p:sp>
    </p:spTree>
    <p:extLst>
      <p:ext uri="{BB962C8B-B14F-4D97-AF65-F5344CB8AC3E}">
        <p14:creationId xmlns:p14="http://schemas.microsoft.com/office/powerpoint/2010/main" val="206878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8"/>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CA"/>
              <a:t>Assignment</a:t>
            </a:r>
            <a:endParaRPr/>
          </a:p>
        </p:txBody>
      </p:sp>
      <p:sp>
        <p:nvSpPr>
          <p:cNvPr id="133" name="Google Shape;133;p18"/>
          <p:cNvSpPr txBox="1">
            <a:spLocks noGrp="1"/>
          </p:cNvSpPr>
          <p:nvPr>
            <p:ph type="subTitle" idx="1"/>
          </p:nvPr>
        </p:nvSpPr>
        <p:spPr>
          <a:xfrm>
            <a:off x="3931500" y="1055525"/>
            <a:ext cx="4329000" cy="781200"/>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spcBef>
                <a:spcPts val="0"/>
              </a:spcBef>
              <a:spcAft>
                <a:spcPts val="0"/>
              </a:spcAft>
              <a:buClr>
                <a:schemeClr val="dk1"/>
              </a:buClr>
              <a:buSzPct val="100000"/>
              <a:buFont typeface="Calibri"/>
              <a:buNone/>
            </a:pPr>
            <a:r>
              <a:rPr lang="en-CA" sz="4400"/>
              <a:t>Lab #5: Control Flow Graph</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9"/>
          <p:cNvSpPr txBox="1"/>
          <p:nvPr/>
        </p:nvSpPr>
        <p:spPr>
          <a:xfrm>
            <a:off x="1981200" y="274680"/>
            <a:ext cx="8229300" cy="1142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CA" sz="4400"/>
              <a:t>Overview</a:t>
            </a:r>
            <a:endParaRPr sz="4400">
              <a:solidFill>
                <a:srgbClr val="000000"/>
              </a:solidFill>
              <a:latin typeface="Calibri"/>
              <a:ea typeface="Calibri"/>
              <a:cs typeface="Calibri"/>
              <a:sym typeface="Calibri"/>
            </a:endParaRPr>
          </a:p>
        </p:txBody>
      </p:sp>
      <p:sp>
        <p:nvSpPr>
          <p:cNvPr id="139" name="Google Shape;139;p19"/>
          <p:cNvSpPr txBox="1"/>
          <p:nvPr/>
        </p:nvSpPr>
        <p:spPr>
          <a:xfrm>
            <a:off x="1036900" y="1822325"/>
            <a:ext cx="10302900" cy="69246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600"/>
              </a:spcAft>
              <a:buNone/>
            </a:pPr>
            <a:r>
              <a:rPr lang="en-CA" sz="2000" dirty="0">
                <a:solidFill>
                  <a:schemeClr val="dk1"/>
                </a:solidFill>
              </a:rPr>
              <a:t>Goal: to generate control flow information for a single function.</a:t>
            </a:r>
            <a:endParaRPr sz="2000" dirty="0">
              <a:solidFill>
                <a:schemeClr val="dk1"/>
              </a:solidFill>
            </a:endParaRPr>
          </a:p>
        </p:txBody>
      </p:sp>
      <p:sp>
        <p:nvSpPr>
          <p:cNvPr id="140" name="Google Shape;140;p19"/>
          <p:cNvSpPr txBox="1"/>
          <p:nvPr/>
        </p:nvSpPr>
        <p:spPr>
          <a:xfrm>
            <a:off x="1036900" y="3971425"/>
            <a:ext cx="10302900" cy="49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600"/>
              </a:spcAft>
              <a:buNone/>
            </a:pPr>
            <a:r>
              <a:rPr lang="en-CA" sz="2000">
                <a:solidFill>
                  <a:schemeClr val="dk1"/>
                </a:solidFill>
              </a:rPr>
              <a:t>Each function’s implementation should accurately populate these custom data structures.</a:t>
            </a:r>
            <a:endParaRPr sz="2000">
              <a:solidFill>
                <a:schemeClr val="dk1"/>
              </a:solidFill>
            </a:endParaRPr>
          </a:p>
        </p:txBody>
      </p:sp>
      <p:sp>
        <p:nvSpPr>
          <p:cNvPr id="141" name="Google Shape;141;p19"/>
          <p:cNvSpPr txBox="1"/>
          <p:nvPr/>
        </p:nvSpPr>
        <p:spPr>
          <a:xfrm>
            <a:off x="1021500" y="2719875"/>
            <a:ext cx="10421400" cy="1200298"/>
          </a:xfrm>
          <a:prstGeom prst="rect">
            <a:avLst/>
          </a:prstGeom>
          <a:noFill/>
          <a:ln>
            <a:noFill/>
          </a:ln>
        </p:spPr>
        <p:txBody>
          <a:bodyPr spcFirstLastPara="1" wrap="square" lIns="91425" tIns="91425" rIns="91425" bIns="91425" anchor="t" anchorCtr="0">
            <a:spAutoFit/>
          </a:bodyPr>
          <a:lstStyle/>
          <a:p>
            <a:pPr lvl="0" algn="l" rtl="0">
              <a:lnSpc>
                <a:spcPct val="115000"/>
              </a:lnSpc>
              <a:spcBef>
                <a:spcPts val="600"/>
              </a:spcBef>
              <a:spcAft>
                <a:spcPts val="600"/>
              </a:spcAft>
            </a:pPr>
            <a:r>
              <a:rPr lang="en-CA" sz="2000" dirty="0">
                <a:solidFill>
                  <a:schemeClr val="dk1"/>
                </a:solidFill>
              </a:rPr>
              <a:t>These functions will populate data structures that represent control flow constructs:</a:t>
            </a:r>
          </a:p>
          <a:p>
            <a:pPr lvl="6">
              <a:lnSpc>
                <a:spcPct val="115000"/>
              </a:lnSpc>
              <a:spcBef>
                <a:spcPts val="600"/>
              </a:spcBef>
              <a:spcAft>
                <a:spcPts val="600"/>
              </a:spcAft>
            </a:pPr>
            <a:r>
              <a:rPr lang="en-CA" sz="2000" dirty="0">
                <a:solidFill>
                  <a:schemeClr val="dk1"/>
                </a:solidFill>
              </a:rPr>
              <a:t>        - basic blocks, edges, successors, and predecessors.</a:t>
            </a:r>
            <a:endParaRPr sz="2000" dirty="0">
              <a:solidFill>
                <a:schemeClr val="dk1"/>
              </a:solidFill>
            </a:endParaRPr>
          </a:p>
        </p:txBody>
      </p:sp>
      <p:sp>
        <p:nvSpPr>
          <p:cNvPr id="142" name="Google Shape;142;p19"/>
          <p:cNvSpPr txBox="1"/>
          <p:nvPr/>
        </p:nvSpPr>
        <p:spPr>
          <a:xfrm>
            <a:off x="1021500" y="4935950"/>
            <a:ext cx="102474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2000" dirty="0">
                <a:solidFill>
                  <a:schemeClr val="dk1"/>
                </a:solidFill>
              </a:rPr>
              <a:t>The </a:t>
            </a:r>
            <a:r>
              <a:rPr lang="en-CA" sz="2000" b="1" dirty="0" err="1">
                <a:solidFill>
                  <a:schemeClr val="dk1"/>
                </a:solidFill>
              </a:rPr>
              <a:t>common.s</a:t>
            </a:r>
            <a:r>
              <a:rPr lang="en-CA" sz="2000" dirty="0">
                <a:solidFill>
                  <a:schemeClr val="dk1"/>
                </a:solidFill>
              </a:rPr>
              <a:t> file initializes the data structures and runs tests on your implementation. It also helps to parse the populated data structures. </a:t>
            </a:r>
            <a:endParaRP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8D93D-0828-68A5-A06E-0ADC1CBE74B9}"/>
              </a:ext>
            </a:extLst>
          </p:cNvPr>
          <p:cNvSpPr>
            <a:spLocks noGrp="1"/>
          </p:cNvSpPr>
          <p:nvPr>
            <p:ph type="title"/>
          </p:nvPr>
        </p:nvSpPr>
        <p:spPr/>
        <p:txBody>
          <a:bodyPr/>
          <a:lstStyle/>
          <a:p>
            <a:r>
              <a:rPr lang="en-US" dirty="0"/>
              <a:t>Overview</a:t>
            </a:r>
          </a:p>
        </p:txBody>
      </p:sp>
      <p:sp>
        <p:nvSpPr>
          <p:cNvPr id="3" name="Text Placeholder 2">
            <a:extLst>
              <a:ext uri="{FF2B5EF4-FFF2-40B4-BE49-F238E27FC236}">
                <a16:creationId xmlns:a16="http://schemas.microsoft.com/office/drawing/2014/main" id="{FBC6E140-765F-7ADC-1C9E-1711EB32323B}"/>
              </a:ext>
            </a:extLst>
          </p:cNvPr>
          <p:cNvSpPr>
            <a:spLocks noGrp="1"/>
          </p:cNvSpPr>
          <p:nvPr>
            <p:ph type="body" idx="1"/>
          </p:nvPr>
        </p:nvSpPr>
        <p:spPr/>
        <p:txBody>
          <a:bodyPr/>
          <a:lstStyle/>
          <a:p>
            <a:r>
              <a:rPr lang="en-CA" sz="2000" b="1" dirty="0">
                <a:solidFill>
                  <a:schemeClr val="dk1"/>
                </a:solidFill>
              </a:rPr>
              <a:t>Goal</a:t>
            </a:r>
            <a:r>
              <a:rPr lang="en-CA" sz="2000" dirty="0">
                <a:solidFill>
                  <a:schemeClr val="dk1"/>
                </a:solidFill>
              </a:rPr>
              <a:t>: generate control flow information for a single function.</a:t>
            </a:r>
          </a:p>
          <a:p>
            <a:pPr lvl="0" algn="l" rtl="0">
              <a:lnSpc>
                <a:spcPct val="115000"/>
              </a:lnSpc>
              <a:spcBef>
                <a:spcPts val="600"/>
              </a:spcBef>
              <a:spcAft>
                <a:spcPts val="600"/>
              </a:spcAft>
            </a:pPr>
            <a:r>
              <a:rPr lang="en-CA" sz="2000" b="1" dirty="0">
                <a:solidFill>
                  <a:schemeClr val="dk1"/>
                </a:solidFill>
              </a:rPr>
              <a:t>Task</a:t>
            </a:r>
            <a:r>
              <a:rPr lang="en-CA" sz="2000" dirty="0">
                <a:solidFill>
                  <a:schemeClr val="dk1"/>
                </a:solidFill>
              </a:rPr>
              <a:t>: write functions that populate data structures that represent control flow constructs: </a:t>
            </a:r>
          </a:p>
          <a:p>
            <a:pPr lvl="1">
              <a:lnSpc>
                <a:spcPct val="115000"/>
              </a:lnSpc>
              <a:spcBef>
                <a:spcPts val="600"/>
              </a:spcBef>
              <a:spcAft>
                <a:spcPts val="600"/>
              </a:spcAft>
            </a:pPr>
            <a:r>
              <a:rPr lang="en-CA" sz="1600" dirty="0">
                <a:solidFill>
                  <a:schemeClr val="dk1"/>
                </a:solidFill>
              </a:rPr>
              <a:t>Basic blocks</a:t>
            </a:r>
          </a:p>
          <a:p>
            <a:pPr lvl="1">
              <a:lnSpc>
                <a:spcPct val="115000"/>
              </a:lnSpc>
              <a:spcBef>
                <a:spcPts val="600"/>
              </a:spcBef>
              <a:spcAft>
                <a:spcPts val="600"/>
              </a:spcAft>
            </a:pPr>
            <a:r>
              <a:rPr lang="en-CA" sz="1600" dirty="0">
                <a:solidFill>
                  <a:schemeClr val="dk1"/>
                </a:solidFill>
              </a:rPr>
              <a:t>Edges</a:t>
            </a:r>
          </a:p>
          <a:p>
            <a:pPr lvl="1">
              <a:lnSpc>
                <a:spcPct val="115000"/>
              </a:lnSpc>
              <a:spcBef>
                <a:spcPts val="600"/>
              </a:spcBef>
              <a:spcAft>
                <a:spcPts val="600"/>
              </a:spcAft>
            </a:pPr>
            <a:r>
              <a:rPr lang="en-CA" sz="1600" dirty="0">
                <a:solidFill>
                  <a:schemeClr val="dk1"/>
                </a:solidFill>
              </a:rPr>
              <a:t>Successors</a:t>
            </a:r>
          </a:p>
          <a:p>
            <a:pPr lvl="1">
              <a:lnSpc>
                <a:spcPct val="115000"/>
              </a:lnSpc>
              <a:spcBef>
                <a:spcPts val="600"/>
              </a:spcBef>
              <a:spcAft>
                <a:spcPts val="600"/>
              </a:spcAft>
            </a:pPr>
            <a:r>
              <a:rPr lang="en-CA" sz="1600" dirty="0"/>
              <a:t>P</a:t>
            </a:r>
            <a:r>
              <a:rPr lang="en-CA" sz="1600" dirty="0">
                <a:solidFill>
                  <a:schemeClr val="dk1"/>
                </a:solidFill>
              </a:rPr>
              <a:t>redecessors</a:t>
            </a:r>
          </a:p>
          <a:p>
            <a:pPr>
              <a:lnSpc>
                <a:spcPct val="115000"/>
              </a:lnSpc>
              <a:spcBef>
                <a:spcPts val="600"/>
              </a:spcBef>
              <a:spcAft>
                <a:spcPts val="600"/>
              </a:spcAft>
            </a:pPr>
            <a:r>
              <a:rPr lang="en-CA" sz="2000" b="1" dirty="0">
                <a:solidFill>
                  <a:schemeClr val="dk1"/>
                </a:solidFill>
              </a:rPr>
              <a:t>Resources</a:t>
            </a:r>
            <a:r>
              <a:rPr lang="en-CA" sz="2000" dirty="0">
                <a:solidFill>
                  <a:schemeClr val="dk1"/>
                </a:solidFill>
              </a:rPr>
              <a:t>: the </a:t>
            </a:r>
            <a:r>
              <a:rPr lang="en-CA" sz="2000" b="1" dirty="0" err="1">
                <a:solidFill>
                  <a:schemeClr val="dk1"/>
                </a:solidFill>
              </a:rPr>
              <a:t>common.s</a:t>
            </a:r>
            <a:r>
              <a:rPr lang="en-CA" sz="2000" dirty="0">
                <a:solidFill>
                  <a:schemeClr val="dk1"/>
                </a:solidFill>
              </a:rPr>
              <a:t> file:</a:t>
            </a:r>
          </a:p>
          <a:p>
            <a:pPr lvl="1">
              <a:lnSpc>
                <a:spcPct val="115000"/>
              </a:lnSpc>
              <a:spcBef>
                <a:spcPts val="600"/>
              </a:spcBef>
              <a:spcAft>
                <a:spcPts val="600"/>
              </a:spcAft>
            </a:pPr>
            <a:r>
              <a:rPr lang="en-CA" sz="1600" dirty="0">
                <a:solidFill>
                  <a:schemeClr val="dk1"/>
                </a:solidFill>
              </a:rPr>
              <a:t> initializes the data structures</a:t>
            </a:r>
          </a:p>
          <a:p>
            <a:pPr lvl="1">
              <a:lnSpc>
                <a:spcPct val="115000"/>
              </a:lnSpc>
              <a:spcBef>
                <a:spcPts val="600"/>
              </a:spcBef>
              <a:spcAft>
                <a:spcPts val="600"/>
              </a:spcAft>
            </a:pPr>
            <a:r>
              <a:rPr lang="en-CA" sz="1600" dirty="0">
                <a:solidFill>
                  <a:schemeClr val="dk1"/>
                </a:solidFill>
              </a:rPr>
              <a:t> runs tests on your implementation</a:t>
            </a:r>
          </a:p>
          <a:p>
            <a:pPr lvl="1">
              <a:lnSpc>
                <a:spcPct val="115000"/>
              </a:lnSpc>
              <a:spcBef>
                <a:spcPts val="600"/>
              </a:spcBef>
              <a:spcAft>
                <a:spcPts val="600"/>
              </a:spcAft>
            </a:pPr>
            <a:r>
              <a:rPr lang="en-CA" sz="1600" dirty="0">
                <a:solidFill>
                  <a:schemeClr val="dk1"/>
                </a:solidFill>
              </a:rPr>
              <a:t>helps to parse the populated data structures. </a:t>
            </a:r>
            <a:endParaRPr lang="en-CA" sz="1600" dirty="0"/>
          </a:p>
          <a:p>
            <a:pPr>
              <a:lnSpc>
                <a:spcPct val="115000"/>
              </a:lnSpc>
              <a:spcBef>
                <a:spcPts val="600"/>
              </a:spcBef>
              <a:spcAft>
                <a:spcPts val="600"/>
              </a:spcAft>
            </a:pPr>
            <a:endParaRPr lang="en-CA" sz="2000" dirty="0">
              <a:solidFill>
                <a:schemeClr val="dk1"/>
              </a:solidFill>
            </a:endParaRPr>
          </a:p>
          <a:p>
            <a:pPr>
              <a:lnSpc>
                <a:spcPct val="115000"/>
              </a:lnSpc>
              <a:spcBef>
                <a:spcPts val="600"/>
              </a:spcBef>
              <a:spcAft>
                <a:spcPts val="600"/>
              </a:spcAft>
            </a:pPr>
            <a:endParaRPr lang="en-CA" sz="2000" dirty="0">
              <a:solidFill>
                <a:schemeClr val="dk1"/>
              </a:solidFill>
            </a:endParaRPr>
          </a:p>
          <a:p>
            <a:endParaRPr lang="en-CA" sz="3200" dirty="0">
              <a:solidFill>
                <a:schemeClr val="dk1"/>
              </a:solidFill>
            </a:endParaRPr>
          </a:p>
          <a:p>
            <a:pPr marL="114300" indent="0">
              <a:buNone/>
            </a:pPr>
            <a:endParaRPr lang="en-CA" sz="3200" dirty="0">
              <a:solidFill>
                <a:schemeClr val="dk1"/>
              </a:solidFill>
            </a:endParaRPr>
          </a:p>
          <a:p>
            <a:endParaRPr lang="en-US" dirty="0"/>
          </a:p>
        </p:txBody>
      </p:sp>
    </p:spTree>
    <p:extLst>
      <p:ext uri="{BB962C8B-B14F-4D97-AF65-F5344CB8AC3E}">
        <p14:creationId xmlns:p14="http://schemas.microsoft.com/office/powerpoint/2010/main" val="47495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2246</Words>
  <Application>Microsoft Office PowerPoint</Application>
  <PresentationFormat>Widescreen</PresentationFormat>
  <Paragraphs>275</Paragraphs>
  <Slides>43</Slides>
  <Notes>42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Menlo</vt:lpstr>
      <vt:lpstr>Office Theme</vt:lpstr>
      <vt:lpstr>Lab #5: Control Flow Graph</vt:lpstr>
      <vt:lpstr>PowerPoint Presentation</vt:lpstr>
      <vt:lpstr>PowerPoint Presentation</vt:lpstr>
      <vt:lpstr>PowerPoint Presentation</vt:lpstr>
      <vt:lpstr>PowerPoint Presentation</vt:lpstr>
      <vt:lpstr>PowerPoint Presentation</vt:lpstr>
      <vt:lpstr>Assignment</vt:lpstr>
      <vt:lpstr>PowerPoint Presentation</vt:lpstr>
      <vt:lpstr>Overview</vt:lpstr>
      <vt:lpstr>PowerPoint Presentation</vt:lpstr>
      <vt:lpstr>PowerPoint Presentation</vt:lpstr>
      <vt:lpstr>PowerPoint Presentation</vt:lpstr>
      <vt:lpstr>PowerPoint Presentation</vt:lpstr>
      <vt:lpstr>PowerPoint Presentation</vt:lpstr>
      <vt:lpstr>PowerPoint Presentation</vt:lpstr>
      <vt:lpstr>Decoding Instructions</vt:lpstr>
      <vt:lpstr>Data Structures</vt:lpstr>
      <vt:lpstr>PowerPoint Presentation</vt:lpstr>
      <vt:lpstr>leadersArray</vt:lpstr>
      <vt:lpstr>PowerPoint Presentation</vt:lpstr>
      <vt:lpstr>PowerPoint Presentation</vt:lpstr>
      <vt:lpstr>PowerPoint Presentation</vt:lpstr>
      <vt:lpstr>Function Signatures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Testing</vt:lpstr>
      <vt:lpstr>Program Arguments</vt:lpstr>
      <vt:lpstr>Unit Tests</vt:lpstr>
      <vt:lpstr>Parsed Control Flow Graph</vt:lpstr>
      <vt:lpstr>Tests Folder</vt:lpstr>
      <vt:lpstr>Creating Tests</vt:lpstr>
      <vt:lpstr>Disassembler</vt:lpstr>
      <vt:lpstr>What is a Disassembler?</vt:lpstr>
      <vt:lpstr>How to Use the Disassembler</vt:lpstr>
      <vt:lpstr>How to Use the Disassembler (cont.)</vt:lpstr>
      <vt:lpstr>Notes on the Disassembler</vt:lpstr>
      <vt:lpstr>What to Submit?</vt:lpstr>
      <vt:lpstr>Good Luck!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Ishaan Bagai</cp:lastModifiedBy>
  <cp:revision>3</cp:revision>
  <dcterms:modified xsi:type="dcterms:W3CDTF">2025-08-12T19:51:21Z</dcterms:modified>
</cp:coreProperties>
</file>