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handoutMasterIdLst>
    <p:handoutMasterId r:id="rId67"/>
  </p:handoutMasterIdLst>
  <p:sldIdLst>
    <p:sldId id="256" r:id="rId3"/>
    <p:sldId id="257" r:id="rId4"/>
    <p:sldId id="330" r:id="rId5"/>
    <p:sldId id="331" r:id="rId6"/>
    <p:sldId id="332" r:id="rId7"/>
    <p:sldId id="333" r:id="rId8"/>
    <p:sldId id="336" r:id="rId9"/>
    <p:sldId id="337" r:id="rId10"/>
    <p:sldId id="258" r:id="rId11"/>
    <p:sldId id="259" r:id="rId13"/>
    <p:sldId id="341" r:id="rId14"/>
    <p:sldId id="340" r:id="rId15"/>
    <p:sldId id="338" r:id="rId16"/>
    <p:sldId id="339" r:id="rId17"/>
    <p:sldId id="342" r:id="rId18"/>
    <p:sldId id="343" r:id="rId19"/>
    <p:sldId id="429" r:id="rId20"/>
    <p:sldId id="431" r:id="rId21"/>
    <p:sldId id="329" r:id="rId22"/>
    <p:sldId id="260" r:id="rId23"/>
    <p:sldId id="428" r:id="rId24"/>
    <p:sldId id="261" r:id="rId25"/>
    <p:sldId id="346" r:id="rId26"/>
    <p:sldId id="345" r:id="rId27"/>
    <p:sldId id="344" r:id="rId28"/>
    <p:sldId id="347" r:id="rId29"/>
    <p:sldId id="279" r:id="rId30"/>
    <p:sldId id="280" r:id="rId31"/>
    <p:sldId id="295" r:id="rId32"/>
    <p:sldId id="376" r:id="rId33"/>
    <p:sldId id="296" r:id="rId34"/>
    <p:sldId id="385" r:id="rId35"/>
    <p:sldId id="297" r:id="rId36"/>
    <p:sldId id="298" r:id="rId37"/>
    <p:sldId id="299" r:id="rId38"/>
    <p:sldId id="378" r:id="rId39"/>
    <p:sldId id="379" r:id="rId40"/>
    <p:sldId id="380" r:id="rId41"/>
    <p:sldId id="381" r:id="rId42"/>
    <p:sldId id="384" r:id="rId43"/>
    <p:sldId id="382" r:id="rId44"/>
    <p:sldId id="383" r:id="rId45"/>
    <p:sldId id="387" r:id="rId46"/>
    <p:sldId id="305" r:id="rId47"/>
    <p:sldId id="306" r:id="rId48"/>
    <p:sldId id="388" r:id="rId49"/>
    <p:sldId id="390" r:id="rId50"/>
    <p:sldId id="389" r:id="rId51"/>
    <p:sldId id="377" r:id="rId52"/>
    <p:sldId id="321" r:id="rId53"/>
    <p:sldId id="300" r:id="rId54"/>
    <p:sldId id="416" r:id="rId55"/>
    <p:sldId id="265" r:id="rId56"/>
    <p:sldId id="308" r:id="rId57"/>
    <p:sldId id="309" r:id="rId58"/>
    <p:sldId id="310" r:id="rId59"/>
    <p:sldId id="311" r:id="rId60"/>
    <p:sldId id="391" r:id="rId61"/>
    <p:sldId id="392" r:id="rId62"/>
    <p:sldId id="393" r:id="rId63"/>
    <p:sldId id="394" r:id="rId64"/>
    <p:sldId id="415" r:id="rId65"/>
    <p:sldId id="312" r:id="rId66"/>
  </p:sldIdLst>
  <p:sldSz cx="12192000" cy="6858000"/>
  <p:notesSz cx="6858000" cy="9144000"/>
  <p:custDataLst>
    <p:tags r:id="rId7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1908"/>
    <a:srgbClr val="808080"/>
    <a:srgbClr val="81D81A"/>
    <a:srgbClr val="61F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1" Type="http://schemas.openxmlformats.org/officeDocument/2006/relationships/tags" Target="tags/tag102.xml"/><Relationship Id="rId70" Type="http://schemas.openxmlformats.org/officeDocument/2006/relationships/tableStyles" Target="tableStyles.xml"/><Relationship Id="rId7" Type="http://schemas.openxmlformats.org/officeDocument/2006/relationships/slide" Target="slides/slide5.xml"/><Relationship Id="rId69" Type="http://schemas.openxmlformats.org/officeDocument/2006/relationships/viewProps" Target="viewProps.xml"/><Relationship Id="rId68" Type="http://schemas.openxmlformats.org/officeDocument/2006/relationships/presProps" Target="presProps.xml"/><Relationship Id="rId67" Type="http://schemas.openxmlformats.org/officeDocument/2006/relationships/handoutMaster" Target="handoutMasters/handoutMaster1.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4.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3.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6.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7.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8.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9.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1.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2.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C</a:t>
            </a:r>
            <a:endParaRPr lang="en-CA"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US" altLang="zh-CN"/>
              <a:t>Explained in detail in later slides. This slide just introduces the components of A* at a high level. </a:t>
            </a:r>
            <a:endParaRPr lang="en-US"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US" altLang="zh-CN"/>
              <a:t>Explained in detail in later slides. This slide just introduces the components of A* at a high level. </a:t>
            </a:r>
            <a:r>
              <a:rPr lang="en-CA">
                <a:latin typeface="Consolas" panose="020B0609020204030204" charset="0"/>
                <a:cs typeface="Consolas" panose="020B0609020204030204" charset="0"/>
                <a:sym typeface="+mn-ea"/>
              </a:rPr>
              <a:t>≡ means equivalent to...</a:t>
            </a:r>
            <a:endParaRPr lang="en-US" altLang="zh-CN"/>
          </a:p>
          <a:p>
            <a:r>
              <a:rPr lang="en-CA">
                <a:latin typeface="Consolas" panose="020B0609020204030204" charset="0"/>
                <a:cs typeface="Consolas" panose="020B0609020204030204" charset="0"/>
                <a:sym typeface="+mn-ea"/>
              </a:rPr>
              <a:t>≡ means equivalent to</a:t>
            </a:r>
            <a:endParaRPr lang="en-US"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The first point essentially means that c</a:t>
            </a:r>
            <a:r>
              <a:rPr lang="en-CA" altLang="zh-CN">
                <a:sym typeface="+mn-ea"/>
              </a:rPr>
              <a:t>ells with the shortest estimated path from the start to the goal that goes through itself are expanded first. The second point h</a:t>
            </a:r>
            <a:r>
              <a:rPr lang="en-CA" altLang="zh-CN">
                <a:cs typeface="+mn-lt"/>
                <a:sym typeface="+mn-ea"/>
              </a:rPr>
              <a:t>andles cases where there are multiple paths from the start to </a:t>
            </a:r>
            <a:r>
              <a:rPr lang="en-CA" altLang="zh-CN" i="1">
                <a:cs typeface="+mn-lt"/>
                <a:sym typeface="+mn-ea"/>
              </a:rPr>
              <a:t>A</a:t>
            </a:r>
            <a:endParaRPr lang="en-CA"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We implement a pathfinding visualizer for only one pathfinding algorithm: A*, on a simple environment with only two types of cells: grass and water.</a:t>
            </a:r>
            <a:endParaRPr lang="en-CA"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An image summarizing the in-memory representation of the map buffer, closed list, and the open list. The first struct (zero-indexing) is 1, 0, 7 because the parent of the start cell is itself, and the distance from the start cell to itself is zero. The seven is the Manhattan distance between cell 1 and cell 24. This lab uses the Manhattan distance as the heuristic function, which will be introduces later.</a:t>
            </a:r>
            <a:endParaRPr lang="en-CA" altLang="zh-C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sym typeface="+mn-ea"/>
              </a:rPr>
              <a:t>Cells are added and removed from the open list very frequently. A naive implementation of the open list (e.g. a simple array) can be very inefficient, and thus slowing down A* search. Therefore, we need an efficient implementation of the open list. This lab implements the open list as a min-heap. </a:t>
            </a:r>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For the tree on the right, the white numbers inside the blue circles are the values of the nodes, and the grey numbers on the outside are the indices of the values in the array. </a:t>
            </a:r>
            <a:endParaRPr lang="en-CA" altLang="zh-C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Compared to the heap in the last slide, the root node was swapped with its left child</a:t>
            </a:r>
            <a:endParaRPr lang="en-CA" altLang="zh-C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Example calculation of the Manhattan distance between cells 1 and 24 on a 5-by-5 map</a:t>
            </a:r>
            <a:endParaRPr lang="en-CA" altLang="zh-C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Initialize the map buffer</a:t>
            </a:r>
            <a:endParaRPr lang="en-CA"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Examples in the following slides</a:t>
            </a:r>
            <a:endParaRPr lang="en-CA" altLang="zh-C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Initalize the closed list and the open list</a:t>
            </a:r>
            <a:endParaRPr lang="en-CA" altLang="zh-CN"/>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At the beginning of the search, we can visit the start cell right away because the parent of  the start cell is defined to be itself, g is zero, and the Manhattan distance between the start cell and the goal cell can be calculated.</a:t>
            </a:r>
            <a:endParaRPr lang="en-CA" altLang="zh-CN"/>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CA" altLang="zh-CN"/>
              <a:t>Expand cell 1 as it is the only cell in the open list.</a:t>
            </a:r>
            <a:endParaRPr lang="en-CA" altLang="zh-CN"/>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CA" altLang="zh-CN"/>
              <a:t>Visit left adjacent cell. Skips visiting the right because the right adjacent cell is a water cell. There is also no top adjacent cell to visit. Therefore, the next cell to visit is the bottom adjacent cell. </a:t>
            </a:r>
            <a:endParaRPr lang="en-CA" altLang="zh-CN"/>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CA" altLang="zh-CN"/>
              <a:t>Visit cell 6.</a:t>
            </a:r>
            <a:endParaRPr lang="en-CA" altLang="zh-CN"/>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CA" altLang="zh-CN"/>
              <a:t>The heap property does not hold after inserting cell 6 into the open list. </a:t>
            </a:r>
            <a:endParaRPr lang="en-CA" altLang="zh-CN"/>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Students are not required to know the detailed implementation of the heap data structure and operations to complete the lab. This slide is for demonstration purposes. </a:t>
            </a:r>
            <a:endParaRPr lang="en-CA" altLang="zh-CN"/>
          </a:p>
          <a:p>
            <a:r>
              <a:rPr lang="en-CA" altLang="zh-CN"/>
              <a:t>In this case it was just a simple swap. In general, many swap operations are performed until the heap property is satisfied again. This slide just demonstrates that heap operations need to be performed to maintain the heap property of the open list. Students are not required to know the detailed implementation of the heap to complete this lab. </a:t>
            </a:r>
            <a:endParaRPr lang="en-CA" altLang="zh-CN"/>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CA" altLang="zh-CN"/>
              <a:t>Expand cell 6 because it is the cell with the least f in the open list</a:t>
            </a:r>
            <a:endParaRPr lang="en-CA" altLang="zh-CN"/>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CA" altLang="zh-CN"/>
              <a:t>Visist left adjacent cell (cell 5). Heap property is not violated after inserting cell 5 into the open list.</a:t>
            </a:r>
            <a:endParaRPr lang="en-CA" altLang="zh-CN"/>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CA" altLang="zh-CN"/>
              <a:t>Skip cell 7 because it is a water cell.</a:t>
            </a:r>
            <a:endParaRPr lang="en-CA"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A</a:t>
            </a:r>
            <a:r>
              <a:rPr lang="zh-CN" altLang="en-US"/>
              <a:t> path is valid if all the cells on the path are grass cells, and, informally, you can trace the path with a pen from start to finish without lifting your pen, and without crossing into diagonal cells</a:t>
            </a:r>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CA" altLang="zh-CN"/>
              <a:t>Visit cell 1, but we do not update the closed list because the new path is a longer path then the one recorded in the closed list. </a:t>
            </a:r>
            <a:endParaRPr lang="en-CA" altLang="zh-CN"/>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CA" altLang="zh-CN"/>
              <a:t>Visit cell 11 and heapify the open list after insertion.</a:t>
            </a:r>
            <a:endParaRPr lang="en-CA"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A path must be contiguous</a:t>
            </a:r>
            <a:endParaRPr lang="en-CA"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As per the environmental constraints, we cannot move into water cells. Therefore, paths cannot contain water cells.</a:t>
            </a:r>
            <a:endParaRPr lang="en-CA"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t>From any cell, A* can only move into cells immediately on </a:t>
            </a:r>
            <a:r>
              <a:rPr lang="en-US" altLang="zh-CN">
                <a:ea typeface="+mn-lt"/>
                <a:cs typeface="Consolas" panose="020B0609020204030204" charset="0"/>
                <a:sym typeface="+mn-ea"/>
              </a:rPr>
              <a:t>the left, right, top, and bottom</a:t>
            </a:r>
            <a:endParaRPr lang="en-CA"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en-CA" altLang="zh-CN">
                <a:sym typeface="+mn-ea"/>
              </a:rPr>
              <a:t>The distance for a path with </a:t>
            </a:r>
            <a:r>
              <a:rPr lang="en-CA" altLang="zh-CN" i="1">
                <a:sym typeface="+mn-ea"/>
              </a:rPr>
              <a:t>n</a:t>
            </a:r>
            <a:r>
              <a:rPr lang="en-CA" altLang="zh-CN">
                <a:sym typeface="+mn-ea"/>
              </a:rPr>
              <a:t> cells is </a:t>
            </a:r>
            <a:r>
              <a:rPr lang="en-CA" altLang="zh-CN" i="1">
                <a:sym typeface="+mn-ea"/>
              </a:rPr>
              <a:t>n - 1</a:t>
            </a:r>
            <a:r>
              <a:rPr lang="en-CA" altLang="zh-CN">
                <a:sym typeface="+mn-ea"/>
              </a:rPr>
              <a:t> units because traveling from the first cell to the last cell on the path takes </a:t>
            </a:r>
            <a:r>
              <a:rPr lang="en-CA" altLang="zh-CN" i="1">
                <a:sym typeface="+mn-ea"/>
              </a:rPr>
              <a:t>n - 1 </a:t>
            </a:r>
            <a:r>
              <a:rPr lang="en-CA" altLang="zh-CN">
                <a:sym typeface="+mn-ea"/>
              </a:rPr>
              <a:t>moves, and moving from one cell to an adjacent cell costs one unit of distance. </a:t>
            </a:r>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en-CA"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pathfindout.com/"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5" Type="http://schemas.openxmlformats.org/officeDocument/2006/relationships/notesSlide" Target="../notesSlides/notesSlide14.xml"/><Relationship Id="rId4" Type="http://schemas.openxmlformats.org/officeDocument/2006/relationships/slideLayout" Target="../slideLayouts/slideLayout2.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https://cmput229.github.io/GLIR/" TargetMode="External"/><Relationship Id="rId1"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6" Type="http://schemas.openxmlformats.org/officeDocument/2006/relationships/notesSlide" Target="../notesSlides/notesSlide18.xml"/><Relationship Id="rId5" Type="http://schemas.openxmlformats.org/officeDocument/2006/relationships/slideLayout" Target="../slideLayouts/slideLayout2.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cmput229.github.io/GLIR/"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https://cmput229.github.io/GLIR/" TargetMode="External"/><Relationship Id="rId1"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52.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s>
</file>

<file path=ppt/slides/_rels/slide53.xml.rels><?xml version="1.0" encoding="UTF-8" standalone="yes"?>
<Relationships xmlns="http://schemas.openxmlformats.org/package/2006/relationships"><Relationship Id="rId4" Type="http://schemas.openxmlformats.org/officeDocument/2006/relationships/notesSlide" Target="../notesSlides/notesSlide22.xml"/><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_rels/slide54.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s>
</file>

<file path=ppt/slides/_rels/slide55.xml.rels><?xml version="1.0" encoding="UTF-8" standalone="yes"?>
<Relationships xmlns="http://schemas.openxmlformats.org/package/2006/relationships"><Relationship Id="rId5" Type="http://schemas.openxmlformats.org/officeDocument/2006/relationships/notesSlide" Target="../notesSlides/notesSlide24.xml"/><Relationship Id="rId4" Type="http://schemas.openxmlformats.org/officeDocument/2006/relationships/slideLayout" Target="../slideLayouts/slideLayout2.xml"/><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s>
</file>

<file path=ppt/slides/_rels/slide56.xml.rels><?xml version="1.0" encoding="UTF-8" standalone="yes"?>
<Relationships xmlns="http://schemas.openxmlformats.org/package/2006/relationships"><Relationship Id="rId5" Type="http://schemas.openxmlformats.org/officeDocument/2006/relationships/notesSlide" Target="../notesSlides/notesSlide25.xml"/><Relationship Id="rId4" Type="http://schemas.openxmlformats.org/officeDocument/2006/relationships/slideLayout" Target="../slideLayouts/slideLayout2.xml"/><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s>
</file>

<file path=ppt/slides/_rels/slide57.xml.rels><?xml version="1.0" encoding="UTF-8" standalone="yes"?>
<Relationships xmlns="http://schemas.openxmlformats.org/package/2006/relationships"><Relationship Id="rId8" Type="http://schemas.openxmlformats.org/officeDocument/2006/relationships/notesSlide" Target="../notesSlides/notesSlide26.xml"/><Relationship Id="rId7" Type="http://schemas.openxmlformats.org/officeDocument/2006/relationships/slideLayout" Target="../slideLayouts/slideLayout2.xml"/><Relationship Id="rId6" Type="http://schemas.openxmlformats.org/officeDocument/2006/relationships/tags" Target="../tags/tag36.xml"/><Relationship Id="rId5" Type="http://schemas.openxmlformats.org/officeDocument/2006/relationships/tags" Target="../tags/tag35.xml"/><Relationship Id="rId4" Type="http://schemas.openxmlformats.org/officeDocument/2006/relationships/tags" Target="../tags/tag34.xml"/><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s>
</file>

<file path=ppt/slides/_rels/slide58.xml.rels><?xml version="1.0" encoding="UTF-8" standalone="yes"?>
<Relationships xmlns="http://schemas.openxmlformats.org/package/2006/relationships"><Relationship Id="rId9" Type="http://schemas.openxmlformats.org/officeDocument/2006/relationships/tags" Target="../tags/tag45.xml"/><Relationship Id="rId8" Type="http://schemas.openxmlformats.org/officeDocument/2006/relationships/tags" Target="../tags/tag44.xml"/><Relationship Id="rId7" Type="http://schemas.openxmlformats.org/officeDocument/2006/relationships/tags" Target="../tags/tag43.xml"/><Relationship Id="rId6" Type="http://schemas.openxmlformats.org/officeDocument/2006/relationships/tags" Target="../tags/tag42.xml"/><Relationship Id="rId5" Type="http://schemas.openxmlformats.org/officeDocument/2006/relationships/tags" Target="../tags/tag41.xml"/><Relationship Id="rId4" Type="http://schemas.openxmlformats.org/officeDocument/2006/relationships/tags" Target="../tags/tag40.xml"/><Relationship Id="rId3" Type="http://schemas.openxmlformats.org/officeDocument/2006/relationships/tags" Target="../tags/tag39.xml"/><Relationship Id="rId2" Type="http://schemas.openxmlformats.org/officeDocument/2006/relationships/tags" Target="../tags/tag38.xml"/><Relationship Id="rId13" Type="http://schemas.openxmlformats.org/officeDocument/2006/relationships/notesSlide" Target="../notesSlides/notesSlide27.xml"/><Relationship Id="rId12" Type="http://schemas.openxmlformats.org/officeDocument/2006/relationships/slideLayout" Target="../slideLayouts/slideLayout2.xml"/><Relationship Id="rId11" Type="http://schemas.openxmlformats.org/officeDocument/2006/relationships/tags" Target="../tags/tag47.xml"/><Relationship Id="rId10" Type="http://schemas.openxmlformats.org/officeDocument/2006/relationships/tags" Target="../tags/tag46.xml"/><Relationship Id="rId1" Type="http://schemas.openxmlformats.org/officeDocument/2006/relationships/tags" Target="../tags/tag37.xml"/></Relationships>
</file>

<file path=ppt/slides/_rels/slide59.xml.rels><?xml version="1.0" encoding="UTF-8" standalone="yes"?>
<Relationships xmlns="http://schemas.openxmlformats.org/package/2006/relationships"><Relationship Id="rId9" Type="http://schemas.openxmlformats.org/officeDocument/2006/relationships/tags" Target="../tags/tag56.xml"/><Relationship Id="rId8" Type="http://schemas.openxmlformats.org/officeDocument/2006/relationships/tags" Target="../tags/tag55.xml"/><Relationship Id="rId7" Type="http://schemas.openxmlformats.org/officeDocument/2006/relationships/tags" Target="../tags/tag54.xml"/><Relationship Id="rId6" Type="http://schemas.openxmlformats.org/officeDocument/2006/relationships/tags" Target="../tags/tag53.xml"/><Relationship Id="rId5" Type="http://schemas.openxmlformats.org/officeDocument/2006/relationships/tags" Target="../tags/tag52.xml"/><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tags" Target="../tags/tag49.xml"/><Relationship Id="rId13" Type="http://schemas.openxmlformats.org/officeDocument/2006/relationships/notesSlide" Target="../notesSlides/notesSlide28.xml"/><Relationship Id="rId12" Type="http://schemas.openxmlformats.org/officeDocument/2006/relationships/slideLayout" Target="../slideLayouts/slideLayout2.xml"/><Relationship Id="rId11" Type="http://schemas.openxmlformats.org/officeDocument/2006/relationships/tags" Target="../tags/tag58.xml"/><Relationship Id="rId10" Type="http://schemas.openxmlformats.org/officeDocument/2006/relationships/tags" Target="../tags/tag57.xml"/><Relationship Id="rId1" Type="http://schemas.openxmlformats.org/officeDocument/2006/relationships/tags" Target="../tags/tag4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9" Type="http://schemas.openxmlformats.org/officeDocument/2006/relationships/tags" Target="../tags/tag67.xml"/><Relationship Id="rId8" Type="http://schemas.openxmlformats.org/officeDocument/2006/relationships/tags" Target="../tags/tag66.xml"/><Relationship Id="rId7" Type="http://schemas.openxmlformats.org/officeDocument/2006/relationships/tags" Target="../tags/tag65.xml"/><Relationship Id="rId6" Type="http://schemas.openxmlformats.org/officeDocument/2006/relationships/tags" Target="../tags/tag64.xml"/><Relationship Id="rId5" Type="http://schemas.openxmlformats.org/officeDocument/2006/relationships/tags" Target="../tags/tag63.xml"/><Relationship Id="rId4" Type="http://schemas.openxmlformats.org/officeDocument/2006/relationships/tags" Target="../tags/tag62.xml"/><Relationship Id="rId3" Type="http://schemas.openxmlformats.org/officeDocument/2006/relationships/tags" Target="../tags/tag61.xml"/><Relationship Id="rId2" Type="http://schemas.openxmlformats.org/officeDocument/2006/relationships/tags" Target="../tags/tag60.xml"/><Relationship Id="rId13" Type="http://schemas.openxmlformats.org/officeDocument/2006/relationships/notesSlide" Target="../notesSlides/notesSlide29.xml"/><Relationship Id="rId12" Type="http://schemas.openxmlformats.org/officeDocument/2006/relationships/slideLayout" Target="../slideLayouts/slideLayout2.xml"/><Relationship Id="rId11" Type="http://schemas.openxmlformats.org/officeDocument/2006/relationships/tags" Target="../tags/tag69.xml"/><Relationship Id="rId10" Type="http://schemas.openxmlformats.org/officeDocument/2006/relationships/tags" Target="../tags/tag68.xml"/><Relationship Id="rId1" Type="http://schemas.openxmlformats.org/officeDocument/2006/relationships/tags" Target="../tags/tag59.xml"/></Relationships>
</file>

<file path=ppt/slides/_rels/slide61.xml.rels><?xml version="1.0" encoding="UTF-8" standalone="yes"?>
<Relationships xmlns="http://schemas.openxmlformats.org/package/2006/relationships"><Relationship Id="rId9" Type="http://schemas.openxmlformats.org/officeDocument/2006/relationships/tags" Target="../tags/tag78.xml"/><Relationship Id="rId8" Type="http://schemas.openxmlformats.org/officeDocument/2006/relationships/tags" Target="../tags/tag77.xml"/><Relationship Id="rId7" Type="http://schemas.openxmlformats.org/officeDocument/2006/relationships/tags" Target="../tags/tag76.xml"/><Relationship Id="rId6" Type="http://schemas.openxmlformats.org/officeDocument/2006/relationships/tags" Target="../tags/tag75.xml"/><Relationship Id="rId5" Type="http://schemas.openxmlformats.org/officeDocument/2006/relationships/tags" Target="../tags/tag74.xml"/><Relationship Id="rId4" Type="http://schemas.openxmlformats.org/officeDocument/2006/relationships/tags" Target="../tags/tag73.xml"/><Relationship Id="rId3" Type="http://schemas.openxmlformats.org/officeDocument/2006/relationships/tags" Target="../tags/tag72.xml"/><Relationship Id="rId2" Type="http://schemas.openxmlformats.org/officeDocument/2006/relationships/tags" Target="../tags/tag71.xml"/><Relationship Id="rId18" Type="http://schemas.openxmlformats.org/officeDocument/2006/relationships/notesSlide" Target="../notesSlides/notesSlide30.xml"/><Relationship Id="rId17" Type="http://schemas.openxmlformats.org/officeDocument/2006/relationships/slideLayout" Target="../slideLayouts/slideLayout2.xml"/><Relationship Id="rId16" Type="http://schemas.openxmlformats.org/officeDocument/2006/relationships/tags" Target="../tags/tag85.xml"/><Relationship Id="rId15" Type="http://schemas.openxmlformats.org/officeDocument/2006/relationships/tags" Target="../tags/tag84.xml"/><Relationship Id="rId14" Type="http://schemas.openxmlformats.org/officeDocument/2006/relationships/tags" Target="../tags/tag83.xml"/><Relationship Id="rId13" Type="http://schemas.openxmlformats.org/officeDocument/2006/relationships/tags" Target="../tags/tag82.xml"/><Relationship Id="rId12" Type="http://schemas.openxmlformats.org/officeDocument/2006/relationships/tags" Target="../tags/tag81.xml"/><Relationship Id="rId11" Type="http://schemas.openxmlformats.org/officeDocument/2006/relationships/tags" Target="../tags/tag80.xml"/><Relationship Id="rId10" Type="http://schemas.openxmlformats.org/officeDocument/2006/relationships/tags" Target="../tags/tag79.xml"/><Relationship Id="rId1" Type="http://schemas.openxmlformats.org/officeDocument/2006/relationships/tags" Target="../tags/tag70.xml"/></Relationships>
</file>

<file path=ppt/slides/_rels/slide62.xml.rels><?xml version="1.0" encoding="UTF-8" standalone="yes"?>
<Relationships xmlns="http://schemas.openxmlformats.org/package/2006/relationships"><Relationship Id="rId9" Type="http://schemas.openxmlformats.org/officeDocument/2006/relationships/tags" Target="../tags/tag94.xml"/><Relationship Id="rId8" Type="http://schemas.openxmlformats.org/officeDocument/2006/relationships/tags" Target="../tags/tag93.xml"/><Relationship Id="rId7" Type="http://schemas.openxmlformats.org/officeDocument/2006/relationships/tags" Target="../tags/tag92.xml"/><Relationship Id="rId6" Type="http://schemas.openxmlformats.org/officeDocument/2006/relationships/tags" Target="../tags/tag91.xml"/><Relationship Id="rId5" Type="http://schemas.openxmlformats.org/officeDocument/2006/relationships/tags" Target="../tags/tag90.xml"/><Relationship Id="rId4" Type="http://schemas.openxmlformats.org/officeDocument/2006/relationships/tags" Target="../tags/tag89.xml"/><Relationship Id="rId3" Type="http://schemas.openxmlformats.org/officeDocument/2006/relationships/tags" Target="../tags/tag88.xml"/><Relationship Id="rId2" Type="http://schemas.openxmlformats.org/officeDocument/2006/relationships/tags" Target="../tags/tag87.xml"/><Relationship Id="rId18" Type="http://schemas.openxmlformats.org/officeDocument/2006/relationships/notesSlide" Target="../notesSlides/notesSlide31.xml"/><Relationship Id="rId17" Type="http://schemas.openxmlformats.org/officeDocument/2006/relationships/slideLayout" Target="../slideLayouts/slideLayout2.xml"/><Relationship Id="rId16" Type="http://schemas.openxmlformats.org/officeDocument/2006/relationships/tags" Target="../tags/tag101.xml"/><Relationship Id="rId15" Type="http://schemas.openxmlformats.org/officeDocument/2006/relationships/tags" Target="../tags/tag100.xml"/><Relationship Id="rId14" Type="http://schemas.openxmlformats.org/officeDocument/2006/relationships/tags" Target="../tags/tag99.xml"/><Relationship Id="rId13" Type="http://schemas.openxmlformats.org/officeDocument/2006/relationships/tags" Target="../tags/tag98.xml"/><Relationship Id="rId12" Type="http://schemas.openxmlformats.org/officeDocument/2006/relationships/tags" Target="../tags/tag97.xml"/><Relationship Id="rId11" Type="http://schemas.openxmlformats.org/officeDocument/2006/relationships/tags" Target="../tags/tag96.xml"/><Relationship Id="rId10" Type="http://schemas.openxmlformats.org/officeDocument/2006/relationships/tags" Target="../tags/tag95.xml"/><Relationship Id="rId1" Type="http://schemas.openxmlformats.org/officeDocument/2006/relationships/tags" Target="../tags/tag8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www.ditig.com/256-colors-cheat-sheet" TargetMode="Externa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r>
              <a:rPr lang="en-US" altLang="zh-CN"/>
              <a:t>Path Finder</a:t>
            </a:r>
            <a:endParaRPr lang="en-US" altLang="zh-CN"/>
          </a:p>
        </p:txBody>
      </p:sp>
      <p:sp>
        <p:nvSpPr>
          <p:cNvPr id="3" name="副标题 2"/>
          <p:cNvSpPr>
            <a:spLocks noGrp="1"/>
          </p:cNvSpPr>
          <p:nvPr>
            <p:ph type="subTitle" idx="1"/>
          </p:nvPr>
        </p:nvSpPr>
        <p:spPr/>
        <p:txBody>
          <a:bodyPr/>
          <a:p>
            <a:r>
              <a:rPr lang="en-US" altLang="zh-CN"/>
              <a:t>CMPUT 229</a:t>
            </a:r>
            <a:endParaRPr lang="en-US" altLang="zh-CN"/>
          </a:p>
          <a:p>
            <a:r>
              <a:rPr lang="en-US" altLang="zh-CN"/>
              <a:t>University of Alberta</a:t>
            </a:r>
            <a:endParaRPr lang="en-US" altLang="zh-C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Example</a:t>
            </a:r>
            <a:endParaRPr lang="en-US" altLang="zh-CN"/>
          </a:p>
        </p:txBody>
      </p:sp>
      <p:sp>
        <p:nvSpPr>
          <p:cNvPr id="3" name="内容占位符 2"/>
          <p:cNvSpPr>
            <a:spLocks noGrp="1"/>
          </p:cNvSpPr>
          <p:nvPr>
            <p:ph idx="1"/>
          </p:nvPr>
        </p:nvSpPr>
        <p:spPr>
          <a:xfrm>
            <a:off x="838200" y="1691005"/>
            <a:ext cx="5439410" cy="4792345"/>
          </a:xfrm>
        </p:spPr>
        <p:txBody>
          <a:bodyPr>
            <a:normAutofit/>
          </a:bodyPr>
          <a:p>
            <a:pPr marL="0" lvl="1" indent="0">
              <a:buNone/>
            </a:pPr>
            <a:r>
              <a:rPr lang="en-US" altLang="zh-CN" sz="2800">
                <a:ea typeface="+mn-lt"/>
                <a:cs typeface="Consolas" panose="020B0609020204030204" charset="0"/>
                <a:sym typeface="+mn-ea"/>
              </a:rPr>
              <a:t>From </a:t>
            </a:r>
            <a:r>
              <a:rPr lang="en-CA" altLang="en-US" sz="2800">
                <a:ea typeface="+mn-lt"/>
                <a:cs typeface="Consolas" panose="020B0609020204030204" charset="0"/>
                <a:sym typeface="+mn-ea"/>
              </a:rPr>
              <a:t>cell </a:t>
            </a:r>
            <a:r>
              <a:rPr lang="en-US" altLang="zh-CN" sz="2800">
                <a:ea typeface="+mn-lt"/>
                <a:cs typeface="Consolas" panose="020B0609020204030204" charset="0"/>
                <a:sym typeface="+mn-ea"/>
              </a:rPr>
              <a:t>1</a:t>
            </a:r>
            <a:r>
              <a:rPr lang="en-CA" altLang="en-US" sz="2800">
                <a:ea typeface="+mn-lt"/>
                <a:cs typeface="Consolas" panose="020B0609020204030204" charset="0"/>
                <a:sym typeface="+mn-ea"/>
              </a:rPr>
              <a:t>:</a:t>
            </a:r>
            <a:endParaRPr lang="en-US" altLang="zh-CN" sz="2800">
              <a:ea typeface="+mn-lt"/>
              <a:cs typeface="Consolas" panose="020B0609020204030204" charset="0"/>
              <a:sym typeface="+mn-ea"/>
            </a:endParaRPr>
          </a:p>
          <a:p>
            <a:pPr marL="457200" lvl="1" indent="-457200"/>
            <a:r>
              <a:rPr lang="en-CA" altLang="en-US" sz="2800">
                <a:ea typeface="+mn-lt"/>
                <a:cs typeface="Consolas" panose="020B0609020204030204" charset="0"/>
                <a:sym typeface="+mn-ea"/>
              </a:rPr>
              <a:t>C</a:t>
            </a:r>
            <a:r>
              <a:rPr lang="en-US" altLang="zh-CN" sz="2800">
                <a:ea typeface="+mn-lt"/>
                <a:cs typeface="Consolas" panose="020B0609020204030204" charset="0"/>
                <a:sym typeface="+mn-ea"/>
              </a:rPr>
              <a:t>an move into </a:t>
            </a:r>
            <a:r>
              <a:rPr lang="en-CA" altLang="en-US" sz="2800">
                <a:ea typeface="+mn-lt"/>
                <a:cs typeface="Consolas" panose="020B0609020204030204" charset="0"/>
                <a:sym typeface="+mn-ea"/>
              </a:rPr>
              <a:t>cells </a:t>
            </a:r>
            <a:r>
              <a:rPr lang="en-US" altLang="zh-CN" sz="2800">
                <a:ea typeface="+mn-lt"/>
                <a:cs typeface="Consolas" panose="020B0609020204030204" charset="0"/>
                <a:sym typeface="+mn-ea"/>
              </a:rPr>
              <a:t>0, and 6 </a:t>
            </a:r>
            <a:endParaRPr lang="en-US" altLang="zh-CN" sz="2800">
              <a:ea typeface="+mn-lt"/>
              <a:cs typeface="Consolas" panose="020B0609020204030204" charset="0"/>
              <a:sym typeface="+mn-ea"/>
            </a:endParaRPr>
          </a:p>
          <a:p>
            <a:pPr marL="457200" lvl="1" indent="-457200"/>
            <a:r>
              <a:rPr lang="en-CA" altLang="en-US" sz="2800">
                <a:ea typeface="+mn-lt"/>
                <a:cs typeface="Consolas" panose="020B0609020204030204" charset="0"/>
                <a:sym typeface="+mn-ea"/>
              </a:rPr>
              <a:t>C</a:t>
            </a:r>
            <a:r>
              <a:rPr lang="en-US" altLang="zh-CN" sz="2800">
                <a:ea typeface="+mn-lt"/>
                <a:cs typeface="Consolas" panose="020B0609020204030204" charset="0"/>
                <a:sym typeface="+mn-ea"/>
              </a:rPr>
              <a:t>annot move up</a:t>
            </a:r>
            <a:endParaRPr lang="en-US" altLang="zh-CN" sz="2800">
              <a:ea typeface="+mn-lt"/>
              <a:cs typeface="Consolas" panose="020B0609020204030204" charset="0"/>
              <a:sym typeface="+mn-ea"/>
            </a:endParaRPr>
          </a:p>
          <a:p>
            <a:pPr marL="914400" lvl="2" indent="-457200">
              <a:buFont typeface="Arial" panose="020B0604020202020204" pitchFamily="34" charset="0"/>
              <a:buChar char="◦"/>
            </a:pPr>
            <a:r>
              <a:rPr lang="en-CA" altLang="en-US" sz="2330">
                <a:ea typeface="+mn-lt"/>
                <a:cs typeface="Consolas" panose="020B0609020204030204" charset="0"/>
                <a:sym typeface="+mn-ea"/>
              </a:rPr>
              <a:t>move off the map</a:t>
            </a:r>
            <a:endParaRPr lang="en-US" altLang="zh-CN" sz="2330">
              <a:ea typeface="+mn-lt"/>
              <a:cs typeface="Consolas" panose="020B0609020204030204" charset="0"/>
              <a:sym typeface="+mn-ea"/>
            </a:endParaRPr>
          </a:p>
          <a:p>
            <a:pPr marL="457200" lvl="1" indent="-457200"/>
            <a:r>
              <a:rPr lang="en-CA" altLang="en-US" sz="2800">
                <a:ea typeface="+mn-lt"/>
                <a:cs typeface="Consolas" panose="020B0609020204030204" charset="0"/>
                <a:sym typeface="+mn-ea"/>
              </a:rPr>
              <a:t>C</a:t>
            </a:r>
            <a:r>
              <a:rPr lang="en-US" altLang="zh-CN" sz="2800">
                <a:ea typeface="+mn-lt"/>
                <a:cs typeface="Consolas" panose="020B0609020204030204" charset="0"/>
                <a:sym typeface="+mn-ea"/>
              </a:rPr>
              <a:t>annot move into </a:t>
            </a:r>
            <a:r>
              <a:rPr lang="en-CA" altLang="en-US" sz="2800">
                <a:ea typeface="+mn-lt"/>
                <a:cs typeface="Consolas" panose="020B0609020204030204" charset="0"/>
                <a:sym typeface="+mn-ea"/>
              </a:rPr>
              <a:t>cell </a:t>
            </a:r>
            <a:r>
              <a:rPr lang="en-US" altLang="zh-CN" sz="2800">
                <a:ea typeface="+mn-lt"/>
                <a:cs typeface="Consolas" panose="020B0609020204030204" charset="0"/>
                <a:sym typeface="+mn-ea"/>
              </a:rPr>
              <a:t>2</a:t>
            </a:r>
            <a:endParaRPr lang="en-US" altLang="zh-CN" sz="2800">
              <a:ea typeface="+mn-lt"/>
              <a:cs typeface="Consolas" panose="020B0609020204030204" charset="0"/>
              <a:sym typeface="+mn-ea"/>
            </a:endParaRPr>
          </a:p>
          <a:p>
            <a:pPr marL="914400" lvl="2" indent="-457200">
              <a:buFont typeface="Arial" panose="020B0604020202020204" pitchFamily="34" charset="0"/>
              <a:buChar char="◦"/>
            </a:pPr>
            <a:r>
              <a:rPr lang="en-CA" altLang="en-US" sz="2330">
                <a:ea typeface="+mn-lt"/>
                <a:cs typeface="Consolas" panose="020B0609020204030204" charset="0"/>
                <a:sym typeface="+mn-ea"/>
              </a:rPr>
              <a:t>water cell</a:t>
            </a:r>
            <a:endParaRPr lang="en-CA" altLang="en-US" sz="2330">
              <a:ea typeface="+mn-lt"/>
              <a:cs typeface="Consolas" panose="020B0609020204030204" charset="0"/>
              <a:sym typeface="+mn-ea"/>
            </a:endParaRPr>
          </a:p>
          <a:p>
            <a:pPr marL="457200" lvl="1" indent="-457200"/>
            <a:r>
              <a:rPr lang="en-CA" altLang="en-US" sz="2800">
                <a:ea typeface="+mn-lt"/>
                <a:cs typeface="Consolas" panose="020B0609020204030204" charset="0"/>
                <a:sym typeface="+mn-ea"/>
              </a:rPr>
              <a:t>Cannot move into cell 5</a:t>
            </a:r>
            <a:endParaRPr lang="en-CA" altLang="en-US" sz="2800">
              <a:ea typeface="+mn-lt"/>
              <a:cs typeface="Consolas" panose="020B0609020204030204" charset="0"/>
              <a:sym typeface="+mn-ea"/>
            </a:endParaRPr>
          </a:p>
          <a:p>
            <a:pPr marL="914400" lvl="2" indent="-457200">
              <a:buFont typeface="Arial" panose="020B0604020202020204" pitchFamily="34" charset="0"/>
              <a:buChar char="◦"/>
            </a:pPr>
            <a:r>
              <a:rPr lang="en-CA" altLang="en-US" sz="2330">
                <a:ea typeface="+mn-lt"/>
                <a:cs typeface="Consolas" panose="020B0609020204030204" charset="0"/>
                <a:sym typeface="+mn-ea"/>
              </a:rPr>
              <a:t>diagonal from cell 1</a:t>
            </a:r>
            <a:endParaRPr lang="en-US" altLang="zh-CN" sz="2330">
              <a:ea typeface="+mn-lt"/>
              <a:cs typeface="Consolas" panose="020B0609020204030204" charset="0"/>
            </a:endParaRPr>
          </a:p>
          <a:p>
            <a:endParaRPr lang="zh-CN" altLang="en-US"/>
          </a:p>
        </p:txBody>
      </p:sp>
      <p:graphicFrame>
        <p:nvGraphicFramePr>
          <p:cNvPr id="84" name="表格 83"/>
          <p:cNvGraphicFramePr/>
          <p:nvPr/>
        </p:nvGraphicFramePr>
        <p:xfrm>
          <a:off x="6276975" y="2432050"/>
          <a:ext cx="5578475" cy="2661920"/>
        </p:xfrm>
        <a:graphic>
          <a:graphicData uri="http://schemas.openxmlformats.org/drawingml/2006/table">
            <a:tbl>
              <a:tblPr/>
              <a:tblGrid>
                <a:gridCol w="1115695"/>
                <a:gridCol w="1115695"/>
                <a:gridCol w="1115695"/>
                <a:gridCol w="1115695"/>
                <a:gridCol w="1115695"/>
              </a:tblGrid>
              <a:tr h="532130">
                <a:tc>
                  <a:txBody>
                    <a:bodyPr>
                      <a:spAutoFit/>
                    </a:bodyPr>
                    <a:p>
                      <a:pPr indent="0" algn="ctr">
                        <a:buNone/>
                      </a:pPr>
                      <a:r>
                        <a:rPr lang="en-US" sz="1800" b="0" strike="noStrike" spc="-1">
                          <a:solidFill>
                            <a:srgbClr val="000000"/>
                          </a:solidFill>
                          <a:latin typeface="Arial" panose="020B0604020202020204"/>
                        </a:rPr>
                        <a:t>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chemeClr val="bg1"/>
                          </a:solidFill>
                          <a:latin typeface="Arial" panose="020B0604020202020204"/>
                        </a:rPr>
                        <a:t>1</a:t>
                      </a:r>
                      <a:endParaRPr lang="en-US" sz="1800" b="0" strike="noStrike" spc="-1">
                        <a:solidFill>
                          <a:schemeClr val="bg1"/>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0000"/>
                    </a:solidFill>
                  </a:tcPr>
                </a:tc>
                <a:tc>
                  <a:txBody>
                    <a:bodyPr>
                      <a:spAutoFit/>
                    </a:bodyPr>
                    <a:p>
                      <a:pPr indent="0" algn="ctr">
                        <a:buNone/>
                      </a:pPr>
                      <a:r>
                        <a:rPr lang="en-US" sz="1800" b="0" strike="noStrike" spc="-1">
                          <a:solidFill>
                            <a:srgbClr val="000000"/>
                          </a:solidFill>
                          <a:latin typeface="Arial" panose="020B0604020202020204"/>
                        </a:rPr>
                        <a:t>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2765">
                <a:tc>
                  <a:txBody>
                    <a:bodyPr>
                      <a:spAutoFit/>
                    </a:bodyPr>
                    <a:p>
                      <a:pPr indent="0" algn="ctr">
                        <a:buNone/>
                      </a:pPr>
                      <a:r>
                        <a:rPr lang="en-US" sz="1800" b="0" strike="noStrike" spc="-1">
                          <a:solidFill>
                            <a:srgbClr val="000000"/>
                          </a:solidFill>
                          <a:latin typeface="Arial" panose="020B0604020202020204"/>
                        </a:rPr>
                        <a:t>5</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6</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7</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8</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9</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spAutoFit/>
                    </a:bodyPr>
                    <a:p>
                      <a:pPr indent="0" algn="ctr">
                        <a:buNone/>
                      </a:pPr>
                      <a:r>
                        <a:rPr lang="en-US" sz="1800" b="0" strike="noStrike" spc="-1">
                          <a:solidFill>
                            <a:srgbClr val="000000"/>
                          </a:solidFill>
                          <a:latin typeface="Arial" panose="020B0604020202020204"/>
                        </a:rPr>
                        <a:t>10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13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p>
                      <a:pPr indent="0" algn="ctr">
                        <a:buNone/>
                      </a:pPr>
                      <a:r>
                        <a:rPr lang="en-US" altLang="en-US" sz="1800" b="0" strike="noStrike" spc="-1">
                          <a:solidFill>
                            <a:srgbClr val="000000"/>
                          </a:solidFill>
                          <a:latin typeface="Arial" panose="020B0604020202020204"/>
                        </a:rPr>
                        <a:t>15</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16</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17</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18</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19</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4035">
                <a:tc>
                  <a:txBody>
                    <a:bodyPr>
                      <a:spAutoFit/>
                    </a:bodyPr>
                    <a:p>
                      <a:pPr indent="0" algn="ctr">
                        <a:buNone/>
                      </a:pPr>
                      <a:r>
                        <a:rPr lang="en-US" sz="1800" b="0" strike="noStrike" spc="-1">
                          <a:solidFill>
                            <a:srgbClr val="000000"/>
                          </a:solidFill>
                          <a:latin typeface="Arial" panose="020B0604020202020204"/>
                        </a:rPr>
                        <a:t>20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FF00"/>
                    </a:solidFill>
                  </a:tcPr>
                </a:tc>
              </a:tr>
            </a:tbl>
          </a:graphicData>
        </a:graphic>
      </p:graphicFrame>
      <p:graphicFrame>
        <p:nvGraphicFramePr>
          <p:cNvPr id="85" name="表格 84"/>
          <p:cNvGraphicFramePr/>
          <p:nvPr/>
        </p:nvGraphicFramePr>
        <p:xfrm>
          <a:off x="6276685" y="1312815"/>
          <a:ext cx="4674240" cy="468000"/>
        </p:xfrm>
        <a:graphic>
          <a:graphicData uri="http://schemas.openxmlformats.org/drawingml/2006/table">
            <a:tbl>
              <a:tblPr/>
              <a:tblGrid>
                <a:gridCol w="1168560"/>
                <a:gridCol w="1168560"/>
                <a:gridCol w="1168560"/>
                <a:gridCol w="1168560"/>
              </a:tblGrid>
              <a:tr h="467995">
                <a:tc>
                  <a:txBody>
                    <a:bodyPr>
                      <a:spAutoFit/>
                    </a:bodyPr>
                    <a:p>
                      <a:pPr algn="ctr"/>
                      <a:r>
                        <a:rPr lang="en-US" sz="1800" b="0" strike="noStrike" spc="-1">
                          <a:solidFill>
                            <a:srgbClr val="000000"/>
                          </a:solidFill>
                          <a:latin typeface="Arial" panose="020B0604020202020204"/>
                        </a:rPr>
                        <a:t>Grass</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algn="ctr"/>
                      <a:r>
                        <a:rPr lang="en-US" sz="1800" b="0" strike="noStrike" spc="-1">
                          <a:solidFill>
                            <a:srgbClr val="000000"/>
                          </a:solidFill>
                          <a:latin typeface="Arial" panose="020B0604020202020204"/>
                        </a:rPr>
                        <a:t>Water</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algn="ctr"/>
                      <a:r>
                        <a:rPr lang="en-US" sz="1800" b="0" strike="noStrike" spc="-1">
                          <a:solidFill>
                            <a:srgbClr val="FFFFFF"/>
                          </a:solidFill>
                          <a:latin typeface="Arial" panose="020B0604020202020204"/>
                        </a:rPr>
                        <a:t>Start</a:t>
                      </a:r>
                      <a:endParaRPr lang="en-US" sz="1800" b="0" strike="noStrike" spc="-1">
                        <a:solidFill>
                          <a:srgbClr val="FFFFFF"/>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0000"/>
                    </a:solidFill>
                  </a:tcPr>
                </a:tc>
                <a:tc>
                  <a:txBody>
                    <a:bodyPr>
                      <a:spAutoFit/>
                    </a:bodyPr>
                    <a:p>
                      <a:pPr algn="ctr"/>
                      <a:r>
                        <a:rPr lang="en-US" sz="1800" b="0" strike="noStrike" spc="-1">
                          <a:solidFill>
                            <a:srgbClr val="000000"/>
                          </a:solidFill>
                          <a:latin typeface="Arial" panose="020B0604020202020204"/>
                        </a:rPr>
                        <a:t>Goal</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FF00"/>
                    </a:solidFill>
                  </a:tcPr>
                </a:tc>
              </a:tr>
            </a:tbl>
          </a:graphicData>
        </a:graphic>
      </p:graphicFrame>
      <p:sp>
        <p:nvSpPr>
          <p:cNvPr id="87" name="文本框 86"/>
          <p:cNvSpPr txBox="1"/>
          <p:nvPr/>
        </p:nvSpPr>
        <p:spPr>
          <a:xfrm>
            <a:off x="6277115" y="854820"/>
            <a:ext cx="1800000" cy="457835"/>
          </a:xfrm>
          <a:prstGeom prst="rect">
            <a:avLst/>
          </a:prstGeom>
          <a:noFill/>
          <a:ln w="0">
            <a:noFill/>
          </a:ln>
        </p:spPr>
        <p:txBody>
          <a:bodyPr lIns="90000" tIns="45000" rIns="90000" bIns="45000" anchor="t">
            <a:spAutoFit/>
          </a:bodyPr>
          <a:p>
            <a:r>
              <a:rPr lang="en-US" sz="2400" b="0" strike="noStrike" spc="-1">
                <a:solidFill>
                  <a:srgbClr val="000000"/>
                </a:solidFill>
                <a:latin typeface="Arial" panose="020B0604020202020204"/>
              </a:rPr>
              <a:t>Legend:</a:t>
            </a:r>
            <a:endParaRPr lang="en-US" sz="2400" b="0" strike="noStrike" spc="-1">
              <a:solidFill>
                <a:srgbClr val="000000"/>
              </a:solidFill>
              <a:latin typeface="Arial" panose="020B0604020202020204"/>
            </a:endParaRPr>
          </a:p>
        </p:txBody>
      </p:sp>
      <p:sp>
        <p:nvSpPr>
          <p:cNvPr id="88" name="文本框 87"/>
          <p:cNvSpPr txBox="1"/>
          <p:nvPr/>
        </p:nvSpPr>
        <p:spPr>
          <a:xfrm>
            <a:off x="6276975" y="1974215"/>
            <a:ext cx="1800225" cy="457835"/>
          </a:xfrm>
          <a:prstGeom prst="rect">
            <a:avLst/>
          </a:prstGeom>
          <a:noFill/>
          <a:ln w="0">
            <a:noFill/>
          </a:ln>
        </p:spPr>
        <p:txBody>
          <a:bodyPr lIns="90000" tIns="45000" rIns="90000" bIns="45000" anchor="t">
            <a:spAutoFit/>
          </a:bodyPr>
          <a:p>
            <a:r>
              <a:rPr lang="en-US" sz="2400" b="0" strike="noStrike" spc="-1">
                <a:solidFill>
                  <a:srgbClr val="000000"/>
                </a:solidFill>
                <a:latin typeface="Arial" panose="020B0604020202020204"/>
              </a:rPr>
              <a:t>Map:</a:t>
            </a:r>
            <a:endParaRPr lang="en-US" sz="2400" b="0" strike="noStrike" spc="-1">
              <a:solidFill>
                <a:srgbClr val="000000"/>
              </a:solidFill>
              <a:latin typeface="Arial" panose="020B0604020202020204"/>
            </a:endParaRPr>
          </a:p>
        </p:txBody>
      </p:sp>
      <p:sp>
        <p:nvSpPr>
          <p:cNvPr id="90" name="椭圆 89"/>
          <p:cNvSpPr/>
          <p:nvPr/>
        </p:nvSpPr>
        <p:spPr>
          <a:xfrm>
            <a:off x="7514590" y="2971800"/>
            <a:ext cx="899795" cy="530225"/>
          </a:xfrm>
          <a:prstGeom prst="ellipse">
            <a:avLst/>
          </a:prstGeom>
          <a:noFill/>
          <a:ln w="38100">
            <a:solidFill>
              <a:srgbClr val="FFC000"/>
            </a:solidFill>
            <a:round/>
          </a:ln>
        </p:spPr>
        <p:style>
          <a:lnRef idx="0">
            <a:srgbClr val="FFFFFF"/>
          </a:lnRef>
          <a:fillRef idx="0">
            <a:srgbClr val="FFFFFF"/>
          </a:fillRef>
          <a:effectRef idx="0">
            <a:srgbClr val="FFFFFF"/>
          </a:effectRef>
          <a:fontRef idx="minor"/>
        </p:style>
        <p:txBody>
          <a:bodyPr lIns="104400" tIns="59400" rIns="104400" bIns="59400" anchor="ctr">
            <a:noAutofit/>
          </a:bodyPr>
          <a:p>
            <a:endParaRPr lang="en-US" sz="1800" b="0" strike="noStrike" spc="-1">
              <a:solidFill>
                <a:srgbClr val="000000"/>
              </a:solidFill>
              <a:latin typeface="Arial" panose="020B0604020202020204"/>
            </a:endParaRPr>
          </a:p>
        </p:txBody>
      </p:sp>
      <p:sp>
        <p:nvSpPr>
          <p:cNvPr id="91" name="椭圆 90"/>
          <p:cNvSpPr/>
          <p:nvPr/>
        </p:nvSpPr>
        <p:spPr>
          <a:xfrm>
            <a:off x="6386195" y="2432050"/>
            <a:ext cx="899795" cy="539750"/>
          </a:xfrm>
          <a:prstGeom prst="ellipse">
            <a:avLst/>
          </a:prstGeom>
          <a:noFill/>
          <a:ln w="38100">
            <a:solidFill>
              <a:srgbClr val="FFC000"/>
            </a:solidFill>
            <a:round/>
          </a:ln>
        </p:spPr>
        <p:style>
          <a:lnRef idx="0">
            <a:srgbClr val="FFFFFF"/>
          </a:lnRef>
          <a:fillRef idx="0">
            <a:srgbClr val="FFFFFF"/>
          </a:fillRef>
          <a:effectRef idx="0">
            <a:srgbClr val="FFFFFF"/>
          </a:effectRef>
          <a:fontRef idx="minor"/>
        </p:style>
        <p:txBody>
          <a:bodyPr lIns="104400" tIns="59400" rIns="104400" bIns="59400" anchor="ctr">
            <a:noAutofit/>
          </a:bodyPr>
          <a:p>
            <a:endParaRPr lang="en-US" sz="1800" b="0" strike="noStrike" spc="-1">
              <a:solidFill>
                <a:srgbClr val="000000"/>
              </a:solidFill>
              <a:latin typeface="Arial" panose="020B0604020202020204"/>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p:bldP spid="88" grpId="0"/>
      <p:bldP spid="3" grpId="0" uiExpand="1" build="p"/>
      <p:bldP spid="91" grpId="0" bldLvl="0" animBg="1"/>
      <p:bldP spid="90"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Paths</a:t>
            </a:r>
            <a:endParaRPr lang="en-CA" altLang="zh-CN"/>
          </a:p>
        </p:txBody>
      </p:sp>
      <p:sp>
        <p:nvSpPr>
          <p:cNvPr id="3" name="内容占位符 2"/>
          <p:cNvSpPr>
            <a:spLocks noGrp="1"/>
          </p:cNvSpPr>
          <p:nvPr>
            <p:ph idx="1"/>
          </p:nvPr>
        </p:nvSpPr>
        <p:spPr/>
        <p:txBody>
          <a:bodyPr/>
          <a:p>
            <a:r>
              <a:rPr lang="en-CA" altLang="zh-CN"/>
              <a:t>Defined between two cells</a:t>
            </a:r>
            <a:endParaRPr lang="en-CA" altLang="zh-CN"/>
          </a:p>
          <a:p>
            <a:r>
              <a:rPr lang="en-CA" altLang="zh-CN"/>
              <a:t>Must obey environmental constraints</a:t>
            </a:r>
            <a:endParaRPr lang="en-CA"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Valid Path</a:t>
            </a:r>
            <a:endParaRPr lang="en-US" altLang="zh-CN"/>
          </a:p>
        </p:txBody>
      </p:sp>
      <p:sp>
        <p:nvSpPr>
          <p:cNvPr id="5" name="文本框 4"/>
          <p:cNvSpPr txBox="1"/>
          <p:nvPr/>
        </p:nvSpPr>
        <p:spPr>
          <a:xfrm>
            <a:off x="5627370" y="1691005"/>
            <a:ext cx="5726430" cy="953135"/>
          </a:xfrm>
          <a:prstGeom prst="rect">
            <a:avLst/>
          </a:prstGeom>
          <a:noFill/>
        </p:spPr>
        <p:txBody>
          <a:bodyPr wrap="square" rtlCol="0">
            <a:spAutoFit/>
          </a:bodyPr>
          <a:p>
            <a:pPr marL="285750" indent="-285750">
              <a:buFont typeface="Arial" panose="020B0604020202020204" pitchFamily="34" charset="0"/>
              <a:buChar char="•"/>
            </a:pPr>
            <a:r>
              <a:rPr lang="en-US" altLang="zh-CN" sz="2800"/>
              <a:t>Contiguous</a:t>
            </a:r>
            <a:endParaRPr lang="en-US" altLang="zh-CN" sz="2800"/>
          </a:p>
          <a:p>
            <a:pPr marL="285750" indent="-285750">
              <a:buFont typeface="Arial" panose="020B0604020202020204" pitchFamily="34" charset="0"/>
              <a:buChar char="•"/>
            </a:pPr>
            <a:r>
              <a:rPr lang="en-US" altLang="zh-CN" sz="2800"/>
              <a:t>Consists of only grass cells</a:t>
            </a:r>
            <a:endParaRPr lang="en-US" altLang="zh-CN" sz="2800"/>
          </a:p>
        </p:txBody>
      </p:sp>
      <p:graphicFrame>
        <p:nvGraphicFramePr>
          <p:cNvPr id="6" name="表格 5"/>
          <p:cNvGraphicFramePr/>
          <p:nvPr>
            <p:custDataLst>
              <p:tags r:id="rId1"/>
            </p:custDataLst>
          </p:nvPr>
        </p:nvGraphicFramePr>
        <p:xfrm>
          <a:off x="838200" y="1691005"/>
          <a:ext cx="4797425" cy="3324225"/>
        </p:xfrm>
        <a:graphic>
          <a:graphicData uri="http://schemas.openxmlformats.org/drawingml/2006/table">
            <a:tbl>
              <a:tblPr firstRow="1" bandRow="1">
                <a:tableStyleId>{5C22544A-7EE6-4342-B048-85BDC9FD1C3A}</a:tableStyleId>
              </a:tblPr>
              <a:tblGrid>
                <a:gridCol w="959485"/>
                <a:gridCol w="959485"/>
                <a:gridCol w="959485"/>
                <a:gridCol w="959485"/>
                <a:gridCol w="959485"/>
              </a:tblGrid>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61F400"/>
                    </a:solidFill>
                  </a:tcPr>
                </a:tc>
                <a:tc>
                  <a:txBody>
                    <a:bodyPr/>
                    <a:p>
                      <a:pPr indent="0" algn="ctr">
                        <a:buNone/>
                      </a:pPr>
                      <a:endParaRPr lang="en-US" sz="1800" b="0" strike="noStrike" spc="-1">
                        <a:solidFill>
                          <a:schemeClr val="bg1"/>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E41908"/>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00B0F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61F400"/>
                    </a:solidFill>
                  </a:tcPr>
                </a:tc>
              </a:tr>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00B0F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r>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00B0F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r>
              <a:tr h="664845">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r>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FFFF00"/>
                    </a:solidFill>
                  </a:tcPr>
                </a:tc>
              </a:tr>
            </a:tbl>
          </a:graphicData>
        </a:graphic>
      </p:graphicFrame>
      <p:cxnSp>
        <p:nvCxnSpPr>
          <p:cNvPr id="8" name="肘形连接符 7"/>
          <p:cNvCxnSpPr/>
          <p:nvPr/>
        </p:nvCxnSpPr>
        <p:spPr>
          <a:xfrm>
            <a:off x="2324735" y="2162810"/>
            <a:ext cx="2829560" cy="2469515"/>
          </a:xfrm>
          <a:prstGeom prst="bentConnector3">
            <a:avLst>
              <a:gd name="adj1" fmla="val 224"/>
            </a:avLst>
          </a:prstGeom>
          <a:ln w="25400">
            <a:solidFill>
              <a:schemeClr val="tx1"/>
            </a:solidFill>
            <a:tailEnd type="arrow"/>
          </a:ln>
        </p:spPr>
        <p:style>
          <a:lnRef idx="2">
            <a:schemeClr val="accent1"/>
          </a:lnRef>
          <a:fillRef idx="0">
            <a:srgbClr val="FFFFFF"/>
          </a:fillRef>
          <a:effectRef idx="0">
            <a:srgbClr val="FFFFFF"/>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en-US" altLang="zh-CN">
                <a:sym typeface="+mn-ea"/>
              </a:rPr>
              <a:t>Invalid path</a:t>
            </a:r>
            <a:endParaRPr lang="en-US" altLang="zh-CN"/>
          </a:p>
        </p:txBody>
      </p:sp>
      <p:sp>
        <p:nvSpPr>
          <p:cNvPr id="3" name="内容占位符 2"/>
          <p:cNvSpPr/>
          <p:nvPr>
            <p:ph idx="1"/>
          </p:nvPr>
        </p:nvSpPr>
        <p:spPr>
          <a:xfrm>
            <a:off x="5617845" y="1825625"/>
            <a:ext cx="5735955" cy="4351655"/>
          </a:xfrm>
        </p:spPr>
        <p:txBody>
          <a:bodyPr/>
          <a:p>
            <a:r>
              <a:rPr lang="en-US" altLang="zh-CN"/>
              <a:t>Path is broken</a:t>
            </a:r>
            <a:endParaRPr lang="en-US" altLang="zh-CN"/>
          </a:p>
          <a:p>
            <a:r>
              <a:rPr lang="en-US" altLang="zh-CN"/>
              <a:t>A* cannot jump over cells</a:t>
            </a:r>
            <a:endParaRPr lang="en-US" altLang="zh-CN"/>
          </a:p>
        </p:txBody>
      </p:sp>
      <p:graphicFrame>
        <p:nvGraphicFramePr>
          <p:cNvPr id="5" name="表格 4"/>
          <p:cNvGraphicFramePr/>
          <p:nvPr>
            <p:custDataLst>
              <p:tags r:id="rId1"/>
            </p:custDataLst>
          </p:nvPr>
        </p:nvGraphicFramePr>
        <p:xfrm>
          <a:off x="838200" y="1691005"/>
          <a:ext cx="4797425" cy="3324225"/>
        </p:xfrm>
        <a:graphic>
          <a:graphicData uri="http://schemas.openxmlformats.org/drawingml/2006/table">
            <a:tbl>
              <a:tblPr firstRow="1" bandRow="1">
                <a:tableStyleId>{5C22544A-7EE6-4342-B048-85BDC9FD1C3A}</a:tableStyleId>
              </a:tblPr>
              <a:tblGrid>
                <a:gridCol w="959485"/>
                <a:gridCol w="959485"/>
                <a:gridCol w="959485"/>
                <a:gridCol w="959485"/>
                <a:gridCol w="959485"/>
              </a:tblGrid>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61F400"/>
                    </a:solidFill>
                  </a:tcPr>
                </a:tc>
                <a:tc>
                  <a:txBody>
                    <a:bodyPr/>
                    <a:p>
                      <a:pPr indent="0" algn="ctr">
                        <a:buNone/>
                      </a:pPr>
                      <a:endParaRPr lang="en-US" sz="1800" b="0" strike="noStrike" spc="-1">
                        <a:solidFill>
                          <a:schemeClr val="bg1"/>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E41908"/>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00B0F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61F400"/>
                    </a:solidFill>
                  </a:tcPr>
                </a:tc>
              </a:tr>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00B0F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r>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00B0F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r>
              <a:tr h="664845">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r>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FFFF00"/>
                    </a:solidFill>
                  </a:tcPr>
                </a:tc>
              </a:tr>
            </a:tbl>
          </a:graphicData>
        </a:graphic>
      </p:graphicFrame>
      <p:cxnSp>
        <p:nvCxnSpPr>
          <p:cNvPr id="7" name="直接箭头连接符 6"/>
          <p:cNvCxnSpPr/>
          <p:nvPr/>
        </p:nvCxnSpPr>
        <p:spPr>
          <a:xfrm flipH="1">
            <a:off x="2263775" y="2125345"/>
            <a:ext cx="9525" cy="2605405"/>
          </a:xfrm>
          <a:prstGeom prst="straightConnector1">
            <a:avLst/>
          </a:prstGeom>
          <a:ln w="25400" cmpd="sng">
            <a:solidFill>
              <a:schemeClr val="tx1"/>
            </a:solidFill>
            <a:prstDash val="solid"/>
            <a:tailEnd type="none"/>
          </a:ln>
        </p:spPr>
        <p:style>
          <a:lnRef idx="2">
            <a:schemeClr val="accent1"/>
          </a:lnRef>
          <a:fillRef idx="0">
            <a:srgbClr val="FFFFFF"/>
          </a:fillRef>
          <a:effectRef idx="0">
            <a:srgbClr val="FFFFFF"/>
          </a:effectRef>
          <a:fontRef idx="minor">
            <a:schemeClr val="tx1"/>
          </a:fontRef>
        </p:style>
      </p:cxnSp>
      <p:cxnSp>
        <p:nvCxnSpPr>
          <p:cNvPr id="8" name="直接箭头连接符 7"/>
          <p:cNvCxnSpPr/>
          <p:nvPr/>
        </p:nvCxnSpPr>
        <p:spPr>
          <a:xfrm flipV="1">
            <a:off x="4166235" y="4652645"/>
            <a:ext cx="1008380" cy="10160"/>
          </a:xfrm>
          <a:prstGeom prst="straightConnector1">
            <a:avLst/>
          </a:prstGeom>
          <a:ln w="25400">
            <a:solidFill>
              <a:schemeClr val="tx1"/>
            </a:solidFill>
            <a:tailEnd type="arrow"/>
          </a:ln>
        </p:spPr>
        <p:style>
          <a:lnRef idx="2">
            <a:schemeClr val="accent1"/>
          </a:lnRef>
          <a:fillRef idx="0">
            <a:srgbClr val="FFFFFF"/>
          </a:fillRef>
          <a:effectRef idx="0">
            <a:srgbClr val="FFFFFF"/>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Invalid path</a:t>
            </a:r>
            <a:endParaRPr lang="en-US" altLang="zh-CN"/>
          </a:p>
        </p:txBody>
      </p:sp>
      <p:sp>
        <p:nvSpPr>
          <p:cNvPr id="3" name="内容占位符 2"/>
          <p:cNvSpPr/>
          <p:nvPr/>
        </p:nvSpPr>
        <p:spPr>
          <a:xfrm>
            <a:off x="5617845" y="1825625"/>
            <a:ext cx="5735955" cy="43516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a:t>Path crosses a water cell</a:t>
            </a:r>
            <a:endParaRPr lang="en-US" altLang="zh-CN"/>
          </a:p>
          <a:p>
            <a:r>
              <a:rPr lang="en-US" altLang="zh-CN"/>
              <a:t>A* cannot move into water cells</a:t>
            </a:r>
            <a:endParaRPr lang="en-US" altLang="zh-CN"/>
          </a:p>
        </p:txBody>
      </p:sp>
      <p:graphicFrame>
        <p:nvGraphicFramePr>
          <p:cNvPr id="6" name="内容占位符 5"/>
          <p:cNvGraphicFramePr/>
          <p:nvPr>
            <p:ph idx="1"/>
            <p:custDataLst>
              <p:tags r:id="rId1"/>
            </p:custDataLst>
          </p:nvPr>
        </p:nvGraphicFramePr>
        <p:xfrm>
          <a:off x="838200" y="1691005"/>
          <a:ext cx="4797425" cy="3324225"/>
        </p:xfrm>
        <a:graphic>
          <a:graphicData uri="http://schemas.openxmlformats.org/drawingml/2006/table">
            <a:tbl>
              <a:tblPr firstRow="1" bandRow="1">
                <a:tableStyleId>{5C22544A-7EE6-4342-B048-85BDC9FD1C3A}</a:tableStyleId>
              </a:tblPr>
              <a:tblGrid>
                <a:gridCol w="959485"/>
                <a:gridCol w="959485"/>
                <a:gridCol w="959485"/>
                <a:gridCol w="959485"/>
                <a:gridCol w="959485"/>
              </a:tblGrid>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61F400"/>
                    </a:solidFill>
                  </a:tcPr>
                </a:tc>
                <a:tc>
                  <a:txBody>
                    <a:bodyPr/>
                    <a:p>
                      <a:pPr indent="0" algn="ctr">
                        <a:buNone/>
                      </a:pPr>
                      <a:endParaRPr lang="en-US" sz="1800" b="0" strike="noStrike" spc="-1">
                        <a:solidFill>
                          <a:schemeClr val="bg1"/>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E41908"/>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00B0F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61F400"/>
                    </a:solidFill>
                  </a:tcPr>
                </a:tc>
              </a:tr>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00B0F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r>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00B0F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r>
              <a:tr h="664845">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r>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FFFF00"/>
                    </a:solidFill>
                  </a:tcPr>
                </a:tc>
              </a:tr>
            </a:tbl>
          </a:graphicData>
        </a:graphic>
      </p:graphicFrame>
      <p:cxnSp>
        <p:nvCxnSpPr>
          <p:cNvPr id="9" name="肘形连接符 8"/>
          <p:cNvCxnSpPr/>
          <p:nvPr/>
        </p:nvCxnSpPr>
        <p:spPr>
          <a:xfrm>
            <a:off x="2446020" y="2019935"/>
            <a:ext cx="2780030" cy="2642870"/>
          </a:xfrm>
          <a:prstGeom prst="bentConnector3">
            <a:avLst>
              <a:gd name="adj1" fmla="val 99977"/>
            </a:avLst>
          </a:prstGeom>
          <a:ln w="25400">
            <a:solidFill>
              <a:schemeClr val="tx1"/>
            </a:solidFill>
            <a:tailEnd type="arrow"/>
          </a:ln>
        </p:spPr>
        <p:style>
          <a:lnRef idx="2">
            <a:schemeClr val="accent1"/>
          </a:lnRef>
          <a:fillRef idx="0">
            <a:srgbClr val="FFFFFF"/>
          </a:fillRef>
          <a:effectRef idx="0">
            <a:srgbClr val="FFFFFF"/>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Invalid path</a:t>
            </a:r>
            <a:endParaRPr lang="en-US" altLang="zh-CN"/>
          </a:p>
        </p:txBody>
      </p:sp>
      <p:sp>
        <p:nvSpPr>
          <p:cNvPr id="3" name="内容占位符 2"/>
          <p:cNvSpPr/>
          <p:nvPr/>
        </p:nvSpPr>
        <p:spPr>
          <a:xfrm>
            <a:off x="5617845" y="1825625"/>
            <a:ext cx="5735955" cy="43516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altLang="en-US"/>
              <a:t>Diagonal pathing</a:t>
            </a:r>
            <a:endParaRPr lang="en-US" altLang="zh-CN"/>
          </a:p>
          <a:p>
            <a:r>
              <a:rPr lang="en-CA" altLang="en-US"/>
              <a:t>A* cannot move diagonally from one cell to another cell </a:t>
            </a:r>
            <a:endParaRPr lang="en-CA" altLang="en-US"/>
          </a:p>
        </p:txBody>
      </p:sp>
      <p:graphicFrame>
        <p:nvGraphicFramePr>
          <p:cNvPr id="6" name="内容占位符 5"/>
          <p:cNvGraphicFramePr/>
          <p:nvPr>
            <p:ph idx="1"/>
            <p:custDataLst>
              <p:tags r:id="rId1"/>
            </p:custDataLst>
          </p:nvPr>
        </p:nvGraphicFramePr>
        <p:xfrm>
          <a:off x="838200" y="1691005"/>
          <a:ext cx="4797425" cy="3324225"/>
        </p:xfrm>
        <a:graphic>
          <a:graphicData uri="http://schemas.openxmlformats.org/drawingml/2006/table">
            <a:tbl>
              <a:tblPr firstRow="1" bandRow="1">
                <a:tableStyleId>{5C22544A-7EE6-4342-B048-85BDC9FD1C3A}</a:tableStyleId>
              </a:tblPr>
              <a:tblGrid>
                <a:gridCol w="959485"/>
                <a:gridCol w="959485"/>
                <a:gridCol w="959485"/>
                <a:gridCol w="959485"/>
                <a:gridCol w="959485"/>
              </a:tblGrid>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61F400"/>
                    </a:solidFill>
                  </a:tcPr>
                </a:tc>
                <a:tc>
                  <a:txBody>
                    <a:bodyPr/>
                    <a:p>
                      <a:pPr indent="0" algn="ctr">
                        <a:buNone/>
                      </a:pPr>
                      <a:endParaRPr lang="en-US" sz="1800" b="0" strike="noStrike" spc="-1">
                        <a:solidFill>
                          <a:schemeClr val="bg1"/>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E41908"/>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00B0F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61F400"/>
                    </a:solidFill>
                  </a:tcPr>
                </a:tc>
              </a:tr>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00B0F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r>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00B0F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r>
              <a:tr h="664845">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r>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FFFF00"/>
                    </a:solidFill>
                  </a:tcPr>
                </a:tc>
              </a:tr>
            </a:tbl>
          </a:graphicData>
        </a:graphic>
      </p:graphicFrame>
      <p:cxnSp>
        <p:nvCxnSpPr>
          <p:cNvPr id="7" name="直接箭头连接符 6"/>
          <p:cNvCxnSpPr/>
          <p:nvPr/>
        </p:nvCxnSpPr>
        <p:spPr>
          <a:xfrm>
            <a:off x="2273300" y="2125345"/>
            <a:ext cx="10160" cy="1868805"/>
          </a:xfrm>
          <a:prstGeom prst="straightConnector1">
            <a:avLst/>
          </a:prstGeom>
          <a:ln w="25400" cmpd="sng">
            <a:solidFill>
              <a:schemeClr val="tx1"/>
            </a:solidFill>
            <a:prstDash val="solid"/>
            <a:tailEnd type="none"/>
          </a:ln>
        </p:spPr>
        <p:style>
          <a:lnRef idx="2">
            <a:schemeClr val="accent1"/>
          </a:lnRef>
          <a:fillRef idx="0">
            <a:srgbClr val="FFFFFF"/>
          </a:fillRef>
          <a:effectRef idx="0">
            <a:srgbClr val="FFFFFF"/>
          </a:effectRef>
          <a:fontRef idx="minor">
            <a:schemeClr val="tx1"/>
          </a:fontRef>
        </p:style>
      </p:cxnSp>
      <p:cxnSp>
        <p:nvCxnSpPr>
          <p:cNvPr id="4" name="直接箭头连接符 3"/>
          <p:cNvCxnSpPr/>
          <p:nvPr/>
        </p:nvCxnSpPr>
        <p:spPr>
          <a:xfrm flipV="1">
            <a:off x="3209925" y="4652645"/>
            <a:ext cx="1964690" cy="10160"/>
          </a:xfrm>
          <a:prstGeom prst="straightConnector1">
            <a:avLst/>
          </a:prstGeom>
          <a:ln w="25400">
            <a:solidFill>
              <a:schemeClr val="tx1"/>
            </a:solidFill>
            <a:tailEnd type="arrow"/>
          </a:ln>
        </p:spPr>
        <p:style>
          <a:lnRef idx="2">
            <a:schemeClr val="accent1"/>
          </a:lnRef>
          <a:fillRef idx="0">
            <a:srgbClr val="FFFFFF"/>
          </a:fillRef>
          <a:effectRef idx="0">
            <a:srgbClr val="FFFFFF"/>
          </a:effectRef>
          <a:fontRef idx="minor">
            <a:schemeClr val="tx1"/>
          </a:fontRef>
        </p:style>
      </p:cxnSp>
      <p:cxnSp>
        <p:nvCxnSpPr>
          <p:cNvPr id="5" name="直接箭头连接符 4"/>
          <p:cNvCxnSpPr/>
          <p:nvPr/>
        </p:nvCxnSpPr>
        <p:spPr>
          <a:xfrm>
            <a:off x="2273300" y="3983990"/>
            <a:ext cx="936625" cy="668655"/>
          </a:xfrm>
          <a:prstGeom prst="straightConnector1">
            <a:avLst/>
          </a:prstGeom>
          <a:ln w="25400" cmpd="sng">
            <a:solidFill>
              <a:schemeClr val="tx1"/>
            </a:solidFill>
            <a:prstDash val="solid"/>
            <a:tailEnd type="none"/>
          </a:ln>
        </p:spPr>
        <p:style>
          <a:lnRef idx="2">
            <a:schemeClr val="accent1"/>
          </a:lnRef>
          <a:fillRef idx="0">
            <a:srgbClr val="FFFFFF"/>
          </a:fillRef>
          <a:effectRef idx="0">
            <a:srgbClr val="FFFFFF"/>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Path Concepts - Representation</a:t>
            </a:r>
            <a:endParaRPr lang="en-CA" altLang="zh-CN"/>
          </a:p>
        </p:txBody>
      </p:sp>
      <p:sp>
        <p:nvSpPr>
          <p:cNvPr id="3" name="内容占位符 2"/>
          <p:cNvSpPr>
            <a:spLocks noGrp="1"/>
          </p:cNvSpPr>
          <p:nvPr>
            <p:ph idx="1"/>
          </p:nvPr>
        </p:nvSpPr>
        <p:spPr>
          <a:xfrm>
            <a:off x="5634990" y="1691640"/>
            <a:ext cx="5718810" cy="4485640"/>
          </a:xfrm>
        </p:spPr>
        <p:txBody>
          <a:bodyPr/>
          <a:p>
            <a:r>
              <a:rPr lang="en-CA" altLang="zh-CN"/>
              <a:t>Represent a valid path as an array of cell numbers.</a:t>
            </a:r>
            <a:endParaRPr lang="en-CA" altLang="zh-CN"/>
          </a:p>
          <a:p>
            <a:r>
              <a:rPr lang="en-CA" altLang="zh-CN"/>
              <a:t>The path on the left can be represented as:</a:t>
            </a:r>
            <a:br>
              <a:rPr lang="en-CA" altLang="zh-CN"/>
            </a:br>
            <a:r>
              <a:rPr lang="en-CA" altLang="zh-CN"/>
              <a:t>1, 6, 11, 16, 21, 22, 23, 24</a:t>
            </a:r>
            <a:endParaRPr lang="en-CA" altLang="zh-CN"/>
          </a:p>
          <a:p>
            <a:pPr marL="0" indent="0">
              <a:buNone/>
            </a:pPr>
            <a:r>
              <a:rPr lang="en-CA" altLang="zh-CN"/>
              <a:t>Path starts at cell 1</a:t>
            </a:r>
            <a:endParaRPr lang="en-CA" altLang="zh-CN"/>
          </a:p>
          <a:p>
            <a:pPr marL="0" indent="0">
              <a:buNone/>
            </a:pPr>
            <a:r>
              <a:rPr lang="en-CA" altLang="zh-CN"/>
              <a:t>goes through cells 6, 11, 16, 21, 22, 23 (in that order)</a:t>
            </a:r>
            <a:endParaRPr lang="en-CA" altLang="zh-CN"/>
          </a:p>
          <a:p>
            <a:pPr marL="0" indent="0">
              <a:buNone/>
            </a:pPr>
            <a:r>
              <a:rPr lang="en-CA" altLang="zh-CN"/>
              <a:t>and terminates at cell 24</a:t>
            </a:r>
            <a:endParaRPr lang="en-CA" altLang="zh-CN"/>
          </a:p>
        </p:txBody>
      </p:sp>
      <p:graphicFrame>
        <p:nvGraphicFramePr>
          <p:cNvPr id="6" name="表格 5"/>
          <p:cNvGraphicFramePr/>
          <p:nvPr>
            <p:custDataLst>
              <p:tags r:id="rId1"/>
            </p:custDataLst>
          </p:nvPr>
        </p:nvGraphicFramePr>
        <p:xfrm>
          <a:off x="838200" y="1691005"/>
          <a:ext cx="4797425" cy="3324225"/>
        </p:xfrm>
        <a:graphic>
          <a:graphicData uri="http://schemas.openxmlformats.org/drawingml/2006/table">
            <a:tbl>
              <a:tblPr firstRow="1" bandRow="1">
                <a:tableStyleId>{5C22544A-7EE6-4342-B048-85BDC9FD1C3A}</a:tableStyleId>
              </a:tblPr>
              <a:tblGrid>
                <a:gridCol w="959485"/>
                <a:gridCol w="959485"/>
                <a:gridCol w="959485"/>
                <a:gridCol w="959485"/>
                <a:gridCol w="959485"/>
              </a:tblGrid>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61F400"/>
                    </a:solidFill>
                  </a:tcPr>
                </a:tc>
                <a:tc>
                  <a:txBody>
                    <a:bodyPr/>
                    <a:p>
                      <a:pPr indent="0" algn="ctr">
                        <a:buNone/>
                      </a:pPr>
                      <a:endParaRPr lang="en-US" sz="1800" b="0" strike="noStrike" spc="-1">
                        <a:solidFill>
                          <a:schemeClr val="bg1"/>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E41908"/>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00B0F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61F400"/>
                    </a:solidFill>
                  </a:tcPr>
                </a:tc>
              </a:tr>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00B0F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r>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00B0F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r>
              <a:tr h="664845">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r>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FFFF00"/>
                    </a:solidFill>
                  </a:tcPr>
                </a:tc>
              </a:tr>
            </a:tbl>
          </a:graphicData>
        </a:graphic>
      </p:graphicFrame>
      <p:cxnSp>
        <p:nvCxnSpPr>
          <p:cNvPr id="8" name="肘形连接符 7"/>
          <p:cNvCxnSpPr/>
          <p:nvPr/>
        </p:nvCxnSpPr>
        <p:spPr>
          <a:xfrm>
            <a:off x="2324735" y="2192020"/>
            <a:ext cx="2829560" cy="2469515"/>
          </a:xfrm>
          <a:prstGeom prst="bentConnector3">
            <a:avLst>
              <a:gd name="adj1" fmla="val 224"/>
            </a:avLst>
          </a:prstGeom>
          <a:ln w="25400">
            <a:solidFill>
              <a:schemeClr val="tx1"/>
            </a:solidFill>
            <a:tailEnd type="arrow"/>
          </a:ln>
        </p:spPr>
        <p:style>
          <a:lnRef idx="2">
            <a:schemeClr val="accent1"/>
          </a:lnRef>
          <a:fillRef idx="0">
            <a:srgbClr val="FFFFFF"/>
          </a:fillRef>
          <a:effectRef idx="0">
            <a:srgbClr val="FFFFFF"/>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Path Concepts - Distance</a:t>
            </a:r>
            <a:endParaRPr lang="en-CA" altLang="zh-CN"/>
          </a:p>
        </p:txBody>
      </p:sp>
      <p:sp>
        <p:nvSpPr>
          <p:cNvPr id="4" name="内容占位符 3"/>
          <p:cNvSpPr>
            <a:spLocks noGrp="1"/>
          </p:cNvSpPr>
          <p:nvPr>
            <p:ph idx="1"/>
          </p:nvPr>
        </p:nvSpPr>
        <p:spPr>
          <a:xfrm>
            <a:off x="837565" y="1691640"/>
            <a:ext cx="10516235" cy="4485640"/>
          </a:xfrm>
        </p:spPr>
        <p:txBody>
          <a:bodyPr/>
          <a:p>
            <a:r>
              <a:rPr lang="en-CA" altLang="zh-CN"/>
              <a:t>Distance between adjacent cells is one (1) unit </a:t>
            </a:r>
            <a:endParaRPr lang="en-CA" altLang="zh-CN"/>
          </a:p>
          <a:p>
            <a:r>
              <a:rPr lang="en-CA" altLang="zh-CN">
                <a:sym typeface="+mn-ea"/>
              </a:rPr>
              <a:t>Distance of a path is t</a:t>
            </a:r>
            <a:r>
              <a:rPr lang="en-CA" altLang="zh-CN">
                <a:sym typeface="+mn-ea"/>
              </a:rPr>
              <a:t>he distance between the first cell and the last cell of the path</a:t>
            </a:r>
            <a:endParaRPr lang="en-CA" altLang="zh-CN"/>
          </a:p>
          <a:p>
            <a:r>
              <a:rPr lang="en-CA" altLang="zh-CN"/>
              <a:t>For a path with </a:t>
            </a:r>
            <a:r>
              <a:rPr lang="en-CA" altLang="zh-CN" i="1"/>
              <a:t>n</a:t>
            </a:r>
            <a:r>
              <a:rPr lang="en-CA" altLang="zh-CN"/>
              <a:t> cells, traveling from the first cell to the last cell on the path takes </a:t>
            </a:r>
            <a:r>
              <a:rPr lang="en-CA" altLang="zh-CN" i="1">
                <a:sym typeface="+mn-ea"/>
              </a:rPr>
              <a:t>n - 1 </a:t>
            </a:r>
            <a:r>
              <a:rPr lang="en-CA" altLang="zh-CN">
                <a:sym typeface="+mn-ea"/>
              </a:rPr>
              <a:t>moves.</a:t>
            </a:r>
            <a:endParaRPr lang="en-CA" altLang="zh-CN"/>
          </a:p>
          <a:p>
            <a:r>
              <a:rPr lang="en-CA" altLang="zh-CN"/>
              <a:t>Therefore, the distance for a path with </a:t>
            </a:r>
            <a:r>
              <a:rPr lang="en-CA" altLang="zh-CN" i="1"/>
              <a:t>n</a:t>
            </a:r>
            <a:r>
              <a:rPr lang="en-CA" altLang="zh-CN"/>
              <a:t> cells is </a:t>
            </a:r>
            <a:r>
              <a:rPr lang="en-CA" altLang="zh-CN" i="1"/>
              <a:t>n - 1</a:t>
            </a:r>
            <a:r>
              <a:rPr lang="en-CA" altLang="zh-CN"/>
              <a:t> units.</a:t>
            </a:r>
            <a:endParaRPr lang="en-CA" altLang="zh-CN"/>
          </a:p>
          <a:p>
            <a:pPr lvl="1">
              <a:buFont typeface="Arial" panose="020B0604020202020204" pitchFamily="34" charset="0"/>
              <a:buChar char="◦"/>
            </a:pPr>
            <a:endParaRPr lang="en-CA"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Path Concepts - Distance</a:t>
            </a:r>
            <a:endParaRPr lang="en-CA" altLang="zh-CN"/>
          </a:p>
        </p:txBody>
      </p:sp>
      <p:graphicFrame>
        <p:nvGraphicFramePr>
          <p:cNvPr id="6" name="表格 5"/>
          <p:cNvGraphicFramePr/>
          <p:nvPr>
            <p:custDataLst>
              <p:tags r:id="rId1"/>
            </p:custDataLst>
          </p:nvPr>
        </p:nvGraphicFramePr>
        <p:xfrm>
          <a:off x="838200" y="1691005"/>
          <a:ext cx="4797425" cy="3324225"/>
        </p:xfrm>
        <a:graphic>
          <a:graphicData uri="http://schemas.openxmlformats.org/drawingml/2006/table">
            <a:tbl>
              <a:tblPr firstRow="1" bandRow="1">
                <a:tableStyleId>{5C22544A-7EE6-4342-B048-85BDC9FD1C3A}</a:tableStyleId>
              </a:tblPr>
              <a:tblGrid>
                <a:gridCol w="959485"/>
                <a:gridCol w="959485"/>
                <a:gridCol w="959485"/>
                <a:gridCol w="959485"/>
                <a:gridCol w="959485"/>
              </a:tblGrid>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61F400"/>
                    </a:solidFill>
                  </a:tcPr>
                </a:tc>
                <a:tc>
                  <a:txBody>
                    <a:bodyPr/>
                    <a:p>
                      <a:pPr indent="0" algn="ctr">
                        <a:buNone/>
                      </a:pPr>
                      <a:endParaRPr lang="en-US" sz="1800" b="0" strike="noStrike" spc="-1">
                        <a:solidFill>
                          <a:schemeClr val="bg1"/>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E41908"/>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00B0F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L w="12700">
                      <a:solidFill>
                        <a:schemeClr val="bg1"/>
                      </a:solidFill>
                      <a:prstDash val="solid"/>
                    </a:lnL>
                    <a:lnR w="12700">
                      <a:solidFill>
                        <a:schemeClr val="bg1"/>
                      </a:solidFill>
                      <a:prstDash val="solid"/>
                    </a:lnR>
                    <a:lnT w="12700">
                      <a:solidFill>
                        <a:schemeClr val="bg1"/>
                      </a:solidFill>
                      <a:prstDash val="solid"/>
                    </a:lnT>
                    <a:lnB w="12700">
                      <a:solidFill>
                        <a:schemeClr val="bg1"/>
                      </a:solidFill>
                      <a:prstDash val="solid"/>
                    </a:lnB>
                    <a:lnTlToBr>
                      <a:noFill/>
                    </a:lnTlToBr>
                    <a:lnBlToTr>
                      <a:noFill/>
                    </a:lnBlToTr>
                    <a:solidFill>
                      <a:srgbClr val="61F400"/>
                    </a:solidFill>
                  </a:tcPr>
                </a:tc>
              </a:tr>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00B0F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lnT w="12700">
                      <a:solidFill>
                        <a:schemeClr val="bg1"/>
                      </a:solidFill>
                      <a:prstDash val="solid"/>
                    </a:lnT>
                    <a:solidFill>
                      <a:srgbClr val="61F400"/>
                    </a:solidFill>
                  </a:tcPr>
                </a:tc>
              </a:tr>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00B0F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r>
              <a:tr h="664845">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altLang="en-US" sz="1800" b="0" strike="noStrike" spc="-1">
                        <a:solidFill>
                          <a:srgbClr val="000000"/>
                        </a:solidFill>
                        <a:latin typeface="Arial" panose="020B0604020202020204"/>
                      </a:endParaRPr>
                    </a:p>
                  </a:txBody>
                  <a:tcPr marL="90000" marR="90000" marT="46800" marB="46800" anchor="ctr">
                    <a:solidFill>
                      <a:srgbClr val="61F400"/>
                    </a:solidFill>
                  </a:tcPr>
                </a:tc>
              </a:tr>
              <a:tr h="664845">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61F400"/>
                    </a:solidFill>
                  </a:tcPr>
                </a:tc>
                <a:tc>
                  <a:txBody>
                    <a:bodyPr/>
                    <a:p>
                      <a:pPr indent="0" algn="ctr">
                        <a:buNone/>
                      </a:pPr>
                      <a:endParaRPr lang="en-US" sz="1800" b="0" strike="noStrike" spc="-1">
                        <a:solidFill>
                          <a:srgbClr val="000000"/>
                        </a:solidFill>
                        <a:latin typeface="Arial" panose="020B0604020202020204"/>
                      </a:endParaRPr>
                    </a:p>
                  </a:txBody>
                  <a:tcPr marL="90000" marR="90000" marT="46800" marB="46800" anchor="ctr">
                    <a:solidFill>
                      <a:srgbClr val="FFFF00"/>
                    </a:solidFill>
                  </a:tcPr>
                </a:tc>
              </a:tr>
            </a:tbl>
          </a:graphicData>
        </a:graphic>
      </p:graphicFrame>
      <p:cxnSp>
        <p:nvCxnSpPr>
          <p:cNvPr id="8" name="肘形连接符 7"/>
          <p:cNvCxnSpPr/>
          <p:nvPr/>
        </p:nvCxnSpPr>
        <p:spPr>
          <a:xfrm>
            <a:off x="2324735" y="2192020"/>
            <a:ext cx="2829560" cy="2469515"/>
          </a:xfrm>
          <a:prstGeom prst="bentConnector3">
            <a:avLst>
              <a:gd name="adj1" fmla="val 224"/>
            </a:avLst>
          </a:prstGeom>
          <a:ln w="25400">
            <a:solidFill>
              <a:schemeClr val="tx1"/>
            </a:solidFill>
            <a:tailEnd type="arrow"/>
          </a:ln>
        </p:spPr>
        <p:style>
          <a:lnRef idx="2">
            <a:schemeClr val="accent1"/>
          </a:lnRef>
          <a:fillRef idx="0">
            <a:srgbClr val="FFFFFF"/>
          </a:fillRef>
          <a:effectRef idx="0">
            <a:srgbClr val="FFFFFF"/>
          </a:effectRef>
          <a:fontRef idx="minor">
            <a:schemeClr val="tx1"/>
          </a:fontRef>
        </p:style>
      </p:cxnSp>
      <p:cxnSp>
        <p:nvCxnSpPr>
          <p:cNvPr id="7" name="直接箭头连接符 6"/>
          <p:cNvCxnSpPr/>
          <p:nvPr/>
        </p:nvCxnSpPr>
        <p:spPr>
          <a:xfrm flipH="1">
            <a:off x="2179955" y="2084705"/>
            <a:ext cx="9525" cy="668655"/>
          </a:xfrm>
          <a:prstGeom prst="straightConnector1">
            <a:avLst/>
          </a:prstGeom>
          <a:ln w="25400">
            <a:solidFill>
              <a:schemeClr val="tx1"/>
            </a:solidFill>
            <a:tailEnd type="arrow" w="lg" len="med"/>
          </a:ln>
        </p:spPr>
        <p:style>
          <a:lnRef idx="2">
            <a:schemeClr val="accent1"/>
          </a:lnRef>
          <a:fillRef idx="0">
            <a:srgbClr val="FFFFFF"/>
          </a:fillRef>
          <a:effectRef idx="0">
            <a:srgbClr val="FFFFFF"/>
          </a:effectRef>
          <a:fontRef idx="minor">
            <a:schemeClr val="tx1"/>
          </a:fontRef>
        </p:style>
      </p:cxnSp>
      <p:cxnSp>
        <p:nvCxnSpPr>
          <p:cNvPr id="9" name="直接箭头连接符 8"/>
          <p:cNvCxnSpPr/>
          <p:nvPr/>
        </p:nvCxnSpPr>
        <p:spPr>
          <a:xfrm flipH="1">
            <a:off x="2170430" y="2753360"/>
            <a:ext cx="9525" cy="668655"/>
          </a:xfrm>
          <a:prstGeom prst="straightConnector1">
            <a:avLst/>
          </a:prstGeom>
          <a:ln w="25400">
            <a:solidFill>
              <a:schemeClr val="tx1"/>
            </a:solidFill>
            <a:tailEnd type="arrow" w="lg" len="med"/>
          </a:ln>
        </p:spPr>
        <p:style>
          <a:lnRef idx="2">
            <a:schemeClr val="accent1"/>
          </a:lnRef>
          <a:fillRef idx="0">
            <a:srgbClr val="FFFFFF"/>
          </a:fillRef>
          <a:effectRef idx="0">
            <a:srgbClr val="FFFFFF"/>
          </a:effectRef>
          <a:fontRef idx="minor">
            <a:schemeClr val="tx1"/>
          </a:fontRef>
        </p:style>
      </p:cxnSp>
      <p:cxnSp>
        <p:nvCxnSpPr>
          <p:cNvPr id="10" name="直接箭头连接符 9"/>
          <p:cNvCxnSpPr/>
          <p:nvPr/>
        </p:nvCxnSpPr>
        <p:spPr>
          <a:xfrm flipH="1">
            <a:off x="2179955" y="3422015"/>
            <a:ext cx="9525" cy="668655"/>
          </a:xfrm>
          <a:prstGeom prst="straightConnector1">
            <a:avLst/>
          </a:prstGeom>
          <a:ln w="25400">
            <a:solidFill>
              <a:schemeClr val="tx1"/>
            </a:solidFill>
            <a:tailEnd type="arrow" w="lg" len="med"/>
          </a:ln>
        </p:spPr>
        <p:style>
          <a:lnRef idx="2">
            <a:schemeClr val="accent1"/>
          </a:lnRef>
          <a:fillRef idx="0">
            <a:srgbClr val="FFFFFF"/>
          </a:fillRef>
          <a:effectRef idx="0">
            <a:srgbClr val="FFFFFF"/>
          </a:effectRef>
          <a:fontRef idx="minor">
            <a:schemeClr val="tx1"/>
          </a:fontRef>
        </p:style>
      </p:cxnSp>
      <p:cxnSp>
        <p:nvCxnSpPr>
          <p:cNvPr id="11" name="直接箭头连接符 10"/>
          <p:cNvCxnSpPr/>
          <p:nvPr/>
        </p:nvCxnSpPr>
        <p:spPr>
          <a:xfrm flipH="1">
            <a:off x="2179955" y="4090670"/>
            <a:ext cx="9525" cy="668655"/>
          </a:xfrm>
          <a:prstGeom prst="straightConnector1">
            <a:avLst/>
          </a:prstGeom>
          <a:ln w="25400">
            <a:solidFill>
              <a:schemeClr val="tx1"/>
            </a:solidFill>
            <a:tailEnd type="arrow" w="lg" len="med"/>
          </a:ln>
        </p:spPr>
        <p:style>
          <a:lnRef idx="2">
            <a:schemeClr val="accent1"/>
          </a:lnRef>
          <a:fillRef idx="0">
            <a:srgbClr val="FFFFFF"/>
          </a:fillRef>
          <a:effectRef idx="0">
            <a:srgbClr val="FFFFFF"/>
          </a:effectRef>
          <a:fontRef idx="minor">
            <a:schemeClr val="tx1"/>
          </a:fontRef>
        </p:style>
      </p:cxnSp>
      <p:cxnSp>
        <p:nvCxnSpPr>
          <p:cNvPr id="12" name="直接箭头连接符 11"/>
          <p:cNvCxnSpPr/>
          <p:nvPr/>
        </p:nvCxnSpPr>
        <p:spPr>
          <a:xfrm flipV="1">
            <a:off x="2189480" y="4751705"/>
            <a:ext cx="1172845" cy="6985"/>
          </a:xfrm>
          <a:prstGeom prst="straightConnector1">
            <a:avLst/>
          </a:prstGeom>
          <a:ln w="25400">
            <a:solidFill>
              <a:schemeClr val="tx1"/>
            </a:solidFill>
            <a:tailEnd type="arrow" w="lg" len="med"/>
          </a:ln>
        </p:spPr>
        <p:style>
          <a:lnRef idx="2">
            <a:schemeClr val="accent1"/>
          </a:lnRef>
          <a:fillRef idx="0">
            <a:srgbClr val="FFFFFF"/>
          </a:fillRef>
          <a:effectRef idx="0">
            <a:srgbClr val="FFFFFF"/>
          </a:effectRef>
          <a:fontRef idx="minor">
            <a:schemeClr val="tx1"/>
          </a:fontRef>
        </p:style>
      </p:cxnSp>
      <p:cxnSp>
        <p:nvCxnSpPr>
          <p:cNvPr id="13" name="直接箭头连接符 12"/>
          <p:cNvCxnSpPr/>
          <p:nvPr/>
        </p:nvCxnSpPr>
        <p:spPr>
          <a:xfrm flipV="1">
            <a:off x="3371850" y="4751705"/>
            <a:ext cx="911225" cy="9525"/>
          </a:xfrm>
          <a:prstGeom prst="straightConnector1">
            <a:avLst/>
          </a:prstGeom>
          <a:ln w="25400">
            <a:solidFill>
              <a:schemeClr val="tx1"/>
            </a:solidFill>
            <a:tailEnd type="arrow" w="lg" len="med"/>
          </a:ln>
        </p:spPr>
        <p:style>
          <a:lnRef idx="2">
            <a:schemeClr val="accent1"/>
          </a:lnRef>
          <a:fillRef idx="0">
            <a:srgbClr val="FFFFFF"/>
          </a:fillRef>
          <a:effectRef idx="0">
            <a:srgbClr val="FFFFFF"/>
          </a:effectRef>
          <a:fontRef idx="minor">
            <a:schemeClr val="tx1"/>
          </a:fontRef>
        </p:style>
      </p:cxnSp>
      <p:cxnSp>
        <p:nvCxnSpPr>
          <p:cNvPr id="14" name="直接箭头连接符 13"/>
          <p:cNvCxnSpPr/>
          <p:nvPr/>
        </p:nvCxnSpPr>
        <p:spPr>
          <a:xfrm>
            <a:off x="4311015" y="4759960"/>
            <a:ext cx="843280" cy="0"/>
          </a:xfrm>
          <a:prstGeom prst="straightConnector1">
            <a:avLst/>
          </a:prstGeom>
          <a:ln w="25400">
            <a:solidFill>
              <a:schemeClr val="tx1"/>
            </a:solidFill>
            <a:tailEnd type="arrow" w="lg" len="med"/>
          </a:ln>
        </p:spPr>
        <p:style>
          <a:lnRef idx="2">
            <a:schemeClr val="accent1"/>
          </a:lnRef>
          <a:fillRef idx="0">
            <a:srgbClr val="FFFFFF"/>
          </a:fillRef>
          <a:effectRef idx="0">
            <a:srgbClr val="FFFFFF"/>
          </a:effectRef>
          <a:fontRef idx="minor">
            <a:schemeClr val="tx1"/>
          </a:fontRef>
        </p:style>
      </p:cxnSp>
      <p:sp>
        <p:nvSpPr>
          <p:cNvPr id="15" name="文本框 14"/>
          <p:cNvSpPr txBox="1"/>
          <p:nvPr/>
        </p:nvSpPr>
        <p:spPr>
          <a:xfrm>
            <a:off x="1818005" y="2249170"/>
            <a:ext cx="352425" cy="368300"/>
          </a:xfrm>
          <a:prstGeom prst="rect">
            <a:avLst/>
          </a:prstGeom>
          <a:noFill/>
        </p:spPr>
        <p:txBody>
          <a:bodyPr wrap="square" rtlCol="0">
            <a:spAutoFit/>
          </a:bodyPr>
          <a:p>
            <a:r>
              <a:rPr lang="en-CA" altLang="zh-CN"/>
              <a:t>1</a:t>
            </a:r>
            <a:endParaRPr lang="en-CA" altLang="zh-CN"/>
          </a:p>
        </p:txBody>
      </p:sp>
      <p:sp>
        <p:nvSpPr>
          <p:cNvPr id="16" name="文本框 15"/>
          <p:cNvSpPr txBox="1"/>
          <p:nvPr/>
        </p:nvSpPr>
        <p:spPr>
          <a:xfrm>
            <a:off x="1818005" y="2841625"/>
            <a:ext cx="352425" cy="368300"/>
          </a:xfrm>
          <a:prstGeom prst="rect">
            <a:avLst/>
          </a:prstGeom>
          <a:noFill/>
        </p:spPr>
        <p:txBody>
          <a:bodyPr wrap="square" rtlCol="0">
            <a:spAutoFit/>
          </a:bodyPr>
          <a:p>
            <a:r>
              <a:rPr lang="en-CA" altLang="zh-CN"/>
              <a:t>2</a:t>
            </a:r>
            <a:endParaRPr lang="en-CA" altLang="zh-CN"/>
          </a:p>
        </p:txBody>
      </p:sp>
      <p:sp>
        <p:nvSpPr>
          <p:cNvPr id="17" name="文本框 16"/>
          <p:cNvSpPr txBox="1"/>
          <p:nvPr/>
        </p:nvSpPr>
        <p:spPr>
          <a:xfrm>
            <a:off x="1818005" y="3510280"/>
            <a:ext cx="352425" cy="368300"/>
          </a:xfrm>
          <a:prstGeom prst="rect">
            <a:avLst/>
          </a:prstGeom>
          <a:noFill/>
        </p:spPr>
        <p:txBody>
          <a:bodyPr wrap="square" rtlCol="0">
            <a:spAutoFit/>
          </a:bodyPr>
          <a:p>
            <a:r>
              <a:rPr lang="en-CA" altLang="zh-CN"/>
              <a:t>3</a:t>
            </a:r>
            <a:endParaRPr lang="en-CA" altLang="zh-CN"/>
          </a:p>
        </p:txBody>
      </p:sp>
      <p:sp>
        <p:nvSpPr>
          <p:cNvPr id="18" name="文本框 17"/>
          <p:cNvSpPr txBox="1"/>
          <p:nvPr/>
        </p:nvSpPr>
        <p:spPr>
          <a:xfrm>
            <a:off x="1827530" y="4178935"/>
            <a:ext cx="352425" cy="368300"/>
          </a:xfrm>
          <a:prstGeom prst="rect">
            <a:avLst/>
          </a:prstGeom>
          <a:noFill/>
        </p:spPr>
        <p:txBody>
          <a:bodyPr wrap="square" rtlCol="0">
            <a:spAutoFit/>
          </a:bodyPr>
          <a:p>
            <a:r>
              <a:rPr lang="en-CA" altLang="zh-CN"/>
              <a:t>4</a:t>
            </a:r>
            <a:endParaRPr lang="en-CA" altLang="zh-CN"/>
          </a:p>
        </p:txBody>
      </p:sp>
      <p:sp>
        <p:nvSpPr>
          <p:cNvPr id="19" name="文本框 18"/>
          <p:cNvSpPr txBox="1"/>
          <p:nvPr/>
        </p:nvSpPr>
        <p:spPr>
          <a:xfrm>
            <a:off x="2599690" y="4798695"/>
            <a:ext cx="352425" cy="368300"/>
          </a:xfrm>
          <a:prstGeom prst="rect">
            <a:avLst/>
          </a:prstGeom>
          <a:noFill/>
        </p:spPr>
        <p:txBody>
          <a:bodyPr wrap="square" rtlCol="0">
            <a:spAutoFit/>
          </a:bodyPr>
          <a:p>
            <a:r>
              <a:rPr lang="en-CA" altLang="zh-CN"/>
              <a:t>5</a:t>
            </a:r>
            <a:endParaRPr lang="en-CA" altLang="zh-CN"/>
          </a:p>
        </p:txBody>
      </p:sp>
      <p:sp>
        <p:nvSpPr>
          <p:cNvPr id="20" name="文本框 19"/>
          <p:cNvSpPr txBox="1"/>
          <p:nvPr/>
        </p:nvSpPr>
        <p:spPr>
          <a:xfrm>
            <a:off x="3563620" y="4803775"/>
            <a:ext cx="352425" cy="368300"/>
          </a:xfrm>
          <a:prstGeom prst="rect">
            <a:avLst/>
          </a:prstGeom>
          <a:noFill/>
        </p:spPr>
        <p:txBody>
          <a:bodyPr wrap="square" rtlCol="0">
            <a:spAutoFit/>
          </a:bodyPr>
          <a:p>
            <a:r>
              <a:rPr lang="en-CA" altLang="zh-CN"/>
              <a:t>6</a:t>
            </a:r>
            <a:endParaRPr lang="en-CA" altLang="zh-CN"/>
          </a:p>
        </p:txBody>
      </p:sp>
      <p:sp>
        <p:nvSpPr>
          <p:cNvPr id="21" name="文本框 20"/>
          <p:cNvSpPr txBox="1"/>
          <p:nvPr/>
        </p:nvSpPr>
        <p:spPr>
          <a:xfrm>
            <a:off x="4527550" y="4798695"/>
            <a:ext cx="352425" cy="368300"/>
          </a:xfrm>
          <a:prstGeom prst="rect">
            <a:avLst/>
          </a:prstGeom>
          <a:noFill/>
        </p:spPr>
        <p:txBody>
          <a:bodyPr wrap="square" rtlCol="0">
            <a:spAutoFit/>
          </a:bodyPr>
          <a:p>
            <a:r>
              <a:rPr lang="en-CA" altLang="zh-CN">
                <a:solidFill>
                  <a:srgbClr val="FF0000"/>
                </a:solidFill>
              </a:rPr>
              <a:t>7</a:t>
            </a:r>
            <a:endParaRPr lang="en-CA" altLang="zh-CN">
              <a:solidFill>
                <a:srgbClr val="FF0000"/>
              </a:solidFill>
            </a:endParaRPr>
          </a:p>
        </p:txBody>
      </p:sp>
      <p:sp>
        <p:nvSpPr>
          <p:cNvPr id="4" name="内容占位符 3"/>
          <p:cNvSpPr>
            <a:spLocks noGrp="1"/>
          </p:cNvSpPr>
          <p:nvPr>
            <p:ph idx="1"/>
          </p:nvPr>
        </p:nvSpPr>
        <p:spPr>
          <a:xfrm>
            <a:off x="5634990" y="1691640"/>
            <a:ext cx="5718810" cy="4485640"/>
          </a:xfrm>
        </p:spPr>
        <p:txBody>
          <a:bodyPr/>
          <a:p>
            <a:r>
              <a:rPr lang="en-CA" altLang="zh-CN"/>
              <a:t>Path contains eight cells:</a:t>
            </a:r>
            <a:br>
              <a:rPr lang="en-CA" altLang="zh-CN"/>
            </a:br>
            <a:r>
              <a:rPr lang="en-CA" altLang="zh-CN"/>
              <a:t>1, 6, 11, 16, 21, 22, 23, 24</a:t>
            </a:r>
            <a:endParaRPr lang="en-CA" altLang="zh-CN"/>
          </a:p>
          <a:p>
            <a:r>
              <a:rPr lang="en-CA" altLang="zh-CN"/>
              <a:t>Distance is 7 units</a:t>
            </a:r>
            <a:endParaRPr lang="en-CA"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up)">
                                      <p:cBhvr>
                                        <p:cTn id="15" dur="500"/>
                                        <p:tgtEl>
                                          <p:spTgt spid="7"/>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up)">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up)">
                                      <p:cBhvr>
                                        <p:cTn id="23" dur="500"/>
                                        <p:tgtEl>
                                          <p:spTgt spid="9"/>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up)">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up)">
                                      <p:cBhvr>
                                        <p:cTn id="31" dur="500"/>
                                        <p:tgtEl>
                                          <p:spTgt spid="10"/>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wipe(up)">
                                      <p:cBhvr>
                                        <p:cTn id="34" dur="500"/>
                                        <p:tgtEl>
                                          <p:spTgt spid="17"/>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up)">
                                      <p:cBhvr>
                                        <p:cTn id="39" dur="500"/>
                                        <p:tgtEl>
                                          <p:spTgt spid="11"/>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wipe(up)">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left)">
                                      <p:cBhvr>
                                        <p:cTn id="47" dur="500"/>
                                        <p:tgtEl>
                                          <p:spTgt spid="12"/>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wipe(left)">
                                      <p:cBhvr>
                                        <p:cTn id="50" dur="500"/>
                                        <p:tgtEl>
                                          <p:spTgt spid="19"/>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wipe(left)">
                                      <p:cBhvr>
                                        <p:cTn id="55" dur="500"/>
                                        <p:tgtEl>
                                          <p:spTgt spid="13"/>
                                        </p:tgtEl>
                                      </p:cBhvr>
                                    </p:animEffect>
                                  </p:childTnLst>
                                </p:cTn>
                              </p:par>
                              <p:par>
                                <p:cTn id="56" presetID="22" presetClass="entr" presetSubtype="8"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wipe(left)">
                                      <p:cBhvr>
                                        <p:cTn id="58" dur="500"/>
                                        <p:tgtEl>
                                          <p:spTgt spid="20"/>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wipe(left)">
                                      <p:cBhvr>
                                        <p:cTn id="63" dur="500"/>
                                        <p:tgtEl>
                                          <p:spTgt spid="14"/>
                                        </p:tgtEl>
                                      </p:cBhvr>
                                    </p:animEffect>
                                  </p:childTnLst>
                                </p:cTn>
                              </p:par>
                              <p:par>
                                <p:cTn id="64" presetID="22" presetClass="entr" presetSubtype="8" fill="hold" grpId="0" nodeType="with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wipe(left)">
                                      <p:cBhvr>
                                        <p:cTn id="66" dur="500"/>
                                        <p:tgtEl>
                                          <p:spTgt spid="21"/>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P spid="19" grpId="0"/>
      <p:bldP spid="20" grpId="0"/>
      <p:bldP spid="2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A* - Introduction</a:t>
            </a:r>
            <a:endParaRPr lang="en-CA" altLang="zh-CN"/>
          </a:p>
        </p:txBody>
      </p:sp>
      <p:sp>
        <p:nvSpPr>
          <p:cNvPr id="3" name="内容占位符 2"/>
          <p:cNvSpPr>
            <a:spLocks noGrp="1"/>
          </p:cNvSpPr>
          <p:nvPr>
            <p:ph idx="1"/>
          </p:nvPr>
        </p:nvSpPr>
        <p:spPr/>
        <p:txBody>
          <a:bodyPr/>
          <a:p>
            <a:r>
              <a:rPr lang="en-CA" altLang="zh-CN"/>
              <a:t>A pathfinding algorithm</a:t>
            </a:r>
            <a:endParaRPr lang="en-CA" altLang="zh-CN"/>
          </a:p>
          <a:p>
            <a:r>
              <a:rPr lang="en-CA" altLang="zh-CN"/>
              <a:t>Uses heuristic functions to estimate the distance to the goal.</a:t>
            </a:r>
            <a:endParaRPr lang="en-CA" altLang="zh-CN"/>
          </a:p>
          <a:p>
            <a:r>
              <a:rPr lang="en-CA" altLang="zh-CN"/>
              <a:t>By using heuristic function that never overestimate distances, A*...</a:t>
            </a:r>
            <a:endParaRPr lang="en-CA" altLang="zh-CN"/>
          </a:p>
          <a:p>
            <a:pPr lvl="1">
              <a:buFont typeface="Consolas" panose="020B0609020204030204" charset="0"/>
              <a:buChar char="◦"/>
            </a:pPr>
            <a:r>
              <a:rPr lang="en-CA" altLang="zh-CN"/>
              <a:t>is guaranteed to find the shortest path, if it exists;</a:t>
            </a:r>
            <a:endParaRPr lang="en-CA" altLang="zh-CN"/>
          </a:p>
          <a:p>
            <a:pPr lvl="1">
              <a:buFont typeface="Consolas" panose="020B0609020204030204" charset="0"/>
              <a:buChar char="◦"/>
            </a:pPr>
            <a:r>
              <a:rPr lang="en-CA" altLang="zh-CN"/>
              <a:t>saves time and memory by prioritizing search on seemingly shorter paths</a:t>
            </a:r>
            <a:endParaRPr lang="en-CA"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Your task in the lab</a:t>
            </a:r>
            <a:endParaRPr lang="en-US" altLang="zh-CN"/>
          </a:p>
        </p:txBody>
      </p:sp>
      <p:sp>
        <p:nvSpPr>
          <p:cNvPr id="3" name="内容占位符 2"/>
          <p:cNvSpPr>
            <a:spLocks noGrp="1"/>
          </p:cNvSpPr>
          <p:nvPr>
            <p:ph idx="1"/>
          </p:nvPr>
        </p:nvSpPr>
        <p:spPr>
          <a:xfrm>
            <a:off x="838200" y="1825625"/>
            <a:ext cx="10515600" cy="1381125"/>
          </a:xfrm>
        </p:spPr>
        <p:txBody>
          <a:bodyPr wrap="square" anchor="t" anchorCtr="0">
            <a:spAutoFit/>
          </a:bodyPr>
          <a:p>
            <a:pPr marL="457200" indent="-457200" algn="l" fontAlgn="auto"/>
            <a:r>
              <a:rPr lang="en-US" altLang="zh-CN"/>
              <a:t>Implement A* search in RISC-V</a:t>
            </a:r>
            <a:endParaRPr lang="en-US" altLang="zh-CN"/>
          </a:p>
          <a:p>
            <a:pPr marL="457200" lvl="0" indent="-457200" algn="l" fontAlgn="t"/>
            <a:r>
              <a:rPr lang="en-US" altLang="zh-CN"/>
              <a:t>Create a search visualizer for A* search in RISC-V with the help of GLIR (Graphics Library for RISC-V)</a:t>
            </a:r>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A*</a:t>
            </a:r>
            <a:r>
              <a:rPr lang="en-CA" altLang="en-US"/>
              <a:t> - Terminologies</a:t>
            </a:r>
            <a:endParaRPr lang="en-CA" altLang="en-US"/>
          </a:p>
        </p:txBody>
      </p:sp>
      <p:sp>
        <p:nvSpPr>
          <p:cNvPr id="3" name="内容占位符 2"/>
          <p:cNvSpPr>
            <a:spLocks noGrp="1"/>
          </p:cNvSpPr>
          <p:nvPr>
            <p:ph idx="1"/>
          </p:nvPr>
        </p:nvSpPr>
        <p:spPr>
          <a:xfrm>
            <a:off x="838200" y="1825625"/>
            <a:ext cx="10515600" cy="3166745"/>
          </a:xfrm>
        </p:spPr>
        <p:txBody>
          <a:bodyPr>
            <a:spAutoFit/>
          </a:bodyPr>
          <a:p>
            <a:r>
              <a:rPr lang="en-CA" altLang="en-US" sz="2400">
                <a:cs typeface="+mn-lt"/>
              </a:rPr>
              <a:t>For a particular valid path, </a:t>
            </a:r>
            <a:r>
              <a:rPr lang="en-CA" altLang="en-US" sz="2400" i="1">
                <a:cs typeface="+mn-lt"/>
              </a:rPr>
              <a:t>P</a:t>
            </a:r>
            <a:r>
              <a:rPr lang="en-CA" altLang="en-US" sz="2400">
                <a:cs typeface="+mn-lt"/>
              </a:rPr>
              <a:t>, from the start to an arbitrary cell, A, the </a:t>
            </a:r>
            <a:r>
              <a:rPr lang="en-US" altLang="zh-CN" sz="2400" b="1">
                <a:latin typeface="Consolas" panose="020B0609020204030204" charset="0"/>
                <a:cs typeface="Consolas" panose="020B0609020204030204" charset="0"/>
              </a:rPr>
              <a:t>parent</a:t>
            </a:r>
            <a:r>
              <a:rPr lang="en-US" altLang="zh-CN" sz="2400">
                <a:ea typeface="+mn-lt"/>
                <a:cs typeface="Consolas" panose="020B0609020204030204" charset="0"/>
              </a:rPr>
              <a:t> </a:t>
            </a:r>
            <a:r>
              <a:rPr lang="en-CA" altLang="en-US" sz="2400">
                <a:ea typeface="+mn-lt"/>
                <a:cs typeface="Consolas" panose="020B0609020204030204" charset="0"/>
              </a:rPr>
              <a:t>of </a:t>
            </a:r>
            <a:r>
              <a:rPr lang="en-US" altLang="zh-CN" sz="2400" i="1">
                <a:ea typeface="+mn-lt"/>
                <a:cs typeface="Consolas" panose="020B0609020204030204" charset="0"/>
              </a:rPr>
              <a:t>A</a:t>
            </a:r>
            <a:r>
              <a:rPr lang="en-US" altLang="zh-CN" sz="2400">
                <a:ea typeface="+mn-lt"/>
                <a:cs typeface="Consolas" panose="020B0609020204030204" charset="0"/>
              </a:rPr>
              <a:t> is </a:t>
            </a:r>
            <a:r>
              <a:rPr lang="en-CA" altLang="en-US" sz="2400">
                <a:ea typeface="+mn-lt"/>
                <a:cs typeface="Consolas" panose="020B0609020204030204" charset="0"/>
              </a:rPr>
              <a:t>another </a:t>
            </a:r>
            <a:r>
              <a:rPr lang="en-US" altLang="zh-CN" sz="2400">
                <a:ea typeface="+mn-lt"/>
                <a:cs typeface="Consolas" panose="020B0609020204030204" charset="0"/>
              </a:rPr>
              <a:t>cell</a:t>
            </a:r>
            <a:r>
              <a:rPr lang="en-CA" altLang="en-US" sz="2400">
                <a:ea typeface="+mn-lt"/>
                <a:cs typeface="Consolas" panose="020B0609020204030204" charset="0"/>
              </a:rPr>
              <a:t>,</a:t>
            </a:r>
            <a:r>
              <a:rPr lang="en-US" altLang="zh-CN" sz="2400">
                <a:ea typeface="+mn-lt"/>
                <a:cs typeface="Consolas" panose="020B0609020204030204" charset="0"/>
              </a:rPr>
              <a:t> B</a:t>
            </a:r>
            <a:r>
              <a:rPr lang="en-CA" altLang="en-US" sz="2400">
                <a:ea typeface="+mn-lt"/>
                <a:cs typeface="Consolas" panose="020B0609020204030204" charset="0"/>
              </a:rPr>
              <a:t>,</a:t>
            </a:r>
            <a:r>
              <a:rPr lang="en-US" altLang="zh-CN" sz="2400">
                <a:ea typeface="+mn-lt"/>
                <a:cs typeface="Consolas" panose="020B0609020204030204" charset="0"/>
              </a:rPr>
              <a:t> that comes immediately before </a:t>
            </a:r>
            <a:r>
              <a:rPr lang="en-US" altLang="zh-CN" sz="2400" i="1">
                <a:ea typeface="+mn-lt"/>
                <a:cs typeface="Consolas" panose="020B0609020204030204" charset="0"/>
              </a:rPr>
              <a:t>A</a:t>
            </a:r>
            <a:r>
              <a:rPr lang="en-CA" altLang="en-US" sz="2400">
                <a:ea typeface="+mn-lt"/>
                <a:cs typeface="Consolas" panose="020B0609020204030204" charset="0"/>
              </a:rPr>
              <a:t> on</a:t>
            </a:r>
            <a:r>
              <a:rPr lang="en-US" altLang="zh-CN" sz="2400">
                <a:ea typeface="+mn-lt"/>
                <a:cs typeface="Consolas" panose="020B0609020204030204" charset="0"/>
              </a:rPr>
              <a:t> </a:t>
            </a:r>
            <a:r>
              <a:rPr lang="en-CA" altLang="en-US" sz="2400" i="1">
                <a:ea typeface="+mn-lt"/>
                <a:cs typeface="Consolas" panose="020B0609020204030204" charset="0"/>
              </a:rPr>
              <a:t>P</a:t>
            </a:r>
            <a:endParaRPr lang="en-US" altLang="zh-CN" sz="2400">
              <a:ea typeface="+mn-lt"/>
              <a:cs typeface="Consolas" panose="020B0609020204030204" charset="0"/>
            </a:endParaRPr>
          </a:p>
          <a:p>
            <a:pPr lvl="1">
              <a:buFont typeface="Consolas" panose="020B0609020204030204" charset="0"/>
              <a:buChar char="◦"/>
            </a:pPr>
            <a:r>
              <a:rPr lang="en-US" altLang="zh-CN" sz="2055">
                <a:ea typeface="+mn-lt"/>
                <a:cs typeface="Consolas" panose="020B0609020204030204" charset="0"/>
              </a:rPr>
              <a:t>The parent of the start cell is defined to be itself</a:t>
            </a:r>
            <a:endParaRPr lang="en-US" altLang="zh-CN" sz="2055">
              <a:ea typeface="+mn-lt"/>
              <a:cs typeface="Consolas" panose="020B0609020204030204" charset="0"/>
            </a:endParaRPr>
          </a:p>
          <a:p>
            <a:pPr lvl="1">
              <a:buFont typeface="Consolas" panose="020B0609020204030204" charset="0"/>
              <a:buChar char="◦"/>
            </a:pPr>
            <a:r>
              <a:rPr lang="en-US" altLang="zh-CN" sz="2055">
                <a:ea typeface="+mn-lt"/>
                <a:cs typeface="Consolas" panose="020B0609020204030204" charset="0"/>
              </a:rPr>
              <a:t>According</a:t>
            </a:r>
            <a:r>
              <a:rPr lang="en-CA" altLang="en-US" sz="2055">
                <a:ea typeface="+mn-lt"/>
                <a:cs typeface="Consolas" panose="020B0609020204030204" charset="0"/>
              </a:rPr>
              <a:t>ly</a:t>
            </a:r>
            <a:r>
              <a:rPr lang="en-US" altLang="zh-CN" sz="2055">
                <a:ea typeface="+mn-lt"/>
                <a:cs typeface="Consolas" panose="020B0609020204030204" charset="0"/>
              </a:rPr>
              <a:t>, cell </a:t>
            </a:r>
            <a:r>
              <a:rPr lang="en-US" altLang="zh-CN" sz="2055" i="1">
                <a:ea typeface="+mn-lt"/>
                <a:cs typeface="Consolas" panose="020B0609020204030204" charset="0"/>
              </a:rPr>
              <a:t>A </a:t>
            </a:r>
            <a:r>
              <a:rPr lang="en-US" altLang="zh-CN" sz="2055">
                <a:ea typeface="+mn-lt"/>
                <a:cs typeface="Consolas" panose="020B0609020204030204" charset="0"/>
              </a:rPr>
              <a:t>is a </a:t>
            </a:r>
            <a:r>
              <a:rPr lang="en-US" altLang="zh-CN" sz="2055" b="1">
                <a:ea typeface="+mn-lt"/>
                <a:cs typeface="Consolas" panose="020B0609020204030204" charset="0"/>
              </a:rPr>
              <a:t>child</a:t>
            </a:r>
            <a:r>
              <a:rPr lang="en-US" altLang="zh-CN" sz="2055">
                <a:ea typeface="+mn-lt"/>
                <a:cs typeface="Consolas" panose="020B0609020204030204" charset="0"/>
              </a:rPr>
              <a:t> of cell </a:t>
            </a:r>
            <a:r>
              <a:rPr lang="en-US" altLang="zh-CN" sz="2055" i="1">
                <a:ea typeface="+mn-lt"/>
                <a:cs typeface="Consolas" panose="020B0609020204030204" charset="0"/>
              </a:rPr>
              <a:t>B</a:t>
            </a:r>
            <a:endParaRPr lang="en-US" altLang="zh-CN" sz="2055">
              <a:ea typeface="+mn-lt"/>
              <a:cs typeface="Consolas" panose="020B0609020204030204" charset="0"/>
            </a:endParaRPr>
          </a:p>
          <a:p>
            <a:r>
              <a:rPr lang="en-CA" altLang="en-US" sz="2400">
                <a:cs typeface="+mn-lt"/>
                <a:sym typeface="+mn-ea"/>
              </a:rPr>
              <a:t>For a particular valid path, </a:t>
            </a:r>
            <a:r>
              <a:rPr lang="en-CA" altLang="en-US" sz="2400" i="1">
                <a:cs typeface="+mn-lt"/>
                <a:sym typeface="+mn-ea"/>
              </a:rPr>
              <a:t>P</a:t>
            </a:r>
            <a:r>
              <a:rPr lang="en-CA" altLang="en-US" sz="2400">
                <a:cs typeface="+mn-lt"/>
                <a:sym typeface="+mn-ea"/>
              </a:rPr>
              <a:t>, from the start to an arbitrary cell, A, the </a:t>
            </a:r>
            <a:r>
              <a:rPr lang="en-US" altLang="zh-CN" sz="2400" b="1">
                <a:latin typeface="Consolas" panose="020B0609020204030204" charset="0"/>
                <a:cs typeface="Consolas" panose="020B0609020204030204" charset="0"/>
              </a:rPr>
              <a:t>g</a:t>
            </a:r>
            <a:r>
              <a:rPr lang="en-CA" altLang="en-US" sz="2400" b="1">
                <a:cs typeface="+mn-lt"/>
              </a:rPr>
              <a:t> </a:t>
            </a:r>
            <a:r>
              <a:rPr lang="en-CA" altLang="en-US" sz="2400">
                <a:ea typeface="+mn-lt"/>
                <a:cs typeface="Consolas" panose="020B0609020204030204" charset="0"/>
              </a:rPr>
              <a:t>of </a:t>
            </a:r>
            <a:r>
              <a:rPr lang="en-CA" altLang="en-US" sz="2400" i="1">
                <a:ea typeface="+mn-lt"/>
                <a:cs typeface="Consolas" panose="020B0609020204030204" charset="0"/>
              </a:rPr>
              <a:t>A </a:t>
            </a:r>
            <a:r>
              <a:rPr lang="en-CA" altLang="en-US" sz="2400">
                <a:ea typeface="+mn-lt"/>
                <a:cs typeface="Consolas" panose="020B0609020204030204" charset="0"/>
              </a:rPr>
              <a:t>is the d</a:t>
            </a:r>
            <a:r>
              <a:rPr lang="en-US" altLang="zh-CN" sz="2400">
                <a:ea typeface="+mn-lt"/>
                <a:cs typeface="Consolas" panose="020B0609020204030204" charset="0"/>
              </a:rPr>
              <a:t>istance of </a:t>
            </a:r>
            <a:r>
              <a:rPr lang="en-CA" altLang="en-US" sz="2400" i="1">
                <a:ea typeface="+mn-lt"/>
                <a:cs typeface="Consolas" panose="020B0609020204030204" charset="0"/>
              </a:rPr>
              <a:t>P</a:t>
            </a:r>
            <a:endParaRPr lang="en-US" altLang="zh-CN" sz="2400"/>
          </a:p>
          <a:p>
            <a:r>
              <a:rPr lang="en-US" altLang="zh-CN" sz="2400" b="1">
                <a:latin typeface="Consolas" panose="020B0609020204030204" charset="0"/>
                <a:cs typeface="Consolas" panose="020B0609020204030204" charset="0"/>
              </a:rPr>
              <a:t>h</a:t>
            </a:r>
            <a:r>
              <a:rPr lang="en-US" altLang="zh-CN" sz="2400">
                <a:ea typeface="+mn-lt"/>
                <a:cs typeface="Consolas" panose="020B0609020204030204" charset="0"/>
              </a:rPr>
              <a:t>: Estimated distance </a:t>
            </a:r>
            <a:r>
              <a:rPr lang="en-CA" altLang="en-US" sz="2400" i="1">
                <a:ea typeface="+mn-lt"/>
                <a:cs typeface="Consolas" panose="020B0609020204030204" charset="0"/>
              </a:rPr>
              <a:t>A</a:t>
            </a:r>
            <a:r>
              <a:rPr lang="en-US" altLang="zh-CN" sz="2400">
                <a:ea typeface="+mn-lt"/>
                <a:cs typeface="Consolas" panose="020B0609020204030204" charset="0"/>
              </a:rPr>
              <a:t> to the goal</a:t>
            </a:r>
            <a:endParaRPr lang="en-US" altLang="zh-CN" sz="2400">
              <a:ea typeface="+mn-lt"/>
              <a:cs typeface="Consolas" panose="020B0609020204030204" charset="0"/>
            </a:endParaRPr>
          </a:p>
          <a:p>
            <a:r>
              <a:rPr lang="en-US" altLang="zh-CN" sz="2400" b="1">
                <a:latin typeface="Consolas" panose="020B0609020204030204" charset="0"/>
                <a:cs typeface="Consolas" panose="020B0609020204030204" charset="0"/>
                <a:sym typeface="+mn-ea"/>
              </a:rPr>
              <a:t>f</a:t>
            </a:r>
            <a:r>
              <a:rPr lang="en-US" altLang="zh-CN" sz="2400">
                <a:latin typeface="Consolas" panose="020B0609020204030204" charset="0"/>
                <a:cs typeface="Consolas" panose="020B0609020204030204" charset="0"/>
                <a:sym typeface="+mn-ea"/>
              </a:rPr>
              <a:t> := g + h</a:t>
            </a:r>
            <a:r>
              <a:rPr lang="en-CA" altLang="en-US" sz="2400">
                <a:latin typeface="Consolas" panose="020B0609020204030204" charset="0"/>
                <a:cs typeface="Consolas" panose="020B0609020204030204" charset="0"/>
                <a:sym typeface="+mn-ea"/>
              </a:rPr>
              <a:t> (</a:t>
            </a:r>
            <a:r>
              <a:rPr lang="en-CA" altLang="en-US" sz="2400" b="1">
                <a:latin typeface="Consolas" panose="020B0609020204030204" charset="0"/>
                <a:cs typeface="Consolas" panose="020B0609020204030204" charset="0"/>
                <a:sym typeface="+mn-ea"/>
              </a:rPr>
              <a:t>f</a:t>
            </a:r>
            <a:r>
              <a:rPr lang="en-CA" altLang="en-US" sz="2400">
                <a:latin typeface="Consolas" panose="020B0609020204030204" charset="0"/>
                <a:cs typeface="Consolas" panose="020B0609020204030204" charset="0"/>
                <a:sym typeface="+mn-ea"/>
              </a:rPr>
              <a:t> </a:t>
            </a:r>
            <a:r>
              <a:rPr lang="en-CA" altLang="en-US" sz="2400">
                <a:cs typeface="+mn-lt"/>
                <a:sym typeface="+mn-ea"/>
              </a:rPr>
              <a:t>is defined to be</a:t>
            </a:r>
            <a:r>
              <a:rPr lang="en-CA" altLang="en-US" sz="2400">
                <a:latin typeface="Consolas" panose="020B0609020204030204" charset="0"/>
                <a:cs typeface="Consolas" panose="020B0609020204030204" charset="0"/>
                <a:sym typeface="+mn-ea"/>
              </a:rPr>
              <a:t> g + h)</a:t>
            </a:r>
            <a:endParaRPr lang="en-CA" altLang="en-US" sz="2400">
              <a:latin typeface="Consolas" panose="020B0609020204030204" charset="0"/>
              <a:ea typeface="+mn-lt"/>
              <a:cs typeface="Consolas" panose="020B06090202040302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latin typeface="Consolas" panose="020B0609020204030204" charset="0"/>
                <a:cs typeface="Consolas" panose="020B0609020204030204" charset="0"/>
              </a:rPr>
              <a:t>parent</a:t>
            </a:r>
            <a:r>
              <a:rPr lang="en-CA" altLang="zh-CN"/>
              <a:t> and </a:t>
            </a:r>
            <a:r>
              <a:rPr lang="en-CA" altLang="zh-CN">
                <a:latin typeface="Consolas" panose="020B0609020204030204" charset="0"/>
                <a:cs typeface="Consolas" panose="020B0609020204030204" charset="0"/>
              </a:rPr>
              <a:t>g</a:t>
            </a:r>
            <a:r>
              <a:rPr lang="en-CA" altLang="zh-CN"/>
              <a:t> - An Example</a:t>
            </a:r>
            <a:endParaRPr lang="en-CA" altLang="zh-CN"/>
          </a:p>
        </p:txBody>
      </p:sp>
      <p:sp>
        <p:nvSpPr>
          <p:cNvPr id="3" name="内容占位符 2"/>
          <p:cNvSpPr>
            <a:spLocks noGrp="1"/>
          </p:cNvSpPr>
          <p:nvPr>
            <p:ph idx="1"/>
          </p:nvPr>
        </p:nvSpPr>
        <p:spPr/>
        <p:txBody>
          <a:bodyPr/>
          <a:p>
            <a:pPr marL="0" indent="0">
              <a:buNone/>
            </a:pPr>
            <a:r>
              <a:rPr lang="en-CA" altLang="zh-CN"/>
              <a:t>Consider the path </a:t>
            </a:r>
            <a:r>
              <a:rPr lang="en-CA" altLang="zh-CN">
                <a:sym typeface="+mn-ea"/>
              </a:rPr>
              <a:t>1, 6, 11, 16, 21, 22, 23, 24</a:t>
            </a:r>
            <a:endParaRPr lang="en-CA" altLang="zh-CN">
              <a:sym typeface="+mn-ea"/>
            </a:endParaRPr>
          </a:p>
          <a:p>
            <a:pPr marL="0" indent="0">
              <a:buNone/>
            </a:pPr>
            <a:endParaRPr lang="en-CA" altLang="zh-CN"/>
          </a:p>
          <a:p>
            <a:pPr marL="0" indent="0">
              <a:buNone/>
            </a:pPr>
            <a:r>
              <a:rPr lang="en-CA" altLang="zh-CN"/>
              <a:t>The </a:t>
            </a:r>
            <a:r>
              <a:rPr lang="en-CA" altLang="zh-CN">
                <a:latin typeface="Consolas" panose="020B0609020204030204" charset="0"/>
                <a:cs typeface="Consolas" panose="020B0609020204030204" charset="0"/>
              </a:rPr>
              <a:t>parent</a:t>
            </a:r>
            <a:r>
              <a:rPr lang="en-CA" altLang="zh-CN"/>
              <a:t> of cell 24 is cell 23</a:t>
            </a:r>
            <a:endParaRPr lang="en-CA" altLang="zh-CN"/>
          </a:p>
          <a:p>
            <a:r>
              <a:rPr lang="en-CA" altLang="zh-CN" sz="2400"/>
              <a:t>Cell 23 comes immediately before cell 24 on this path</a:t>
            </a:r>
            <a:endParaRPr lang="en-CA" altLang="zh-CN" sz="2400"/>
          </a:p>
          <a:p>
            <a:endParaRPr lang="en-CA" altLang="zh-CN" sz="2400"/>
          </a:p>
          <a:p>
            <a:pPr marL="0" indent="0">
              <a:buNone/>
            </a:pPr>
            <a:r>
              <a:rPr lang="en-CA" altLang="zh-CN"/>
              <a:t>The </a:t>
            </a:r>
            <a:r>
              <a:rPr lang="en-CA" altLang="zh-CN">
                <a:latin typeface="Consolas" panose="020B0609020204030204" charset="0"/>
                <a:cs typeface="Consolas" panose="020B0609020204030204" charset="0"/>
              </a:rPr>
              <a:t>g</a:t>
            </a:r>
            <a:r>
              <a:rPr lang="en-CA" altLang="zh-CN"/>
              <a:t> of cell 24 for this path is 7 units</a:t>
            </a:r>
            <a:endParaRPr lang="en-CA" altLang="zh-CN"/>
          </a:p>
          <a:p>
            <a:r>
              <a:rPr lang="en-CA" altLang="zh-CN" sz="2400"/>
              <a:t>The distance of this path is 7 units</a:t>
            </a:r>
            <a:endParaRPr lang="en-CA" altLang="zh-CN"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A*</a:t>
            </a:r>
            <a:r>
              <a:rPr lang="en-CA" altLang="en-US"/>
              <a:t> - Terminologies</a:t>
            </a:r>
            <a:endParaRPr lang="en-CA" altLang="en-US"/>
          </a:p>
        </p:txBody>
      </p:sp>
      <p:sp>
        <p:nvSpPr>
          <p:cNvPr id="3" name="内容占位符 2"/>
          <p:cNvSpPr>
            <a:spLocks noGrp="1"/>
          </p:cNvSpPr>
          <p:nvPr>
            <p:ph idx="1"/>
          </p:nvPr>
        </p:nvSpPr>
        <p:spPr/>
        <p:txBody>
          <a:bodyPr/>
          <a:p>
            <a:pPr marL="0" indent="0">
              <a:buNone/>
            </a:pPr>
            <a:r>
              <a:rPr lang="en-US" altLang="zh-CN"/>
              <a:t>Uses two lists to store information:</a:t>
            </a:r>
            <a:endParaRPr lang="en-US" altLang="zh-CN"/>
          </a:p>
          <a:p>
            <a:pPr marL="514350" indent="-514350">
              <a:buAutoNum type="arabicPeriod"/>
            </a:pPr>
            <a:r>
              <a:rPr lang="en-US" altLang="zh-CN"/>
              <a:t>Closed List</a:t>
            </a:r>
            <a:endParaRPr lang="en-US" altLang="zh-CN"/>
          </a:p>
          <a:p>
            <a:pPr lvl="1"/>
            <a:r>
              <a:rPr lang="en-US" altLang="zh-CN" sz="2400"/>
              <a:t>Stores relevant information about each </a:t>
            </a:r>
            <a:r>
              <a:rPr lang="en-CA" altLang="en-US" sz="2400"/>
              <a:t>cell</a:t>
            </a:r>
            <a:endParaRPr lang="en-US" altLang="zh-CN"/>
          </a:p>
          <a:p>
            <a:pPr marL="514350" indent="-514350">
              <a:buAutoNum type="arabicPeriod"/>
            </a:pPr>
            <a:r>
              <a:rPr lang="en-US" altLang="zh-CN"/>
              <a:t>Open List</a:t>
            </a:r>
            <a:endParaRPr lang="en-US" altLang="zh-CN"/>
          </a:p>
          <a:p>
            <a:pPr lvl="1"/>
            <a:r>
              <a:rPr lang="en-US" altLang="zh-CN"/>
              <a:t>Keeps track of the </a:t>
            </a:r>
            <a:r>
              <a:rPr lang="en-CA" altLang="en-US"/>
              <a:t>cell</a:t>
            </a:r>
            <a:r>
              <a:rPr lang="en-US" altLang="zh-CN"/>
              <a:t>s that are not explored yet</a:t>
            </a:r>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A*</a:t>
            </a:r>
            <a:r>
              <a:rPr lang="en-CA" altLang="en-US"/>
              <a:t> - Terminologies</a:t>
            </a:r>
            <a:endParaRPr lang="en-CA" altLang="en-US"/>
          </a:p>
        </p:txBody>
      </p:sp>
      <p:sp>
        <p:nvSpPr>
          <p:cNvPr id="3" name="内容占位符 2"/>
          <p:cNvSpPr>
            <a:spLocks noGrp="1"/>
          </p:cNvSpPr>
          <p:nvPr>
            <p:ph idx="1"/>
          </p:nvPr>
        </p:nvSpPr>
        <p:spPr/>
        <p:txBody>
          <a:bodyPr/>
          <a:p>
            <a:r>
              <a:rPr lang="en-CA"/>
              <a:t>Visit a cell</a:t>
            </a:r>
            <a:r>
              <a:rPr lang="en-CA">
                <a:latin typeface="Consolas" panose="020B0609020204030204" charset="0"/>
                <a:cs typeface="Consolas" panose="020B0609020204030204" charset="0"/>
              </a:rPr>
              <a:t> ≡ </a:t>
            </a:r>
            <a:r>
              <a:rPr lang="en-CA">
                <a:cs typeface="+mn-lt"/>
              </a:rPr>
              <a:t>Record the </a:t>
            </a:r>
            <a:r>
              <a:rPr lang="en-CA" b="1">
                <a:latin typeface="Consolas" panose="020B0609020204030204" charset="0"/>
                <a:cs typeface="Consolas" panose="020B0609020204030204" charset="0"/>
              </a:rPr>
              <a:t>parent</a:t>
            </a:r>
            <a:r>
              <a:rPr lang="en-CA" b="1">
                <a:cs typeface="+mn-lt"/>
              </a:rPr>
              <a:t> </a:t>
            </a:r>
            <a:r>
              <a:rPr lang="en-CA">
                <a:cs typeface="+mn-lt"/>
              </a:rPr>
              <a:t>and </a:t>
            </a:r>
            <a:r>
              <a:rPr lang="en-CA" b="1">
                <a:latin typeface="Consolas" panose="020B0609020204030204" charset="0"/>
                <a:cs typeface="Consolas" panose="020B0609020204030204" charset="0"/>
              </a:rPr>
              <a:t>g</a:t>
            </a:r>
            <a:r>
              <a:rPr lang="en-CA" b="1">
                <a:cs typeface="+mn-lt"/>
              </a:rPr>
              <a:t> </a:t>
            </a:r>
            <a:r>
              <a:rPr lang="en-CA">
                <a:cs typeface="+mn-lt"/>
              </a:rPr>
              <a:t>of the cell</a:t>
            </a:r>
            <a:endParaRPr lang="en-CA">
              <a:cs typeface="+mn-lt"/>
            </a:endParaRPr>
          </a:p>
          <a:p>
            <a:r>
              <a:rPr lang="en-CA">
                <a:cs typeface="+mn-lt"/>
              </a:rPr>
              <a:t>Expand a cell</a:t>
            </a:r>
            <a:r>
              <a:rPr lang="en-CA">
                <a:latin typeface="Consolas" panose="020B0609020204030204" charset="0"/>
                <a:cs typeface="Consolas" panose="020B0609020204030204" charset="0"/>
              </a:rPr>
              <a:t> </a:t>
            </a:r>
            <a:r>
              <a:rPr lang="en-CA">
                <a:latin typeface="Consolas" panose="020B0609020204030204" charset="0"/>
                <a:cs typeface="Consolas" panose="020B0609020204030204" charset="0"/>
                <a:sym typeface="+mn-ea"/>
              </a:rPr>
              <a:t>≡ </a:t>
            </a:r>
            <a:r>
              <a:rPr lang="en-CA">
                <a:cs typeface="+mn-lt"/>
                <a:sym typeface="+mn-ea"/>
              </a:rPr>
              <a:t>Visit its adjacent cells</a:t>
            </a:r>
            <a:endParaRPr lang="en-CA">
              <a:cs typeface="+mn-lt"/>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A* - Algorithm</a:t>
            </a:r>
            <a:endParaRPr lang="en-CA" altLang="zh-CN"/>
          </a:p>
        </p:txBody>
      </p:sp>
      <p:sp>
        <p:nvSpPr>
          <p:cNvPr id="3" name="内容占位符 2"/>
          <p:cNvSpPr>
            <a:spLocks noGrp="1"/>
          </p:cNvSpPr>
          <p:nvPr>
            <p:ph idx="1"/>
          </p:nvPr>
        </p:nvSpPr>
        <p:spPr/>
        <p:txBody>
          <a:bodyPr/>
          <a:p>
            <a:pPr marL="0" indent="0">
              <a:buNone/>
            </a:pPr>
            <a:r>
              <a:rPr lang="en-CA" altLang="zh-CN"/>
              <a:t>Search begins with the start cell</a:t>
            </a:r>
            <a:endParaRPr lang="en-CA" altLang="zh-CN"/>
          </a:p>
          <a:p>
            <a:pPr marL="514350" indent="-514350">
              <a:buAutoNum type="arabicPeriod"/>
            </a:pPr>
            <a:r>
              <a:rPr lang="en-CA" altLang="zh-CN"/>
              <a:t>Visit and expand the start cell</a:t>
            </a:r>
            <a:endParaRPr lang="en-CA" altLang="zh-CN"/>
          </a:p>
          <a:p>
            <a:pPr marL="514350" indent="-514350">
              <a:buAutoNum type="arabicPeriod"/>
            </a:pPr>
            <a:r>
              <a:rPr lang="en-CA" altLang="zh-CN"/>
              <a:t>Repeatledly expands visited cells until...</a:t>
            </a:r>
            <a:endParaRPr lang="en-CA" altLang="zh-CN"/>
          </a:p>
          <a:p>
            <a:pPr lvl="1"/>
            <a:r>
              <a:rPr lang="en-CA" altLang="zh-CN"/>
              <a:t>A* expands the goal</a:t>
            </a:r>
            <a:r>
              <a:rPr lang="en-CA" altLang="zh-CN">
                <a:latin typeface="Consolas" panose="020B0609020204030204" charset="0"/>
                <a:cs typeface="Consolas" panose="020B0609020204030204" charset="0"/>
              </a:rPr>
              <a:t> → </a:t>
            </a:r>
            <a:r>
              <a:rPr lang="en-CA" altLang="zh-CN">
                <a:cs typeface="+mn-lt"/>
              </a:rPr>
              <a:t>a solution is found</a:t>
            </a:r>
            <a:endParaRPr lang="en-CA" altLang="zh-CN">
              <a:cs typeface="+mn-lt"/>
            </a:endParaRPr>
          </a:p>
          <a:p>
            <a:pPr lvl="1"/>
            <a:r>
              <a:rPr lang="en-CA" altLang="zh-CN">
                <a:sym typeface="+mn-ea"/>
              </a:rPr>
              <a:t>No more visited cells to expand</a:t>
            </a:r>
            <a:r>
              <a:rPr lang="en-CA" altLang="zh-CN">
                <a:latin typeface="Consolas" panose="020B0609020204030204" charset="0"/>
                <a:cs typeface="Consolas" panose="020B0609020204030204" charset="0"/>
                <a:sym typeface="+mn-ea"/>
              </a:rPr>
              <a:t> → </a:t>
            </a:r>
            <a:r>
              <a:rPr lang="en-CA" altLang="zh-CN">
                <a:cs typeface="+mn-lt"/>
                <a:sym typeface="+mn-ea"/>
              </a:rPr>
              <a:t>no solutions found</a:t>
            </a:r>
            <a:endParaRPr lang="en-CA" altLang="zh-CN">
              <a:cs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en-US"/>
              <a:t>A* - Algorithm</a:t>
            </a:r>
            <a:endParaRPr lang="en-CA" altLang="en-US"/>
          </a:p>
        </p:txBody>
      </p:sp>
      <p:sp>
        <p:nvSpPr>
          <p:cNvPr id="3" name="内容占位符 2"/>
          <p:cNvSpPr/>
          <p:nvPr>
            <p:ph idx="1"/>
          </p:nvPr>
        </p:nvSpPr>
        <p:spPr/>
        <p:txBody>
          <a:bodyPr/>
          <a:p>
            <a:pPr marL="0" indent="0">
              <a:buNone/>
            </a:pPr>
            <a:r>
              <a:rPr lang="en-CA" altLang="zh-CN"/>
              <a:t>Uses two techiques to find the shortest path</a:t>
            </a:r>
            <a:endParaRPr lang="en-CA" altLang="zh-CN"/>
          </a:p>
          <a:p>
            <a:pPr marL="514350" indent="-514350">
              <a:buAutoNum type="arabicPeriod"/>
            </a:pPr>
            <a:r>
              <a:rPr lang="en-CA" altLang="zh-CN"/>
              <a:t>Expands the cell with the smallest</a:t>
            </a:r>
            <a:r>
              <a:rPr lang="en-CA" altLang="zh-CN" b="1">
                <a:cs typeface="+mn-lt"/>
              </a:rPr>
              <a:t> </a:t>
            </a:r>
            <a:r>
              <a:rPr lang="en-CA" altLang="zh-CN" b="1">
                <a:latin typeface="Consolas" panose="020B0609020204030204" charset="0"/>
                <a:cs typeface="Consolas" panose="020B0609020204030204" charset="0"/>
              </a:rPr>
              <a:t>f</a:t>
            </a:r>
            <a:r>
              <a:rPr lang="en-CA" altLang="zh-CN" b="1">
                <a:cs typeface="+mn-lt"/>
              </a:rPr>
              <a:t> </a:t>
            </a:r>
            <a:r>
              <a:rPr lang="en-CA" altLang="zh-CN"/>
              <a:t>first</a:t>
            </a:r>
            <a:endParaRPr lang="en-CA" altLang="zh-CN"/>
          </a:p>
          <a:p>
            <a:pPr marL="514350" lvl="0" indent="-514350">
              <a:buAutoNum type="arabicPeriod"/>
            </a:pPr>
            <a:r>
              <a:rPr lang="en-CA" altLang="zh-CN"/>
              <a:t>A* keeps the </a:t>
            </a:r>
            <a:r>
              <a:rPr lang="en-CA" b="1">
                <a:latin typeface="Consolas" panose="020B0609020204030204" charset="0"/>
                <a:cs typeface="Consolas" panose="020B0609020204030204" charset="0"/>
                <a:sym typeface="+mn-ea"/>
              </a:rPr>
              <a:t>parent</a:t>
            </a:r>
            <a:r>
              <a:rPr lang="en-CA" b="1">
                <a:cs typeface="+mn-lt"/>
                <a:sym typeface="+mn-ea"/>
              </a:rPr>
              <a:t> </a:t>
            </a:r>
            <a:r>
              <a:rPr lang="en-CA">
                <a:cs typeface="+mn-lt"/>
                <a:sym typeface="+mn-ea"/>
              </a:rPr>
              <a:t>and </a:t>
            </a:r>
            <a:r>
              <a:rPr lang="en-CA" b="1">
                <a:latin typeface="Consolas" panose="020B0609020204030204" charset="0"/>
                <a:cs typeface="Consolas" panose="020B0609020204030204" charset="0"/>
                <a:sym typeface="+mn-ea"/>
              </a:rPr>
              <a:t>g</a:t>
            </a:r>
            <a:r>
              <a:rPr lang="en-CA" b="1">
                <a:cs typeface="+mn-lt"/>
                <a:sym typeface="+mn-ea"/>
              </a:rPr>
              <a:t> </a:t>
            </a:r>
            <a:r>
              <a:rPr lang="en-CA">
                <a:cs typeface="+mn-lt"/>
                <a:sym typeface="+mn-ea"/>
              </a:rPr>
              <a:t>of a cell </a:t>
            </a:r>
            <a:r>
              <a:rPr lang="en-CA" i="1">
                <a:cs typeface="+mn-lt"/>
                <a:sym typeface="+mn-ea"/>
              </a:rPr>
              <a:t>A</a:t>
            </a:r>
            <a:r>
              <a:rPr lang="en-CA">
                <a:cs typeface="+mn-lt"/>
                <a:sym typeface="+mn-ea"/>
              </a:rPr>
              <a:t> only for the shortest path from the start to </a:t>
            </a:r>
            <a:r>
              <a:rPr lang="en-CA" i="1">
                <a:cs typeface="+mn-lt"/>
                <a:sym typeface="+mn-ea"/>
              </a:rPr>
              <a:t>A</a:t>
            </a:r>
            <a:endParaRPr lang="en-CA" altLang="zh-CN" i="1">
              <a:cs typeface="+mn-lt"/>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A* Pseudocode</a:t>
            </a:r>
            <a:endParaRPr lang="en-CA" altLang="zh-CN"/>
          </a:p>
        </p:txBody>
      </p:sp>
      <p:sp>
        <p:nvSpPr>
          <p:cNvPr id="3" name="内容占位符 2"/>
          <p:cNvSpPr>
            <a:spLocks noGrp="1"/>
          </p:cNvSpPr>
          <p:nvPr>
            <p:ph idx="1"/>
          </p:nvPr>
        </p:nvSpPr>
        <p:spPr/>
        <p:txBody>
          <a:bodyPr/>
          <a:p>
            <a:r>
              <a:rPr lang="en-CA" altLang="zh-CN"/>
              <a:t>The webpage contains the pseudocode for A*</a:t>
            </a:r>
            <a:endParaRPr lang="en-CA" altLang="zh-CN"/>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Path</a:t>
            </a:r>
            <a:r>
              <a:rPr lang="en-CA" altLang="en-US"/>
              <a:t>f</a:t>
            </a:r>
            <a:r>
              <a:rPr lang="en-US" altLang="zh-CN"/>
              <a:t>inder</a:t>
            </a:r>
            <a:endParaRPr lang="en-US" altLang="zh-CN"/>
          </a:p>
        </p:txBody>
      </p:sp>
      <p:sp>
        <p:nvSpPr>
          <p:cNvPr id="3" name="内容占位符 2"/>
          <p:cNvSpPr>
            <a:spLocks noGrp="1"/>
          </p:cNvSpPr>
          <p:nvPr>
            <p:ph idx="1"/>
          </p:nvPr>
        </p:nvSpPr>
        <p:spPr/>
        <p:txBody>
          <a:bodyPr/>
          <a:p>
            <a:r>
              <a:rPr lang="en-US" altLang="zh-CN"/>
              <a:t>There are many pathfinding algorithms</a:t>
            </a:r>
            <a:endParaRPr lang="en-US" altLang="zh-CN"/>
          </a:p>
          <a:p>
            <a:r>
              <a:rPr lang="en-US" altLang="zh-CN"/>
              <a:t>Pathfinding visualizers graphically shows how different pathfinding algorithms search the environment for the shortest path from the start to the goal</a:t>
            </a:r>
            <a:endParaRPr lang="en-US" altLang="zh-CN"/>
          </a:p>
          <a:p>
            <a:r>
              <a:rPr lang="en-US" altLang="zh-CN"/>
              <a:t>Examples:</a:t>
            </a:r>
            <a:endParaRPr lang="en-US" altLang="zh-CN"/>
          </a:p>
          <a:p>
            <a:pPr lvl="1">
              <a:buFont typeface="Consolas" panose="020B0609020204030204" charset="0"/>
              <a:buChar char="◦"/>
            </a:pPr>
            <a:r>
              <a:rPr lang="en-US" altLang="zh-CN">
                <a:hlinkClick r:id="rId1" action="ppaction://hlinkfile"/>
              </a:rPr>
              <a:t>https://pathfindout.com/</a:t>
            </a:r>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Path</a:t>
            </a:r>
            <a:r>
              <a:rPr lang="en-CA" altLang="en-US"/>
              <a:t>f</a:t>
            </a:r>
            <a:r>
              <a:rPr lang="en-US" altLang="zh-CN"/>
              <a:t>inder Implementation</a:t>
            </a:r>
            <a:endParaRPr lang="en-US" altLang="zh-CN"/>
          </a:p>
        </p:txBody>
      </p:sp>
      <p:sp>
        <p:nvSpPr>
          <p:cNvPr id="3" name="内容占位符 2"/>
          <p:cNvSpPr>
            <a:spLocks noGrp="1"/>
          </p:cNvSpPr>
          <p:nvPr>
            <p:ph idx="1"/>
          </p:nvPr>
        </p:nvSpPr>
        <p:spPr/>
        <p:txBody>
          <a:bodyPr>
            <a:normAutofit lnSpcReduction="20000"/>
          </a:bodyPr>
          <a:p>
            <a:pPr marL="0" indent="0">
              <a:buNone/>
            </a:pPr>
            <a:r>
              <a:rPr lang="en-US" altLang="zh-CN"/>
              <a:t>We implement a visualizer for:</a:t>
            </a:r>
            <a:endParaRPr lang="en-US" altLang="zh-CN"/>
          </a:p>
          <a:p>
            <a:r>
              <a:rPr lang="en-US" altLang="zh-CN"/>
              <a:t>One algorithm: A*</a:t>
            </a:r>
            <a:endParaRPr lang="en-US" altLang="zh-CN"/>
          </a:p>
          <a:p>
            <a:r>
              <a:rPr lang="en-US" altLang="zh-CN"/>
              <a:t>An environment with only two types of cells: grass and water</a:t>
            </a:r>
            <a:endParaRPr lang="en-US" altLang="zh-CN"/>
          </a:p>
          <a:p>
            <a:endParaRPr lang="en-US" altLang="zh-CN"/>
          </a:p>
          <a:p>
            <a:pPr marL="0" indent="0">
              <a:buNone/>
            </a:pPr>
            <a:r>
              <a:rPr lang="en-CA" altLang="en-US"/>
              <a:t>Four main components:</a:t>
            </a:r>
            <a:endParaRPr lang="en-CA" altLang="en-US"/>
          </a:p>
          <a:p>
            <a:pPr marL="514350" indent="-514350">
              <a:buAutoNum type="arabicPeriod"/>
            </a:pPr>
            <a:r>
              <a:rPr lang="en-CA" altLang="en-US"/>
              <a:t>Map buffer</a:t>
            </a:r>
            <a:endParaRPr lang="en-CA" altLang="en-US"/>
          </a:p>
          <a:p>
            <a:pPr marL="514350" indent="-514350">
              <a:buAutoNum type="arabicPeriod"/>
            </a:pPr>
            <a:r>
              <a:rPr lang="en-CA" altLang="en-US"/>
              <a:t>Water array</a:t>
            </a:r>
            <a:endParaRPr lang="en-CA" altLang="en-US"/>
          </a:p>
          <a:p>
            <a:pPr marL="514350" indent="-514350">
              <a:buAutoNum type="arabicPeriod"/>
            </a:pPr>
            <a:r>
              <a:rPr lang="en-CA" altLang="en-US"/>
              <a:t>Closed list</a:t>
            </a:r>
            <a:endParaRPr lang="en-CA" altLang="en-US"/>
          </a:p>
          <a:p>
            <a:pPr marL="514350" indent="-514350">
              <a:buAutoNum type="arabicPeriod"/>
            </a:pPr>
            <a:r>
              <a:rPr lang="en-CA" altLang="en-US"/>
              <a:t>Open list</a:t>
            </a:r>
            <a:endParaRPr lang="en-CA"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cs typeface="+mj-lt"/>
              </a:rPr>
              <a:t>Map Buffer</a:t>
            </a:r>
            <a:endParaRPr lang="en-CA" altLang="zh-CN">
              <a:cs typeface="+mj-lt"/>
            </a:endParaRPr>
          </a:p>
        </p:txBody>
      </p:sp>
      <p:sp>
        <p:nvSpPr>
          <p:cNvPr id="3" name="内容占位符 2"/>
          <p:cNvSpPr>
            <a:spLocks noGrp="1"/>
          </p:cNvSpPr>
          <p:nvPr>
            <p:ph idx="1"/>
          </p:nvPr>
        </p:nvSpPr>
        <p:spPr/>
        <p:txBody>
          <a:bodyPr/>
          <a:p>
            <a:r>
              <a:rPr lang="en-CA" altLang="zh-CN">
                <a:cs typeface="+mn-lt"/>
              </a:rPr>
              <a:t>Holds the internal representation of the map</a:t>
            </a:r>
            <a:endParaRPr lang="en-CA" altLang="zh-CN">
              <a:cs typeface="+mn-lt"/>
            </a:endParaRPr>
          </a:p>
          <a:p>
            <a:r>
              <a:rPr lang="en-CA" altLang="zh-CN">
                <a:cs typeface="+mn-lt"/>
              </a:rPr>
              <a:t>1D array where the </a:t>
            </a:r>
            <a:r>
              <a:rPr lang="en-CA" altLang="zh-CN">
                <a:latin typeface="Consolas" panose="020B0609020204030204" charset="0"/>
                <a:cs typeface="Consolas" panose="020B0609020204030204" charset="0"/>
              </a:rPr>
              <a:t>i</a:t>
            </a:r>
            <a:r>
              <a:rPr lang="en-CA" altLang="zh-CN">
                <a:cs typeface="+mn-lt"/>
              </a:rPr>
              <a:t>’th element is a...</a:t>
            </a:r>
            <a:endParaRPr lang="en-CA" altLang="zh-CN">
              <a:cs typeface="+mn-lt"/>
            </a:endParaRPr>
          </a:p>
          <a:p>
            <a:pPr lvl="1">
              <a:buFont typeface="Arial" panose="020B0604020202020204" pitchFamily="34" charset="0"/>
              <a:buChar char="◦"/>
            </a:pPr>
            <a:r>
              <a:rPr lang="en-CA" altLang="zh-CN">
                <a:cs typeface="+mn-lt"/>
              </a:rPr>
              <a:t>1 if cell </a:t>
            </a:r>
            <a:r>
              <a:rPr lang="en-CA" altLang="zh-CN">
                <a:latin typeface="Consolas" panose="020B0609020204030204" charset="0"/>
                <a:cs typeface="Consolas" panose="020B0609020204030204" charset="0"/>
              </a:rPr>
              <a:t>i</a:t>
            </a:r>
            <a:r>
              <a:rPr lang="en-CA" altLang="zh-CN">
                <a:cs typeface="+mn-lt"/>
              </a:rPr>
              <a:t> is a water cell</a:t>
            </a:r>
            <a:endParaRPr lang="en-CA" altLang="zh-CN">
              <a:cs typeface="+mn-lt"/>
            </a:endParaRPr>
          </a:p>
          <a:p>
            <a:pPr lvl="1">
              <a:buFont typeface="Arial" panose="020B0604020202020204" pitchFamily="34" charset="0"/>
              <a:buChar char="◦"/>
            </a:pPr>
            <a:r>
              <a:rPr lang="en-CA" altLang="zh-CN">
                <a:cs typeface="+mn-lt"/>
              </a:rPr>
              <a:t>0 otherwise</a:t>
            </a:r>
            <a:endParaRPr lang="en-CA" altLang="zh-CN">
              <a:cs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415680" y="593280"/>
            <a:ext cx="11360160" cy="763200"/>
          </a:xfrm>
          <a:prstGeom prst="rect">
            <a:avLst/>
          </a:prstGeom>
          <a:noFill/>
          <a:ln w="0">
            <a:noFill/>
          </a:ln>
        </p:spPr>
        <p:txBody>
          <a:bodyPr tIns="121920" bIns="121920" anchor="t">
            <a:noAutofit/>
          </a:bodyPr>
          <a:p>
            <a:pPr indent="0">
              <a:lnSpc>
                <a:spcPct val="100000"/>
              </a:lnSpc>
              <a:buNone/>
              <a:tabLst>
                <a:tab pos="0" algn="l"/>
              </a:tabLst>
            </a:pPr>
            <a:r>
              <a:rPr lang="en-GB" sz="4300" b="0" strike="noStrike" spc="-1">
                <a:solidFill>
                  <a:schemeClr val="dk1"/>
                </a:solidFill>
                <a:ea typeface="+mj-lt"/>
              </a:rPr>
              <a:t>GLIR</a:t>
            </a:r>
            <a:endParaRPr lang="en-GB" sz="4300" b="0" strike="noStrike" spc="-1">
              <a:solidFill>
                <a:schemeClr val="dk1"/>
              </a:solidFill>
              <a:ea typeface="+mj-lt"/>
            </a:endParaRPr>
          </a:p>
        </p:txBody>
      </p:sp>
      <p:sp>
        <p:nvSpPr>
          <p:cNvPr id="113" name="PlaceHolder 2"/>
          <p:cNvSpPr>
            <a:spLocks noGrp="1"/>
          </p:cNvSpPr>
          <p:nvPr>
            <p:ph/>
          </p:nvPr>
        </p:nvSpPr>
        <p:spPr>
          <a:xfrm>
            <a:off x="415680" y="1536480"/>
            <a:ext cx="11360160" cy="4554720"/>
          </a:xfrm>
          <a:prstGeom prst="rect">
            <a:avLst/>
          </a:prstGeom>
          <a:noFill/>
          <a:ln w="0">
            <a:noFill/>
          </a:ln>
        </p:spPr>
        <p:txBody>
          <a:bodyPr tIns="121920" bIns="121920" anchor="t">
            <a:normAutofit/>
          </a:bodyPr>
          <a:p>
            <a:pPr marL="457200" indent="-342900">
              <a:lnSpc>
                <a:spcPct val="115000"/>
              </a:lnSpc>
              <a:buClr>
                <a:srgbClr val="000000"/>
              </a:buClr>
              <a:buFont typeface="Consolas" panose="020B0609020204030204" charset="0"/>
              <a:buChar char="●"/>
            </a:pPr>
            <a:r>
              <a:rPr lang="en-GB" sz="2400" b="1" u="sng" strike="noStrike" spc="-1">
                <a:solidFill>
                  <a:schemeClr val="tx1"/>
                </a:solidFill>
                <a:uFillTx/>
                <a:ea typeface="+mn-lt"/>
              </a:rPr>
              <a:t>G</a:t>
            </a:r>
            <a:r>
              <a:rPr lang="en-GB" sz="2400" b="0" strike="noStrike" spc="-1">
                <a:solidFill>
                  <a:schemeClr val="tx1"/>
                </a:solidFill>
                <a:ea typeface="+mn-lt"/>
              </a:rPr>
              <a:t>raphics </a:t>
            </a:r>
            <a:r>
              <a:rPr lang="en-GB" sz="2400" b="1" u="sng" strike="noStrike" spc="-1">
                <a:solidFill>
                  <a:schemeClr val="tx1"/>
                </a:solidFill>
                <a:uFillTx/>
                <a:ea typeface="+mn-lt"/>
              </a:rPr>
              <a:t>Li</a:t>
            </a:r>
            <a:r>
              <a:rPr lang="en-GB" sz="2400" b="0" strike="noStrike" spc="-1">
                <a:solidFill>
                  <a:schemeClr val="tx1"/>
                </a:solidFill>
                <a:ea typeface="+mn-lt"/>
              </a:rPr>
              <a:t>brary for </a:t>
            </a:r>
            <a:r>
              <a:rPr lang="en-GB" sz="2400" b="1" u="sng" strike="noStrike" spc="-1">
                <a:solidFill>
                  <a:schemeClr val="tx1"/>
                </a:solidFill>
                <a:uFillTx/>
                <a:ea typeface="+mn-lt"/>
              </a:rPr>
              <a:t>R</a:t>
            </a:r>
            <a:r>
              <a:rPr lang="en-GB" sz="2400" b="0" strike="noStrike" spc="-1">
                <a:solidFill>
                  <a:schemeClr val="tx1"/>
                </a:solidFill>
                <a:ea typeface="+mn-lt"/>
              </a:rPr>
              <a:t>ISC-V.</a:t>
            </a:r>
            <a:endParaRPr lang="en-US" sz="2400" b="0" strike="noStrike" spc="-1">
              <a:solidFill>
                <a:schemeClr val="tx1"/>
              </a:solidFill>
              <a:ea typeface="+mn-lt"/>
            </a:endParaRPr>
          </a:p>
          <a:p>
            <a:pPr marL="457200" indent="-342900">
              <a:lnSpc>
                <a:spcPct val="115000"/>
              </a:lnSpc>
              <a:buClr>
                <a:srgbClr val="000000"/>
              </a:buClr>
              <a:buFont typeface="Consolas" panose="020B0609020204030204" charset="0"/>
              <a:buChar char="●"/>
            </a:pPr>
            <a:r>
              <a:rPr lang="en-GB" sz="2400" b="0" strike="noStrike" spc="-1">
                <a:solidFill>
                  <a:schemeClr val="tx1"/>
                </a:solidFill>
                <a:ea typeface="+mn-lt"/>
              </a:rPr>
              <a:t>GLIR is a library built at the University of Alberta.</a:t>
            </a:r>
            <a:endParaRPr lang="en-US" sz="2400" b="0" strike="noStrike" spc="-1">
              <a:solidFill>
                <a:schemeClr val="tx1"/>
              </a:solidFill>
              <a:ea typeface="+mn-lt"/>
            </a:endParaRPr>
          </a:p>
          <a:p>
            <a:pPr marL="457200" indent="-342900">
              <a:lnSpc>
                <a:spcPct val="115000"/>
              </a:lnSpc>
              <a:buClr>
                <a:srgbClr val="000000"/>
              </a:buClr>
              <a:buFont typeface="Consolas" panose="020B0609020204030204" charset="0"/>
              <a:buChar char="●"/>
            </a:pPr>
            <a:r>
              <a:rPr lang="en-GB" sz="2400" b="0" strike="noStrike" spc="-1">
                <a:solidFill>
                  <a:schemeClr val="tx1"/>
                </a:solidFill>
                <a:ea typeface="+mn-lt"/>
              </a:rPr>
              <a:t>It has a collection of subroutines to emulate graphics.</a:t>
            </a:r>
            <a:endParaRPr lang="en-US" sz="2400" b="0" strike="noStrike" spc="-1">
              <a:solidFill>
                <a:schemeClr val="tx1"/>
              </a:solidFill>
              <a:ea typeface="+mn-lt"/>
            </a:endParaRPr>
          </a:p>
          <a:p>
            <a:pPr marL="457200" indent="-342900">
              <a:lnSpc>
                <a:spcPct val="115000"/>
              </a:lnSpc>
              <a:buClr>
                <a:srgbClr val="000000"/>
              </a:buClr>
              <a:buFont typeface="Consolas" panose="020B0609020204030204" charset="0"/>
              <a:buChar char="●"/>
            </a:pPr>
            <a:r>
              <a:rPr lang="en-GB" sz="2400" b="0" strike="noStrike" spc="-1">
                <a:solidFill>
                  <a:schemeClr val="tx1"/>
                </a:solidFill>
                <a:ea typeface="+mn-lt"/>
              </a:rPr>
              <a:t>It prints graphical shapes onto the terminal.</a:t>
            </a:r>
            <a:endParaRPr lang="en-US" sz="2400" b="0" strike="noStrike" spc="-1">
              <a:solidFill>
                <a:schemeClr val="tx1"/>
              </a:solidFill>
              <a:ea typeface="+mn-lt"/>
            </a:endParaRPr>
          </a:p>
          <a:p>
            <a:pPr marL="457200" indent="-342900">
              <a:lnSpc>
                <a:spcPct val="115000"/>
              </a:lnSpc>
              <a:buClr>
                <a:srgbClr val="000000"/>
              </a:buClr>
              <a:buFont typeface="Consolas" panose="020B0609020204030204" charset="0"/>
              <a:buChar char="●"/>
            </a:pPr>
            <a:r>
              <a:rPr lang="en-GB" sz="2400" b="0" strike="noStrike" spc="-1">
                <a:solidFill>
                  <a:schemeClr val="tx1"/>
                </a:solidFill>
                <a:ea typeface="+mn-lt"/>
              </a:rPr>
              <a:t>GLIR contains functions to print lines, rectangles, triangles, and circles.</a:t>
            </a:r>
            <a:endParaRPr lang="en-GB" sz="2400" b="0" strike="noStrike" spc="-1">
              <a:solidFill>
                <a:schemeClr val="tx1"/>
              </a:solidFill>
              <a:ea typeface="+mn-lt"/>
            </a:endParaRPr>
          </a:p>
        </p:txBody>
      </p:sp>
      <p:sp>
        <p:nvSpPr>
          <p:cNvPr id="114" name="PlaceHolder 3"/>
          <p:cNvSpPr>
            <a:spLocks noGrp="1"/>
          </p:cNvSpPr>
          <p:nvPr>
            <p:ph type="sldNum" idx="6"/>
          </p:nvPr>
        </p:nvSpPr>
        <p:spPr>
          <a:xfrm>
            <a:off x="11296800" y="6217440"/>
            <a:ext cx="731040" cy="524160"/>
          </a:xfrm>
          <a:prstGeom prst="rect">
            <a:avLst/>
          </a:prstGeom>
          <a:noFill/>
          <a:ln w="0">
            <a:noFill/>
          </a:ln>
        </p:spPr>
        <p:txBody>
          <a:bodyPr tIns="121920" bIns="121920" anchor="ctr">
            <a:normAutofit/>
          </a:bodyPr>
          <a:lstStyle>
            <a:lvl1pPr indent="0" algn="r">
              <a:lnSpc>
                <a:spcPct val="100000"/>
              </a:lnSpc>
              <a:buNone/>
              <a:tabLst>
                <a:tab pos="0" algn="l"/>
              </a:tabLst>
              <a:defRPr lang="en-GB" sz="1000" b="0" strike="noStrike" spc="-1">
                <a:solidFill>
                  <a:schemeClr val="dk2"/>
                </a:solidFill>
                <a:latin typeface="Arial" panose="020B0604020202020204"/>
                <a:ea typeface="Arial" panose="020B0604020202020204"/>
              </a:defRPr>
            </a:lvl1pPr>
          </a:lstStyle>
          <a:p>
            <a:pPr indent="0" algn="r">
              <a:lnSpc>
                <a:spcPct val="100000"/>
              </a:lnSpc>
              <a:buNone/>
              <a:tabLst>
                <a:tab pos="0" algn="l"/>
              </a:tabLst>
            </a:pPr>
            <a:fld id="{63335F29-0B1F-4BC2-B87C-9B5497BCF754}" type="slidenum">
              <a:rPr lang="en-GB" sz="1335" b="0" strike="noStrike" spc="-1">
                <a:solidFill>
                  <a:schemeClr val="dk2"/>
                </a:solidFill>
                <a:latin typeface="Arial" panose="020B0604020202020204"/>
                <a:ea typeface="Arial" panose="020B0604020202020204"/>
              </a:rPr>
            </a:fld>
            <a:endParaRPr lang="en-US" sz="1335" b="0" strike="noStrike" spc="-1">
              <a:solidFill>
                <a:srgbClr val="000000"/>
              </a:solidFill>
              <a:latin typeface="Times New Roman" panose="02020603050405020304"/>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3">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Water Array</a:t>
            </a:r>
            <a:endParaRPr lang="en-CA" altLang="zh-CN"/>
          </a:p>
        </p:txBody>
      </p:sp>
      <p:sp>
        <p:nvSpPr>
          <p:cNvPr id="3" name="内容占位符 2"/>
          <p:cNvSpPr>
            <a:spLocks noGrp="1"/>
          </p:cNvSpPr>
          <p:nvPr>
            <p:ph idx="1"/>
          </p:nvPr>
        </p:nvSpPr>
        <p:spPr/>
        <p:txBody>
          <a:bodyPr/>
          <a:p>
            <a:r>
              <a:rPr lang="en-CA" altLang="zh-CN"/>
              <a:t>An array of integers</a:t>
            </a:r>
            <a:endParaRPr lang="en-CA" altLang="zh-CN"/>
          </a:p>
          <a:p>
            <a:r>
              <a:rPr lang="en-CA" altLang="zh-CN"/>
              <a:t>Each element is the cell number of a water cell on a particular map</a:t>
            </a:r>
            <a:endParaRPr lang="en-CA" altLang="zh-CN"/>
          </a:p>
          <a:p>
            <a:r>
              <a:rPr lang="en-CA" altLang="zh-CN"/>
              <a:t>A pointer to the water array will be passed as an argument to the </a:t>
            </a:r>
            <a:r>
              <a:rPr lang="en-CA" altLang="zh-CN">
                <a:latin typeface="Consolas" panose="020B0609020204030204" charset="0"/>
                <a:cs typeface="Consolas" panose="020B0609020204030204" charset="0"/>
              </a:rPr>
              <a:t>pathFinder</a:t>
            </a:r>
            <a:r>
              <a:rPr lang="en-CA" altLang="zh-CN"/>
              <a:t> function</a:t>
            </a:r>
            <a:endParaRPr lang="en-CA"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Closed List</a:t>
            </a:r>
            <a:endParaRPr lang="en-CA" altLang="zh-CN"/>
          </a:p>
        </p:txBody>
      </p:sp>
      <p:sp>
        <p:nvSpPr>
          <p:cNvPr id="3" name="内容占位符 2"/>
          <p:cNvSpPr>
            <a:spLocks noGrp="1"/>
          </p:cNvSpPr>
          <p:nvPr>
            <p:ph idx="1"/>
          </p:nvPr>
        </p:nvSpPr>
        <p:spPr/>
        <p:txBody>
          <a:bodyPr/>
          <a:p>
            <a:r>
              <a:rPr lang="en-CA" altLang="zh-CN"/>
              <a:t>An array of structs, one struct for each cell in the map</a:t>
            </a:r>
            <a:endParaRPr lang="en-CA" altLang="zh-CN"/>
          </a:p>
          <a:p>
            <a:r>
              <a:rPr lang="en-CA" altLang="zh-CN"/>
              <a:t>Each struct contains three words in the following order</a:t>
            </a:r>
            <a:endParaRPr lang="en-CA" altLang="zh-CN"/>
          </a:p>
          <a:p>
            <a:pPr marL="914400" lvl="1" indent="-457200">
              <a:buAutoNum type="arabicPeriod"/>
            </a:pPr>
            <a:r>
              <a:rPr lang="en-CA" altLang="zh-CN" b="1"/>
              <a:t>parent</a:t>
            </a:r>
            <a:endParaRPr lang="en-CA" altLang="zh-CN" b="1"/>
          </a:p>
          <a:p>
            <a:pPr marL="914400" lvl="1" indent="-457200">
              <a:buAutoNum type="arabicPeriod"/>
            </a:pPr>
            <a:r>
              <a:rPr lang="en-CA" altLang="zh-CN" b="1"/>
              <a:t>g</a:t>
            </a:r>
            <a:endParaRPr lang="en-CA" altLang="zh-CN" b="1"/>
          </a:p>
          <a:p>
            <a:pPr marL="914400" lvl="1" indent="-457200">
              <a:buAutoNum type="arabicPeriod"/>
            </a:pPr>
            <a:r>
              <a:rPr lang="en-CA" altLang="zh-CN" b="1"/>
              <a:t>h</a:t>
            </a:r>
            <a:endParaRPr lang="en-CA" altLang="zh-CN" b="1"/>
          </a:p>
          <a:p>
            <a:pPr lvl="0"/>
            <a:r>
              <a:rPr lang="en-CA" altLang="zh-CN"/>
              <a:t>The corresponding struct of cell </a:t>
            </a:r>
            <a:r>
              <a:rPr lang="en-CA" altLang="zh-CN">
                <a:latin typeface="Consolas" panose="020B0609020204030204" charset="0"/>
                <a:cs typeface="Consolas" panose="020B0609020204030204" charset="0"/>
              </a:rPr>
              <a:t>i</a:t>
            </a:r>
            <a:r>
              <a:rPr lang="en-CA" altLang="zh-CN"/>
              <a:t> will be the </a:t>
            </a:r>
            <a:r>
              <a:rPr lang="en-CA" altLang="zh-CN">
                <a:latin typeface="Consolas" panose="020B0609020204030204" charset="0"/>
                <a:cs typeface="Consolas" panose="020B0609020204030204" charset="0"/>
              </a:rPr>
              <a:t>i</a:t>
            </a:r>
            <a:r>
              <a:rPr lang="en-CA" altLang="zh-CN"/>
              <a:t>’th struct in the array</a:t>
            </a:r>
            <a:endParaRPr lang="en-CA" altLang="zh-CN"/>
          </a:p>
          <a:p>
            <a:pPr lvl="0"/>
            <a:r>
              <a:rPr lang="en-CA" altLang="zh-CN"/>
              <a:t>A </a:t>
            </a:r>
            <a:r>
              <a:rPr lang="en-CA" altLang="zh-CN" b="1"/>
              <a:t>parent</a:t>
            </a:r>
            <a:r>
              <a:rPr lang="en-CA" altLang="zh-CN"/>
              <a:t> of </a:t>
            </a:r>
            <a:r>
              <a:rPr lang="en-CA" altLang="zh-CN">
                <a:latin typeface="Consolas" panose="020B0609020204030204" charset="0"/>
                <a:cs typeface="Consolas" panose="020B0609020204030204" charset="0"/>
              </a:rPr>
              <a:t>-1</a:t>
            </a:r>
            <a:r>
              <a:rPr lang="en-CA" altLang="zh-CN"/>
              <a:t> indicates that the cell has not been </a:t>
            </a:r>
            <a:r>
              <a:rPr lang="en-CA" altLang="zh-CN" b="1"/>
              <a:t>visited</a:t>
            </a:r>
            <a:r>
              <a:rPr lang="en-CA" altLang="zh-CN"/>
              <a:t> yet</a:t>
            </a:r>
            <a:endParaRPr lang="en-CA" altLang="zh-CN"/>
          </a:p>
          <a:p>
            <a:pPr lvl="0"/>
            <a:r>
              <a:rPr lang="en-CA" altLang="zh-CN"/>
              <a:t>Record </a:t>
            </a:r>
            <a:r>
              <a:rPr lang="en-CA" altLang="zh-CN" b="1"/>
              <a:t>parent</a:t>
            </a:r>
            <a:r>
              <a:rPr lang="en-CA" altLang="zh-CN"/>
              <a:t>,</a:t>
            </a:r>
            <a:r>
              <a:rPr lang="en-CA" altLang="zh-CN" b="1"/>
              <a:t> g</a:t>
            </a:r>
            <a:r>
              <a:rPr lang="en-CA" altLang="zh-CN"/>
              <a:t>, and</a:t>
            </a:r>
            <a:r>
              <a:rPr lang="en-CA" altLang="zh-CN" b="1"/>
              <a:t> h</a:t>
            </a:r>
            <a:r>
              <a:rPr lang="en-CA" altLang="zh-CN"/>
              <a:t> if cell was visited</a:t>
            </a:r>
            <a:endParaRPr lang="en-CA" altLang="zh-CN"/>
          </a:p>
          <a:p>
            <a:pPr lvl="0"/>
            <a:r>
              <a:rPr lang="en-CA" altLang="zh-CN"/>
              <a:t>If A* finds a shorter path to a cell, update its </a:t>
            </a:r>
            <a:r>
              <a:rPr lang="en-CA" altLang="zh-CN" b="1">
                <a:sym typeface="+mn-ea"/>
              </a:rPr>
              <a:t>parent</a:t>
            </a:r>
            <a:r>
              <a:rPr lang="en-CA" altLang="zh-CN">
                <a:sym typeface="+mn-ea"/>
              </a:rPr>
              <a:t>,</a:t>
            </a:r>
            <a:r>
              <a:rPr lang="en-CA" altLang="zh-CN" b="1">
                <a:sym typeface="+mn-ea"/>
              </a:rPr>
              <a:t> g</a:t>
            </a:r>
            <a:r>
              <a:rPr lang="en-CA" altLang="zh-CN">
                <a:sym typeface="+mn-ea"/>
              </a:rPr>
              <a:t>, and</a:t>
            </a:r>
            <a:r>
              <a:rPr lang="en-CA" altLang="zh-CN" b="1">
                <a:sym typeface="+mn-ea"/>
              </a:rPr>
              <a:t> h</a:t>
            </a:r>
            <a:endParaRPr lang="en-CA"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84" name="表格 83"/>
          <p:cNvGraphicFramePr/>
          <p:nvPr/>
        </p:nvGraphicFramePr>
        <p:xfrm>
          <a:off x="429260" y="872490"/>
          <a:ext cx="5578475" cy="2661920"/>
        </p:xfrm>
        <a:graphic>
          <a:graphicData uri="http://schemas.openxmlformats.org/drawingml/2006/table">
            <a:tbl>
              <a:tblPr/>
              <a:tblGrid>
                <a:gridCol w="1115695"/>
                <a:gridCol w="1115695"/>
                <a:gridCol w="1115695"/>
                <a:gridCol w="1115695"/>
                <a:gridCol w="1115695"/>
              </a:tblGrid>
              <a:tr h="532130">
                <a:tc>
                  <a:txBody>
                    <a:bodyPr>
                      <a:spAutoFit/>
                    </a:bodyPr>
                    <a:p>
                      <a:pPr indent="0" algn="ctr">
                        <a:buNone/>
                      </a:pPr>
                      <a:r>
                        <a:rPr lang="en-US" sz="1800" b="0" strike="noStrike" spc="-1">
                          <a:solidFill>
                            <a:srgbClr val="000000"/>
                          </a:solidFill>
                          <a:latin typeface="Arial" panose="020B0604020202020204"/>
                        </a:rPr>
                        <a:t>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chemeClr val="bg1"/>
                          </a:solidFill>
                          <a:latin typeface="Arial" panose="020B0604020202020204"/>
                        </a:rPr>
                        <a:t>1</a:t>
                      </a:r>
                      <a:endParaRPr lang="en-US" sz="1800" b="0" strike="noStrike" spc="-1">
                        <a:solidFill>
                          <a:schemeClr val="bg1"/>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0000"/>
                    </a:solidFill>
                  </a:tcPr>
                </a:tc>
                <a:tc>
                  <a:txBody>
                    <a:bodyPr>
                      <a:spAutoFit/>
                    </a:bodyPr>
                    <a:p>
                      <a:pPr indent="0" algn="ctr">
                        <a:buNone/>
                      </a:pPr>
                      <a:r>
                        <a:rPr lang="en-US" sz="1800" b="0" strike="noStrike" spc="-1">
                          <a:solidFill>
                            <a:srgbClr val="000000"/>
                          </a:solidFill>
                          <a:latin typeface="Arial" panose="020B0604020202020204"/>
                        </a:rPr>
                        <a:t>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2765">
                <a:tc>
                  <a:txBody>
                    <a:bodyPr>
                      <a:spAutoFit/>
                    </a:bodyPr>
                    <a:p>
                      <a:pPr indent="0" algn="ctr">
                        <a:buNone/>
                      </a:pPr>
                      <a:r>
                        <a:rPr lang="en-US" sz="1800" b="0" strike="noStrike" spc="-1">
                          <a:solidFill>
                            <a:srgbClr val="000000"/>
                          </a:solidFill>
                          <a:latin typeface="Arial" panose="020B0604020202020204"/>
                        </a:rPr>
                        <a:t>5</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6</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7</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8</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9</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spAutoFit/>
                    </a:bodyPr>
                    <a:p>
                      <a:pPr indent="0" algn="ctr">
                        <a:buNone/>
                      </a:pPr>
                      <a:r>
                        <a:rPr lang="en-US" sz="1800" b="0" strike="noStrike" spc="-1">
                          <a:solidFill>
                            <a:srgbClr val="000000"/>
                          </a:solidFill>
                          <a:latin typeface="Arial" panose="020B0604020202020204"/>
                        </a:rPr>
                        <a:t>10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13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p>
                      <a:pPr indent="0" algn="ctr">
                        <a:buNone/>
                      </a:pPr>
                      <a:r>
                        <a:rPr lang="en-US" altLang="en-US" sz="1800" b="0" strike="noStrike" spc="-1">
                          <a:solidFill>
                            <a:srgbClr val="000000"/>
                          </a:solidFill>
                          <a:latin typeface="Arial" panose="020B0604020202020204"/>
                        </a:rPr>
                        <a:t>15</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16</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17</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18</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19</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4035">
                <a:tc>
                  <a:txBody>
                    <a:bodyPr>
                      <a:spAutoFit/>
                    </a:bodyPr>
                    <a:p>
                      <a:pPr indent="0" algn="ctr">
                        <a:buNone/>
                      </a:pPr>
                      <a:r>
                        <a:rPr lang="en-US" sz="1800" b="0" strike="noStrike" spc="-1">
                          <a:solidFill>
                            <a:srgbClr val="000000"/>
                          </a:solidFill>
                          <a:latin typeface="Arial" panose="020B0604020202020204"/>
                        </a:rPr>
                        <a:t>20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FF00"/>
                    </a:solidFill>
                  </a:tcPr>
                </a:tc>
              </a:tr>
            </a:tbl>
          </a:graphicData>
        </a:graphic>
      </p:graphicFrame>
      <p:sp>
        <p:nvSpPr>
          <p:cNvPr id="88" name="文本框 87"/>
          <p:cNvSpPr txBox="1"/>
          <p:nvPr/>
        </p:nvSpPr>
        <p:spPr>
          <a:xfrm>
            <a:off x="429260" y="414655"/>
            <a:ext cx="1800225" cy="457835"/>
          </a:xfrm>
          <a:prstGeom prst="rect">
            <a:avLst/>
          </a:prstGeom>
          <a:noFill/>
          <a:ln w="0">
            <a:noFill/>
          </a:ln>
        </p:spPr>
        <p:txBody>
          <a:bodyPr lIns="90000" tIns="45000" rIns="90000" bIns="45000" anchor="t">
            <a:spAutoFit/>
          </a:bodyPr>
          <a:p>
            <a:r>
              <a:rPr lang="en-US" sz="2400" b="0" strike="noStrike" spc="-1">
                <a:solidFill>
                  <a:srgbClr val="000000"/>
                </a:solidFill>
                <a:latin typeface="Arial" panose="020B0604020202020204"/>
              </a:rPr>
              <a:t>Map:</a:t>
            </a:r>
            <a:endParaRPr lang="en-US" sz="2400" b="0" strike="noStrike" spc="-1">
              <a:solidFill>
                <a:srgbClr val="000000"/>
              </a:solidFill>
              <a:latin typeface="Arial" panose="020B0604020202020204"/>
            </a:endParaRPr>
          </a:p>
        </p:txBody>
      </p:sp>
      <p:graphicFrame>
        <p:nvGraphicFramePr>
          <p:cNvPr id="85" name="表格 84"/>
          <p:cNvGraphicFramePr/>
          <p:nvPr/>
        </p:nvGraphicFramePr>
        <p:xfrm>
          <a:off x="6704675" y="872760"/>
          <a:ext cx="4674240" cy="468000"/>
        </p:xfrm>
        <a:graphic>
          <a:graphicData uri="http://schemas.openxmlformats.org/drawingml/2006/table">
            <a:tbl>
              <a:tblPr/>
              <a:tblGrid>
                <a:gridCol w="1168560"/>
                <a:gridCol w="1168560"/>
                <a:gridCol w="1168560"/>
                <a:gridCol w="1168560"/>
              </a:tblGrid>
              <a:tr h="467995">
                <a:tc>
                  <a:txBody>
                    <a:bodyPr>
                      <a:spAutoFit/>
                    </a:bodyPr>
                    <a:p>
                      <a:pPr algn="ctr"/>
                      <a:r>
                        <a:rPr lang="en-US" sz="1800" b="0" strike="noStrike" spc="-1">
                          <a:solidFill>
                            <a:srgbClr val="000000"/>
                          </a:solidFill>
                          <a:latin typeface="Arial" panose="020B0604020202020204"/>
                        </a:rPr>
                        <a:t>Grass</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algn="ctr"/>
                      <a:r>
                        <a:rPr lang="en-US" sz="1800" b="0" strike="noStrike" spc="-1">
                          <a:solidFill>
                            <a:srgbClr val="000000"/>
                          </a:solidFill>
                          <a:latin typeface="Arial" panose="020B0604020202020204"/>
                        </a:rPr>
                        <a:t>Water</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algn="ctr"/>
                      <a:r>
                        <a:rPr lang="en-US" sz="1800" b="0" strike="noStrike" spc="-1">
                          <a:solidFill>
                            <a:srgbClr val="FFFFFF"/>
                          </a:solidFill>
                          <a:latin typeface="Arial" panose="020B0604020202020204"/>
                        </a:rPr>
                        <a:t>Start</a:t>
                      </a:r>
                      <a:endParaRPr lang="en-US" sz="1800" b="0" strike="noStrike" spc="-1">
                        <a:solidFill>
                          <a:srgbClr val="FFFFFF"/>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0000"/>
                    </a:solidFill>
                  </a:tcPr>
                </a:tc>
                <a:tc>
                  <a:txBody>
                    <a:bodyPr>
                      <a:spAutoFit/>
                    </a:bodyPr>
                    <a:p>
                      <a:pPr algn="ctr"/>
                      <a:r>
                        <a:rPr lang="en-US" sz="1800" b="0" strike="noStrike" spc="-1">
                          <a:solidFill>
                            <a:srgbClr val="000000"/>
                          </a:solidFill>
                          <a:latin typeface="Arial" panose="020B0604020202020204"/>
                        </a:rPr>
                        <a:t>Goal</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FF00"/>
                    </a:solidFill>
                  </a:tcPr>
                </a:tc>
              </a:tr>
            </a:tbl>
          </a:graphicData>
        </a:graphic>
      </p:graphicFrame>
      <p:sp>
        <p:nvSpPr>
          <p:cNvPr id="87" name="文本框 86"/>
          <p:cNvSpPr txBox="1"/>
          <p:nvPr/>
        </p:nvSpPr>
        <p:spPr>
          <a:xfrm>
            <a:off x="6705105" y="414765"/>
            <a:ext cx="1800000" cy="457835"/>
          </a:xfrm>
          <a:prstGeom prst="rect">
            <a:avLst/>
          </a:prstGeom>
          <a:noFill/>
          <a:ln w="0">
            <a:noFill/>
          </a:ln>
        </p:spPr>
        <p:txBody>
          <a:bodyPr lIns="90000" tIns="45000" rIns="90000" bIns="45000" anchor="t">
            <a:spAutoFit/>
          </a:bodyPr>
          <a:p>
            <a:r>
              <a:rPr lang="en-US" sz="2400" b="0" strike="noStrike" spc="-1">
                <a:solidFill>
                  <a:srgbClr val="000000"/>
                </a:solidFill>
                <a:latin typeface="Arial" panose="020B0604020202020204"/>
              </a:rPr>
              <a:t>Legend:</a:t>
            </a:r>
            <a:endParaRPr lang="en-US" sz="2400" b="0" strike="noStrike" spc="-1">
              <a:solidFill>
                <a:srgbClr val="000000"/>
              </a:solidFill>
              <a:latin typeface="Arial" panose="020B0604020202020204"/>
            </a:endParaRPr>
          </a:p>
        </p:txBody>
      </p:sp>
      <p:graphicFrame>
        <p:nvGraphicFramePr>
          <p:cNvPr id="4" name="表格 3"/>
          <p:cNvGraphicFramePr/>
          <p:nvPr>
            <p:custDataLst>
              <p:tags r:id="rId1"/>
            </p:custDataLst>
          </p:nvPr>
        </p:nvGraphicFramePr>
        <p:xfrm>
          <a:off x="6704965" y="2748280"/>
          <a:ext cx="4676140" cy="786130"/>
        </p:xfrm>
        <a:graphic>
          <a:graphicData uri="http://schemas.openxmlformats.org/drawingml/2006/table">
            <a:tbl>
              <a:tblPr firstRow="1" bandRow="1">
                <a:tableStyleId>{5C22544A-7EE6-4342-B048-85BDC9FD1C3A}</a:tableStyleId>
              </a:tblPr>
              <a:tblGrid>
                <a:gridCol w="1169035"/>
                <a:gridCol w="1169035"/>
                <a:gridCol w="1169035"/>
                <a:gridCol w="1169035"/>
              </a:tblGrid>
              <a:tr h="393065">
                <a:tc>
                  <a:txBody>
                    <a:bodyPr/>
                    <a:p>
                      <a:pPr algn="r">
                        <a:buNone/>
                      </a:pPr>
                      <a:r>
                        <a:rPr lang="en-CA" altLang="zh-CN"/>
                        <a:t>Value</a:t>
                      </a:r>
                      <a:endParaRPr lang="en-CA" altLang="zh-CN"/>
                    </a:p>
                  </a:txBody>
                  <a:tcPr anchor="ctr" anchorCtr="0"/>
                </a:tc>
                <a:tc>
                  <a:txBody>
                    <a:bodyPr/>
                    <a:p>
                      <a:pPr algn="ctr">
                        <a:buNone/>
                      </a:pPr>
                      <a:r>
                        <a:rPr lang="en-CA" altLang="zh-CN"/>
                        <a:t>2</a:t>
                      </a:r>
                      <a:endParaRPr lang="en-CA" altLang="zh-CN"/>
                    </a:p>
                  </a:txBody>
                  <a:tcPr anchor="ctr" anchorCtr="0"/>
                </a:tc>
                <a:tc>
                  <a:txBody>
                    <a:bodyPr/>
                    <a:p>
                      <a:pPr algn="ctr">
                        <a:buNone/>
                      </a:pPr>
                      <a:r>
                        <a:rPr lang="en-CA" altLang="zh-CN"/>
                        <a:t>7</a:t>
                      </a:r>
                      <a:endParaRPr lang="en-CA" altLang="zh-CN"/>
                    </a:p>
                  </a:txBody>
                  <a:tcPr anchor="ctr" anchorCtr="0"/>
                </a:tc>
                <a:tc>
                  <a:txBody>
                    <a:bodyPr/>
                    <a:p>
                      <a:pPr algn="ctr">
                        <a:buNone/>
                      </a:pPr>
                      <a:r>
                        <a:rPr lang="en-CA" altLang="zh-CN"/>
                        <a:t>12</a:t>
                      </a:r>
                      <a:endParaRPr lang="en-CA" altLang="zh-CN"/>
                    </a:p>
                  </a:txBody>
                  <a:tcPr anchor="ctr" anchorCtr="0"/>
                </a:tc>
              </a:tr>
              <a:tr h="393065">
                <a:tc>
                  <a:txBody>
                    <a:bodyPr/>
                    <a:p>
                      <a:pPr algn="r">
                        <a:buNone/>
                      </a:pPr>
                      <a:r>
                        <a:rPr lang="en-CA" altLang="zh-CN"/>
                        <a:t>Index</a:t>
                      </a:r>
                      <a:endParaRPr lang="en-CA" altLang="zh-CN"/>
                    </a:p>
                  </a:txBody>
                  <a:tcPr anchor="ctr" anchorCtr="0"/>
                </a:tc>
                <a:tc>
                  <a:txBody>
                    <a:bodyPr/>
                    <a:p>
                      <a:pPr algn="ctr">
                        <a:buNone/>
                      </a:pPr>
                      <a:r>
                        <a:rPr lang="en-CA" altLang="zh-CN"/>
                        <a:t>0</a:t>
                      </a:r>
                      <a:endParaRPr lang="en-CA" altLang="zh-CN"/>
                    </a:p>
                  </a:txBody>
                  <a:tcPr anchor="ctr" anchorCtr="0"/>
                </a:tc>
                <a:tc>
                  <a:txBody>
                    <a:bodyPr/>
                    <a:p>
                      <a:pPr algn="ctr">
                        <a:buNone/>
                      </a:pPr>
                      <a:r>
                        <a:rPr lang="en-CA" altLang="zh-CN"/>
                        <a:t>1</a:t>
                      </a:r>
                      <a:endParaRPr lang="en-CA" altLang="zh-CN"/>
                    </a:p>
                  </a:txBody>
                  <a:tcPr anchor="ctr" anchorCtr="0"/>
                </a:tc>
                <a:tc>
                  <a:txBody>
                    <a:bodyPr/>
                    <a:p>
                      <a:pPr algn="ctr">
                        <a:buNone/>
                      </a:pPr>
                      <a:r>
                        <a:rPr lang="en-CA" altLang="zh-CN"/>
                        <a:t>2</a:t>
                      </a:r>
                      <a:endParaRPr lang="en-CA" altLang="zh-CN"/>
                    </a:p>
                  </a:txBody>
                  <a:tcPr anchor="ctr" anchorCtr="0"/>
                </a:tc>
              </a:tr>
            </a:tbl>
          </a:graphicData>
        </a:graphic>
      </p:graphicFrame>
      <p:sp>
        <p:nvSpPr>
          <p:cNvPr id="5" name="文本框 4"/>
          <p:cNvSpPr txBox="1"/>
          <p:nvPr/>
        </p:nvSpPr>
        <p:spPr>
          <a:xfrm>
            <a:off x="6706870" y="2290445"/>
            <a:ext cx="2466340" cy="457835"/>
          </a:xfrm>
          <a:prstGeom prst="rect">
            <a:avLst/>
          </a:prstGeom>
          <a:noFill/>
          <a:ln w="0">
            <a:noFill/>
          </a:ln>
        </p:spPr>
        <p:txBody>
          <a:bodyPr wrap="square" lIns="90000" tIns="45000" rIns="90000" bIns="45000" anchor="t">
            <a:spAutoFit/>
          </a:bodyPr>
          <a:p>
            <a:r>
              <a:rPr lang="en-CA" altLang="en-US" sz="2400" b="0" strike="noStrike" spc="-1">
                <a:solidFill>
                  <a:srgbClr val="000000"/>
                </a:solidFill>
                <a:latin typeface="Arial" panose="020B0604020202020204"/>
              </a:rPr>
              <a:t>Water Aarray</a:t>
            </a:r>
            <a:r>
              <a:rPr lang="en-US" sz="2400" b="0" strike="noStrike" spc="-1">
                <a:solidFill>
                  <a:srgbClr val="000000"/>
                </a:solidFill>
                <a:latin typeface="Arial" panose="020B0604020202020204"/>
              </a:rPr>
              <a:t>:</a:t>
            </a:r>
            <a:endParaRPr lang="en-US" sz="2400" b="0" strike="noStrike" spc="-1">
              <a:solidFill>
                <a:srgbClr val="000000"/>
              </a:solidFill>
              <a:latin typeface="Arial" panose="020B0604020202020204"/>
            </a:endParaRPr>
          </a:p>
        </p:txBody>
      </p:sp>
      <p:graphicFrame>
        <p:nvGraphicFramePr>
          <p:cNvPr id="7" name="表格 6"/>
          <p:cNvGraphicFramePr/>
          <p:nvPr>
            <p:custDataLst>
              <p:tags r:id="rId2"/>
            </p:custDataLst>
          </p:nvPr>
        </p:nvGraphicFramePr>
        <p:xfrm>
          <a:off x="332105" y="4093210"/>
          <a:ext cx="11452225" cy="828675"/>
        </p:xfrm>
        <a:graphic>
          <a:graphicData uri="http://schemas.openxmlformats.org/drawingml/2006/table">
            <a:tbl>
              <a:tblPr firstRow="1" bandRow="1">
                <a:tableStyleId>{5C22544A-7EE6-4342-B048-85BDC9FD1C3A}</a:tableStyleId>
              </a:tblPr>
              <a:tblGrid>
                <a:gridCol w="868680"/>
                <a:gridCol w="423545"/>
                <a:gridCol w="422910"/>
                <a:gridCol w="422910"/>
                <a:gridCol w="423545"/>
                <a:gridCol w="423545"/>
                <a:gridCol w="423545"/>
                <a:gridCol w="423545"/>
                <a:gridCol w="422910"/>
                <a:gridCol w="423545"/>
                <a:gridCol w="422910"/>
                <a:gridCol w="424815"/>
                <a:gridCol w="422275"/>
                <a:gridCol w="422910"/>
                <a:gridCol w="423545"/>
                <a:gridCol w="423545"/>
                <a:gridCol w="422910"/>
                <a:gridCol w="424180"/>
                <a:gridCol w="422910"/>
                <a:gridCol w="424180"/>
                <a:gridCol w="422910"/>
                <a:gridCol w="422275"/>
                <a:gridCol w="423545"/>
                <a:gridCol w="424180"/>
                <a:gridCol w="423545"/>
                <a:gridCol w="422910"/>
              </a:tblGrid>
              <a:tr h="447675">
                <a:tc>
                  <a:txBody>
                    <a:bodyPr/>
                    <a:p>
                      <a:pPr algn="r">
                        <a:buNone/>
                      </a:pPr>
                      <a:r>
                        <a:rPr lang="en-CA" altLang="zh-CN"/>
                        <a:t>Value</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solidFill>
                            <a:srgbClr val="FF0000"/>
                          </a:solidFill>
                        </a:rPr>
                        <a:t>1</a:t>
                      </a:r>
                      <a:endParaRPr lang="en-CA" altLang="zh-CN">
                        <a:solidFill>
                          <a:srgbClr val="FF0000"/>
                        </a:solidFill>
                      </a:endParaRPr>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solidFill>
                            <a:srgbClr val="FF0000"/>
                          </a:solidFill>
                        </a:rPr>
                        <a:t>1</a:t>
                      </a:r>
                      <a:endParaRPr lang="en-CA" altLang="zh-CN">
                        <a:solidFill>
                          <a:srgbClr val="FF0000"/>
                        </a:solidFill>
                      </a:endParaRPr>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solidFill>
                            <a:srgbClr val="FF0000"/>
                          </a:solidFill>
                        </a:rPr>
                        <a:t>1</a:t>
                      </a:r>
                      <a:endParaRPr lang="en-CA" altLang="zh-CN">
                        <a:solidFill>
                          <a:srgbClr val="FF0000"/>
                        </a:solidFill>
                      </a:endParaRPr>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r>
              <a:tr h="381000">
                <a:tc>
                  <a:txBody>
                    <a:bodyPr/>
                    <a:p>
                      <a:pPr algn="r">
                        <a:buNone/>
                      </a:pPr>
                      <a:r>
                        <a:rPr lang="en-CA" altLang="zh-CN"/>
                        <a:t>Index</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1</a:t>
                      </a:r>
                      <a:endParaRPr lang="en-CA" altLang="zh-CN"/>
                    </a:p>
                  </a:txBody>
                  <a:tcPr/>
                </a:tc>
                <a:tc>
                  <a:txBody>
                    <a:bodyPr/>
                    <a:p>
                      <a:pPr algn="ctr">
                        <a:buNone/>
                      </a:pPr>
                      <a:r>
                        <a:rPr lang="en-CA" altLang="zh-CN"/>
                        <a:t>2</a:t>
                      </a:r>
                      <a:endParaRPr lang="en-CA" altLang="zh-CN"/>
                    </a:p>
                  </a:txBody>
                  <a:tcPr/>
                </a:tc>
                <a:tc>
                  <a:txBody>
                    <a:bodyPr/>
                    <a:p>
                      <a:pPr algn="ctr">
                        <a:buNone/>
                      </a:pPr>
                      <a:r>
                        <a:rPr lang="en-CA" altLang="zh-CN"/>
                        <a:t>3</a:t>
                      </a:r>
                      <a:endParaRPr lang="en-CA" altLang="zh-CN"/>
                    </a:p>
                  </a:txBody>
                  <a:tcPr/>
                </a:tc>
                <a:tc>
                  <a:txBody>
                    <a:bodyPr/>
                    <a:p>
                      <a:pPr algn="ctr">
                        <a:buNone/>
                      </a:pPr>
                      <a:r>
                        <a:rPr lang="en-CA" altLang="zh-CN"/>
                        <a:t>4</a:t>
                      </a:r>
                      <a:endParaRPr lang="en-CA" altLang="zh-CN"/>
                    </a:p>
                  </a:txBody>
                  <a:tcPr/>
                </a:tc>
                <a:tc>
                  <a:txBody>
                    <a:bodyPr/>
                    <a:p>
                      <a:pPr algn="ctr">
                        <a:buNone/>
                      </a:pPr>
                      <a:r>
                        <a:rPr lang="en-CA" altLang="zh-CN"/>
                        <a:t>5</a:t>
                      </a:r>
                      <a:endParaRPr lang="en-CA" altLang="zh-CN"/>
                    </a:p>
                  </a:txBody>
                  <a:tcPr/>
                </a:tc>
                <a:tc>
                  <a:txBody>
                    <a:bodyPr/>
                    <a:p>
                      <a:pPr algn="ctr">
                        <a:buNone/>
                      </a:pPr>
                      <a:r>
                        <a:rPr lang="en-CA" altLang="zh-CN"/>
                        <a:t>6</a:t>
                      </a:r>
                      <a:endParaRPr lang="en-CA" altLang="zh-CN"/>
                    </a:p>
                  </a:txBody>
                  <a:tcPr/>
                </a:tc>
                <a:tc>
                  <a:txBody>
                    <a:bodyPr/>
                    <a:p>
                      <a:pPr algn="ctr">
                        <a:buNone/>
                      </a:pPr>
                      <a:r>
                        <a:rPr lang="en-CA" altLang="zh-CN"/>
                        <a:t>7</a:t>
                      </a:r>
                      <a:endParaRPr lang="en-CA" altLang="zh-CN"/>
                    </a:p>
                  </a:txBody>
                  <a:tcPr/>
                </a:tc>
                <a:tc>
                  <a:txBody>
                    <a:bodyPr/>
                    <a:p>
                      <a:pPr algn="ctr">
                        <a:buNone/>
                      </a:pPr>
                      <a:r>
                        <a:rPr lang="en-CA" altLang="zh-CN"/>
                        <a:t>8</a:t>
                      </a:r>
                      <a:endParaRPr lang="en-CA" altLang="zh-CN"/>
                    </a:p>
                  </a:txBody>
                  <a:tcPr/>
                </a:tc>
                <a:tc>
                  <a:txBody>
                    <a:bodyPr/>
                    <a:p>
                      <a:pPr algn="ctr">
                        <a:buNone/>
                      </a:pPr>
                      <a:r>
                        <a:rPr lang="en-CA" altLang="zh-CN"/>
                        <a:t>9</a:t>
                      </a:r>
                      <a:endParaRPr lang="en-CA" altLang="zh-CN"/>
                    </a:p>
                  </a:txBody>
                  <a:tcPr/>
                </a:tc>
                <a:tc>
                  <a:txBody>
                    <a:bodyPr/>
                    <a:p>
                      <a:pPr algn="ctr">
                        <a:buNone/>
                      </a:pPr>
                      <a:r>
                        <a:rPr lang="en-CA" altLang="zh-CN"/>
                        <a:t>10</a:t>
                      </a:r>
                      <a:endParaRPr lang="en-CA" altLang="zh-CN"/>
                    </a:p>
                  </a:txBody>
                  <a:tcPr/>
                </a:tc>
                <a:tc>
                  <a:txBody>
                    <a:bodyPr/>
                    <a:p>
                      <a:pPr algn="ctr">
                        <a:buNone/>
                      </a:pPr>
                      <a:r>
                        <a:rPr lang="en-CA" altLang="zh-CN"/>
                        <a:t>11</a:t>
                      </a:r>
                      <a:endParaRPr lang="en-CA" altLang="zh-CN"/>
                    </a:p>
                  </a:txBody>
                  <a:tcPr/>
                </a:tc>
                <a:tc>
                  <a:txBody>
                    <a:bodyPr/>
                    <a:p>
                      <a:pPr algn="ctr">
                        <a:buNone/>
                      </a:pPr>
                      <a:r>
                        <a:rPr lang="en-CA" altLang="zh-CN"/>
                        <a:t>12</a:t>
                      </a:r>
                      <a:endParaRPr lang="en-CA" altLang="zh-CN"/>
                    </a:p>
                  </a:txBody>
                  <a:tcPr/>
                </a:tc>
                <a:tc>
                  <a:txBody>
                    <a:bodyPr/>
                    <a:p>
                      <a:pPr algn="ctr">
                        <a:buNone/>
                      </a:pPr>
                      <a:r>
                        <a:rPr lang="en-CA" altLang="zh-CN"/>
                        <a:t>13</a:t>
                      </a:r>
                      <a:endParaRPr lang="en-CA" altLang="zh-CN"/>
                    </a:p>
                  </a:txBody>
                  <a:tcPr/>
                </a:tc>
                <a:tc>
                  <a:txBody>
                    <a:bodyPr/>
                    <a:p>
                      <a:pPr algn="ctr">
                        <a:buNone/>
                      </a:pPr>
                      <a:r>
                        <a:rPr lang="en-CA" altLang="zh-CN"/>
                        <a:t>14</a:t>
                      </a:r>
                      <a:endParaRPr lang="en-CA" altLang="zh-CN"/>
                    </a:p>
                  </a:txBody>
                  <a:tcPr/>
                </a:tc>
                <a:tc>
                  <a:txBody>
                    <a:bodyPr/>
                    <a:p>
                      <a:pPr algn="ctr">
                        <a:buNone/>
                      </a:pPr>
                      <a:r>
                        <a:rPr lang="en-CA" altLang="zh-CN"/>
                        <a:t>15</a:t>
                      </a:r>
                      <a:endParaRPr lang="en-CA" altLang="zh-CN"/>
                    </a:p>
                  </a:txBody>
                  <a:tcPr/>
                </a:tc>
                <a:tc>
                  <a:txBody>
                    <a:bodyPr/>
                    <a:p>
                      <a:pPr algn="ctr">
                        <a:buNone/>
                      </a:pPr>
                      <a:r>
                        <a:rPr lang="en-CA" altLang="zh-CN"/>
                        <a:t>16</a:t>
                      </a:r>
                      <a:endParaRPr lang="en-CA" altLang="zh-CN"/>
                    </a:p>
                  </a:txBody>
                  <a:tcPr/>
                </a:tc>
                <a:tc>
                  <a:txBody>
                    <a:bodyPr/>
                    <a:p>
                      <a:pPr algn="ctr">
                        <a:buNone/>
                      </a:pPr>
                      <a:r>
                        <a:rPr lang="en-CA" altLang="zh-CN"/>
                        <a:t>17</a:t>
                      </a:r>
                      <a:endParaRPr lang="en-CA" altLang="zh-CN"/>
                    </a:p>
                  </a:txBody>
                  <a:tcPr/>
                </a:tc>
                <a:tc>
                  <a:txBody>
                    <a:bodyPr/>
                    <a:p>
                      <a:pPr algn="ctr">
                        <a:buNone/>
                      </a:pPr>
                      <a:r>
                        <a:rPr lang="en-CA" altLang="zh-CN"/>
                        <a:t>18</a:t>
                      </a:r>
                      <a:endParaRPr lang="en-CA" altLang="zh-CN"/>
                    </a:p>
                  </a:txBody>
                  <a:tcPr/>
                </a:tc>
                <a:tc>
                  <a:txBody>
                    <a:bodyPr/>
                    <a:p>
                      <a:pPr algn="ctr">
                        <a:buNone/>
                      </a:pPr>
                      <a:r>
                        <a:rPr lang="en-CA" altLang="zh-CN"/>
                        <a:t>19</a:t>
                      </a:r>
                      <a:endParaRPr lang="en-CA" altLang="zh-CN"/>
                    </a:p>
                  </a:txBody>
                  <a:tcPr/>
                </a:tc>
                <a:tc>
                  <a:txBody>
                    <a:bodyPr/>
                    <a:p>
                      <a:pPr algn="ctr">
                        <a:buNone/>
                      </a:pPr>
                      <a:r>
                        <a:rPr lang="en-CA" altLang="zh-CN"/>
                        <a:t>20</a:t>
                      </a:r>
                      <a:endParaRPr lang="en-CA" altLang="zh-CN"/>
                    </a:p>
                  </a:txBody>
                  <a:tcPr/>
                </a:tc>
                <a:tc>
                  <a:txBody>
                    <a:bodyPr/>
                    <a:p>
                      <a:pPr algn="ctr">
                        <a:buNone/>
                      </a:pPr>
                      <a:r>
                        <a:rPr lang="en-CA" altLang="zh-CN"/>
                        <a:t>21</a:t>
                      </a:r>
                      <a:endParaRPr lang="en-CA" altLang="zh-CN"/>
                    </a:p>
                  </a:txBody>
                  <a:tcPr/>
                </a:tc>
                <a:tc>
                  <a:txBody>
                    <a:bodyPr/>
                    <a:p>
                      <a:pPr algn="ctr">
                        <a:buNone/>
                      </a:pPr>
                      <a:r>
                        <a:rPr lang="en-CA" altLang="zh-CN"/>
                        <a:t>22</a:t>
                      </a:r>
                      <a:endParaRPr lang="en-CA" altLang="zh-CN"/>
                    </a:p>
                  </a:txBody>
                  <a:tcPr/>
                </a:tc>
                <a:tc>
                  <a:txBody>
                    <a:bodyPr/>
                    <a:p>
                      <a:pPr algn="ctr">
                        <a:buNone/>
                      </a:pPr>
                      <a:r>
                        <a:rPr lang="en-CA" altLang="zh-CN"/>
                        <a:t>23</a:t>
                      </a:r>
                      <a:endParaRPr lang="en-CA" altLang="zh-CN"/>
                    </a:p>
                  </a:txBody>
                  <a:tcPr/>
                </a:tc>
                <a:tc>
                  <a:txBody>
                    <a:bodyPr/>
                    <a:p>
                      <a:pPr algn="ctr">
                        <a:buNone/>
                      </a:pPr>
                      <a:r>
                        <a:rPr lang="en-CA" altLang="zh-CN"/>
                        <a:t>24</a:t>
                      </a:r>
                      <a:endParaRPr lang="en-CA" altLang="zh-CN"/>
                    </a:p>
                  </a:txBody>
                  <a:tcPr/>
                </a:tc>
              </a:tr>
            </a:tbl>
          </a:graphicData>
        </a:graphic>
      </p:graphicFrame>
      <p:sp>
        <p:nvSpPr>
          <p:cNvPr id="8" name="文本框 7"/>
          <p:cNvSpPr txBox="1"/>
          <p:nvPr/>
        </p:nvSpPr>
        <p:spPr>
          <a:xfrm>
            <a:off x="429260" y="3635375"/>
            <a:ext cx="2183130" cy="457835"/>
          </a:xfrm>
          <a:prstGeom prst="rect">
            <a:avLst/>
          </a:prstGeom>
          <a:noFill/>
          <a:ln w="0">
            <a:noFill/>
          </a:ln>
        </p:spPr>
        <p:txBody>
          <a:bodyPr wrap="square" lIns="90000" tIns="45000" rIns="90000" bIns="45000" anchor="t">
            <a:spAutoFit/>
          </a:bodyPr>
          <a:p>
            <a:r>
              <a:rPr lang="en-US" sz="2400" b="0" strike="noStrike" spc="-1">
                <a:solidFill>
                  <a:srgbClr val="000000"/>
                </a:solidFill>
                <a:latin typeface="Arial" panose="020B0604020202020204"/>
              </a:rPr>
              <a:t>Map</a:t>
            </a:r>
            <a:r>
              <a:rPr lang="en-CA" altLang="en-US" sz="2400" b="0" strike="noStrike" spc="-1">
                <a:solidFill>
                  <a:srgbClr val="000000"/>
                </a:solidFill>
                <a:latin typeface="Arial" panose="020B0604020202020204"/>
              </a:rPr>
              <a:t> Buffer</a:t>
            </a:r>
            <a:r>
              <a:rPr lang="en-US" sz="2400" b="0" strike="noStrike" spc="-1">
                <a:solidFill>
                  <a:srgbClr val="000000"/>
                </a:solidFill>
                <a:latin typeface="Arial" panose="020B0604020202020204"/>
              </a:rPr>
              <a:t>:</a:t>
            </a:r>
            <a:endParaRPr lang="en-US" sz="2400" b="0" strike="noStrike" spc="-1">
              <a:solidFill>
                <a:srgbClr val="000000"/>
              </a:solidFill>
              <a:latin typeface="Arial" panose="020B0604020202020204"/>
            </a:endParaRPr>
          </a:p>
        </p:txBody>
      </p:sp>
      <p:graphicFrame>
        <p:nvGraphicFramePr>
          <p:cNvPr id="9" name="表格 8"/>
          <p:cNvGraphicFramePr/>
          <p:nvPr>
            <p:custDataLst>
              <p:tags r:id="rId3"/>
            </p:custDataLst>
          </p:nvPr>
        </p:nvGraphicFramePr>
        <p:xfrm>
          <a:off x="332105" y="5633720"/>
          <a:ext cx="11452225" cy="828675"/>
        </p:xfrm>
        <a:graphic>
          <a:graphicData uri="http://schemas.openxmlformats.org/drawingml/2006/table">
            <a:tbl>
              <a:tblPr firstRow="1" bandRow="1">
                <a:tableStyleId>{5C22544A-7EE6-4342-B048-85BDC9FD1C3A}</a:tableStyleId>
              </a:tblPr>
              <a:tblGrid>
                <a:gridCol w="868680"/>
                <a:gridCol w="423545"/>
                <a:gridCol w="422910"/>
                <a:gridCol w="422910"/>
                <a:gridCol w="423545"/>
                <a:gridCol w="423545"/>
                <a:gridCol w="423545"/>
                <a:gridCol w="423545"/>
                <a:gridCol w="422910"/>
                <a:gridCol w="423545"/>
                <a:gridCol w="422910"/>
                <a:gridCol w="424815"/>
                <a:gridCol w="422275"/>
                <a:gridCol w="422910"/>
                <a:gridCol w="423545"/>
                <a:gridCol w="423545"/>
                <a:gridCol w="422910"/>
                <a:gridCol w="424180"/>
                <a:gridCol w="422910"/>
                <a:gridCol w="424180"/>
                <a:gridCol w="422910"/>
                <a:gridCol w="422275"/>
                <a:gridCol w="423545"/>
                <a:gridCol w="424180"/>
                <a:gridCol w="423545"/>
                <a:gridCol w="422910"/>
              </a:tblGrid>
              <a:tr h="447675">
                <a:tc>
                  <a:txBody>
                    <a:bodyPr/>
                    <a:p>
                      <a:pPr algn="r">
                        <a:buNone/>
                      </a:pPr>
                      <a:r>
                        <a:rPr lang="en-CA" altLang="zh-CN"/>
                        <a:t>Value</a:t>
                      </a:r>
                      <a:endParaRPr lang="en-CA" altLang="zh-CN"/>
                    </a:p>
                  </a:txBody>
                  <a:tcPr/>
                </a:tc>
                <a:tc>
                  <a:txBody>
                    <a:bodyPr/>
                    <a:p>
                      <a:pPr algn="ctr">
                        <a:buNone/>
                      </a:pPr>
                      <a:r>
                        <a:rPr lang="en-CA" altLang="zh-CN"/>
                        <a:t>-1</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lnR w="19050" cmpd="sng">
                      <a:solidFill>
                        <a:schemeClr val="bg1"/>
                      </a:solidFill>
                      <a:prstDash val="solid"/>
                    </a:lnR>
                  </a:tcPr>
                </a:tc>
                <a:tc>
                  <a:txBody>
                    <a:bodyPr/>
                    <a:p>
                      <a:pPr algn="ctr">
                        <a:buNone/>
                      </a:pPr>
                      <a:r>
                        <a:rPr lang="en-CA" altLang="zh-CN"/>
                        <a:t>1</a:t>
                      </a:r>
                      <a:endParaRPr lang="en-CA" altLang="zh-CN"/>
                    </a:p>
                  </a:txBody>
                  <a:tcPr>
                    <a:lnL w="19050" cmpd="sng">
                      <a:solidFill>
                        <a:schemeClr val="bg1"/>
                      </a:solidFill>
                      <a:prstDash val="solid"/>
                    </a:lnL>
                  </a:tcPr>
                </a:tc>
                <a:tc>
                  <a:txBody>
                    <a:bodyPr/>
                    <a:p>
                      <a:pPr algn="ctr">
                        <a:buNone/>
                      </a:pPr>
                      <a:r>
                        <a:rPr lang="en-CA" altLang="zh-CN"/>
                        <a:t>0</a:t>
                      </a:r>
                      <a:endParaRPr lang="en-CA" altLang="zh-CN"/>
                    </a:p>
                  </a:txBody>
                  <a:tcPr/>
                </a:tc>
                <a:tc>
                  <a:txBody>
                    <a:bodyPr/>
                    <a:p>
                      <a:pPr algn="ctr">
                        <a:buNone/>
                      </a:pPr>
                      <a:r>
                        <a:rPr lang="en-CA" altLang="zh-CN"/>
                        <a:t>7</a:t>
                      </a:r>
                      <a:endParaRPr lang="en-CA" altLang="zh-CN"/>
                    </a:p>
                  </a:txBody>
                  <a:tcPr>
                    <a:lnR w="19050" cmpd="sng">
                      <a:solidFill>
                        <a:schemeClr val="bg1"/>
                      </a:solidFill>
                      <a:prstDash val="solid"/>
                    </a:lnR>
                  </a:tcPr>
                </a:tc>
                <a:tc>
                  <a:txBody>
                    <a:bodyPr/>
                    <a:p>
                      <a:pPr algn="ctr">
                        <a:buNone/>
                      </a:pPr>
                      <a:r>
                        <a:rPr lang="en-CA" altLang="zh-CN"/>
                        <a:t>-1</a:t>
                      </a:r>
                      <a:endParaRPr lang="en-CA" altLang="zh-CN"/>
                    </a:p>
                  </a:txBody>
                  <a:tcPr>
                    <a:lnL w="19050" cmpd="sng">
                      <a:solidFill>
                        <a:schemeClr val="bg1"/>
                      </a:solidFill>
                      <a:prstDash val="solid"/>
                    </a:lnL>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lnR w="19050" cmpd="sng">
                      <a:solidFill>
                        <a:schemeClr val="bg1"/>
                      </a:solidFill>
                      <a:prstDash val="solid"/>
                    </a:lnR>
                  </a:tcPr>
                </a:tc>
                <a:tc>
                  <a:txBody>
                    <a:bodyPr/>
                    <a:p>
                      <a:pPr algn="ctr">
                        <a:buNone/>
                      </a:pPr>
                      <a:r>
                        <a:rPr lang="en-CA" altLang="zh-CN"/>
                        <a:t>-1</a:t>
                      </a:r>
                      <a:endParaRPr lang="en-CA" altLang="zh-CN"/>
                    </a:p>
                  </a:txBody>
                  <a:tcPr>
                    <a:lnL w="19050" cmpd="sng">
                      <a:solidFill>
                        <a:schemeClr val="bg1"/>
                      </a:solidFill>
                      <a:prstDash val="solid"/>
                    </a:lnL>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lnR w="19050" cmpd="sng">
                      <a:solidFill>
                        <a:schemeClr val="bg1"/>
                      </a:solidFill>
                      <a:prstDash val="solid"/>
                    </a:lnR>
                  </a:tcPr>
                </a:tc>
                <a:tc>
                  <a:txBody>
                    <a:bodyPr/>
                    <a:p>
                      <a:pPr algn="ctr">
                        <a:buNone/>
                      </a:pPr>
                      <a:r>
                        <a:rPr lang="en-CA" altLang="zh-CN"/>
                        <a:t>-1</a:t>
                      </a:r>
                      <a:endParaRPr lang="en-CA" altLang="zh-CN"/>
                    </a:p>
                  </a:txBody>
                  <a:tcPr>
                    <a:lnL w="19050" cmpd="sng">
                      <a:solidFill>
                        <a:schemeClr val="bg1"/>
                      </a:solidFill>
                      <a:prstDash val="solid"/>
                    </a:lnL>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lnR w="19050" cmpd="sng">
                      <a:solidFill>
                        <a:schemeClr val="bg1"/>
                      </a:solidFill>
                      <a:prstDash val="solid"/>
                    </a:lnR>
                  </a:tcPr>
                </a:tc>
                <a:tc>
                  <a:txBody>
                    <a:bodyPr/>
                    <a:p>
                      <a:pPr algn="ctr">
                        <a:buNone/>
                      </a:pPr>
                      <a:r>
                        <a:rPr lang="en-CA" altLang="zh-CN"/>
                        <a:t>-1</a:t>
                      </a:r>
                      <a:endParaRPr lang="en-CA" altLang="zh-CN"/>
                    </a:p>
                  </a:txBody>
                  <a:tcPr>
                    <a:lnL w="19050" cmpd="sng">
                      <a:solidFill>
                        <a:schemeClr val="bg1"/>
                      </a:solidFill>
                      <a:prstDash val="solid"/>
                    </a:lnL>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lnR w="19050" cmpd="sng">
                      <a:solidFill>
                        <a:schemeClr val="bg1"/>
                      </a:solidFill>
                      <a:prstDash val="solid"/>
                    </a:lnR>
                  </a:tcPr>
                </a:tc>
                <a:tc>
                  <a:txBody>
                    <a:bodyPr/>
                    <a:p>
                      <a:pPr algn="ctr">
                        <a:buNone/>
                      </a:pPr>
                      <a:r>
                        <a:rPr lang="en-CA" altLang="zh-CN"/>
                        <a:t>-1</a:t>
                      </a:r>
                      <a:endParaRPr lang="en-CA" altLang="zh-CN"/>
                    </a:p>
                  </a:txBody>
                  <a:tcPr>
                    <a:lnL w="19050" cmpd="sng">
                      <a:solidFill>
                        <a:schemeClr val="bg1"/>
                      </a:solidFill>
                      <a:prstDash val="solid"/>
                    </a:lnL>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lnR w="19050" cmpd="sng">
                      <a:solidFill>
                        <a:schemeClr val="bg1"/>
                      </a:solidFill>
                      <a:prstDash val="solid"/>
                    </a:lnR>
                  </a:tcPr>
                </a:tc>
                <a:tc>
                  <a:txBody>
                    <a:bodyPr/>
                    <a:p>
                      <a:pPr algn="ctr">
                        <a:buNone/>
                      </a:pPr>
                      <a:r>
                        <a:rPr lang="en-CA" altLang="zh-CN"/>
                        <a:t>...</a:t>
                      </a:r>
                      <a:endParaRPr lang="en-CA" altLang="zh-CN"/>
                    </a:p>
                  </a:txBody>
                  <a:tcPr>
                    <a:lnL w="19050" cmpd="sng">
                      <a:solidFill>
                        <a:schemeClr val="bg1"/>
                      </a:solidFill>
                      <a:prstDash val="solid"/>
                    </a:lnL>
                    <a:lnR w="19050" cmpd="sng">
                      <a:solidFill>
                        <a:schemeClr val="bg1"/>
                      </a:solidFill>
                      <a:prstDash val="solid"/>
                    </a:lnR>
                  </a:tcPr>
                </a:tc>
                <a:tc>
                  <a:txBody>
                    <a:bodyPr/>
                    <a:p>
                      <a:pPr algn="ctr">
                        <a:buNone/>
                      </a:pPr>
                      <a:r>
                        <a:rPr lang="en-CA" altLang="zh-CN"/>
                        <a:t>-1</a:t>
                      </a:r>
                      <a:endParaRPr lang="en-CA" altLang="zh-CN"/>
                    </a:p>
                  </a:txBody>
                  <a:tcPr>
                    <a:lnL w="19050" cmpd="sng">
                      <a:solidFill>
                        <a:schemeClr val="bg1"/>
                      </a:solidFill>
                      <a:prstDash val="solid"/>
                    </a:lnL>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r>
              <a:tr h="381000">
                <a:tc>
                  <a:txBody>
                    <a:bodyPr/>
                    <a:p>
                      <a:pPr algn="r">
                        <a:buNone/>
                      </a:pPr>
                      <a:r>
                        <a:rPr lang="en-CA" altLang="zh-CN"/>
                        <a:t>Index</a:t>
                      </a:r>
                      <a:endParaRPr lang="en-CA" altLang="zh-CN"/>
                    </a:p>
                  </a:txBody>
                  <a:tcPr/>
                </a:tc>
                <a:tc gridSpan="3">
                  <a:txBody>
                    <a:bodyPr/>
                    <a:p>
                      <a:pPr algn="ctr">
                        <a:buNone/>
                      </a:pPr>
                      <a:r>
                        <a:rPr lang="en-CA" altLang="zh-CN"/>
                        <a:t>0</a:t>
                      </a:r>
                      <a:endParaRPr lang="en-CA" altLang="zh-CN"/>
                    </a:p>
                  </a:txBody>
                  <a:tcPr>
                    <a:lnR w="19050">
                      <a:solidFill>
                        <a:schemeClr val="bg1"/>
                      </a:solidFill>
                      <a:prstDash val="solid"/>
                    </a:lnR>
                  </a:tcPr>
                </a:tc>
                <a:tc hMerge="1">
                  <a:tcPr/>
                </a:tc>
                <a:tc hMerge="1">
                  <a:tcPr>
                    <a:lnR w="19050">
                      <a:solidFill>
                        <a:schemeClr val="bg1"/>
                      </a:solidFill>
                      <a:prstDash val="solid"/>
                    </a:lnR>
                  </a:tcPr>
                </a:tc>
                <a:tc gridSpan="3">
                  <a:txBody>
                    <a:bodyPr/>
                    <a:p>
                      <a:pPr algn="ctr">
                        <a:buNone/>
                      </a:pPr>
                      <a:r>
                        <a:rPr lang="en-CA" altLang="zh-CN"/>
                        <a:t>1</a:t>
                      </a:r>
                      <a:endParaRPr lang="en-CA" altLang="zh-CN"/>
                    </a:p>
                  </a:txBody>
                  <a:tcPr>
                    <a:lnL w="19050">
                      <a:solidFill>
                        <a:schemeClr val="bg1"/>
                      </a:solidFill>
                      <a:prstDash val="solid"/>
                    </a:lnL>
                    <a:lnR w="19050">
                      <a:solidFill>
                        <a:schemeClr val="bg1"/>
                      </a:solidFill>
                      <a:prstDash val="solid"/>
                    </a:lnR>
                  </a:tcPr>
                </a:tc>
                <a:tc hMerge="1">
                  <a:tcPr/>
                </a:tc>
                <a:tc hMerge="1">
                  <a:tcPr>
                    <a:lnR w="19050">
                      <a:solidFill>
                        <a:schemeClr val="bg1"/>
                      </a:solidFill>
                      <a:prstDash val="solid"/>
                    </a:lnR>
                  </a:tcPr>
                </a:tc>
                <a:tc gridSpan="3">
                  <a:txBody>
                    <a:bodyPr/>
                    <a:p>
                      <a:pPr algn="ctr">
                        <a:buNone/>
                      </a:pPr>
                      <a:r>
                        <a:rPr lang="en-CA" altLang="zh-CN"/>
                        <a:t>2</a:t>
                      </a:r>
                      <a:endParaRPr lang="en-CA" altLang="zh-CN"/>
                    </a:p>
                  </a:txBody>
                  <a:tcPr>
                    <a:lnL w="19050">
                      <a:solidFill>
                        <a:schemeClr val="bg1"/>
                      </a:solidFill>
                      <a:prstDash val="solid"/>
                    </a:lnL>
                    <a:lnR w="19050">
                      <a:solidFill>
                        <a:schemeClr val="bg1"/>
                      </a:solidFill>
                      <a:prstDash val="solid"/>
                    </a:lnR>
                  </a:tcPr>
                </a:tc>
                <a:tc hMerge="1">
                  <a:tcPr/>
                </a:tc>
                <a:tc hMerge="1">
                  <a:tcPr>
                    <a:lnR w="19050">
                      <a:solidFill>
                        <a:schemeClr val="bg1"/>
                      </a:solidFill>
                      <a:prstDash val="solid"/>
                    </a:lnR>
                  </a:tcPr>
                </a:tc>
                <a:tc gridSpan="3">
                  <a:txBody>
                    <a:bodyPr/>
                    <a:p>
                      <a:pPr algn="ctr">
                        <a:buNone/>
                      </a:pPr>
                      <a:r>
                        <a:rPr lang="en-CA" altLang="zh-CN"/>
                        <a:t>3</a:t>
                      </a:r>
                      <a:endParaRPr lang="en-CA" altLang="zh-CN"/>
                    </a:p>
                  </a:txBody>
                  <a:tcPr>
                    <a:lnL w="19050">
                      <a:solidFill>
                        <a:schemeClr val="bg1"/>
                      </a:solidFill>
                      <a:prstDash val="solid"/>
                    </a:lnL>
                    <a:lnR w="19050">
                      <a:solidFill>
                        <a:schemeClr val="bg1"/>
                      </a:solidFill>
                      <a:prstDash val="solid"/>
                    </a:lnR>
                  </a:tcPr>
                </a:tc>
                <a:tc hMerge="1">
                  <a:tcPr/>
                </a:tc>
                <a:tc hMerge="1">
                  <a:tcPr>
                    <a:lnR w="19050">
                      <a:solidFill>
                        <a:schemeClr val="bg1"/>
                      </a:solidFill>
                      <a:prstDash val="solid"/>
                    </a:lnR>
                  </a:tcPr>
                </a:tc>
                <a:tc gridSpan="3">
                  <a:txBody>
                    <a:bodyPr/>
                    <a:p>
                      <a:pPr algn="ctr">
                        <a:buNone/>
                      </a:pPr>
                      <a:r>
                        <a:rPr lang="en-CA" altLang="zh-CN"/>
                        <a:t>4</a:t>
                      </a:r>
                      <a:endParaRPr lang="en-CA" altLang="zh-CN"/>
                    </a:p>
                  </a:txBody>
                  <a:tcPr>
                    <a:lnL w="19050">
                      <a:solidFill>
                        <a:schemeClr val="bg1"/>
                      </a:solidFill>
                      <a:prstDash val="solid"/>
                    </a:lnL>
                    <a:lnR w="19050">
                      <a:solidFill>
                        <a:schemeClr val="bg1"/>
                      </a:solidFill>
                      <a:prstDash val="solid"/>
                    </a:lnR>
                  </a:tcPr>
                </a:tc>
                <a:tc hMerge="1">
                  <a:tcPr/>
                </a:tc>
                <a:tc hMerge="1">
                  <a:tcPr>
                    <a:lnR w="19050">
                      <a:solidFill>
                        <a:schemeClr val="bg1"/>
                      </a:solidFill>
                      <a:prstDash val="solid"/>
                    </a:lnR>
                  </a:tcPr>
                </a:tc>
                <a:tc gridSpan="3">
                  <a:txBody>
                    <a:bodyPr/>
                    <a:p>
                      <a:pPr algn="ctr">
                        <a:buNone/>
                      </a:pPr>
                      <a:r>
                        <a:rPr lang="en-CA" altLang="zh-CN"/>
                        <a:t>5</a:t>
                      </a:r>
                      <a:endParaRPr lang="en-CA" altLang="zh-CN"/>
                    </a:p>
                  </a:txBody>
                  <a:tcPr>
                    <a:lnL w="19050">
                      <a:solidFill>
                        <a:schemeClr val="bg1"/>
                      </a:solidFill>
                      <a:prstDash val="solid"/>
                    </a:lnL>
                    <a:lnR w="19050">
                      <a:solidFill>
                        <a:schemeClr val="bg1"/>
                      </a:solidFill>
                      <a:prstDash val="solid"/>
                    </a:lnR>
                  </a:tcPr>
                </a:tc>
                <a:tc hMerge="1">
                  <a:tcPr/>
                </a:tc>
                <a:tc hMerge="1">
                  <a:tcPr>
                    <a:lnR w="19050">
                      <a:solidFill>
                        <a:schemeClr val="bg1"/>
                      </a:solidFill>
                      <a:prstDash val="solid"/>
                    </a:lnR>
                  </a:tcPr>
                </a:tc>
                <a:tc gridSpan="3">
                  <a:txBody>
                    <a:bodyPr/>
                    <a:p>
                      <a:pPr algn="ctr">
                        <a:buNone/>
                      </a:pPr>
                      <a:r>
                        <a:rPr lang="en-CA" altLang="zh-CN"/>
                        <a:t>6</a:t>
                      </a:r>
                      <a:endParaRPr lang="en-CA" altLang="zh-CN"/>
                    </a:p>
                  </a:txBody>
                  <a:tcPr>
                    <a:lnL w="19050">
                      <a:solidFill>
                        <a:schemeClr val="bg1"/>
                      </a:solidFill>
                      <a:prstDash val="solid"/>
                    </a:lnL>
                    <a:lnR w="19050">
                      <a:solidFill>
                        <a:schemeClr val="bg1"/>
                      </a:solidFill>
                      <a:prstDash val="solid"/>
                    </a:lnR>
                  </a:tcPr>
                </a:tc>
                <a:tc hMerge="1">
                  <a:tcPr/>
                </a:tc>
                <a:tc hMerge="1">
                  <a:tcPr>
                    <a:lnR w="19050">
                      <a:solidFill>
                        <a:schemeClr val="bg1"/>
                      </a:solidFill>
                      <a:prstDash val="solid"/>
                    </a:lnR>
                  </a:tcPr>
                </a:tc>
                <a:tc>
                  <a:txBody>
                    <a:bodyPr/>
                    <a:p>
                      <a:pPr algn="ctr">
                        <a:buNone/>
                      </a:pPr>
                      <a:r>
                        <a:rPr lang="en-CA" altLang="zh-CN"/>
                        <a:t>...</a:t>
                      </a:r>
                      <a:endParaRPr lang="en-CA" altLang="zh-CN"/>
                    </a:p>
                  </a:txBody>
                  <a:tcPr>
                    <a:lnL w="19050">
                      <a:solidFill>
                        <a:schemeClr val="bg1"/>
                      </a:solidFill>
                      <a:prstDash val="solid"/>
                    </a:lnL>
                    <a:lnR w="19050">
                      <a:solidFill>
                        <a:schemeClr val="bg1"/>
                      </a:solidFill>
                      <a:prstDash val="solid"/>
                    </a:lnR>
                  </a:tcPr>
                </a:tc>
                <a:tc gridSpan="3">
                  <a:txBody>
                    <a:bodyPr/>
                    <a:p>
                      <a:pPr algn="ctr">
                        <a:buNone/>
                      </a:pPr>
                      <a:r>
                        <a:rPr lang="en-CA" altLang="zh-CN"/>
                        <a:t>24</a:t>
                      </a:r>
                      <a:endParaRPr lang="en-CA" altLang="zh-CN"/>
                    </a:p>
                  </a:txBody>
                  <a:tcPr>
                    <a:lnL w="19050">
                      <a:solidFill>
                        <a:schemeClr val="bg1"/>
                      </a:solidFill>
                      <a:prstDash val="solid"/>
                    </a:lnL>
                  </a:tcPr>
                </a:tc>
                <a:tc hMerge="1">
                  <a:tcPr/>
                </a:tc>
                <a:tc hMerge="1">
                  <a:tcPr/>
                </a:tc>
              </a:tr>
            </a:tbl>
          </a:graphicData>
        </a:graphic>
      </p:graphicFrame>
      <p:sp>
        <p:nvSpPr>
          <p:cNvPr id="10" name="文本框 9"/>
          <p:cNvSpPr txBox="1"/>
          <p:nvPr/>
        </p:nvSpPr>
        <p:spPr>
          <a:xfrm>
            <a:off x="429260" y="5175885"/>
            <a:ext cx="2183130" cy="457835"/>
          </a:xfrm>
          <a:prstGeom prst="rect">
            <a:avLst/>
          </a:prstGeom>
          <a:noFill/>
          <a:ln w="0">
            <a:noFill/>
          </a:ln>
        </p:spPr>
        <p:txBody>
          <a:bodyPr wrap="square" lIns="90000" tIns="45000" rIns="90000" bIns="45000" anchor="t">
            <a:spAutoFit/>
          </a:bodyPr>
          <a:p>
            <a:r>
              <a:rPr lang="en-CA" sz="2400" b="0" strike="noStrike" spc="-1">
                <a:solidFill>
                  <a:srgbClr val="000000"/>
                </a:solidFill>
                <a:latin typeface="Arial" panose="020B0604020202020204"/>
              </a:rPr>
              <a:t>Closed L</a:t>
            </a:r>
            <a:r>
              <a:rPr lang="en-CA" altLang="en-US" sz="2400" b="0" strike="noStrike" spc="-1">
                <a:solidFill>
                  <a:srgbClr val="000000"/>
                </a:solidFill>
                <a:latin typeface="Arial" panose="020B0604020202020204"/>
              </a:rPr>
              <a:t>ist</a:t>
            </a:r>
            <a:r>
              <a:rPr lang="en-US" sz="2400" b="0" strike="noStrike" spc="-1">
                <a:solidFill>
                  <a:srgbClr val="000000"/>
                </a:solidFill>
                <a:latin typeface="Arial" panose="020B0604020202020204"/>
              </a:rPr>
              <a:t>:</a:t>
            </a:r>
            <a:endParaRPr lang="en-US" sz="2400" b="0" strike="noStrike" spc="-1">
              <a:solidFill>
                <a:srgbClr val="000000"/>
              </a:solidFill>
              <a:latin typeface="Arial" panose="020B0604020202020204"/>
            </a:endParaRPr>
          </a:p>
        </p:txBody>
      </p:sp>
      <p:sp>
        <p:nvSpPr>
          <p:cNvPr id="17" name="文本框 16"/>
          <p:cNvSpPr txBox="1"/>
          <p:nvPr/>
        </p:nvSpPr>
        <p:spPr>
          <a:xfrm>
            <a:off x="3185795" y="4997450"/>
            <a:ext cx="993140" cy="368300"/>
          </a:xfrm>
          <a:prstGeom prst="rect">
            <a:avLst/>
          </a:prstGeom>
          <a:noFill/>
        </p:spPr>
        <p:txBody>
          <a:bodyPr wrap="square" rtlCol="0">
            <a:spAutoFit/>
          </a:bodyPr>
          <a:p>
            <a:pPr algn="ctr"/>
            <a:r>
              <a:rPr lang="en-CA" altLang="zh-CN">
                <a:latin typeface="Consolas" panose="020B0609020204030204" charset="0"/>
                <a:cs typeface="Consolas" panose="020B0609020204030204" charset="0"/>
              </a:rPr>
              <a:t>parent</a:t>
            </a:r>
            <a:endParaRPr lang="en-CA" altLang="zh-CN">
              <a:latin typeface="Consolas" panose="020B0609020204030204" charset="0"/>
              <a:cs typeface="Consolas" panose="020B0609020204030204" charset="0"/>
            </a:endParaRPr>
          </a:p>
        </p:txBody>
      </p:sp>
      <p:sp>
        <p:nvSpPr>
          <p:cNvPr id="18" name="文本框 17"/>
          <p:cNvSpPr txBox="1"/>
          <p:nvPr/>
        </p:nvSpPr>
        <p:spPr>
          <a:xfrm>
            <a:off x="4178935" y="4997450"/>
            <a:ext cx="438150" cy="368300"/>
          </a:xfrm>
          <a:prstGeom prst="rect">
            <a:avLst/>
          </a:prstGeom>
          <a:noFill/>
        </p:spPr>
        <p:txBody>
          <a:bodyPr wrap="square" rtlCol="0">
            <a:spAutoFit/>
          </a:bodyPr>
          <a:p>
            <a:pPr algn="ctr"/>
            <a:r>
              <a:rPr lang="en-CA" altLang="zh-CN">
                <a:latin typeface="Consolas" panose="020B0609020204030204" charset="0"/>
                <a:cs typeface="Consolas" panose="020B0609020204030204" charset="0"/>
              </a:rPr>
              <a:t>g</a:t>
            </a:r>
            <a:endParaRPr lang="en-CA" altLang="zh-CN">
              <a:latin typeface="Consolas" panose="020B0609020204030204" charset="0"/>
              <a:cs typeface="Consolas" panose="020B0609020204030204" charset="0"/>
            </a:endParaRPr>
          </a:p>
        </p:txBody>
      </p:sp>
      <p:sp>
        <p:nvSpPr>
          <p:cNvPr id="19" name="文本框 18"/>
          <p:cNvSpPr txBox="1"/>
          <p:nvPr/>
        </p:nvSpPr>
        <p:spPr>
          <a:xfrm>
            <a:off x="4744085" y="4997450"/>
            <a:ext cx="438150" cy="368300"/>
          </a:xfrm>
          <a:prstGeom prst="rect">
            <a:avLst/>
          </a:prstGeom>
          <a:noFill/>
        </p:spPr>
        <p:txBody>
          <a:bodyPr wrap="square" rtlCol="0">
            <a:spAutoFit/>
          </a:bodyPr>
          <a:p>
            <a:pPr algn="ctr"/>
            <a:r>
              <a:rPr lang="en-CA" altLang="zh-CN">
                <a:latin typeface="Consolas" panose="020B0609020204030204" charset="0"/>
                <a:cs typeface="Consolas" panose="020B0609020204030204" charset="0"/>
              </a:rPr>
              <a:t>h</a:t>
            </a:r>
            <a:endParaRPr lang="en-CA" altLang="zh-CN">
              <a:latin typeface="Consolas" panose="020B0609020204030204" charset="0"/>
              <a:cs typeface="Consolas" panose="020B0609020204030204" charset="0"/>
            </a:endParaRPr>
          </a:p>
        </p:txBody>
      </p:sp>
      <p:cxnSp>
        <p:nvCxnSpPr>
          <p:cNvPr id="20" name="直接箭头连接符 19"/>
          <p:cNvCxnSpPr>
            <a:stCxn id="17" idx="2"/>
          </p:cNvCxnSpPr>
          <p:nvPr/>
        </p:nvCxnSpPr>
        <p:spPr>
          <a:xfrm>
            <a:off x="3682365" y="5365750"/>
            <a:ext cx="226060" cy="227965"/>
          </a:xfrm>
          <a:prstGeom prst="straightConnector1">
            <a:avLst/>
          </a:prstGeom>
          <a:ln w="19050">
            <a:solidFill>
              <a:schemeClr val="tx1"/>
            </a:solidFill>
            <a:tailEnd type="arrow"/>
          </a:ln>
        </p:spPr>
        <p:style>
          <a:lnRef idx="2">
            <a:schemeClr val="accent1"/>
          </a:lnRef>
          <a:fillRef idx="0">
            <a:srgbClr val="FFFFFF"/>
          </a:fillRef>
          <a:effectRef idx="0">
            <a:srgbClr val="FFFFFF"/>
          </a:effectRef>
          <a:fontRef idx="minor">
            <a:schemeClr val="tx1"/>
          </a:fontRef>
        </p:style>
      </p:cxnSp>
      <p:cxnSp>
        <p:nvCxnSpPr>
          <p:cNvPr id="21" name="直接箭头连接符 20"/>
          <p:cNvCxnSpPr>
            <a:stCxn id="18" idx="2"/>
          </p:cNvCxnSpPr>
          <p:nvPr/>
        </p:nvCxnSpPr>
        <p:spPr>
          <a:xfrm flipH="1">
            <a:off x="4393565" y="5365750"/>
            <a:ext cx="4445" cy="217805"/>
          </a:xfrm>
          <a:prstGeom prst="straightConnector1">
            <a:avLst/>
          </a:prstGeom>
          <a:ln w="19050">
            <a:solidFill>
              <a:schemeClr val="tx1"/>
            </a:solidFill>
            <a:tailEnd type="arrow"/>
          </a:ln>
        </p:spPr>
        <p:style>
          <a:lnRef idx="2">
            <a:schemeClr val="accent1"/>
          </a:lnRef>
          <a:fillRef idx="0">
            <a:srgbClr val="FFFFFF"/>
          </a:fillRef>
          <a:effectRef idx="0">
            <a:srgbClr val="FFFFFF"/>
          </a:effectRef>
          <a:fontRef idx="minor">
            <a:schemeClr val="tx1"/>
          </a:fontRef>
        </p:style>
      </p:cxnSp>
      <p:cxnSp>
        <p:nvCxnSpPr>
          <p:cNvPr id="22" name="直接箭头连接符 21"/>
          <p:cNvCxnSpPr>
            <a:stCxn id="19" idx="2"/>
          </p:cNvCxnSpPr>
          <p:nvPr/>
        </p:nvCxnSpPr>
        <p:spPr>
          <a:xfrm flipH="1">
            <a:off x="4817745" y="5365750"/>
            <a:ext cx="145415" cy="217805"/>
          </a:xfrm>
          <a:prstGeom prst="straightConnector1">
            <a:avLst/>
          </a:prstGeom>
          <a:ln w="19050">
            <a:solidFill>
              <a:schemeClr val="tx1"/>
            </a:solidFill>
            <a:tailEnd type="arrow"/>
          </a:ln>
        </p:spPr>
        <p:style>
          <a:lnRef idx="2">
            <a:schemeClr val="accent1"/>
          </a:lnRef>
          <a:fillRef idx="0">
            <a:srgbClr val="FFFFFF"/>
          </a:fillRef>
          <a:effectRef idx="0">
            <a:srgbClr val="FFFFFF"/>
          </a:effectRef>
          <a:fontRef idx="minor">
            <a:schemeClr val="tx1"/>
          </a:fontRef>
        </p:style>
      </p:cxnSp>
      <p:sp>
        <p:nvSpPr>
          <p:cNvPr id="23" name="标题 22"/>
          <p:cNvSpPr>
            <a:spLocks noGrp="1"/>
          </p:cNvSpPr>
          <p:nvPr>
            <p:ph type="ctrTitle"/>
          </p:nvPr>
        </p:nvSpPr>
        <p:spPr>
          <a:xfrm>
            <a:off x="838200" y="3201035"/>
            <a:ext cx="10515600" cy="1325563"/>
          </a:xfrm>
        </p:spPr>
        <p:txBody>
          <a:bodyPr/>
          <a:p>
            <a:pPr algn="ctr"/>
            <a:r>
              <a:rPr lang="en-CA" altLang="zh-CN"/>
              <a:t>In-Memory Representation</a:t>
            </a:r>
            <a:endParaRPr lang="en-CA"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8"/>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hidden"/>
                                      </p:to>
                                    </p:set>
                                  </p:childTnLst>
                                </p:cTn>
                              </p:par>
                              <p:par>
                                <p:cTn id="9" presetID="1" presetClass="entr" presetSubtype="0" fill="hold" nodeType="withEffect">
                                  <p:stCondLst>
                                    <p:cond delay="0"/>
                                  </p:stCondLst>
                                  <p:childTnLst>
                                    <p:set>
                                      <p:cBhvr>
                                        <p:cTn id="10" dur="1" fill="hold">
                                          <p:stCondLst>
                                            <p:cond delay="0"/>
                                          </p:stCondLst>
                                        </p:cTn>
                                        <p:tgtEl>
                                          <p:spTgt spid="8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87" grpId="0"/>
      <p:bldP spid="5" grpId="0"/>
      <p:bldP spid="8" grpId="0"/>
      <p:bldP spid="10" grpId="0"/>
      <p:bldP spid="17" grpId="0"/>
      <p:bldP spid="18" grpId="0"/>
      <p:bldP spid="19" grpId="0"/>
      <p:bldP spid="2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Open List</a:t>
            </a:r>
            <a:endParaRPr lang="en-CA" altLang="zh-CN"/>
          </a:p>
        </p:txBody>
      </p:sp>
      <p:sp>
        <p:nvSpPr>
          <p:cNvPr id="3" name="内容占位符 2"/>
          <p:cNvSpPr>
            <a:spLocks noGrp="1"/>
          </p:cNvSpPr>
          <p:nvPr>
            <p:ph idx="1"/>
          </p:nvPr>
        </p:nvSpPr>
        <p:spPr/>
        <p:txBody>
          <a:bodyPr/>
          <a:p>
            <a:r>
              <a:rPr lang="en-CA" altLang="zh-CN"/>
              <a:t>Keeps track of the cells that are </a:t>
            </a:r>
            <a:r>
              <a:rPr lang="en-CA" altLang="zh-CN" b="1"/>
              <a:t>visited</a:t>
            </a:r>
            <a:r>
              <a:rPr lang="en-CA" altLang="zh-CN"/>
              <a:t> but </a:t>
            </a:r>
            <a:r>
              <a:rPr lang="en-CA" altLang="zh-CN" b="1"/>
              <a:t>not expanded</a:t>
            </a:r>
            <a:r>
              <a:rPr lang="en-CA" altLang="zh-CN"/>
              <a:t> yet.</a:t>
            </a:r>
            <a:endParaRPr lang="en-CA" altLang="zh-CN"/>
          </a:p>
          <a:p>
            <a:pPr lvl="1">
              <a:buFont typeface="Consolas" panose="020B0609020204030204" charset="0"/>
              <a:buChar char="◦"/>
            </a:pPr>
            <a:r>
              <a:rPr lang="en-CA" altLang="zh-CN"/>
              <a:t>To expand a cell, A* first remove it from the open list </a:t>
            </a:r>
            <a:endParaRPr lang="en-CA" altLang="zh-CN"/>
          </a:p>
          <a:p>
            <a:r>
              <a:rPr lang="en-CA" altLang="zh-CN"/>
              <a:t>Contains only the cell number of the cells</a:t>
            </a:r>
            <a:endParaRPr lang="en-CA" altLang="zh-CN"/>
          </a:p>
          <a:p>
            <a:r>
              <a:rPr lang="en-CA" altLang="zh-CN"/>
              <a:t>Cells are added and removed from the open list very frequently</a:t>
            </a:r>
            <a:endParaRPr lang="en-CA" altLang="zh-CN"/>
          </a:p>
          <a:p>
            <a:r>
              <a:rPr lang="en-CA" altLang="zh-CN"/>
              <a:t>Need an efficient implementation - min-heap</a:t>
            </a:r>
            <a:endParaRPr lang="en-CA"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(Min-)heap</a:t>
            </a:r>
            <a:endParaRPr lang="en-CA" altLang="zh-CN"/>
          </a:p>
        </p:txBody>
      </p:sp>
      <p:sp>
        <p:nvSpPr>
          <p:cNvPr id="3" name="内容占位符 2"/>
          <p:cNvSpPr>
            <a:spLocks noGrp="1"/>
          </p:cNvSpPr>
          <p:nvPr>
            <p:ph idx="1"/>
          </p:nvPr>
        </p:nvSpPr>
        <p:spPr/>
        <p:txBody>
          <a:bodyPr/>
          <a:p>
            <a:r>
              <a:rPr lang="en-CA" altLang="zh-CN"/>
              <a:t>A complete binary tree that satisfies the heap property</a:t>
            </a:r>
            <a:endParaRPr lang="en-CA" altLang="zh-CN"/>
          </a:p>
          <a:p>
            <a:r>
              <a:rPr lang="en-CA" altLang="zh-CN"/>
              <a:t>Implemented as a 1D array</a:t>
            </a:r>
            <a:endParaRPr lang="en-CA" altLang="zh-CN"/>
          </a:p>
          <a:p>
            <a:pPr lvl="1">
              <a:buFont typeface="Consolas" panose="020B0609020204030204" charset="0"/>
              <a:buChar char="◦"/>
            </a:pPr>
            <a:r>
              <a:rPr lang="en-CA" altLang="zh-CN"/>
              <a:t>Root has index 0</a:t>
            </a:r>
            <a:endParaRPr lang="en-CA" altLang="zh-CN"/>
          </a:p>
          <a:p>
            <a:pPr lvl="1">
              <a:buFont typeface="Consolas" panose="020B0609020204030204" charset="0"/>
              <a:buChar char="◦"/>
            </a:pPr>
            <a:r>
              <a:rPr lang="en-CA" altLang="zh-CN"/>
              <a:t>Left child of node </a:t>
            </a:r>
            <a:r>
              <a:rPr lang="en-CA" altLang="zh-CN">
                <a:latin typeface="Consolas" panose="020B0609020204030204" charset="0"/>
                <a:cs typeface="Consolas" panose="020B0609020204030204" charset="0"/>
              </a:rPr>
              <a:t>i</a:t>
            </a:r>
            <a:r>
              <a:rPr lang="en-CA" altLang="zh-CN"/>
              <a:t> has index</a:t>
            </a:r>
            <a:r>
              <a:rPr lang="en-CA" altLang="zh-CN">
                <a:latin typeface="Consolas" panose="020B0609020204030204" charset="0"/>
                <a:cs typeface="Consolas" panose="020B0609020204030204" charset="0"/>
              </a:rPr>
              <a:t> 2 </a:t>
            </a:r>
            <a:r>
              <a:rPr lang="en-US" altLang="zh-CN">
                <a:latin typeface="Consolas" panose="020B0609020204030204" charset="0"/>
                <a:cs typeface="Consolas" panose="020B0609020204030204" charset="0"/>
                <a:sym typeface="+mn-ea"/>
              </a:rPr>
              <a:t>×</a:t>
            </a:r>
            <a:r>
              <a:rPr lang="en-CA" altLang="zh-CN">
                <a:latin typeface="Consolas" panose="020B0609020204030204" charset="0"/>
                <a:cs typeface="Consolas" panose="020B0609020204030204" charset="0"/>
              </a:rPr>
              <a:t> i + 1</a:t>
            </a:r>
            <a:endParaRPr lang="en-CA" altLang="zh-CN"/>
          </a:p>
          <a:p>
            <a:pPr lvl="1">
              <a:buFont typeface="Consolas" panose="020B0609020204030204" charset="0"/>
              <a:buChar char="◦"/>
            </a:pPr>
            <a:r>
              <a:rPr lang="en-CA" altLang="zh-CN">
                <a:sym typeface="+mn-ea"/>
              </a:rPr>
              <a:t>Right child of node </a:t>
            </a:r>
            <a:r>
              <a:rPr lang="en-CA" altLang="zh-CN">
                <a:latin typeface="Consolas" panose="020B0609020204030204" charset="0"/>
                <a:cs typeface="Consolas" panose="020B0609020204030204" charset="0"/>
                <a:sym typeface="+mn-ea"/>
              </a:rPr>
              <a:t>i</a:t>
            </a:r>
            <a:r>
              <a:rPr lang="en-CA" altLang="zh-CN">
                <a:sym typeface="+mn-ea"/>
              </a:rPr>
              <a:t> has index</a:t>
            </a:r>
            <a:r>
              <a:rPr lang="en-CA" altLang="zh-CN">
                <a:latin typeface="Consolas" panose="020B0609020204030204" charset="0"/>
                <a:cs typeface="Consolas" panose="020B0609020204030204" charset="0"/>
                <a:sym typeface="+mn-ea"/>
              </a:rPr>
              <a:t> 2 </a:t>
            </a:r>
            <a:r>
              <a:rPr lang="en-US" altLang="zh-CN">
                <a:latin typeface="Consolas" panose="020B0609020204030204" charset="0"/>
                <a:cs typeface="Consolas" panose="020B0609020204030204" charset="0"/>
                <a:sym typeface="+mn-ea"/>
              </a:rPr>
              <a:t>×</a:t>
            </a:r>
            <a:r>
              <a:rPr lang="en-CA" altLang="zh-CN">
                <a:latin typeface="Consolas" panose="020B0609020204030204" charset="0"/>
                <a:cs typeface="Consolas" panose="020B0609020204030204" charset="0"/>
                <a:sym typeface="+mn-ea"/>
              </a:rPr>
              <a:t> i + </a:t>
            </a:r>
            <a:r>
              <a:rPr lang="en-CA" altLang="zh-CN">
                <a:latin typeface="Consolas" panose="020B0609020204030204" charset="0"/>
                <a:cs typeface="Consolas" panose="020B0609020204030204" charset="0"/>
              </a:rPr>
              <a:t>2</a:t>
            </a:r>
            <a:endParaRPr lang="en-CA" altLang="zh-CN">
              <a:latin typeface="Consolas" panose="020B0609020204030204" charset="0"/>
              <a:cs typeface="Consolas" panose="020B0609020204030204" charset="0"/>
            </a:endParaRPr>
          </a:p>
          <a:p>
            <a:pPr lvl="0">
              <a:buFont typeface="Arial" panose="020B0604020202020204" pitchFamily="34" charset="0"/>
              <a:buChar char="•"/>
            </a:pPr>
            <a:endParaRPr lang="en-CA" altLang="zh-CN">
              <a:latin typeface="Consolas" panose="020B0609020204030204" charset="0"/>
              <a:cs typeface="Consolas" panose="020B0609020204030204" charset="0"/>
            </a:endParaRPr>
          </a:p>
        </p:txBody>
      </p:sp>
      <p:graphicFrame>
        <p:nvGraphicFramePr>
          <p:cNvPr id="4" name="表格 3"/>
          <p:cNvGraphicFramePr/>
          <p:nvPr>
            <p:custDataLst>
              <p:tags r:id="rId1"/>
            </p:custDataLst>
          </p:nvPr>
        </p:nvGraphicFramePr>
        <p:xfrm>
          <a:off x="977900" y="4679950"/>
          <a:ext cx="3796030" cy="762000"/>
        </p:xfrm>
        <a:graphic>
          <a:graphicData uri="http://schemas.openxmlformats.org/drawingml/2006/table">
            <a:tbl>
              <a:tblPr firstRow="1" bandRow="1">
                <a:tableStyleId>{5C22544A-7EE6-4342-B048-85BDC9FD1C3A}</a:tableStyleId>
              </a:tblPr>
              <a:tblGrid>
                <a:gridCol w="722630"/>
                <a:gridCol w="614680"/>
                <a:gridCol w="614680"/>
                <a:gridCol w="614680"/>
                <a:gridCol w="614680"/>
                <a:gridCol w="614680"/>
              </a:tblGrid>
              <a:tr h="381000">
                <a:tc>
                  <a:txBody>
                    <a:bodyPr/>
                    <a:p>
                      <a:pPr algn="r">
                        <a:buNone/>
                      </a:pPr>
                      <a:r>
                        <a:rPr lang="en-CA" altLang="zh-CN"/>
                        <a:t>Value</a:t>
                      </a:r>
                      <a:endParaRPr lang="en-CA" altLang="zh-CN"/>
                    </a:p>
                  </a:txBody>
                  <a:tcPr anchor="ctr" anchorCtr="0"/>
                </a:tc>
                <a:tc>
                  <a:txBody>
                    <a:bodyPr/>
                    <a:p>
                      <a:pPr algn="ctr">
                        <a:buNone/>
                      </a:pPr>
                      <a:r>
                        <a:rPr lang="en-CA" altLang="zh-CN"/>
                        <a:t>0</a:t>
                      </a:r>
                      <a:endParaRPr lang="en-CA" altLang="zh-CN"/>
                    </a:p>
                  </a:txBody>
                  <a:tcPr anchor="ctr" anchorCtr="0"/>
                </a:tc>
                <a:tc>
                  <a:txBody>
                    <a:bodyPr/>
                    <a:p>
                      <a:pPr algn="ctr">
                        <a:buNone/>
                      </a:pPr>
                      <a:r>
                        <a:rPr lang="en-CA" altLang="zh-CN"/>
                        <a:t>1</a:t>
                      </a:r>
                      <a:endParaRPr lang="en-CA" altLang="zh-CN"/>
                    </a:p>
                  </a:txBody>
                  <a:tcPr anchor="ctr" anchorCtr="0"/>
                </a:tc>
                <a:tc>
                  <a:txBody>
                    <a:bodyPr/>
                    <a:p>
                      <a:pPr algn="ctr">
                        <a:buNone/>
                      </a:pPr>
                      <a:r>
                        <a:rPr lang="en-CA" altLang="zh-CN"/>
                        <a:t>2</a:t>
                      </a:r>
                      <a:endParaRPr lang="en-CA" altLang="zh-CN"/>
                    </a:p>
                  </a:txBody>
                  <a:tcPr anchor="ctr" anchorCtr="0"/>
                </a:tc>
                <a:tc>
                  <a:txBody>
                    <a:bodyPr/>
                    <a:p>
                      <a:pPr algn="ctr">
                        <a:buNone/>
                      </a:pPr>
                      <a:r>
                        <a:rPr lang="en-CA" altLang="zh-CN"/>
                        <a:t>3</a:t>
                      </a:r>
                      <a:endParaRPr lang="en-CA" altLang="zh-CN"/>
                    </a:p>
                  </a:txBody>
                  <a:tcPr anchor="ctr" anchorCtr="0"/>
                </a:tc>
                <a:tc>
                  <a:txBody>
                    <a:bodyPr/>
                    <a:p>
                      <a:pPr algn="ctr">
                        <a:buNone/>
                      </a:pPr>
                      <a:r>
                        <a:rPr lang="en-CA" altLang="zh-CN"/>
                        <a:t>4</a:t>
                      </a:r>
                      <a:endParaRPr lang="en-CA" altLang="zh-CN"/>
                    </a:p>
                  </a:txBody>
                  <a:tcPr anchor="ctr" anchorCtr="0"/>
                </a:tc>
              </a:tr>
              <a:tr h="381000">
                <a:tc>
                  <a:txBody>
                    <a:bodyPr/>
                    <a:p>
                      <a:pPr algn="r">
                        <a:buNone/>
                      </a:pPr>
                      <a:r>
                        <a:rPr lang="en-CA" altLang="zh-CN"/>
                        <a:t>Index</a:t>
                      </a:r>
                      <a:endParaRPr lang="en-CA" altLang="zh-CN"/>
                    </a:p>
                  </a:txBody>
                  <a:tcPr anchor="ctr" anchorCtr="0"/>
                </a:tc>
                <a:tc>
                  <a:txBody>
                    <a:bodyPr/>
                    <a:p>
                      <a:pPr algn="ctr">
                        <a:buNone/>
                      </a:pPr>
                      <a:r>
                        <a:rPr lang="en-CA" altLang="zh-CN"/>
                        <a:t>0</a:t>
                      </a:r>
                      <a:endParaRPr lang="en-CA" altLang="zh-CN"/>
                    </a:p>
                  </a:txBody>
                  <a:tcPr anchor="ctr" anchorCtr="0"/>
                </a:tc>
                <a:tc>
                  <a:txBody>
                    <a:bodyPr/>
                    <a:p>
                      <a:pPr algn="ctr">
                        <a:buNone/>
                      </a:pPr>
                      <a:r>
                        <a:rPr lang="en-CA" altLang="zh-CN"/>
                        <a:t>1</a:t>
                      </a:r>
                      <a:endParaRPr lang="en-CA" altLang="zh-CN"/>
                    </a:p>
                  </a:txBody>
                  <a:tcPr anchor="ctr" anchorCtr="0"/>
                </a:tc>
                <a:tc>
                  <a:txBody>
                    <a:bodyPr/>
                    <a:p>
                      <a:pPr algn="ctr">
                        <a:buNone/>
                      </a:pPr>
                      <a:r>
                        <a:rPr lang="en-CA" altLang="zh-CN"/>
                        <a:t>2</a:t>
                      </a:r>
                      <a:endParaRPr lang="en-CA" altLang="zh-CN"/>
                    </a:p>
                  </a:txBody>
                  <a:tcPr anchor="ctr" anchorCtr="0"/>
                </a:tc>
                <a:tc>
                  <a:txBody>
                    <a:bodyPr/>
                    <a:p>
                      <a:pPr algn="ctr">
                        <a:buNone/>
                      </a:pPr>
                      <a:r>
                        <a:rPr lang="en-CA" altLang="zh-CN"/>
                        <a:t>3</a:t>
                      </a:r>
                      <a:endParaRPr lang="en-CA" altLang="zh-CN"/>
                    </a:p>
                  </a:txBody>
                  <a:tcPr anchor="ctr" anchorCtr="0"/>
                </a:tc>
                <a:tc>
                  <a:txBody>
                    <a:bodyPr/>
                    <a:p>
                      <a:pPr algn="ctr">
                        <a:buNone/>
                      </a:pPr>
                      <a:r>
                        <a:rPr lang="en-CA" altLang="zh-CN"/>
                        <a:t>4</a:t>
                      </a:r>
                      <a:endParaRPr lang="en-CA" altLang="zh-CN"/>
                    </a:p>
                  </a:txBody>
                  <a:tcPr anchor="ctr" anchorCtr="0"/>
                </a:tc>
              </a:tr>
            </a:tbl>
          </a:graphicData>
        </a:graphic>
      </p:graphicFrame>
      <p:sp>
        <p:nvSpPr>
          <p:cNvPr id="16" name="文本框 15"/>
          <p:cNvSpPr txBox="1"/>
          <p:nvPr/>
        </p:nvSpPr>
        <p:spPr>
          <a:xfrm>
            <a:off x="977900" y="6177280"/>
            <a:ext cx="4064000" cy="368300"/>
          </a:xfrm>
          <a:prstGeom prst="rect">
            <a:avLst/>
          </a:prstGeom>
          <a:noFill/>
        </p:spPr>
        <p:txBody>
          <a:bodyPr wrap="square" rtlCol="0">
            <a:spAutoFit/>
          </a:bodyPr>
          <a:p>
            <a:r>
              <a:rPr lang="en-CA" altLang="zh-CN"/>
              <a:t>Array Representation</a:t>
            </a:r>
            <a:endParaRPr lang="en-CA" altLang="zh-CN"/>
          </a:p>
        </p:txBody>
      </p:sp>
      <p:sp>
        <p:nvSpPr>
          <p:cNvPr id="20" name="文本框 19"/>
          <p:cNvSpPr txBox="1"/>
          <p:nvPr/>
        </p:nvSpPr>
        <p:spPr>
          <a:xfrm>
            <a:off x="11377930" y="4101465"/>
            <a:ext cx="530860" cy="368300"/>
          </a:xfrm>
          <a:prstGeom prst="rect">
            <a:avLst/>
          </a:prstGeom>
          <a:noFill/>
        </p:spPr>
        <p:txBody>
          <a:bodyPr wrap="square" rtlCol="0">
            <a:spAutoFit/>
          </a:bodyPr>
          <a:p>
            <a:r>
              <a:rPr lang="en-CA" altLang="zh-CN">
                <a:solidFill>
                  <a:schemeClr val="tx2"/>
                </a:solidFill>
              </a:rPr>
              <a:t>2</a:t>
            </a:r>
            <a:endParaRPr lang="en-CA" altLang="zh-CN">
              <a:solidFill>
                <a:schemeClr val="tx2"/>
              </a:solidFill>
            </a:endParaRPr>
          </a:p>
        </p:txBody>
      </p:sp>
      <p:grpSp>
        <p:nvGrpSpPr>
          <p:cNvPr id="5" name="组合 4"/>
          <p:cNvGrpSpPr/>
          <p:nvPr/>
        </p:nvGrpSpPr>
        <p:grpSpPr>
          <a:xfrm>
            <a:off x="4888230" y="3016250"/>
            <a:ext cx="6489700" cy="3529330"/>
            <a:chOff x="7698" y="4750"/>
            <a:chExt cx="10220" cy="5558"/>
          </a:xfrm>
        </p:grpSpPr>
        <p:sp>
          <p:nvSpPr>
            <p:cNvPr id="6" name="椭圆 5"/>
            <p:cNvSpPr>
              <a:spLocks noChangeAspect="1"/>
            </p:cNvSpPr>
            <p:nvPr/>
          </p:nvSpPr>
          <p:spPr>
            <a:xfrm>
              <a:off x="14894" y="4750"/>
              <a:ext cx="1329" cy="1329"/>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t>0</a:t>
              </a:r>
              <a:endParaRPr lang="en-CA" altLang="zh-CN"/>
            </a:p>
          </p:txBody>
        </p:sp>
        <p:sp>
          <p:nvSpPr>
            <p:cNvPr id="7" name="椭圆 6"/>
            <p:cNvSpPr>
              <a:spLocks noChangeAspect="1"/>
            </p:cNvSpPr>
            <p:nvPr/>
          </p:nvSpPr>
          <p:spPr>
            <a:xfrm>
              <a:off x="13175" y="6459"/>
              <a:ext cx="1329" cy="1329"/>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t>1</a:t>
              </a:r>
              <a:endParaRPr lang="en-CA" altLang="zh-CN"/>
            </a:p>
          </p:txBody>
        </p:sp>
        <p:sp>
          <p:nvSpPr>
            <p:cNvPr id="8" name="椭圆 7"/>
            <p:cNvSpPr>
              <a:spLocks noChangeAspect="1"/>
            </p:cNvSpPr>
            <p:nvPr/>
          </p:nvSpPr>
          <p:spPr>
            <a:xfrm>
              <a:off x="16551" y="6459"/>
              <a:ext cx="1329" cy="1329"/>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t>2</a:t>
              </a:r>
              <a:endParaRPr lang="en-CA" altLang="zh-CN"/>
            </a:p>
          </p:txBody>
        </p:sp>
        <p:sp>
          <p:nvSpPr>
            <p:cNvPr id="9" name="椭圆 8"/>
            <p:cNvSpPr>
              <a:spLocks noChangeAspect="1"/>
            </p:cNvSpPr>
            <p:nvPr/>
          </p:nvSpPr>
          <p:spPr>
            <a:xfrm>
              <a:off x="11518" y="8151"/>
              <a:ext cx="1329" cy="1329"/>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t>3</a:t>
              </a:r>
              <a:endParaRPr lang="en-CA" altLang="zh-CN"/>
            </a:p>
          </p:txBody>
        </p:sp>
        <p:sp>
          <p:nvSpPr>
            <p:cNvPr id="10" name="椭圆 9"/>
            <p:cNvSpPr>
              <a:spLocks noChangeAspect="1"/>
            </p:cNvSpPr>
            <p:nvPr/>
          </p:nvSpPr>
          <p:spPr>
            <a:xfrm>
              <a:off x="14894" y="8151"/>
              <a:ext cx="1329" cy="1329"/>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t>4</a:t>
              </a:r>
              <a:endParaRPr lang="en-CA" altLang="zh-CN"/>
            </a:p>
          </p:txBody>
        </p:sp>
        <p:cxnSp>
          <p:nvCxnSpPr>
            <p:cNvPr id="11" name="直接连接符 10"/>
            <p:cNvCxnSpPr>
              <a:stCxn id="6" idx="3"/>
              <a:endCxn id="7" idx="7"/>
            </p:cNvCxnSpPr>
            <p:nvPr/>
          </p:nvCxnSpPr>
          <p:spPr>
            <a:xfrm flipH="1">
              <a:off x="14309" y="5884"/>
              <a:ext cx="780" cy="770"/>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cxnSp>
          <p:nvCxnSpPr>
            <p:cNvPr id="12" name="直接连接符 11"/>
            <p:cNvCxnSpPr>
              <a:stCxn id="6" idx="5"/>
              <a:endCxn id="8" idx="1"/>
            </p:cNvCxnSpPr>
            <p:nvPr/>
          </p:nvCxnSpPr>
          <p:spPr>
            <a:xfrm>
              <a:off x="16028" y="5884"/>
              <a:ext cx="718" cy="770"/>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cxnSp>
          <p:nvCxnSpPr>
            <p:cNvPr id="13" name="直接连接符 12"/>
            <p:cNvCxnSpPr>
              <a:stCxn id="7" idx="5"/>
              <a:endCxn id="10" idx="1"/>
            </p:cNvCxnSpPr>
            <p:nvPr/>
          </p:nvCxnSpPr>
          <p:spPr>
            <a:xfrm>
              <a:off x="14309" y="7593"/>
              <a:ext cx="780" cy="753"/>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cxnSp>
          <p:nvCxnSpPr>
            <p:cNvPr id="14" name="直接连接符 13"/>
            <p:cNvCxnSpPr>
              <a:stCxn id="7" idx="3"/>
              <a:endCxn id="9" idx="7"/>
            </p:cNvCxnSpPr>
            <p:nvPr/>
          </p:nvCxnSpPr>
          <p:spPr>
            <a:xfrm flipH="1">
              <a:off x="12652" y="7593"/>
              <a:ext cx="718" cy="753"/>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cxnSp>
          <p:nvCxnSpPr>
            <p:cNvPr id="15" name="直接箭头连接符 14"/>
            <p:cNvCxnSpPr/>
            <p:nvPr/>
          </p:nvCxnSpPr>
          <p:spPr>
            <a:xfrm flipV="1">
              <a:off x="7698" y="7967"/>
              <a:ext cx="3516" cy="3"/>
            </a:xfrm>
            <a:prstGeom prst="straightConnector1">
              <a:avLst/>
            </a:prstGeom>
            <a:ln w="38100">
              <a:solidFill>
                <a:schemeClr val="tx1"/>
              </a:solidFill>
              <a:tailEnd type="triangle" w="lg" len="lg"/>
            </a:ln>
          </p:spPr>
          <p:style>
            <a:lnRef idx="2">
              <a:schemeClr val="accent1"/>
            </a:lnRef>
            <a:fillRef idx="0">
              <a:srgbClr val="FFFFFF"/>
            </a:fillRef>
            <a:effectRef idx="0">
              <a:srgbClr val="FFFFFF"/>
            </a:effectRef>
            <a:fontRef idx="minor">
              <a:schemeClr val="tx1"/>
            </a:fontRef>
          </p:style>
        </p:cxnSp>
        <p:sp>
          <p:nvSpPr>
            <p:cNvPr id="17" name="文本框 16"/>
            <p:cNvSpPr txBox="1"/>
            <p:nvPr/>
          </p:nvSpPr>
          <p:spPr>
            <a:xfrm>
              <a:off x="11518" y="9728"/>
              <a:ext cx="6400" cy="580"/>
            </a:xfrm>
            <a:prstGeom prst="rect">
              <a:avLst/>
            </a:prstGeom>
            <a:noFill/>
          </p:spPr>
          <p:txBody>
            <a:bodyPr wrap="square" rtlCol="0">
              <a:spAutoFit/>
            </a:bodyPr>
            <a:p>
              <a:r>
                <a:rPr lang="en-CA" altLang="zh-CN"/>
                <a:t>Tree Representation</a:t>
              </a:r>
              <a:endParaRPr lang="en-CA" altLang="zh-CN"/>
            </a:p>
          </p:txBody>
        </p:sp>
        <p:sp>
          <p:nvSpPr>
            <p:cNvPr id="18" name="文本框 17"/>
            <p:cNvSpPr txBox="1"/>
            <p:nvPr/>
          </p:nvSpPr>
          <p:spPr>
            <a:xfrm>
              <a:off x="16223" y="4750"/>
              <a:ext cx="836" cy="580"/>
            </a:xfrm>
            <a:prstGeom prst="rect">
              <a:avLst/>
            </a:prstGeom>
            <a:noFill/>
          </p:spPr>
          <p:txBody>
            <a:bodyPr wrap="square" rtlCol="0">
              <a:spAutoFit/>
            </a:bodyPr>
            <a:p>
              <a:r>
                <a:rPr lang="en-CA" altLang="zh-CN">
                  <a:solidFill>
                    <a:schemeClr val="tx2"/>
                  </a:solidFill>
                </a:rPr>
                <a:t>0</a:t>
              </a:r>
              <a:endParaRPr lang="en-CA" altLang="zh-CN">
                <a:solidFill>
                  <a:schemeClr val="tx2"/>
                </a:solidFill>
              </a:endParaRPr>
            </a:p>
          </p:txBody>
        </p:sp>
        <p:sp>
          <p:nvSpPr>
            <p:cNvPr id="19" name="文本框 18"/>
            <p:cNvSpPr txBox="1"/>
            <p:nvPr/>
          </p:nvSpPr>
          <p:spPr>
            <a:xfrm>
              <a:off x="14504" y="6459"/>
              <a:ext cx="836" cy="580"/>
            </a:xfrm>
            <a:prstGeom prst="rect">
              <a:avLst/>
            </a:prstGeom>
            <a:noFill/>
          </p:spPr>
          <p:txBody>
            <a:bodyPr wrap="square" rtlCol="0">
              <a:spAutoFit/>
            </a:bodyPr>
            <a:p>
              <a:r>
                <a:rPr lang="en-CA" altLang="zh-CN">
                  <a:solidFill>
                    <a:schemeClr val="tx2"/>
                  </a:solidFill>
                </a:rPr>
                <a:t>1</a:t>
              </a:r>
              <a:endParaRPr lang="en-CA" altLang="zh-CN">
                <a:solidFill>
                  <a:schemeClr val="tx2"/>
                </a:solidFill>
              </a:endParaRPr>
            </a:p>
          </p:txBody>
        </p:sp>
        <p:sp>
          <p:nvSpPr>
            <p:cNvPr id="21" name="文本框 20"/>
            <p:cNvSpPr txBox="1"/>
            <p:nvPr/>
          </p:nvSpPr>
          <p:spPr>
            <a:xfrm>
              <a:off x="12847" y="8151"/>
              <a:ext cx="836" cy="580"/>
            </a:xfrm>
            <a:prstGeom prst="rect">
              <a:avLst/>
            </a:prstGeom>
            <a:noFill/>
          </p:spPr>
          <p:txBody>
            <a:bodyPr wrap="square" rtlCol="0">
              <a:spAutoFit/>
            </a:bodyPr>
            <a:p>
              <a:r>
                <a:rPr lang="en-CA" altLang="zh-CN">
                  <a:solidFill>
                    <a:schemeClr val="tx2"/>
                  </a:solidFill>
                </a:rPr>
                <a:t>3</a:t>
              </a:r>
              <a:endParaRPr lang="en-CA" altLang="zh-CN">
                <a:solidFill>
                  <a:schemeClr val="tx2"/>
                </a:solidFill>
              </a:endParaRPr>
            </a:p>
          </p:txBody>
        </p:sp>
        <p:sp>
          <p:nvSpPr>
            <p:cNvPr id="22" name="文本框 21"/>
            <p:cNvSpPr txBox="1"/>
            <p:nvPr/>
          </p:nvSpPr>
          <p:spPr>
            <a:xfrm>
              <a:off x="16223" y="8151"/>
              <a:ext cx="836" cy="580"/>
            </a:xfrm>
            <a:prstGeom prst="rect">
              <a:avLst/>
            </a:prstGeom>
            <a:noFill/>
          </p:spPr>
          <p:txBody>
            <a:bodyPr wrap="square" rtlCol="0">
              <a:spAutoFit/>
            </a:bodyPr>
            <a:p>
              <a:r>
                <a:rPr lang="en-CA" altLang="zh-CN">
                  <a:solidFill>
                    <a:schemeClr val="tx2"/>
                  </a:solidFill>
                </a:rPr>
                <a:t>4</a:t>
              </a:r>
              <a:endParaRPr lang="en-CA" altLang="zh-CN">
                <a:solidFill>
                  <a:schemeClr val="tx2"/>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left)">
                                      <p:cBhvr>
                                        <p:cTn id="3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Heap Property of Min-Heap</a:t>
            </a:r>
            <a:endParaRPr lang="en-CA" altLang="zh-CN"/>
          </a:p>
        </p:txBody>
      </p:sp>
      <p:sp>
        <p:nvSpPr>
          <p:cNvPr id="3" name="内容占位符 2"/>
          <p:cNvSpPr>
            <a:spLocks noGrp="1"/>
          </p:cNvSpPr>
          <p:nvPr>
            <p:ph idx="1"/>
          </p:nvPr>
        </p:nvSpPr>
        <p:spPr/>
        <p:txBody>
          <a:bodyPr/>
          <a:p>
            <a:r>
              <a:rPr lang="en-CA" altLang="zh-CN">
                <a:cs typeface="+mn-lt"/>
              </a:rPr>
              <a:t>T</a:t>
            </a:r>
            <a:r>
              <a:rPr lang="zh-CN" altLang="en-US">
                <a:cs typeface="+mn-lt"/>
              </a:rPr>
              <a:t>he root node must have the </a:t>
            </a:r>
            <a:r>
              <a:rPr lang="zh-CN" altLang="en-US" b="1">
                <a:cs typeface="+mn-lt"/>
              </a:rPr>
              <a:t>smallest</a:t>
            </a:r>
            <a:r>
              <a:rPr lang="zh-CN" altLang="en-US">
                <a:cs typeface="+mn-lt"/>
              </a:rPr>
              <a:t> key</a:t>
            </a:r>
            <a:endParaRPr lang="zh-CN" altLang="en-US">
              <a:cs typeface="+mn-lt"/>
            </a:endParaRPr>
          </a:p>
          <a:p>
            <a:r>
              <a:rPr lang="en-CA" altLang="zh-CN">
                <a:cs typeface="+mn-lt"/>
              </a:rPr>
              <a:t>F</a:t>
            </a:r>
            <a:r>
              <a:rPr lang="zh-CN" altLang="en-US">
                <a:cs typeface="+mn-lt"/>
              </a:rPr>
              <a:t>or any given node, its key is </a:t>
            </a:r>
            <a:r>
              <a:rPr lang="zh-CN" altLang="en-US" b="1">
                <a:cs typeface="+mn-lt"/>
              </a:rPr>
              <a:t>less than or equal</a:t>
            </a:r>
            <a:r>
              <a:rPr lang="zh-CN" altLang="en-US">
                <a:cs typeface="+mn-lt"/>
              </a:rPr>
              <a:t> to the key of its children (if any)</a:t>
            </a:r>
            <a:endParaRPr lang="zh-CN" altLang="en-US">
              <a:cs typeface="+mn-lt"/>
            </a:endParaRPr>
          </a:p>
          <a:p>
            <a:r>
              <a:rPr lang="en-CA" altLang="zh-CN">
                <a:cs typeface="+mn-lt"/>
              </a:rPr>
              <a:t>We will use the </a:t>
            </a:r>
            <a:r>
              <a:rPr lang="en-CA" altLang="zh-CN" b="1">
                <a:cs typeface="+mn-lt"/>
              </a:rPr>
              <a:t>f</a:t>
            </a:r>
            <a:r>
              <a:rPr lang="en-CA" altLang="zh-CN">
                <a:cs typeface="+mn-lt"/>
              </a:rPr>
              <a:t> value of each cell as the key</a:t>
            </a:r>
            <a:endParaRPr lang="en-CA" altLang="zh-CN">
              <a:cs typeface="+mn-lt"/>
            </a:endParaRPr>
          </a:p>
          <a:p>
            <a:r>
              <a:rPr lang="en-CA" altLang="zh-CN">
                <a:cs typeface="+mn-lt"/>
              </a:rPr>
              <a:t>Must be checked when inserting, deleting, or changing the key of an element</a:t>
            </a:r>
            <a:endParaRPr lang="en-CA" altLang="zh-CN">
              <a:cs typeface="+mn-lt"/>
            </a:endParaRPr>
          </a:p>
          <a:p>
            <a:pPr lvl="1">
              <a:buFont typeface="Arial" panose="020B0604020202020204" pitchFamily="34" charset="0"/>
              <a:buChar char="◦"/>
            </a:pPr>
            <a:r>
              <a:rPr lang="en-CA" altLang="zh-CN">
                <a:cs typeface="+mn-lt"/>
              </a:rPr>
              <a:t>If the heap property no longer hold, </a:t>
            </a:r>
            <a:r>
              <a:rPr lang="en-CA" altLang="zh-CN">
                <a:cs typeface="+mn-lt"/>
                <a:sym typeface="+mn-ea"/>
              </a:rPr>
              <a:t>elements </a:t>
            </a:r>
            <a:r>
              <a:rPr lang="en-CA" altLang="zh-CN">
                <a:cs typeface="+mn-lt"/>
              </a:rPr>
              <a:t>must be re-arranged s.t. the heap property holds again</a:t>
            </a:r>
            <a:endParaRPr lang="en-CA" altLang="zh-CN">
              <a:cs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Heap Property - Example</a:t>
            </a:r>
            <a:endParaRPr lang="en-CA" altLang="zh-CN"/>
          </a:p>
        </p:txBody>
      </p:sp>
      <p:graphicFrame>
        <p:nvGraphicFramePr>
          <p:cNvPr id="4" name="表格 3"/>
          <p:cNvGraphicFramePr/>
          <p:nvPr>
            <p:custDataLst>
              <p:tags r:id="rId1"/>
            </p:custDataLst>
          </p:nvPr>
        </p:nvGraphicFramePr>
        <p:xfrm>
          <a:off x="810260" y="5708015"/>
          <a:ext cx="4622800" cy="762000"/>
        </p:xfrm>
        <a:graphic>
          <a:graphicData uri="http://schemas.openxmlformats.org/drawingml/2006/table">
            <a:tbl>
              <a:tblPr firstRow="1" bandRow="1">
                <a:tableStyleId>{5C22544A-7EE6-4342-B048-85BDC9FD1C3A}</a:tableStyleId>
              </a:tblPr>
              <a:tblGrid>
                <a:gridCol w="880110"/>
                <a:gridCol w="748665"/>
                <a:gridCol w="748665"/>
                <a:gridCol w="748030"/>
                <a:gridCol w="748665"/>
                <a:gridCol w="748665"/>
              </a:tblGrid>
              <a:tr h="381000">
                <a:tc>
                  <a:txBody>
                    <a:bodyPr/>
                    <a:p>
                      <a:pPr algn="r">
                        <a:buNone/>
                      </a:pPr>
                      <a:r>
                        <a:rPr lang="en-CA" altLang="zh-CN"/>
                        <a:t>Value</a:t>
                      </a:r>
                      <a:endParaRPr lang="en-CA" altLang="zh-CN"/>
                    </a:p>
                  </a:txBody>
                  <a:tcPr anchor="ctr" anchorCtr="0"/>
                </a:tc>
                <a:tc>
                  <a:txBody>
                    <a:bodyPr/>
                    <a:p>
                      <a:pPr algn="ctr">
                        <a:buNone/>
                      </a:pPr>
                      <a:r>
                        <a:rPr lang="en-CA" altLang="zh-CN"/>
                        <a:t>0</a:t>
                      </a:r>
                      <a:endParaRPr lang="en-CA" altLang="zh-CN"/>
                    </a:p>
                  </a:txBody>
                  <a:tcPr anchor="ctr" anchorCtr="0"/>
                </a:tc>
                <a:tc>
                  <a:txBody>
                    <a:bodyPr/>
                    <a:p>
                      <a:pPr algn="ctr">
                        <a:buNone/>
                      </a:pPr>
                      <a:r>
                        <a:rPr lang="en-CA" altLang="zh-CN"/>
                        <a:t>1</a:t>
                      </a:r>
                      <a:endParaRPr lang="en-CA" altLang="zh-CN"/>
                    </a:p>
                  </a:txBody>
                  <a:tcPr anchor="ctr" anchorCtr="0"/>
                </a:tc>
                <a:tc>
                  <a:txBody>
                    <a:bodyPr/>
                    <a:p>
                      <a:pPr algn="ctr">
                        <a:buNone/>
                      </a:pPr>
                      <a:r>
                        <a:rPr lang="en-CA" altLang="zh-CN"/>
                        <a:t>2</a:t>
                      </a:r>
                      <a:endParaRPr lang="en-CA" altLang="zh-CN"/>
                    </a:p>
                  </a:txBody>
                  <a:tcPr anchor="ctr" anchorCtr="0"/>
                </a:tc>
                <a:tc>
                  <a:txBody>
                    <a:bodyPr/>
                    <a:p>
                      <a:pPr algn="ctr">
                        <a:buNone/>
                      </a:pPr>
                      <a:r>
                        <a:rPr lang="en-CA" altLang="zh-CN"/>
                        <a:t>3</a:t>
                      </a:r>
                      <a:endParaRPr lang="en-CA" altLang="zh-CN"/>
                    </a:p>
                  </a:txBody>
                  <a:tcPr anchor="ctr" anchorCtr="0"/>
                </a:tc>
                <a:tc>
                  <a:txBody>
                    <a:bodyPr/>
                    <a:p>
                      <a:pPr algn="ctr">
                        <a:buNone/>
                      </a:pPr>
                      <a:r>
                        <a:rPr lang="en-CA" altLang="zh-CN"/>
                        <a:t>4</a:t>
                      </a:r>
                      <a:endParaRPr lang="en-CA" altLang="zh-CN"/>
                    </a:p>
                  </a:txBody>
                  <a:tcPr anchor="ctr" anchorCtr="0"/>
                </a:tc>
              </a:tr>
              <a:tr h="381000">
                <a:tc>
                  <a:txBody>
                    <a:bodyPr/>
                    <a:p>
                      <a:pPr algn="r">
                        <a:buNone/>
                      </a:pPr>
                      <a:r>
                        <a:rPr lang="en-CA" altLang="zh-CN"/>
                        <a:t>Index</a:t>
                      </a:r>
                      <a:endParaRPr lang="en-CA" altLang="zh-CN"/>
                    </a:p>
                  </a:txBody>
                  <a:tcPr anchor="ctr" anchorCtr="0"/>
                </a:tc>
                <a:tc>
                  <a:txBody>
                    <a:bodyPr/>
                    <a:p>
                      <a:pPr algn="ctr">
                        <a:buNone/>
                      </a:pPr>
                      <a:r>
                        <a:rPr lang="en-CA" altLang="zh-CN"/>
                        <a:t>0</a:t>
                      </a:r>
                      <a:endParaRPr lang="en-CA" altLang="zh-CN"/>
                    </a:p>
                  </a:txBody>
                  <a:tcPr anchor="ctr" anchorCtr="0"/>
                </a:tc>
                <a:tc>
                  <a:txBody>
                    <a:bodyPr/>
                    <a:p>
                      <a:pPr algn="ctr">
                        <a:buNone/>
                      </a:pPr>
                      <a:r>
                        <a:rPr lang="en-CA" altLang="zh-CN"/>
                        <a:t>1</a:t>
                      </a:r>
                      <a:endParaRPr lang="en-CA" altLang="zh-CN"/>
                    </a:p>
                  </a:txBody>
                  <a:tcPr anchor="ctr" anchorCtr="0"/>
                </a:tc>
                <a:tc>
                  <a:txBody>
                    <a:bodyPr/>
                    <a:p>
                      <a:pPr algn="ctr">
                        <a:buNone/>
                      </a:pPr>
                      <a:r>
                        <a:rPr lang="en-CA" altLang="zh-CN"/>
                        <a:t>2</a:t>
                      </a:r>
                      <a:endParaRPr lang="en-CA" altLang="zh-CN"/>
                    </a:p>
                  </a:txBody>
                  <a:tcPr anchor="ctr" anchorCtr="0"/>
                </a:tc>
                <a:tc>
                  <a:txBody>
                    <a:bodyPr/>
                    <a:p>
                      <a:pPr algn="ctr">
                        <a:buNone/>
                      </a:pPr>
                      <a:r>
                        <a:rPr lang="en-CA" altLang="zh-CN"/>
                        <a:t>3</a:t>
                      </a:r>
                      <a:endParaRPr lang="en-CA" altLang="zh-CN"/>
                    </a:p>
                  </a:txBody>
                  <a:tcPr anchor="ctr" anchorCtr="0"/>
                </a:tc>
                <a:tc>
                  <a:txBody>
                    <a:bodyPr/>
                    <a:p>
                      <a:pPr algn="ctr">
                        <a:buNone/>
                      </a:pPr>
                      <a:r>
                        <a:rPr lang="en-CA" altLang="zh-CN"/>
                        <a:t>4</a:t>
                      </a:r>
                      <a:endParaRPr lang="en-CA" altLang="zh-CN"/>
                    </a:p>
                  </a:txBody>
                  <a:tcPr anchor="ctr" anchorCtr="0"/>
                </a:tc>
              </a:tr>
            </a:tbl>
          </a:graphicData>
        </a:graphic>
      </p:graphicFrame>
      <p:sp>
        <p:nvSpPr>
          <p:cNvPr id="16" name="文本框 15"/>
          <p:cNvSpPr txBox="1"/>
          <p:nvPr/>
        </p:nvSpPr>
        <p:spPr>
          <a:xfrm>
            <a:off x="838200" y="5343525"/>
            <a:ext cx="4064000" cy="368300"/>
          </a:xfrm>
          <a:prstGeom prst="rect">
            <a:avLst/>
          </a:prstGeom>
          <a:noFill/>
        </p:spPr>
        <p:txBody>
          <a:bodyPr wrap="square" rtlCol="0">
            <a:spAutoFit/>
          </a:bodyPr>
          <a:p>
            <a:r>
              <a:rPr lang="en-CA" altLang="zh-CN"/>
              <a:t>Array Representation</a:t>
            </a:r>
            <a:endParaRPr lang="en-CA" altLang="zh-CN"/>
          </a:p>
        </p:txBody>
      </p:sp>
      <p:sp>
        <p:nvSpPr>
          <p:cNvPr id="17" name="文本框 16"/>
          <p:cNvSpPr txBox="1"/>
          <p:nvPr/>
        </p:nvSpPr>
        <p:spPr>
          <a:xfrm>
            <a:off x="838200" y="1496695"/>
            <a:ext cx="4064000" cy="368300"/>
          </a:xfrm>
          <a:prstGeom prst="rect">
            <a:avLst/>
          </a:prstGeom>
          <a:noFill/>
        </p:spPr>
        <p:txBody>
          <a:bodyPr wrap="square" rtlCol="0">
            <a:spAutoFit/>
          </a:bodyPr>
          <a:p>
            <a:r>
              <a:rPr lang="en-CA" altLang="zh-CN"/>
              <a:t>Tree Representation</a:t>
            </a:r>
            <a:endParaRPr lang="en-CA" altLang="zh-CN"/>
          </a:p>
        </p:txBody>
      </p:sp>
      <p:grpSp>
        <p:nvGrpSpPr>
          <p:cNvPr id="20" name="组合 19"/>
          <p:cNvGrpSpPr/>
          <p:nvPr/>
        </p:nvGrpSpPr>
        <p:grpSpPr>
          <a:xfrm>
            <a:off x="838200" y="1864995"/>
            <a:ext cx="4594860" cy="3002915"/>
            <a:chOff x="11518" y="4750"/>
            <a:chExt cx="7236" cy="4729"/>
          </a:xfrm>
        </p:grpSpPr>
        <p:sp>
          <p:nvSpPr>
            <p:cNvPr id="6" name="椭圆 5"/>
            <p:cNvSpPr>
              <a:spLocks noChangeAspect="1"/>
            </p:cNvSpPr>
            <p:nvPr/>
          </p:nvSpPr>
          <p:spPr>
            <a:xfrm>
              <a:off x="14894" y="4750"/>
              <a:ext cx="1329" cy="1329"/>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t>0</a:t>
              </a:r>
              <a:endParaRPr lang="en-CA" altLang="zh-CN"/>
            </a:p>
          </p:txBody>
        </p:sp>
        <p:sp>
          <p:nvSpPr>
            <p:cNvPr id="7" name="椭圆 6"/>
            <p:cNvSpPr>
              <a:spLocks noChangeAspect="1"/>
            </p:cNvSpPr>
            <p:nvPr/>
          </p:nvSpPr>
          <p:spPr>
            <a:xfrm>
              <a:off x="13175" y="6459"/>
              <a:ext cx="1329" cy="1329"/>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t>1</a:t>
              </a:r>
              <a:endParaRPr lang="en-CA" altLang="zh-CN"/>
            </a:p>
          </p:txBody>
        </p:sp>
        <p:sp>
          <p:nvSpPr>
            <p:cNvPr id="8" name="椭圆 7"/>
            <p:cNvSpPr>
              <a:spLocks noChangeAspect="1"/>
            </p:cNvSpPr>
            <p:nvPr/>
          </p:nvSpPr>
          <p:spPr>
            <a:xfrm>
              <a:off x="16551" y="6459"/>
              <a:ext cx="1329" cy="1329"/>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t>2</a:t>
              </a:r>
              <a:endParaRPr lang="en-CA" altLang="zh-CN"/>
            </a:p>
          </p:txBody>
        </p:sp>
        <p:sp>
          <p:nvSpPr>
            <p:cNvPr id="9" name="椭圆 8"/>
            <p:cNvSpPr>
              <a:spLocks noChangeAspect="1"/>
            </p:cNvSpPr>
            <p:nvPr/>
          </p:nvSpPr>
          <p:spPr>
            <a:xfrm>
              <a:off x="11518" y="8151"/>
              <a:ext cx="1329" cy="1329"/>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t>3</a:t>
              </a:r>
              <a:endParaRPr lang="en-CA" altLang="zh-CN"/>
            </a:p>
          </p:txBody>
        </p:sp>
        <p:sp>
          <p:nvSpPr>
            <p:cNvPr id="10" name="椭圆 9"/>
            <p:cNvSpPr>
              <a:spLocks noChangeAspect="1"/>
            </p:cNvSpPr>
            <p:nvPr/>
          </p:nvSpPr>
          <p:spPr>
            <a:xfrm>
              <a:off x="14894" y="8151"/>
              <a:ext cx="1329" cy="1329"/>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t>4</a:t>
              </a:r>
              <a:endParaRPr lang="en-CA" altLang="zh-CN"/>
            </a:p>
          </p:txBody>
        </p:sp>
        <p:cxnSp>
          <p:nvCxnSpPr>
            <p:cNvPr id="11" name="直接连接符 10"/>
            <p:cNvCxnSpPr>
              <a:stCxn id="6" idx="3"/>
              <a:endCxn id="7" idx="7"/>
            </p:cNvCxnSpPr>
            <p:nvPr/>
          </p:nvCxnSpPr>
          <p:spPr>
            <a:xfrm flipH="1">
              <a:off x="14309" y="5884"/>
              <a:ext cx="780" cy="770"/>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cxnSp>
          <p:nvCxnSpPr>
            <p:cNvPr id="12" name="直接连接符 11"/>
            <p:cNvCxnSpPr>
              <a:stCxn id="6" idx="5"/>
              <a:endCxn id="8" idx="1"/>
            </p:cNvCxnSpPr>
            <p:nvPr/>
          </p:nvCxnSpPr>
          <p:spPr>
            <a:xfrm>
              <a:off x="16028" y="5884"/>
              <a:ext cx="718" cy="770"/>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cxnSp>
          <p:nvCxnSpPr>
            <p:cNvPr id="13" name="直接连接符 12"/>
            <p:cNvCxnSpPr>
              <a:stCxn id="7" idx="5"/>
              <a:endCxn id="10" idx="1"/>
            </p:cNvCxnSpPr>
            <p:nvPr/>
          </p:nvCxnSpPr>
          <p:spPr>
            <a:xfrm>
              <a:off x="14309" y="7593"/>
              <a:ext cx="780" cy="753"/>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cxnSp>
          <p:nvCxnSpPr>
            <p:cNvPr id="14" name="直接连接符 13"/>
            <p:cNvCxnSpPr>
              <a:stCxn id="7" idx="3"/>
              <a:endCxn id="9" idx="7"/>
            </p:cNvCxnSpPr>
            <p:nvPr/>
          </p:nvCxnSpPr>
          <p:spPr>
            <a:xfrm flipH="1">
              <a:off x="12652" y="7593"/>
              <a:ext cx="718" cy="753"/>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sp>
          <p:nvSpPr>
            <p:cNvPr id="18" name="文本框 17"/>
            <p:cNvSpPr txBox="1"/>
            <p:nvPr/>
          </p:nvSpPr>
          <p:spPr>
            <a:xfrm>
              <a:off x="16223" y="4750"/>
              <a:ext cx="836" cy="580"/>
            </a:xfrm>
            <a:prstGeom prst="rect">
              <a:avLst/>
            </a:prstGeom>
            <a:noFill/>
          </p:spPr>
          <p:txBody>
            <a:bodyPr wrap="square" rtlCol="0">
              <a:spAutoFit/>
            </a:bodyPr>
            <a:p>
              <a:r>
                <a:rPr lang="en-CA" altLang="zh-CN">
                  <a:solidFill>
                    <a:schemeClr val="tx2"/>
                  </a:solidFill>
                </a:rPr>
                <a:t>0</a:t>
              </a:r>
              <a:endParaRPr lang="en-CA" altLang="zh-CN">
                <a:solidFill>
                  <a:schemeClr val="tx2"/>
                </a:solidFill>
              </a:endParaRPr>
            </a:p>
          </p:txBody>
        </p:sp>
        <p:sp>
          <p:nvSpPr>
            <p:cNvPr id="19" name="文本框 18"/>
            <p:cNvSpPr txBox="1"/>
            <p:nvPr/>
          </p:nvSpPr>
          <p:spPr>
            <a:xfrm>
              <a:off x="14504" y="6459"/>
              <a:ext cx="836" cy="580"/>
            </a:xfrm>
            <a:prstGeom prst="rect">
              <a:avLst/>
            </a:prstGeom>
            <a:noFill/>
          </p:spPr>
          <p:txBody>
            <a:bodyPr wrap="square" rtlCol="0">
              <a:spAutoFit/>
            </a:bodyPr>
            <a:p>
              <a:r>
                <a:rPr lang="en-CA" altLang="zh-CN">
                  <a:solidFill>
                    <a:schemeClr val="tx2"/>
                  </a:solidFill>
                </a:rPr>
                <a:t>1</a:t>
              </a:r>
              <a:endParaRPr lang="en-CA" altLang="zh-CN">
                <a:solidFill>
                  <a:schemeClr val="tx2"/>
                </a:solidFill>
              </a:endParaRPr>
            </a:p>
          </p:txBody>
        </p:sp>
        <p:sp>
          <p:nvSpPr>
            <p:cNvPr id="21" name="文本框 20"/>
            <p:cNvSpPr txBox="1"/>
            <p:nvPr/>
          </p:nvSpPr>
          <p:spPr>
            <a:xfrm>
              <a:off x="12847" y="8151"/>
              <a:ext cx="836" cy="580"/>
            </a:xfrm>
            <a:prstGeom prst="rect">
              <a:avLst/>
            </a:prstGeom>
            <a:noFill/>
          </p:spPr>
          <p:txBody>
            <a:bodyPr wrap="square" rtlCol="0">
              <a:spAutoFit/>
            </a:bodyPr>
            <a:p>
              <a:r>
                <a:rPr lang="en-CA" altLang="zh-CN">
                  <a:solidFill>
                    <a:schemeClr val="tx2"/>
                  </a:solidFill>
                </a:rPr>
                <a:t>3</a:t>
              </a:r>
              <a:endParaRPr lang="en-CA" altLang="zh-CN">
                <a:solidFill>
                  <a:schemeClr val="tx2"/>
                </a:solidFill>
              </a:endParaRPr>
            </a:p>
          </p:txBody>
        </p:sp>
        <p:sp>
          <p:nvSpPr>
            <p:cNvPr id="22" name="文本框 21"/>
            <p:cNvSpPr txBox="1"/>
            <p:nvPr/>
          </p:nvSpPr>
          <p:spPr>
            <a:xfrm>
              <a:off x="16223" y="8151"/>
              <a:ext cx="836" cy="580"/>
            </a:xfrm>
            <a:prstGeom prst="rect">
              <a:avLst/>
            </a:prstGeom>
            <a:noFill/>
          </p:spPr>
          <p:txBody>
            <a:bodyPr wrap="square" rtlCol="0">
              <a:spAutoFit/>
            </a:bodyPr>
            <a:p>
              <a:r>
                <a:rPr lang="en-CA" altLang="zh-CN">
                  <a:solidFill>
                    <a:schemeClr val="tx2"/>
                  </a:solidFill>
                </a:rPr>
                <a:t>4</a:t>
              </a:r>
              <a:endParaRPr lang="en-CA" altLang="zh-CN">
                <a:solidFill>
                  <a:schemeClr val="tx2"/>
                </a:solidFill>
              </a:endParaRPr>
            </a:p>
          </p:txBody>
        </p:sp>
        <p:sp>
          <p:nvSpPr>
            <p:cNvPr id="5" name="文本框 4"/>
            <p:cNvSpPr txBox="1"/>
            <p:nvPr/>
          </p:nvSpPr>
          <p:spPr>
            <a:xfrm>
              <a:off x="17918" y="6459"/>
              <a:ext cx="836" cy="580"/>
            </a:xfrm>
            <a:prstGeom prst="rect">
              <a:avLst/>
            </a:prstGeom>
            <a:noFill/>
          </p:spPr>
          <p:txBody>
            <a:bodyPr wrap="square" rtlCol="0">
              <a:spAutoFit/>
            </a:bodyPr>
            <a:p>
              <a:r>
                <a:rPr lang="en-CA" altLang="zh-CN">
                  <a:solidFill>
                    <a:schemeClr val="tx2"/>
                  </a:solidFill>
                </a:rPr>
                <a:t>2</a:t>
              </a:r>
              <a:endParaRPr lang="en-CA" altLang="zh-CN">
                <a:solidFill>
                  <a:schemeClr val="tx2"/>
                </a:solidFill>
              </a:endParaRPr>
            </a:p>
          </p:txBody>
        </p:sp>
      </p:grpSp>
      <p:sp>
        <p:nvSpPr>
          <p:cNvPr id="40" name="文本框 39"/>
          <p:cNvSpPr txBox="1"/>
          <p:nvPr/>
        </p:nvSpPr>
        <p:spPr>
          <a:xfrm>
            <a:off x="6090285" y="1496695"/>
            <a:ext cx="4750435" cy="460375"/>
          </a:xfrm>
          <a:prstGeom prst="rect">
            <a:avLst/>
          </a:prstGeom>
          <a:noFill/>
        </p:spPr>
        <p:txBody>
          <a:bodyPr wrap="square" rtlCol="0">
            <a:spAutoFit/>
          </a:bodyPr>
          <a:p>
            <a:pPr indent="0">
              <a:buFont typeface="Arial" panose="020B0604020202020204" pitchFamily="34" charset="0"/>
              <a:buNone/>
            </a:pPr>
            <a:r>
              <a:rPr lang="en-CA" altLang="zh-CN" sz="2400"/>
              <a:t>Satisfies the min-heap property</a:t>
            </a:r>
            <a:endParaRPr lang="en-CA" altLang="zh-CN"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16" grpId="0"/>
      <p:bldP spid="17"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Heap Property - Example</a:t>
            </a:r>
            <a:endParaRPr lang="en-CA" altLang="zh-CN"/>
          </a:p>
        </p:txBody>
      </p:sp>
      <p:graphicFrame>
        <p:nvGraphicFramePr>
          <p:cNvPr id="23" name="表格 22"/>
          <p:cNvGraphicFramePr/>
          <p:nvPr>
            <p:custDataLst>
              <p:tags r:id="rId1"/>
            </p:custDataLst>
          </p:nvPr>
        </p:nvGraphicFramePr>
        <p:xfrm>
          <a:off x="810260" y="5711190"/>
          <a:ext cx="4622800" cy="762000"/>
        </p:xfrm>
        <a:graphic>
          <a:graphicData uri="http://schemas.openxmlformats.org/drawingml/2006/table">
            <a:tbl>
              <a:tblPr firstRow="1" bandRow="1">
                <a:tableStyleId>{5C22544A-7EE6-4342-B048-85BDC9FD1C3A}</a:tableStyleId>
              </a:tblPr>
              <a:tblGrid>
                <a:gridCol w="880110"/>
                <a:gridCol w="748665"/>
                <a:gridCol w="748665"/>
                <a:gridCol w="748030"/>
                <a:gridCol w="748665"/>
                <a:gridCol w="748665"/>
              </a:tblGrid>
              <a:tr h="381000">
                <a:tc>
                  <a:txBody>
                    <a:bodyPr/>
                    <a:p>
                      <a:pPr algn="r">
                        <a:buNone/>
                      </a:pPr>
                      <a:r>
                        <a:rPr lang="en-CA" altLang="zh-CN"/>
                        <a:t>Value</a:t>
                      </a:r>
                      <a:endParaRPr lang="en-CA" altLang="zh-CN"/>
                    </a:p>
                  </a:txBody>
                  <a:tcPr anchor="ctr" anchorCtr="0"/>
                </a:tc>
                <a:tc>
                  <a:txBody>
                    <a:bodyPr/>
                    <a:p>
                      <a:pPr algn="ctr">
                        <a:buNone/>
                      </a:pPr>
                      <a:r>
                        <a:rPr lang="en-CA" altLang="zh-CN"/>
                        <a:t>1</a:t>
                      </a:r>
                      <a:endParaRPr lang="en-CA" altLang="zh-CN"/>
                    </a:p>
                  </a:txBody>
                  <a:tcPr anchor="ctr" anchorCtr="0"/>
                </a:tc>
                <a:tc>
                  <a:txBody>
                    <a:bodyPr/>
                    <a:p>
                      <a:pPr algn="ctr">
                        <a:buNone/>
                      </a:pPr>
                      <a:r>
                        <a:rPr lang="en-CA" altLang="zh-CN"/>
                        <a:t>0</a:t>
                      </a:r>
                      <a:endParaRPr lang="en-CA" altLang="zh-CN"/>
                    </a:p>
                  </a:txBody>
                  <a:tcPr anchor="ctr" anchorCtr="0"/>
                </a:tc>
                <a:tc>
                  <a:txBody>
                    <a:bodyPr/>
                    <a:p>
                      <a:pPr algn="ctr">
                        <a:buNone/>
                      </a:pPr>
                      <a:r>
                        <a:rPr lang="en-CA" altLang="zh-CN"/>
                        <a:t>2</a:t>
                      </a:r>
                      <a:endParaRPr lang="en-CA" altLang="zh-CN"/>
                    </a:p>
                  </a:txBody>
                  <a:tcPr anchor="ctr" anchorCtr="0"/>
                </a:tc>
                <a:tc>
                  <a:txBody>
                    <a:bodyPr/>
                    <a:p>
                      <a:pPr algn="ctr">
                        <a:buNone/>
                      </a:pPr>
                      <a:r>
                        <a:rPr lang="en-CA" altLang="zh-CN"/>
                        <a:t>3</a:t>
                      </a:r>
                      <a:endParaRPr lang="en-CA" altLang="zh-CN"/>
                    </a:p>
                  </a:txBody>
                  <a:tcPr anchor="ctr" anchorCtr="0"/>
                </a:tc>
                <a:tc>
                  <a:txBody>
                    <a:bodyPr/>
                    <a:p>
                      <a:pPr algn="ctr">
                        <a:buNone/>
                      </a:pPr>
                      <a:r>
                        <a:rPr lang="en-CA" altLang="zh-CN"/>
                        <a:t>4</a:t>
                      </a:r>
                      <a:endParaRPr lang="en-CA" altLang="zh-CN"/>
                    </a:p>
                  </a:txBody>
                  <a:tcPr anchor="ctr" anchorCtr="0"/>
                </a:tc>
              </a:tr>
              <a:tr h="381000">
                <a:tc>
                  <a:txBody>
                    <a:bodyPr/>
                    <a:p>
                      <a:pPr algn="r">
                        <a:buNone/>
                      </a:pPr>
                      <a:r>
                        <a:rPr lang="en-CA" altLang="zh-CN"/>
                        <a:t>Index</a:t>
                      </a:r>
                      <a:endParaRPr lang="en-CA" altLang="zh-CN"/>
                    </a:p>
                  </a:txBody>
                  <a:tcPr anchor="ctr" anchorCtr="0"/>
                </a:tc>
                <a:tc>
                  <a:txBody>
                    <a:bodyPr/>
                    <a:p>
                      <a:pPr algn="ctr">
                        <a:buNone/>
                      </a:pPr>
                      <a:r>
                        <a:rPr lang="en-CA" altLang="zh-CN"/>
                        <a:t>0</a:t>
                      </a:r>
                      <a:endParaRPr lang="en-CA" altLang="zh-CN"/>
                    </a:p>
                  </a:txBody>
                  <a:tcPr anchor="ctr" anchorCtr="0"/>
                </a:tc>
                <a:tc>
                  <a:txBody>
                    <a:bodyPr/>
                    <a:p>
                      <a:pPr algn="ctr">
                        <a:buNone/>
                      </a:pPr>
                      <a:r>
                        <a:rPr lang="en-CA" altLang="zh-CN"/>
                        <a:t>1</a:t>
                      </a:r>
                      <a:endParaRPr lang="en-CA" altLang="zh-CN"/>
                    </a:p>
                  </a:txBody>
                  <a:tcPr anchor="ctr" anchorCtr="0"/>
                </a:tc>
                <a:tc>
                  <a:txBody>
                    <a:bodyPr/>
                    <a:p>
                      <a:pPr algn="ctr">
                        <a:buNone/>
                      </a:pPr>
                      <a:r>
                        <a:rPr lang="en-CA" altLang="zh-CN"/>
                        <a:t>2</a:t>
                      </a:r>
                      <a:endParaRPr lang="en-CA" altLang="zh-CN"/>
                    </a:p>
                  </a:txBody>
                  <a:tcPr anchor="ctr" anchorCtr="0"/>
                </a:tc>
                <a:tc>
                  <a:txBody>
                    <a:bodyPr/>
                    <a:p>
                      <a:pPr algn="ctr">
                        <a:buNone/>
                      </a:pPr>
                      <a:r>
                        <a:rPr lang="en-CA" altLang="zh-CN"/>
                        <a:t>3</a:t>
                      </a:r>
                      <a:endParaRPr lang="en-CA" altLang="zh-CN"/>
                    </a:p>
                  </a:txBody>
                  <a:tcPr anchor="ctr" anchorCtr="0"/>
                </a:tc>
                <a:tc>
                  <a:txBody>
                    <a:bodyPr/>
                    <a:p>
                      <a:pPr algn="ctr">
                        <a:buNone/>
                      </a:pPr>
                      <a:r>
                        <a:rPr lang="en-CA" altLang="zh-CN"/>
                        <a:t>4</a:t>
                      </a:r>
                      <a:endParaRPr lang="en-CA" altLang="zh-CN"/>
                    </a:p>
                  </a:txBody>
                  <a:tcPr anchor="ctr" anchorCtr="0"/>
                </a:tc>
              </a:tr>
            </a:tbl>
          </a:graphicData>
        </a:graphic>
      </p:graphicFrame>
      <p:grpSp>
        <p:nvGrpSpPr>
          <p:cNvPr id="39" name="组合 38"/>
          <p:cNvGrpSpPr/>
          <p:nvPr/>
        </p:nvGrpSpPr>
        <p:grpSpPr>
          <a:xfrm>
            <a:off x="838200" y="1868170"/>
            <a:ext cx="4594860" cy="3002915"/>
            <a:chOff x="9606" y="2942"/>
            <a:chExt cx="7236" cy="4729"/>
          </a:xfrm>
        </p:grpSpPr>
        <p:sp>
          <p:nvSpPr>
            <p:cNvPr id="25" name="椭圆 24"/>
            <p:cNvSpPr>
              <a:spLocks noChangeAspect="1"/>
            </p:cNvSpPr>
            <p:nvPr/>
          </p:nvSpPr>
          <p:spPr>
            <a:xfrm>
              <a:off x="12982" y="2942"/>
              <a:ext cx="1329" cy="1329"/>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t>1</a:t>
              </a:r>
              <a:endParaRPr lang="en-CA" altLang="zh-CN"/>
            </a:p>
          </p:txBody>
        </p:sp>
        <p:sp>
          <p:nvSpPr>
            <p:cNvPr id="26" name="椭圆 25"/>
            <p:cNvSpPr>
              <a:spLocks noChangeAspect="1"/>
            </p:cNvSpPr>
            <p:nvPr/>
          </p:nvSpPr>
          <p:spPr>
            <a:xfrm>
              <a:off x="11263" y="4651"/>
              <a:ext cx="1329" cy="1329"/>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t>0</a:t>
              </a:r>
              <a:endParaRPr lang="en-CA" altLang="zh-CN"/>
            </a:p>
          </p:txBody>
        </p:sp>
        <p:sp>
          <p:nvSpPr>
            <p:cNvPr id="27" name="椭圆 26"/>
            <p:cNvSpPr>
              <a:spLocks noChangeAspect="1"/>
            </p:cNvSpPr>
            <p:nvPr/>
          </p:nvSpPr>
          <p:spPr>
            <a:xfrm>
              <a:off x="14639" y="4651"/>
              <a:ext cx="1329" cy="1329"/>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t>2</a:t>
              </a:r>
              <a:endParaRPr lang="en-CA" altLang="zh-CN"/>
            </a:p>
          </p:txBody>
        </p:sp>
        <p:sp>
          <p:nvSpPr>
            <p:cNvPr id="28" name="椭圆 27"/>
            <p:cNvSpPr>
              <a:spLocks noChangeAspect="1"/>
            </p:cNvSpPr>
            <p:nvPr/>
          </p:nvSpPr>
          <p:spPr>
            <a:xfrm>
              <a:off x="9606" y="6343"/>
              <a:ext cx="1329" cy="1329"/>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t>3</a:t>
              </a:r>
              <a:endParaRPr lang="en-CA" altLang="zh-CN"/>
            </a:p>
          </p:txBody>
        </p:sp>
        <p:sp>
          <p:nvSpPr>
            <p:cNvPr id="29" name="椭圆 28"/>
            <p:cNvSpPr>
              <a:spLocks noChangeAspect="1"/>
            </p:cNvSpPr>
            <p:nvPr/>
          </p:nvSpPr>
          <p:spPr>
            <a:xfrm>
              <a:off x="12982" y="6343"/>
              <a:ext cx="1329" cy="1329"/>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t>4</a:t>
              </a:r>
              <a:endParaRPr lang="en-CA" altLang="zh-CN"/>
            </a:p>
          </p:txBody>
        </p:sp>
        <p:cxnSp>
          <p:nvCxnSpPr>
            <p:cNvPr id="30" name="直接连接符 29"/>
            <p:cNvCxnSpPr>
              <a:stCxn id="25" idx="3"/>
              <a:endCxn id="26" idx="7"/>
            </p:cNvCxnSpPr>
            <p:nvPr/>
          </p:nvCxnSpPr>
          <p:spPr>
            <a:xfrm flipH="1">
              <a:off x="12397" y="4076"/>
              <a:ext cx="780" cy="770"/>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cxnSp>
          <p:nvCxnSpPr>
            <p:cNvPr id="31" name="直接连接符 30"/>
            <p:cNvCxnSpPr>
              <a:stCxn id="25" idx="5"/>
              <a:endCxn id="27" idx="1"/>
            </p:cNvCxnSpPr>
            <p:nvPr/>
          </p:nvCxnSpPr>
          <p:spPr>
            <a:xfrm>
              <a:off x="14116" y="4076"/>
              <a:ext cx="718" cy="770"/>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cxnSp>
          <p:nvCxnSpPr>
            <p:cNvPr id="32" name="直接连接符 31"/>
            <p:cNvCxnSpPr>
              <a:stCxn id="26" idx="5"/>
              <a:endCxn id="29" idx="1"/>
            </p:cNvCxnSpPr>
            <p:nvPr/>
          </p:nvCxnSpPr>
          <p:spPr>
            <a:xfrm>
              <a:off x="12397" y="5785"/>
              <a:ext cx="780" cy="753"/>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cxnSp>
          <p:nvCxnSpPr>
            <p:cNvPr id="33" name="直接连接符 32"/>
            <p:cNvCxnSpPr>
              <a:stCxn id="26" idx="3"/>
              <a:endCxn id="28" idx="7"/>
            </p:cNvCxnSpPr>
            <p:nvPr/>
          </p:nvCxnSpPr>
          <p:spPr>
            <a:xfrm flipH="1">
              <a:off x="10740" y="5785"/>
              <a:ext cx="718" cy="753"/>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sp>
          <p:nvSpPr>
            <p:cNvPr id="34" name="文本框 33"/>
            <p:cNvSpPr txBox="1"/>
            <p:nvPr/>
          </p:nvSpPr>
          <p:spPr>
            <a:xfrm>
              <a:off x="14311" y="2942"/>
              <a:ext cx="836" cy="580"/>
            </a:xfrm>
            <a:prstGeom prst="rect">
              <a:avLst/>
            </a:prstGeom>
            <a:noFill/>
          </p:spPr>
          <p:txBody>
            <a:bodyPr wrap="square" rtlCol="0">
              <a:spAutoFit/>
            </a:bodyPr>
            <a:p>
              <a:r>
                <a:rPr lang="en-CA" altLang="zh-CN">
                  <a:solidFill>
                    <a:schemeClr val="tx2"/>
                  </a:solidFill>
                </a:rPr>
                <a:t>0</a:t>
              </a:r>
              <a:endParaRPr lang="en-CA" altLang="zh-CN">
                <a:solidFill>
                  <a:schemeClr val="tx2"/>
                </a:solidFill>
              </a:endParaRPr>
            </a:p>
          </p:txBody>
        </p:sp>
        <p:sp>
          <p:nvSpPr>
            <p:cNvPr id="35" name="文本框 34"/>
            <p:cNvSpPr txBox="1"/>
            <p:nvPr/>
          </p:nvSpPr>
          <p:spPr>
            <a:xfrm>
              <a:off x="12592" y="4651"/>
              <a:ext cx="836" cy="580"/>
            </a:xfrm>
            <a:prstGeom prst="rect">
              <a:avLst/>
            </a:prstGeom>
            <a:noFill/>
          </p:spPr>
          <p:txBody>
            <a:bodyPr wrap="square" rtlCol="0">
              <a:spAutoFit/>
            </a:bodyPr>
            <a:p>
              <a:r>
                <a:rPr lang="en-CA" altLang="zh-CN">
                  <a:solidFill>
                    <a:schemeClr val="tx2"/>
                  </a:solidFill>
                </a:rPr>
                <a:t>1</a:t>
              </a:r>
              <a:endParaRPr lang="en-CA" altLang="zh-CN">
                <a:solidFill>
                  <a:schemeClr val="tx2"/>
                </a:solidFill>
              </a:endParaRPr>
            </a:p>
          </p:txBody>
        </p:sp>
        <p:sp>
          <p:nvSpPr>
            <p:cNvPr id="36" name="文本框 35"/>
            <p:cNvSpPr txBox="1"/>
            <p:nvPr/>
          </p:nvSpPr>
          <p:spPr>
            <a:xfrm>
              <a:off x="10935" y="6343"/>
              <a:ext cx="836" cy="580"/>
            </a:xfrm>
            <a:prstGeom prst="rect">
              <a:avLst/>
            </a:prstGeom>
            <a:noFill/>
          </p:spPr>
          <p:txBody>
            <a:bodyPr wrap="square" rtlCol="0">
              <a:spAutoFit/>
            </a:bodyPr>
            <a:p>
              <a:r>
                <a:rPr lang="en-CA" altLang="zh-CN">
                  <a:solidFill>
                    <a:schemeClr val="tx2"/>
                  </a:solidFill>
                </a:rPr>
                <a:t>3</a:t>
              </a:r>
              <a:endParaRPr lang="en-CA" altLang="zh-CN">
                <a:solidFill>
                  <a:schemeClr val="tx2"/>
                </a:solidFill>
              </a:endParaRPr>
            </a:p>
          </p:txBody>
        </p:sp>
        <p:sp>
          <p:nvSpPr>
            <p:cNvPr id="37" name="文本框 36"/>
            <p:cNvSpPr txBox="1"/>
            <p:nvPr/>
          </p:nvSpPr>
          <p:spPr>
            <a:xfrm>
              <a:off x="14311" y="6343"/>
              <a:ext cx="836" cy="580"/>
            </a:xfrm>
            <a:prstGeom prst="rect">
              <a:avLst/>
            </a:prstGeom>
            <a:noFill/>
          </p:spPr>
          <p:txBody>
            <a:bodyPr wrap="square" rtlCol="0">
              <a:spAutoFit/>
            </a:bodyPr>
            <a:p>
              <a:r>
                <a:rPr lang="en-CA" altLang="zh-CN">
                  <a:solidFill>
                    <a:schemeClr val="tx2"/>
                  </a:solidFill>
                </a:rPr>
                <a:t>4</a:t>
              </a:r>
              <a:endParaRPr lang="en-CA" altLang="zh-CN">
                <a:solidFill>
                  <a:schemeClr val="tx2"/>
                </a:solidFill>
              </a:endParaRPr>
            </a:p>
          </p:txBody>
        </p:sp>
        <p:sp>
          <p:nvSpPr>
            <p:cNvPr id="38" name="文本框 37"/>
            <p:cNvSpPr txBox="1"/>
            <p:nvPr/>
          </p:nvSpPr>
          <p:spPr>
            <a:xfrm>
              <a:off x="16006" y="4651"/>
              <a:ext cx="836" cy="580"/>
            </a:xfrm>
            <a:prstGeom prst="rect">
              <a:avLst/>
            </a:prstGeom>
            <a:noFill/>
          </p:spPr>
          <p:txBody>
            <a:bodyPr wrap="square" rtlCol="0">
              <a:spAutoFit/>
            </a:bodyPr>
            <a:p>
              <a:r>
                <a:rPr lang="en-CA" altLang="zh-CN">
                  <a:solidFill>
                    <a:schemeClr val="tx2"/>
                  </a:solidFill>
                </a:rPr>
                <a:t>2</a:t>
              </a:r>
              <a:endParaRPr lang="en-CA" altLang="zh-CN">
                <a:solidFill>
                  <a:schemeClr val="tx2"/>
                </a:solidFill>
              </a:endParaRPr>
            </a:p>
          </p:txBody>
        </p:sp>
      </p:grpSp>
      <p:sp>
        <p:nvSpPr>
          <p:cNvPr id="16" name="文本框 15"/>
          <p:cNvSpPr txBox="1"/>
          <p:nvPr/>
        </p:nvSpPr>
        <p:spPr>
          <a:xfrm>
            <a:off x="838200" y="5343525"/>
            <a:ext cx="4064000" cy="368300"/>
          </a:xfrm>
          <a:prstGeom prst="rect">
            <a:avLst/>
          </a:prstGeom>
          <a:noFill/>
        </p:spPr>
        <p:txBody>
          <a:bodyPr wrap="square" rtlCol="0">
            <a:spAutoFit/>
          </a:bodyPr>
          <a:p>
            <a:r>
              <a:rPr lang="en-CA" altLang="zh-CN"/>
              <a:t>Array Representation</a:t>
            </a:r>
            <a:endParaRPr lang="en-CA" altLang="zh-CN"/>
          </a:p>
        </p:txBody>
      </p:sp>
      <p:sp>
        <p:nvSpPr>
          <p:cNvPr id="17" name="文本框 16"/>
          <p:cNvSpPr txBox="1"/>
          <p:nvPr/>
        </p:nvSpPr>
        <p:spPr>
          <a:xfrm>
            <a:off x="838200" y="1496695"/>
            <a:ext cx="4064000" cy="368300"/>
          </a:xfrm>
          <a:prstGeom prst="rect">
            <a:avLst/>
          </a:prstGeom>
          <a:noFill/>
        </p:spPr>
        <p:txBody>
          <a:bodyPr wrap="square" rtlCol="0">
            <a:spAutoFit/>
          </a:bodyPr>
          <a:p>
            <a:r>
              <a:rPr lang="en-CA" altLang="zh-CN"/>
              <a:t>Tree Representation</a:t>
            </a:r>
            <a:endParaRPr lang="en-CA" altLang="zh-CN"/>
          </a:p>
        </p:txBody>
      </p:sp>
      <p:sp>
        <p:nvSpPr>
          <p:cNvPr id="40" name="文本框 39"/>
          <p:cNvSpPr txBox="1"/>
          <p:nvPr/>
        </p:nvSpPr>
        <p:spPr>
          <a:xfrm>
            <a:off x="6090285" y="1496695"/>
            <a:ext cx="5262880" cy="1568450"/>
          </a:xfrm>
          <a:prstGeom prst="rect">
            <a:avLst/>
          </a:prstGeom>
          <a:noFill/>
        </p:spPr>
        <p:txBody>
          <a:bodyPr wrap="square" rtlCol="0">
            <a:spAutoFit/>
          </a:bodyPr>
          <a:p>
            <a:pPr indent="0">
              <a:buFont typeface="Arial" panose="020B0604020202020204" pitchFamily="34" charset="0"/>
              <a:buNone/>
            </a:pPr>
            <a:r>
              <a:rPr lang="en-CA" altLang="zh-CN" sz="2400"/>
              <a:t>Does not satisfy the min-heap property</a:t>
            </a:r>
            <a:endParaRPr lang="en-CA" altLang="zh-CN" sz="2400"/>
          </a:p>
          <a:p>
            <a:pPr indent="0">
              <a:buFont typeface="Arial" panose="020B0604020202020204" pitchFamily="34" charset="0"/>
              <a:buNone/>
            </a:pPr>
            <a:endParaRPr lang="en-CA" altLang="zh-CN" sz="2400"/>
          </a:p>
          <a:p>
            <a:pPr indent="0">
              <a:buFont typeface="Arial" panose="020B0604020202020204" pitchFamily="34" charset="0"/>
              <a:buNone/>
            </a:pPr>
            <a:r>
              <a:rPr lang="en-CA" altLang="zh-CN" sz="2400"/>
              <a:t>The key of the root node is greater than the key of its left child</a:t>
            </a:r>
            <a:endParaRPr lang="en-CA" altLang="zh-CN" sz="2400"/>
          </a:p>
        </p:txBody>
      </p:sp>
      <p:sp>
        <p:nvSpPr>
          <p:cNvPr id="3" name="椭圆 2"/>
          <p:cNvSpPr/>
          <p:nvPr/>
        </p:nvSpPr>
        <p:spPr>
          <a:xfrm>
            <a:off x="3105785" y="2085340"/>
            <a:ext cx="596900" cy="395605"/>
          </a:xfrm>
          <a:prstGeom prst="ellipse">
            <a:avLst/>
          </a:prstGeom>
          <a:noFill/>
          <a:ln w="25400">
            <a:solidFill>
              <a:srgbClr val="E41908"/>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 name="椭圆 3"/>
          <p:cNvSpPr/>
          <p:nvPr/>
        </p:nvSpPr>
        <p:spPr>
          <a:xfrm>
            <a:off x="2006600" y="3172460"/>
            <a:ext cx="596900" cy="395605"/>
          </a:xfrm>
          <a:prstGeom prst="ellipse">
            <a:avLst/>
          </a:prstGeom>
          <a:noFill/>
          <a:ln w="25400">
            <a:solidFill>
              <a:srgbClr val="E41908"/>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0">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6" grpId="0"/>
      <p:bldP spid="3" grpId="0" animBg="1"/>
      <p:bldP spid="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Heap Operations</a:t>
            </a:r>
            <a:endParaRPr lang="en-CA" altLang="zh-CN"/>
          </a:p>
        </p:txBody>
      </p:sp>
      <p:sp>
        <p:nvSpPr>
          <p:cNvPr id="3" name="内容占位符 2"/>
          <p:cNvSpPr>
            <a:spLocks noGrp="1"/>
          </p:cNvSpPr>
          <p:nvPr>
            <p:ph idx="1"/>
          </p:nvPr>
        </p:nvSpPr>
        <p:spPr>
          <a:xfrm>
            <a:off x="838200" y="1825625"/>
            <a:ext cx="10515600" cy="4128770"/>
          </a:xfrm>
        </p:spPr>
        <p:txBody>
          <a:bodyPr>
            <a:noAutofit/>
          </a:bodyPr>
          <a:p>
            <a:r>
              <a:rPr lang="en-CA" altLang="zh-CN"/>
              <a:t>This lab provides three heap operations in the </a:t>
            </a:r>
            <a:r>
              <a:rPr lang="en-CA" altLang="zh-CN">
                <a:latin typeface="Consolas" panose="020B0609020204030204" charset="0"/>
                <a:cs typeface="Consolas" panose="020B0609020204030204" charset="0"/>
              </a:rPr>
              <a:t>heapq.s</a:t>
            </a:r>
            <a:r>
              <a:rPr lang="en-CA" altLang="zh-CN"/>
              <a:t> file</a:t>
            </a:r>
            <a:endParaRPr lang="en-CA" altLang="zh-CN"/>
          </a:p>
          <a:p>
            <a:pPr marL="914400" lvl="1" indent="-457200">
              <a:buAutoNum type="arabicPeriod"/>
            </a:pPr>
            <a:r>
              <a:rPr lang="en-CA" altLang="zh-CN">
                <a:latin typeface="Consolas" panose="020B0609020204030204" charset="0"/>
                <a:cs typeface="Consolas" panose="020B0609020204030204" charset="0"/>
              </a:rPr>
              <a:t>insert</a:t>
            </a:r>
            <a:r>
              <a:rPr lang="en-CA" altLang="zh-CN"/>
              <a:t>: inserts a cell into the heap and maintains the heap property based on the </a:t>
            </a:r>
            <a:r>
              <a:rPr lang="en-CA" altLang="zh-CN" b="1">
                <a:latin typeface="Consolas" panose="020B0609020204030204" charset="0"/>
                <a:cs typeface="Consolas" panose="020B0609020204030204" charset="0"/>
              </a:rPr>
              <a:t>f</a:t>
            </a:r>
            <a:r>
              <a:rPr lang="en-CA" altLang="zh-CN"/>
              <a:t> values of the cells</a:t>
            </a:r>
            <a:endParaRPr lang="en-CA" altLang="zh-CN"/>
          </a:p>
          <a:p>
            <a:pPr marL="914400" lvl="1" indent="-457200">
              <a:buAutoNum type="arabicPeriod"/>
            </a:pPr>
            <a:r>
              <a:rPr lang="en-CA" altLang="zh-CN">
                <a:latin typeface="Consolas" panose="020B0609020204030204" charset="0"/>
                <a:cs typeface="Consolas" panose="020B0609020204030204" charset="0"/>
              </a:rPr>
              <a:t>popMin</a:t>
            </a:r>
            <a:r>
              <a:rPr lang="en-CA" altLang="zh-CN"/>
              <a:t>: </a:t>
            </a:r>
            <a:r>
              <a:rPr lang="en-CA" altLang="zh-CN">
                <a:sym typeface="+mn-ea"/>
              </a:rPr>
              <a:t>removes the cell with the smallest</a:t>
            </a:r>
            <a:r>
              <a:rPr lang="en-CA" altLang="zh-CN">
                <a:sym typeface="+mn-ea"/>
              </a:rPr>
              <a:t> </a:t>
            </a:r>
            <a:r>
              <a:rPr lang="en-CA" altLang="zh-CN" b="1">
                <a:latin typeface="Consolas" panose="020B0609020204030204" charset="0"/>
                <a:cs typeface="Consolas" panose="020B0609020204030204" charset="0"/>
                <a:sym typeface="+mn-ea"/>
              </a:rPr>
              <a:t>f</a:t>
            </a:r>
            <a:r>
              <a:rPr lang="en-CA" altLang="zh-CN">
                <a:sym typeface="+mn-ea"/>
              </a:rPr>
              <a:t> </a:t>
            </a:r>
            <a:r>
              <a:rPr lang="en-CA" altLang="zh-CN">
                <a:sym typeface="+mn-ea"/>
              </a:rPr>
              <a:t>from the heap and maintains the heap property based on the </a:t>
            </a:r>
            <a:r>
              <a:rPr lang="en-CA" altLang="zh-CN" b="1">
                <a:latin typeface="Consolas" panose="020B0609020204030204" charset="0"/>
                <a:cs typeface="Consolas" panose="020B0609020204030204" charset="0"/>
                <a:sym typeface="+mn-ea"/>
              </a:rPr>
              <a:t>f</a:t>
            </a:r>
            <a:r>
              <a:rPr lang="en-CA" altLang="zh-CN">
                <a:sym typeface="+mn-ea"/>
              </a:rPr>
              <a:t> values of the cells</a:t>
            </a:r>
            <a:endParaRPr lang="en-CA" altLang="zh-CN"/>
          </a:p>
          <a:p>
            <a:pPr marL="914400" lvl="1" indent="-457200">
              <a:buAutoNum type="arabicPeriod"/>
            </a:pPr>
            <a:r>
              <a:rPr lang="en-CA" altLang="zh-CN">
                <a:latin typeface="Consolas" panose="020B0609020204030204" charset="0"/>
                <a:cs typeface="Consolas" panose="020B0609020204030204" charset="0"/>
              </a:rPr>
              <a:t>minHeap</a:t>
            </a:r>
            <a:r>
              <a:rPr lang="en-CA" altLang="zh-CN"/>
              <a:t>: transforms an array of cell numbers into a heap in place based on the </a:t>
            </a:r>
            <a:r>
              <a:rPr lang="en-CA" altLang="zh-CN" b="1">
                <a:latin typeface="Consolas" panose="020B0609020204030204" charset="0"/>
                <a:cs typeface="Consolas" panose="020B0609020204030204" charset="0"/>
                <a:sym typeface="+mn-ea"/>
              </a:rPr>
              <a:t>f</a:t>
            </a:r>
            <a:r>
              <a:rPr lang="en-CA" altLang="zh-CN"/>
              <a:t> values of the cells</a:t>
            </a:r>
            <a:endParaRPr lang="en-CA" altLang="zh-CN"/>
          </a:p>
          <a:p>
            <a:pPr lvl="0"/>
            <a:r>
              <a:rPr lang="en-CA" altLang="zh-CN"/>
              <a:t>Specifications for the three functions are on the webpage</a:t>
            </a:r>
            <a:endParaRPr lang="en-CA"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Heap - Notes</a:t>
            </a:r>
            <a:endParaRPr lang="en-CA" altLang="zh-CN"/>
          </a:p>
        </p:txBody>
      </p:sp>
      <p:sp>
        <p:nvSpPr>
          <p:cNvPr id="3" name="内容占位符 2"/>
          <p:cNvSpPr>
            <a:spLocks noGrp="1"/>
          </p:cNvSpPr>
          <p:nvPr>
            <p:ph idx="1"/>
          </p:nvPr>
        </p:nvSpPr>
        <p:spPr/>
        <p:txBody>
          <a:bodyPr/>
          <a:p>
            <a:pPr lvl="0"/>
            <a:r>
              <a:rPr lang="en-CA" altLang="zh-CN">
                <a:sym typeface="+mn-ea"/>
              </a:rPr>
              <a:t>Although having a high-level understanding of the heap data structure and the heap operations is sufficient to complete the lab...</a:t>
            </a:r>
            <a:endParaRPr lang="en-CA" altLang="zh-CN"/>
          </a:p>
          <a:p>
            <a:pPr lvl="0"/>
            <a:r>
              <a:rPr lang="en-CA" altLang="zh-CN">
                <a:sym typeface="+mn-ea"/>
              </a:rPr>
              <a:t>It is strongly recommended that students take a look at the source code in </a:t>
            </a:r>
            <a:r>
              <a:rPr lang="en-CA" altLang="zh-CN">
                <a:latin typeface="Consolas" panose="020B0609020204030204" charset="0"/>
                <a:cs typeface="Consolas" panose="020B0609020204030204" charset="0"/>
                <a:sym typeface="+mn-ea"/>
              </a:rPr>
              <a:t>heapq.s</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415680" y="593280"/>
            <a:ext cx="11360160" cy="763200"/>
          </a:xfrm>
          <a:prstGeom prst="rect">
            <a:avLst/>
          </a:prstGeom>
          <a:noFill/>
          <a:ln w="0">
            <a:noFill/>
          </a:ln>
        </p:spPr>
        <p:txBody>
          <a:bodyPr tIns="121920" bIns="121920" anchor="t">
            <a:noAutofit/>
          </a:bodyPr>
          <a:p>
            <a:pPr indent="0">
              <a:lnSpc>
                <a:spcPct val="100000"/>
              </a:lnSpc>
              <a:buNone/>
              <a:tabLst>
                <a:tab pos="0" algn="l"/>
              </a:tabLst>
            </a:pPr>
            <a:r>
              <a:rPr lang="en-GB" sz="4300" b="0" strike="noStrike" spc="-1">
                <a:solidFill>
                  <a:schemeClr val="dk1"/>
                </a:solidFill>
                <a:ea typeface="+mj-lt"/>
              </a:rPr>
              <a:t>GLIR: Terminal</a:t>
            </a:r>
            <a:endParaRPr lang="en-GB" sz="4300" b="0" strike="noStrike" spc="-1">
              <a:solidFill>
                <a:schemeClr val="dk1"/>
              </a:solidFill>
              <a:ea typeface="+mj-lt"/>
            </a:endParaRPr>
          </a:p>
        </p:txBody>
      </p:sp>
      <p:sp>
        <p:nvSpPr>
          <p:cNvPr id="116" name="PlaceHolder 2"/>
          <p:cNvSpPr>
            <a:spLocks noGrp="1"/>
          </p:cNvSpPr>
          <p:nvPr>
            <p:ph/>
          </p:nvPr>
        </p:nvSpPr>
        <p:spPr>
          <a:xfrm>
            <a:off x="415680" y="1536480"/>
            <a:ext cx="8265600" cy="4554720"/>
          </a:xfrm>
          <a:prstGeom prst="rect">
            <a:avLst/>
          </a:prstGeom>
          <a:noFill/>
          <a:ln w="0">
            <a:noFill/>
          </a:ln>
        </p:spPr>
        <p:txBody>
          <a:bodyPr tIns="121920" bIns="121920" anchor="t">
            <a:normAutofit/>
          </a:bodyPr>
          <a:p>
            <a:pPr marL="457200" indent="-342900">
              <a:lnSpc>
                <a:spcPct val="115000"/>
              </a:lnSpc>
              <a:buClr>
                <a:srgbClr val="000000"/>
              </a:buClr>
              <a:buFont typeface="Consolas" panose="020B0609020204030204" charset="0"/>
              <a:buChar char="●"/>
            </a:pPr>
            <a:r>
              <a:rPr lang="en-GB" sz="2400" b="0" strike="noStrike" spc="-1">
                <a:solidFill>
                  <a:schemeClr val="tx1"/>
                </a:solidFill>
                <a:latin typeface="Arial" panose="020B0604020202020204"/>
                <a:ea typeface="Arial" panose="020B0604020202020204"/>
              </a:rPr>
              <a:t>The terminal is where the graphics will be rendered.</a:t>
            </a:r>
            <a:endParaRPr lang="en-US" sz="2400" b="0" strike="noStrike" spc="-1">
              <a:solidFill>
                <a:schemeClr val="tx1"/>
              </a:solidFill>
              <a:latin typeface="Arial" panose="020B0604020202020204"/>
            </a:endParaRPr>
          </a:p>
          <a:p>
            <a:pPr marL="457200" indent="-342900">
              <a:lnSpc>
                <a:spcPct val="115000"/>
              </a:lnSpc>
              <a:buClr>
                <a:srgbClr val="000000"/>
              </a:buClr>
              <a:buFont typeface="Consolas" panose="020B0609020204030204" charset="0"/>
              <a:buChar char="●"/>
            </a:pPr>
            <a:r>
              <a:rPr lang="en-CA" altLang="en-GB" sz="2400" b="0" strike="noStrike" spc="-1">
                <a:solidFill>
                  <a:schemeClr val="tx1"/>
                </a:solidFill>
                <a:latin typeface="Arial" panose="020B0604020202020204"/>
                <a:ea typeface="Arial" panose="020B0604020202020204"/>
              </a:rPr>
              <a:t>Grid </a:t>
            </a:r>
            <a:r>
              <a:rPr lang="en-GB" sz="2400" b="0" strike="noStrike" spc="-1">
                <a:solidFill>
                  <a:schemeClr val="tx1"/>
                </a:solidFill>
                <a:latin typeface="Arial" panose="020B0604020202020204"/>
                <a:ea typeface="Arial" panose="020B0604020202020204"/>
              </a:rPr>
              <a:t>of rectangular cells making up rows and columns.</a:t>
            </a:r>
            <a:endParaRPr lang="en-US" sz="2400" b="0" strike="noStrike" spc="-1">
              <a:solidFill>
                <a:schemeClr val="tx1"/>
              </a:solidFill>
              <a:latin typeface="Arial" panose="020B0604020202020204"/>
            </a:endParaRPr>
          </a:p>
          <a:p>
            <a:pPr marL="457200" indent="-342900">
              <a:lnSpc>
                <a:spcPct val="115000"/>
              </a:lnSpc>
              <a:buClr>
                <a:srgbClr val="000000"/>
              </a:buClr>
              <a:buFont typeface="Consolas" panose="020B0609020204030204" charset="0"/>
              <a:buChar char="●"/>
            </a:pPr>
            <a:r>
              <a:rPr lang="en-GB" sz="2400" b="0" strike="noStrike" spc="-1">
                <a:solidFill>
                  <a:schemeClr val="tx1"/>
                </a:solidFill>
                <a:latin typeface="Arial" panose="020B0604020202020204"/>
                <a:ea typeface="Arial" panose="020B0604020202020204"/>
              </a:rPr>
              <a:t>Each of these cells can have a character</a:t>
            </a:r>
            <a:r>
              <a:rPr lang="en-CA" altLang="en-GB" sz="2400" b="0" strike="noStrike" spc="-1">
                <a:solidFill>
                  <a:schemeClr val="tx1"/>
                </a:solidFill>
                <a:latin typeface="Arial" panose="020B0604020202020204"/>
                <a:ea typeface="Arial" panose="020B0604020202020204"/>
              </a:rPr>
              <a:t>, a background colour, and a foreground colour</a:t>
            </a:r>
            <a:r>
              <a:rPr lang="en-GB" sz="2400" b="0" strike="noStrike" spc="-1">
                <a:solidFill>
                  <a:schemeClr val="tx1"/>
                </a:solidFill>
                <a:latin typeface="Arial" panose="020B0604020202020204"/>
                <a:ea typeface="Arial" panose="020B0604020202020204"/>
              </a:rPr>
              <a:t>.</a:t>
            </a:r>
            <a:endParaRPr lang="en-GB" sz="2400" b="0" strike="noStrike" spc="-1">
              <a:solidFill>
                <a:schemeClr val="tx1"/>
              </a:solidFill>
              <a:latin typeface="Arial" panose="020B0604020202020204"/>
              <a:ea typeface="Arial" panose="020B0604020202020204"/>
            </a:endParaRPr>
          </a:p>
        </p:txBody>
      </p:sp>
      <p:pic>
        <p:nvPicPr>
          <p:cNvPr id="117" name="Google Shape;103;p18"/>
          <p:cNvPicPr/>
          <p:nvPr/>
        </p:nvPicPr>
        <p:blipFill>
          <a:blip r:embed="rId1"/>
          <a:stretch>
            <a:fillRect/>
          </a:stretch>
        </p:blipFill>
        <p:spPr>
          <a:xfrm>
            <a:off x="8681760" y="1536480"/>
            <a:ext cx="3094080" cy="4554720"/>
          </a:xfrm>
          <a:prstGeom prst="rect">
            <a:avLst/>
          </a:prstGeom>
          <a:ln w="0">
            <a:noFill/>
          </a:ln>
        </p:spPr>
      </p:pic>
      <p:sp>
        <p:nvSpPr>
          <p:cNvPr id="118" name="Google Shape;104;p18"/>
          <p:cNvSpPr/>
          <p:nvPr/>
        </p:nvSpPr>
        <p:spPr>
          <a:xfrm>
            <a:off x="8681760" y="6091680"/>
            <a:ext cx="3094560" cy="530860"/>
          </a:xfrm>
          <a:prstGeom prst="rect">
            <a:avLst/>
          </a:prstGeom>
          <a:noFill/>
          <a:ln w="0">
            <a:noFill/>
          </a:ln>
        </p:spPr>
        <p:style>
          <a:lnRef idx="0">
            <a:srgbClr val="FFFFFF"/>
          </a:lnRef>
          <a:fillRef idx="0">
            <a:srgbClr val="FFFFFF"/>
          </a:fillRef>
          <a:effectRef idx="0">
            <a:srgbClr val="FFFFFF"/>
          </a:effectRef>
          <a:fontRef idx="minor"/>
        </p:style>
        <p:txBody>
          <a:bodyPr tIns="121920" bIns="121920" anchor="t">
            <a:spAutoFit/>
          </a:bodyPr>
          <a:p>
            <a:pPr algn="r">
              <a:lnSpc>
                <a:spcPct val="100000"/>
              </a:lnSpc>
              <a:tabLst>
                <a:tab pos="0" algn="l"/>
              </a:tabLst>
            </a:pPr>
            <a:r>
              <a:rPr lang="en-GB" sz="1865" b="0" strike="noStrike" spc="-1">
                <a:solidFill>
                  <a:srgbClr val="000000"/>
                </a:solidFill>
                <a:latin typeface="Arial" panose="020B0604020202020204"/>
                <a:ea typeface="Arial" panose="020B0604020202020204"/>
              </a:rPr>
              <a:t>source: </a:t>
            </a:r>
            <a:r>
              <a:rPr lang="en-GB" sz="1865" b="0" u="sng" strike="noStrike" spc="-1">
                <a:solidFill>
                  <a:schemeClr val="hlink"/>
                </a:solidFill>
                <a:uFillTx/>
                <a:latin typeface="Arial" panose="020B0604020202020204"/>
                <a:ea typeface="Arial" panose="020B0604020202020204"/>
                <a:hlinkClick r:id="rId2"/>
              </a:rPr>
              <a:t>GLIR</a:t>
            </a:r>
            <a:endParaRPr lang="en-US" sz="1865" b="0" strike="noStrike" spc="-1">
              <a:solidFill>
                <a:srgbClr val="000000"/>
              </a:solidFill>
              <a:latin typeface="Arial" panose="020B0604020202020204"/>
            </a:endParaRPr>
          </a:p>
        </p:txBody>
      </p:sp>
      <p:sp>
        <p:nvSpPr>
          <p:cNvPr id="119" name="PlaceHolder 3"/>
          <p:cNvSpPr>
            <a:spLocks noGrp="1"/>
          </p:cNvSpPr>
          <p:nvPr>
            <p:ph type="sldNum" idx="7"/>
          </p:nvPr>
        </p:nvSpPr>
        <p:spPr>
          <a:xfrm>
            <a:off x="11296800" y="6217440"/>
            <a:ext cx="731040" cy="524160"/>
          </a:xfrm>
          <a:prstGeom prst="rect">
            <a:avLst/>
          </a:prstGeom>
          <a:noFill/>
          <a:ln w="0">
            <a:noFill/>
          </a:ln>
        </p:spPr>
        <p:txBody>
          <a:bodyPr tIns="121920" bIns="121920" anchor="ctr">
            <a:normAutofit/>
          </a:bodyPr>
          <a:lstStyle>
            <a:lvl1pPr indent="0" algn="r">
              <a:lnSpc>
                <a:spcPct val="100000"/>
              </a:lnSpc>
              <a:buNone/>
              <a:tabLst>
                <a:tab pos="0" algn="l"/>
              </a:tabLst>
              <a:defRPr lang="en-GB" sz="1000" b="0" strike="noStrike" spc="-1">
                <a:solidFill>
                  <a:schemeClr val="dk2"/>
                </a:solidFill>
                <a:latin typeface="Arial" panose="020B0604020202020204"/>
                <a:ea typeface="Arial" panose="020B0604020202020204"/>
              </a:defRPr>
            </a:lvl1pPr>
          </a:lstStyle>
          <a:p>
            <a:pPr indent="0" algn="r">
              <a:lnSpc>
                <a:spcPct val="100000"/>
              </a:lnSpc>
              <a:buNone/>
              <a:tabLst>
                <a:tab pos="0" algn="l"/>
              </a:tabLst>
            </a:pPr>
            <a:fld id="{7CBEADAD-F00C-425B-8D35-64C9C356096A}" type="slidenum">
              <a:rPr lang="en-GB" sz="1335" b="0" strike="noStrike" spc="-1">
                <a:solidFill>
                  <a:schemeClr val="dk2"/>
                </a:solidFill>
                <a:latin typeface="Arial" panose="020B0604020202020204"/>
                <a:ea typeface="Arial" panose="020B0604020202020204"/>
              </a:rPr>
            </a:fld>
            <a:endParaRPr lang="en-US" sz="1335" b="0" strike="noStrike" spc="-1">
              <a:solidFill>
                <a:srgbClr val="000000"/>
              </a:solidFill>
              <a:latin typeface="Times New Roman" panose="02020603050405020304"/>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6">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6">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6">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Initialization</a:t>
            </a:r>
            <a:endParaRPr lang="en-CA" altLang="zh-CN"/>
          </a:p>
        </p:txBody>
      </p:sp>
      <p:sp>
        <p:nvSpPr>
          <p:cNvPr id="3" name="内容占位符 2"/>
          <p:cNvSpPr>
            <a:spLocks noGrp="1"/>
          </p:cNvSpPr>
          <p:nvPr>
            <p:ph idx="1"/>
          </p:nvPr>
        </p:nvSpPr>
        <p:spPr/>
        <p:txBody>
          <a:bodyPr/>
          <a:p>
            <a:r>
              <a:rPr lang="en-CA" altLang="zh-CN">
                <a:latin typeface="Consolas" panose="020B0609020204030204" charset="0"/>
                <a:cs typeface="Consolas" panose="020B0609020204030204" charset="0"/>
              </a:rPr>
              <a:t>common.s</a:t>
            </a:r>
            <a:r>
              <a:rPr lang="en-CA" altLang="zh-CN">
                <a:cs typeface="+mn-lt"/>
              </a:rPr>
              <a:t> declares the map buffer, closed list, and open list...</a:t>
            </a:r>
            <a:endParaRPr lang="en-CA" altLang="zh-CN">
              <a:cs typeface="+mn-lt"/>
            </a:endParaRPr>
          </a:p>
          <a:p>
            <a:r>
              <a:rPr lang="en-CA" altLang="zh-CN">
                <a:cs typeface="+mn-lt"/>
              </a:rPr>
              <a:t>... and passes the pointers to each as arguments to the </a:t>
            </a:r>
            <a:r>
              <a:rPr lang="en-CA" altLang="zh-CN">
                <a:latin typeface="Consolas" panose="020B0609020204030204" charset="0"/>
                <a:cs typeface="Consolas" panose="020B0609020204030204" charset="0"/>
              </a:rPr>
              <a:t>pathFinder</a:t>
            </a:r>
            <a:r>
              <a:rPr lang="en-CA" altLang="zh-CN">
                <a:cs typeface="+mn-lt"/>
              </a:rPr>
              <a:t> function</a:t>
            </a:r>
            <a:endParaRPr lang="en-CA" altLang="zh-CN">
              <a:cs typeface="+mn-lt"/>
            </a:endParaRPr>
          </a:p>
          <a:p>
            <a:r>
              <a:rPr lang="en-CA" altLang="zh-CN">
                <a:cs typeface="+mn-lt"/>
              </a:rPr>
              <a:t>Students must initialize the arrays with initial values</a:t>
            </a:r>
            <a:endParaRPr lang="en-CA" altLang="zh-CN">
              <a:cs typeface="+mn-lt"/>
            </a:endParaRPr>
          </a:p>
          <a:p>
            <a:pPr marL="971550" lvl="1" indent="-514350">
              <a:buAutoNum type="arabicPeriod"/>
            </a:pPr>
            <a:r>
              <a:rPr lang="en-CA" altLang="zh-CN">
                <a:cs typeface="+mn-lt"/>
              </a:rPr>
              <a:t>The map buffer is initialized as an arrays of zeros</a:t>
            </a:r>
            <a:endParaRPr lang="en-CA" altLang="zh-CN">
              <a:cs typeface="+mn-lt"/>
            </a:endParaRPr>
          </a:p>
          <a:p>
            <a:pPr marL="971550" lvl="1" indent="-514350">
              <a:buAutoNum type="arabicPeriod"/>
            </a:pPr>
            <a:r>
              <a:rPr lang="en-CA" altLang="zh-CN">
                <a:cs typeface="+mn-lt"/>
              </a:rPr>
              <a:t>Each element in the closed list is initialized as </a:t>
            </a:r>
            <a:r>
              <a:rPr lang="en-CA" altLang="zh-CN">
                <a:latin typeface="Consolas" panose="020B0609020204030204" charset="0"/>
                <a:cs typeface="Consolas" panose="020B0609020204030204" charset="0"/>
              </a:rPr>
              <a:t>-1,0,0</a:t>
            </a:r>
            <a:endParaRPr lang="en-CA" altLang="zh-CN">
              <a:cs typeface="+mn-lt"/>
            </a:endParaRPr>
          </a:p>
          <a:p>
            <a:pPr marL="971550" lvl="1" indent="-514350">
              <a:buAutoNum type="arabicPeriod"/>
            </a:pPr>
            <a:r>
              <a:rPr lang="en-CA" altLang="zh-CN">
                <a:cs typeface="+mn-lt"/>
              </a:rPr>
              <a:t>To initialize the open list, simply set the size of the open list to zero</a:t>
            </a:r>
            <a:endParaRPr lang="en-CA" altLang="zh-CN">
              <a:cs typeface="+mn-lt"/>
            </a:endParaRPr>
          </a:p>
          <a:p>
            <a:pPr lvl="2">
              <a:buFont typeface="Arial" panose="020B0604020202020204" pitchFamily="34" charset="0"/>
              <a:buChar char="◦"/>
            </a:pPr>
            <a:r>
              <a:rPr lang="en-CA" altLang="zh-CN">
                <a:cs typeface="+mn-lt"/>
              </a:rPr>
              <a:t>The size of the open list is given a global variable in the </a:t>
            </a:r>
            <a:r>
              <a:rPr lang="en-CA" altLang="zh-CN">
                <a:latin typeface="Consolas" panose="020B0609020204030204" charset="0"/>
                <a:cs typeface="Consolas" panose="020B0609020204030204" charset="0"/>
              </a:rPr>
              <a:t>heapq.s</a:t>
            </a:r>
            <a:r>
              <a:rPr lang="en-CA" altLang="zh-CN">
                <a:cs typeface="+mn-lt"/>
              </a:rPr>
              <a:t> file</a:t>
            </a:r>
            <a:endParaRPr lang="en-CA" altLang="zh-CN">
              <a:cs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Heuristic Function</a:t>
            </a:r>
            <a:endParaRPr lang="en-CA" altLang="zh-CN"/>
          </a:p>
        </p:txBody>
      </p:sp>
      <p:sp>
        <p:nvSpPr>
          <p:cNvPr id="3" name="内容占位符 2"/>
          <p:cNvSpPr>
            <a:spLocks noGrp="1"/>
          </p:cNvSpPr>
          <p:nvPr>
            <p:ph idx="1"/>
          </p:nvPr>
        </p:nvSpPr>
        <p:spPr/>
        <p:txBody>
          <a:bodyPr/>
          <a:p>
            <a:r>
              <a:rPr lang="en-CA" altLang="zh-CN"/>
              <a:t>Each cell is associated with a coordinate </a:t>
            </a:r>
            <a:r>
              <a:rPr lang="en-CA" altLang="zh-CN">
                <a:latin typeface="Consolas" panose="020B0609020204030204" charset="0"/>
                <a:cs typeface="Consolas" panose="020B0609020204030204" charset="0"/>
              </a:rPr>
              <a:t>(R, C)</a:t>
            </a:r>
            <a:endParaRPr lang="en-CA" altLang="zh-CN">
              <a:latin typeface="Consolas" panose="020B0609020204030204" charset="0"/>
              <a:cs typeface="Consolas" panose="020B0609020204030204" charset="0"/>
            </a:endParaRPr>
          </a:p>
          <a:p>
            <a:r>
              <a:rPr lang="en-CA" altLang="zh-CN">
                <a:cs typeface="+mn-lt"/>
              </a:rPr>
              <a:t>We can use this coordinate to calculate the Manhattan distance between two cells</a:t>
            </a:r>
            <a:endParaRPr lang="en-CA" altLang="zh-CN">
              <a:cs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sym typeface="+mn-ea"/>
              </a:rPr>
              <a:t>Manhattan Distance</a:t>
            </a:r>
            <a:endParaRPr lang="zh-CN" altLang="en-US"/>
          </a:p>
        </p:txBody>
      </p:sp>
      <p:sp>
        <p:nvSpPr>
          <p:cNvPr id="3" name="内容占位符 2"/>
          <p:cNvSpPr>
            <a:spLocks noGrp="1"/>
          </p:cNvSpPr>
          <p:nvPr>
            <p:ph idx="1"/>
          </p:nvPr>
        </p:nvSpPr>
        <p:spPr/>
        <p:txBody>
          <a:bodyPr/>
          <a:p>
            <a:r>
              <a:rPr lang="en-CA" altLang="zh-CN"/>
              <a:t>The Manhattan distance between two cells with coordinates </a:t>
            </a:r>
            <a:r>
              <a:rPr lang="en-CA" altLang="zh-CN">
                <a:sym typeface="+mn-ea"/>
              </a:rPr>
              <a:t>(R</a:t>
            </a:r>
            <a:r>
              <a:rPr lang="en-CA" altLang="zh-CN" baseline="-25000">
                <a:sym typeface="+mn-ea"/>
              </a:rPr>
              <a:t>1</a:t>
            </a:r>
            <a:r>
              <a:rPr lang="en-CA" altLang="zh-CN">
                <a:sym typeface="+mn-ea"/>
              </a:rPr>
              <a:t>, C</a:t>
            </a:r>
            <a:r>
              <a:rPr lang="en-CA" altLang="zh-CN" baseline="-25000">
                <a:sym typeface="+mn-ea"/>
              </a:rPr>
              <a:t>1</a:t>
            </a:r>
            <a:r>
              <a:rPr lang="en-CA" altLang="zh-CN">
                <a:sym typeface="+mn-ea"/>
              </a:rPr>
              <a:t>) and </a:t>
            </a:r>
            <a:r>
              <a:rPr lang="en-CA" altLang="zh-CN"/>
              <a:t>(R</a:t>
            </a:r>
            <a:r>
              <a:rPr lang="en-CA" altLang="zh-CN" baseline="-25000"/>
              <a:t>2</a:t>
            </a:r>
            <a:r>
              <a:rPr lang="en-CA" altLang="zh-CN"/>
              <a:t>, C</a:t>
            </a:r>
            <a:r>
              <a:rPr lang="en-CA" altLang="zh-CN" baseline="-25000"/>
              <a:t>2</a:t>
            </a:r>
            <a:r>
              <a:rPr lang="en-CA" altLang="zh-CN"/>
              <a:t>) is:</a:t>
            </a:r>
            <a:endParaRPr lang="en-CA" altLang="zh-CN"/>
          </a:p>
          <a:p>
            <a:pPr marL="0" indent="0" algn="ctr">
              <a:buNone/>
            </a:pPr>
            <a:r>
              <a:rPr lang="en-CA" altLang="zh-CN">
                <a:latin typeface="Consolas" panose="020B0609020204030204" charset="0"/>
                <a:cs typeface="Consolas" panose="020B0609020204030204" charset="0"/>
              </a:rPr>
              <a:t>|</a:t>
            </a:r>
            <a:r>
              <a:rPr lang="en-CA" altLang="zh-CN">
                <a:latin typeface="Consolas" panose="020B0609020204030204" charset="0"/>
                <a:cs typeface="Consolas" panose="020B0609020204030204" charset="0"/>
                <a:sym typeface="+mn-ea"/>
              </a:rPr>
              <a:t>R</a:t>
            </a:r>
            <a:r>
              <a:rPr lang="en-CA" altLang="zh-CN" baseline="-25000">
                <a:latin typeface="Consolas" panose="020B0609020204030204" charset="0"/>
                <a:cs typeface="Consolas" panose="020B0609020204030204" charset="0"/>
                <a:sym typeface="+mn-ea"/>
              </a:rPr>
              <a:t>1</a:t>
            </a:r>
            <a:r>
              <a:rPr lang="en-CA" altLang="zh-CN">
                <a:latin typeface="Consolas" panose="020B0609020204030204" charset="0"/>
                <a:cs typeface="Consolas" panose="020B0609020204030204" charset="0"/>
                <a:sym typeface="+mn-ea"/>
              </a:rPr>
              <a:t>-</a:t>
            </a:r>
            <a:r>
              <a:rPr lang="en-CA" altLang="zh-CN">
                <a:latin typeface="Consolas" panose="020B0609020204030204" charset="0"/>
                <a:cs typeface="Consolas" panose="020B0609020204030204" charset="0"/>
                <a:sym typeface="+mn-ea"/>
              </a:rPr>
              <a:t>R</a:t>
            </a:r>
            <a:r>
              <a:rPr lang="en-CA" altLang="zh-CN" baseline="-25000">
                <a:latin typeface="Consolas" panose="020B0609020204030204" charset="0"/>
                <a:cs typeface="Consolas" panose="020B0609020204030204" charset="0"/>
                <a:sym typeface="+mn-ea"/>
              </a:rPr>
              <a:t>2</a:t>
            </a:r>
            <a:r>
              <a:rPr lang="en-CA" altLang="zh-CN">
                <a:latin typeface="Consolas" panose="020B0609020204030204" charset="0"/>
                <a:cs typeface="Consolas" panose="020B0609020204030204" charset="0"/>
                <a:sym typeface="+mn-ea"/>
              </a:rPr>
              <a:t>|+|C</a:t>
            </a:r>
            <a:r>
              <a:rPr lang="en-CA" altLang="zh-CN" baseline="-25000">
                <a:latin typeface="Consolas" panose="020B0609020204030204" charset="0"/>
                <a:cs typeface="Consolas" panose="020B0609020204030204" charset="0"/>
                <a:sym typeface="+mn-ea"/>
              </a:rPr>
              <a:t>1</a:t>
            </a:r>
            <a:r>
              <a:rPr lang="en-CA" altLang="zh-CN">
                <a:latin typeface="Consolas" panose="020B0609020204030204" charset="0"/>
                <a:cs typeface="Consolas" panose="020B0609020204030204" charset="0"/>
                <a:sym typeface="+mn-ea"/>
              </a:rPr>
              <a:t>-C</a:t>
            </a:r>
            <a:r>
              <a:rPr lang="en-CA" altLang="zh-CN" baseline="-25000">
                <a:latin typeface="Consolas" panose="020B0609020204030204" charset="0"/>
                <a:cs typeface="Consolas" panose="020B0609020204030204" charset="0"/>
                <a:sym typeface="+mn-ea"/>
              </a:rPr>
              <a:t>2</a:t>
            </a:r>
            <a:r>
              <a:rPr lang="en-CA" altLang="zh-CN">
                <a:latin typeface="Consolas" panose="020B0609020204030204" charset="0"/>
                <a:cs typeface="Consolas" panose="020B0609020204030204" charset="0"/>
              </a:rPr>
              <a:t>|</a:t>
            </a:r>
            <a:endParaRPr lang="en-CA" altLang="zh-CN">
              <a:latin typeface="Consolas" panose="020B0609020204030204" charset="0"/>
              <a:cs typeface="Consolas" panose="020B0609020204030204" charset="0"/>
            </a:endParaRPr>
          </a:p>
          <a:p>
            <a:pPr algn="l"/>
            <a:r>
              <a:rPr lang="en-CA" altLang="zh-CN">
                <a:cs typeface="+mn-lt"/>
              </a:rPr>
              <a:t>The absolute difference between the row numbers plus the absolute difference between the column numbers</a:t>
            </a:r>
            <a:endParaRPr lang="en-CA" altLang="zh-CN">
              <a:cs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Manhattan Distance - Example</a:t>
            </a:r>
            <a:endParaRPr lang="en-CA" altLang="zh-CN"/>
          </a:p>
        </p:txBody>
      </p:sp>
      <p:graphicFrame>
        <p:nvGraphicFramePr>
          <p:cNvPr id="84" name="表格 83"/>
          <p:cNvGraphicFramePr/>
          <p:nvPr/>
        </p:nvGraphicFramePr>
        <p:xfrm>
          <a:off x="838200" y="2488565"/>
          <a:ext cx="5578475" cy="2661920"/>
        </p:xfrm>
        <a:graphic>
          <a:graphicData uri="http://schemas.openxmlformats.org/drawingml/2006/table">
            <a:tbl>
              <a:tblPr/>
              <a:tblGrid>
                <a:gridCol w="1115695"/>
                <a:gridCol w="1115695"/>
                <a:gridCol w="1115695"/>
                <a:gridCol w="1115695"/>
                <a:gridCol w="1115695"/>
              </a:tblGrid>
              <a:tr h="532130">
                <a:tc>
                  <a:txBody>
                    <a:bodyPr>
                      <a:spAutoFit/>
                    </a:bodyPr>
                    <a:p>
                      <a:pPr indent="0" algn="ctr">
                        <a:buNone/>
                      </a:pPr>
                      <a:r>
                        <a:rPr lang="en-US" sz="1800" b="0" strike="noStrike" spc="-1">
                          <a:solidFill>
                            <a:srgbClr val="000000"/>
                          </a:solidFill>
                          <a:latin typeface="Arial" panose="020B0604020202020204"/>
                        </a:rPr>
                        <a:t>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chemeClr val="bg1"/>
                          </a:solidFill>
                          <a:latin typeface="Arial" panose="020B0604020202020204"/>
                        </a:rPr>
                        <a:t>1</a:t>
                      </a:r>
                      <a:endParaRPr lang="en-US" sz="1800" b="0" strike="noStrike" spc="-1">
                        <a:solidFill>
                          <a:schemeClr val="bg1"/>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0000"/>
                    </a:solidFill>
                  </a:tcPr>
                </a:tc>
                <a:tc>
                  <a:txBody>
                    <a:bodyPr>
                      <a:spAutoFit/>
                    </a:bodyPr>
                    <a:p>
                      <a:pPr indent="0" algn="ctr">
                        <a:buNone/>
                      </a:pPr>
                      <a:r>
                        <a:rPr lang="en-US" sz="1800" b="0" strike="noStrike" spc="-1">
                          <a:solidFill>
                            <a:srgbClr val="000000"/>
                          </a:solidFill>
                          <a:latin typeface="Arial" panose="020B0604020202020204"/>
                        </a:rPr>
                        <a:t>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2765">
                <a:tc>
                  <a:txBody>
                    <a:bodyPr>
                      <a:spAutoFit/>
                    </a:bodyPr>
                    <a:p>
                      <a:pPr indent="0" algn="ctr">
                        <a:buNone/>
                      </a:pPr>
                      <a:r>
                        <a:rPr lang="en-US" sz="1800" b="0" strike="noStrike" spc="-1">
                          <a:solidFill>
                            <a:srgbClr val="000000"/>
                          </a:solidFill>
                          <a:latin typeface="Arial" panose="020B0604020202020204"/>
                        </a:rPr>
                        <a:t>5</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6</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7</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8</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9</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spAutoFit/>
                    </a:bodyPr>
                    <a:p>
                      <a:pPr indent="0" algn="ctr">
                        <a:buNone/>
                      </a:pPr>
                      <a:r>
                        <a:rPr lang="en-US" sz="1800" b="0" strike="noStrike" spc="-1">
                          <a:solidFill>
                            <a:srgbClr val="000000"/>
                          </a:solidFill>
                          <a:latin typeface="Arial" panose="020B0604020202020204"/>
                        </a:rPr>
                        <a:t>10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13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p>
                      <a:pPr indent="0" algn="ctr">
                        <a:buNone/>
                      </a:pPr>
                      <a:r>
                        <a:rPr lang="en-US" altLang="en-US" sz="1800" b="0" strike="noStrike" spc="-1">
                          <a:solidFill>
                            <a:srgbClr val="000000"/>
                          </a:solidFill>
                          <a:latin typeface="Arial" panose="020B0604020202020204"/>
                        </a:rPr>
                        <a:t>15</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16</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17</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18</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19</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4035">
                <a:tc>
                  <a:txBody>
                    <a:bodyPr>
                      <a:spAutoFit/>
                    </a:bodyPr>
                    <a:p>
                      <a:pPr indent="0" algn="ctr">
                        <a:buNone/>
                      </a:pPr>
                      <a:r>
                        <a:rPr lang="en-US" sz="1800" b="0" strike="noStrike" spc="-1">
                          <a:solidFill>
                            <a:srgbClr val="000000"/>
                          </a:solidFill>
                          <a:latin typeface="Arial" panose="020B0604020202020204"/>
                        </a:rPr>
                        <a:t>20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FF00"/>
                    </a:solidFill>
                  </a:tcPr>
                </a:tc>
              </a:tr>
            </a:tbl>
          </a:graphicData>
        </a:graphic>
      </p:graphicFrame>
      <p:sp>
        <p:nvSpPr>
          <p:cNvPr id="4" name="文本框 3"/>
          <p:cNvSpPr txBox="1"/>
          <p:nvPr>
            <p:custDataLst>
              <p:tags r:id="rId1"/>
            </p:custDataLst>
          </p:nvPr>
        </p:nvSpPr>
        <p:spPr>
          <a:xfrm>
            <a:off x="1401445" y="1691005"/>
            <a:ext cx="2165985" cy="368300"/>
          </a:xfrm>
          <a:prstGeom prst="rect">
            <a:avLst/>
          </a:prstGeom>
          <a:noFill/>
        </p:spPr>
        <p:txBody>
          <a:bodyPr wrap="square" rtlCol="0">
            <a:spAutoFit/>
          </a:bodyPr>
          <a:p>
            <a:pPr algn="ctr"/>
            <a:r>
              <a:rPr lang="en-CA" altLang="zh-CN">
                <a:latin typeface="Consolas" panose="020B0609020204030204" charset="0"/>
                <a:cs typeface="Consolas" panose="020B0609020204030204" charset="0"/>
              </a:rPr>
              <a:t>(R</a:t>
            </a:r>
            <a:r>
              <a:rPr lang="en-CA" altLang="zh-CN" baseline="-25000">
                <a:latin typeface="Consolas" panose="020B0609020204030204" charset="0"/>
                <a:cs typeface="Consolas" panose="020B0609020204030204" charset="0"/>
              </a:rPr>
              <a:t>1</a:t>
            </a:r>
            <a:r>
              <a:rPr lang="en-CA" altLang="zh-CN">
                <a:latin typeface="Consolas" panose="020B0609020204030204" charset="0"/>
                <a:cs typeface="Consolas" panose="020B0609020204030204" charset="0"/>
              </a:rPr>
              <a:t>,C</a:t>
            </a:r>
            <a:r>
              <a:rPr lang="en-CA" altLang="zh-CN" baseline="-25000">
                <a:latin typeface="Consolas" panose="020B0609020204030204" charset="0"/>
                <a:cs typeface="Consolas" panose="020B0609020204030204" charset="0"/>
              </a:rPr>
              <a:t>1</a:t>
            </a:r>
            <a:r>
              <a:rPr lang="en-CA" altLang="zh-CN">
                <a:latin typeface="Consolas" panose="020B0609020204030204" charset="0"/>
                <a:cs typeface="Consolas" panose="020B0609020204030204" charset="0"/>
              </a:rPr>
              <a:t>) = (0,1)</a:t>
            </a:r>
            <a:endParaRPr lang="en-CA" altLang="zh-CN">
              <a:latin typeface="Consolas" panose="020B0609020204030204" charset="0"/>
              <a:cs typeface="Consolas" panose="020B0609020204030204" charset="0"/>
            </a:endParaRPr>
          </a:p>
        </p:txBody>
      </p:sp>
      <p:cxnSp>
        <p:nvCxnSpPr>
          <p:cNvPr id="5" name="直接箭头连接符 4"/>
          <p:cNvCxnSpPr>
            <a:stCxn id="4" idx="2"/>
          </p:cNvCxnSpPr>
          <p:nvPr>
            <p:custDataLst>
              <p:tags r:id="rId2"/>
            </p:custDataLst>
          </p:nvPr>
        </p:nvCxnSpPr>
        <p:spPr>
          <a:xfrm flipH="1">
            <a:off x="2474595" y="2059305"/>
            <a:ext cx="10160" cy="384175"/>
          </a:xfrm>
          <a:prstGeom prst="straightConnector1">
            <a:avLst/>
          </a:prstGeom>
          <a:ln w="25400">
            <a:solidFill>
              <a:schemeClr val="tx1"/>
            </a:solidFill>
            <a:tailEnd type="arrow"/>
          </a:ln>
        </p:spPr>
        <p:style>
          <a:lnRef idx="2">
            <a:schemeClr val="accent1"/>
          </a:lnRef>
          <a:fillRef idx="0">
            <a:srgbClr val="FFFFFF"/>
          </a:fillRef>
          <a:effectRef idx="0">
            <a:srgbClr val="FFFFFF"/>
          </a:effectRef>
          <a:fontRef idx="minor">
            <a:schemeClr val="tx1"/>
          </a:fontRef>
        </p:style>
      </p:cxnSp>
      <p:sp>
        <p:nvSpPr>
          <p:cNvPr id="6" name="文本框 5"/>
          <p:cNvSpPr txBox="1"/>
          <p:nvPr>
            <p:custDataLst>
              <p:tags r:id="rId3"/>
            </p:custDataLst>
          </p:nvPr>
        </p:nvSpPr>
        <p:spPr>
          <a:xfrm>
            <a:off x="6917055" y="4670425"/>
            <a:ext cx="2165985" cy="368300"/>
          </a:xfrm>
          <a:prstGeom prst="rect">
            <a:avLst/>
          </a:prstGeom>
          <a:noFill/>
        </p:spPr>
        <p:txBody>
          <a:bodyPr wrap="square" rtlCol="0">
            <a:spAutoFit/>
          </a:bodyPr>
          <a:p>
            <a:pPr algn="ctr"/>
            <a:r>
              <a:rPr lang="en-CA" altLang="zh-CN">
                <a:latin typeface="Consolas" panose="020B0609020204030204" charset="0"/>
                <a:cs typeface="Consolas" panose="020B0609020204030204" charset="0"/>
              </a:rPr>
              <a:t>(R</a:t>
            </a:r>
            <a:r>
              <a:rPr lang="en-CA" altLang="zh-CN" baseline="-25000">
                <a:latin typeface="Consolas" panose="020B0609020204030204" charset="0"/>
                <a:cs typeface="Consolas" panose="020B0609020204030204" charset="0"/>
              </a:rPr>
              <a:t>2</a:t>
            </a:r>
            <a:r>
              <a:rPr lang="en-CA" altLang="zh-CN">
                <a:latin typeface="Consolas" panose="020B0609020204030204" charset="0"/>
                <a:cs typeface="Consolas" panose="020B0609020204030204" charset="0"/>
              </a:rPr>
              <a:t>,C</a:t>
            </a:r>
            <a:r>
              <a:rPr lang="en-CA" altLang="zh-CN" baseline="-25000">
                <a:latin typeface="Consolas" panose="020B0609020204030204" charset="0"/>
                <a:cs typeface="Consolas" panose="020B0609020204030204" charset="0"/>
              </a:rPr>
              <a:t>2</a:t>
            </a:r>
            <a:r>
              <a:rPr lang="en-CA" altLang="zh-CN">
                <a:latin typeface="Consolas" panose="020B0609020204030204" charset="0"/>
                <a:cs typeface="Consolas" panose="020B0609020204030204" charset="0"/>
              </a:rPr>
              <a:t>) = (4,4)</a:t>
            </a:r>
            <a:endParaRPr lang="en-CA" altLang="zh-CN">
              <a:latin typeface="Consolas" panose="020B0609020204030204" charset="0"/>
              <a:cs typeface="Consolas" panose="020B0609020204030204" charset="0"/>
            </a:endParaRPr>
          </a:p>
        </p:txBody>
      </p:sp>
      <p:cxnSp>
        <p:nvCxnSpPr>
          <p:cNvPr id="7" name="直接箭头连接符 6"/>
          <p:cNvCxnSpPr>
            <a:stCxn id="6" idx="1"/>
          </p:cNvCxnSpPr>
          <p:nvPr>
            <p:custDataLst>
              <p:tags r:id="rId4"/>
            </p:custDataLst>
          </p:nvPr>
        </p:nvCxnSpPr>
        <p:spPr>
          <a:xfrm flipH="1" flipV="1">
            <a:off x="6464300" y="4847590"/>
            <a:ext cx="452755" cy="6985"/>
          </a:xfrm>
          <a:prstGeom prst="straightConnector1">
            <a:avLst/>
          </a:prstGeom>
          <a:ln w="25400">
            <a:solidFill>
              <a:schemeClr val="tx1"/>
            </a:solidFill>
            <a:tailEnd type="arrow"/>
          </a:ln>
        </p:spPr>
        <p:style>
          <a:lnRef idx="2">
            <a:schemeClr val="accent1"/>
          </a:lnRef>
          <a:fillRef idx="0">
            <a:srgbClr val="FFFFFF"/>
          </a:fillRef>
          <a:effectRef idx="0">
            <a:srgbClr val="FFFFFF"/>
          </a:effectRef>
          <a:fontRef idx="minor">
            <a:schemeClr val="tx1"/>
          </a:fontRef>
        </p:style>
      </p:cxnSp>
      <p:sp>
        <p:nvSpPr>
          <p:cNvPr id="9" name="文本框 8"/>
          <p:cNvSpPr txBox="1"/>
          <p:nvPr/>
        </p:nvSpPr>
        <p:spPr>
          <a:xfrm>
            <a:off x="6917055" y="2488565"/>
            <a:ext cx="4064000" cy="1938020"/>
          </a:xfrm>
          <a:prstGeom prst="rect">
            <a:avLst/>
          </a:prstGeom>
          <a:noFill/>
        </p:spPr>
        <p:txBody>
          <a:bodyPr wrap="square" rtlCol="0">
            <a:spAutoFit/>
          </a:bodyPr>
          <a:p>
            <a:r>
              <a:rPr lang="en-CA" altLang="zh-CN">
                <a:latin typeface="Consolas" panose="020B0609020204030204" charset="0"/>
                <a:cs typeface="Consolas" panose="020B0609020204030204" charset="0"/>
                <a:sym typeface="+mn-ea"/>
              </a:rPr>
              <a:t>  </a:t>
            </a:r>
            <a:r>
              <a:rPr lang="en-CA" altLang="zh-CN" sz="2400">
                <a:latin typeface="Consolas" panose="020B0609020204030204" charset="0"/>
                <a:cs typeface="Consolas" panose="020B0609020204030204" charset="0"/>
                <a:sym typeface="+mn-ea"/>
              </a:rPr>
              <a:t>|</a:t>
            </a:r>
            <a:r>
              <a:rPr lang="en-CA" altLang="zh-CN" sz="2400">
                <a:latin typeface="Consolas" panose="020B0609020204030204" charset="0"/>
                <a:cs typeface="Consolas" panose="020B0609020204030204" charset="0"/>
                <a:sym typeface="+mn-ea"/>
              </a:rPr>
              <a:t>R</a:t>
            </a:r>
            <a:r>
              <a:rPr lang="en-CA" altLang="zh-CN" sz="2400" baseline="-25000">
                <a:latin typeface="Consolas" panose="020B0609020204030204" charset="0"/>
                <a:cs typeface="Consolas" panose="020B0609020204030204" charset="0"/>
                <a:sym typeface="+mn-ea"/>
              </a:rPr>
              <a:t>1</a:t>
            </a:r>
            <a:r>
              <a:rPr lang="en-CA" altLang="zh-CN" sz="2400">
                <a:latin typeface="Consolas" panose="020B0609020204030204" charset="0"/>
                <a:cs typeface="Consolas" panose="020B0609020204030204" charset="0"/>
                <a:sym typeface="+mn-ea"/>
              </a:rPr>
              <a:t>-R</a:t>
            </a:r>
            <a:r>
              <a:rPr lang="en-CA" altLang="zh-CN" sz="2400" baseline="-25000">
                <a:latin typeface="Consolas" panose="020B0609020204030204" charset="0"/>
                <a:cs typeface="Consolas" panose="020B0609020204030204" charset="0"/>
                <a:sym typeface="+mn-ea"/>
              </a:rPr>
              <a:t>2</a:t>
            </a:r>
            <a:r>
              <a:rPr lang="en-CA" altLang="zh-CN" sz="2400">
                <a:latin typeface="Consolas" panose="020B0609020204030204" charset="0"/>
                <a:cs typeface="Consolas" panose="020B0609020204030204" charset="0"/>
                <a:sym typeface="+mn-ea"/>
              </a:rPr>
              <a:t>|+|C</a:t>
            </a:r>
            <a:r>
              <a:rPr lang="en-CA" altLang="zh-CN" sz="2400" baseline="-25000">
                <a:latin typeface="Consolas" panose="020B0609020204030204" charset="0"/>
                <a:cs typeface="Consolas" panose="020B0609020204030204" charset="0"/>
                <a:sym typeface="+mn-ea"/>
              </a:rPr>
              <a:t>1</a:t>
            </a:r>
            <a:r>
              <a:rPr lang="en-CA" altLang="zh-CN" sz="2400">
                <a:latin typeface="Consolas" panose="020B0609020204030204" charset="0"/>
                <a:cs typeface="Consolas" panose="020B0609020204030204" charset="0"/>
                <a:sym typeface="+mn-ea"/>
              </a:rPr>
              <a:t>-C</a:t>
            </a:r>
            <a:r>
              <a:rPr lang="en-CA" altLang="zh-CN" sz="2400" baseline="-25000">
                <a:latin typeface="Consolas" panose="020B0609020204030204" charset="0"/>
                <a:cs typeface="Consolas" panose="020B0609020204030204" charset="0"/>
                <a:sym typeface="+mn-ea"/>
              </a:rPr>
              <a:t>2</a:t>
            </a:r>
            <a:r>
              <a:rPr lang="en-CA" altLang="zh-CN" sz="2400">
                <a:latin typeface="Consolas" panose="020B0609020204030204" charset="0"/>
                <a:cs typeface="Consolas" panose="020B0609020204030204" charset="0"/>
                <a:sym typeface="+mn-ea"/>
              </a:rPr>
              <a:t>|</a:t>
            </a:r>
            <a:endParaRPr lang="en-CA" altLang="zh-CN" sz="2400">
              <a:latin typeface="Consolas" panose="020B0609020204030204" charset="0"/>
              <a:cs typeface="Consolas" panose="020B0609020204030204" charset="0"/>
              <a:sym typeface="+mn-ea"/>
            </a:endParaRPr>
          </a:p>
          <a:p>
            <a:r>
              <a:rPr lang="en-CA" altLang="zh-CN" sz="2400">
                <a:latin typeface="Consolas" panose="020B0609020204030204" charset="0"/>
                <a:cs typeface="Consolas" panose="020B0609020204030204" charset="0"/>
              </a:rPr>
              <a:t>= |0-4|+|1-4|</a:t>
            </a:r>
            <a:endParaRPr lang="en-CA" altLang="zh-CN" sz="2400">
              <a:latin typeface="Consolas" panose="020B0609020204030204" charset="0"/>
              <a:cs typeface="Consolas" panose="020B0609020204030204" charset="0"/>
            </a:endParaRPr>
          </a:p>
          <a:p>
            <a:r>
              <a:rPr lang="en-CA" altLang="zh-CN" sz="2400">
                <a:latin typeface="Consolas" panose="020B0609020204030204" charset="0"/>
                <a:cs typeface="Consolas" panose="020B0609020204030204" charset="0"/>
              </a:rPr>
              <a:t>= |-4|+|-3|</a:t>
            </a:r>
            <a:endParaRPr lang="en-CA" altLang="zh-CN" sz="2400">
              <a:latin typeface="Consolas" panose="020B0609020204030204" charset="0"/>
              <a:cs typeface="Consolas" panose="020B0609020204030204" charset="0"/>
            </a:endParaRPr>
          </a:p>
          <a:p>
            <a:r>
              <a:rPr lang="en-CA" altLang="zh-CN" sz="2400">
                <a:latin typeface="Consolas" panose="020B0609020204030204" charset="0"/>
                <a:cs typeface="Consolas" panose="020B0609020204030204" charset="0"/>
              </a:rPr>
              <a:t>= 4 + 3</a:t>
            </a:r>
            <a:endParaRPr lang="en-CA" altLang="zh-CN" sz="2400">
              <a:latin typeface="Consolas" panose="020B0609020204030204" charset="0"/>
              <a:cs typeface="Consolas" panose="020B0609020204030204" charset="0"/>
            </a:endParaRPr>
          </a:p>
          <a:p>
            <a:r>
              <a:rPr lang="en-CA" altLang="zh-CN" sz="2400">
                <a:latin typeface="Consolas" panose="020B0609020204030204" charset="0"/>
                <a:cs typeface="Consolas" panose="020B0609020204030204" charset="0"/>
              </a:rPr>
              <a:t>= 7</a:t>
            </a:r>
            <a:endParaRPr lang="en-CA" altLang="zh-CN" sz="2400">
              <a:latin typeface="Consolas" panose="020B0609020204030204" charset="0"/>
              <a:cs typeface="Consolas" panose="020B060902020403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Drawing the Map with GLIR</a:t>
            </a:r>
            <a:endParaRPr lang="en-CA" altLang="zh-CN"/>
          </a:p>
        </p:txBody>
      </p:sp>
      <p:sp>
        <p:nvSpPr>
          <p:cNvPr id="3" name="内容占位符 2"/>
          <p:cNvSpPr>
            <a:spLocks noGrp="1"/>
          </p:cNvSpPr>
          <p:nvPr>
            <p:ph idx="1"/>
          </p:nvPr>
        </p:nvSpPr>
        <p:spPr>
          <a:xfrm>
            <a:off x="838200" y="1825625"/>
            <a:ext cx="6663690" cy="4351655"/>
          </a:xfrm>
        </p:spPr>
        <p:txBody>
          <a:bodyPr/>
          <a:p>
            <a:pPr marL="0" indent="0">
              <a:buNone/>
            </a:pPr>
            <a:r>
              <a:rPr lang="en-CA" altLang="zh-CN"/>
              <a:t>Align cell 0 with the cell located at (0, 0)</a:t>
            </a:r>
            <a:endParaRPr lang="en-CA" altLang="zh-CN"/>
          </a:p>
          <a:p>
            <a:pPr marL="0" indent="0">
              <a:buNone/>
            </a:pPr>
            <a:endParaRPr lang="en-CA" altLang="zh-CN"/>
          </a:p>
          <a:p>
            <a:pPr marL="0" indent="0">
              <a:buNone/>
            </a:pPr>
            <a:r>
              <a:rPr lang="en-CA" altLang="zh-CN"/>
              <a:t>For example, the coordinate of cell 16 is (4, 1)</a:t>
            </a:r>
            <a:endParaRPr lang="en-CA" altLang="zh-CN"/>
          </a:p>
        </p:txBody>
      </p:sp>
      <p:pic>
        <p:nvPicPr>
          <p:cNvPr id="4" name="图片 3" descr="229-draw-to-terminal"/>
          <p:cNvPicPr>
            <a:picLocks noChangeAspect="1"/>
          </p:cNvPicPr>
          <p:nvPr/>
        </p:nvPicPr>
        <p:blipFill>
          <a:blip r:embed="rId1"/>
          <a:srcRect l="8427" t="7265" r="7651" b="6241"/>
          <a:stretch>
            <a:fillRect/>
          </a:stretch>
        </p:blipFill>
        <p:spPr>
          <a:xfrm>
            <a:off x="7501890" y="775335"/>
            <a:ext cx="4185285" cy="55873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Drawing the Map - Colors</a:t>
            </a:r>
            <a:endParaRPr lang="en-CA" altLang="zh-CN"/>
          </a:p>
        </p:txBody>
      </p:sp>
      <p:sp>
        <p:nvSpPr>
          <p:cNvPr id="3" name="内容占位符 2"/>
          <p:cNvSpPr>
            <a:spLocks noGrp="1"/>
          </p:cNvSpPr>
          <p:nvPr>
            <p:ph idx="1"/>
          </p:nvPr>
        </p:nvSpPr>
        <p:spPr>
          <a:xfrm>
            <a:off x="838200" y="1825625"/>
            <a:ext cx="4983480" cy="4351655"/>
          </a:xfrm>
        </p:spPr>
        <p:txBody>
          <a:bodyPr/>
          <a:p>
            <a:r>
              <a:rPr lang="en-CA" altLang="zh-CN"/>
              <a:t>Grass </a:t>
            </a:r>
            <a:r>
              <a:rPr lang="en-CA" altLang="zh-CN">
                <a:latin typeface="Arial" panose="020B0604020202020204" pitchFamily="34" charset="0"/>
                <a:cs typeface="Arial" panose="020B0604020202020204" pitchFamily="34" charset="0"/>
              </a:rPr>
              <a:t>→</a:t>
            </a:r>
            <a:r>
              <a:rPr lang="en-CA" altLang="zh-CN"/>
              <a:t> 10</a:t>
            </a:r>
            <a:endParaRPr lang="en-CA" altLang="zh-CN"/>
          </a:p>
          <a:p>
            <a:r>
              <a:rPr lang="en-CA" altLang="zh-CN">
                <a:sym typeface="+mn-ea"/>
              </a:rPr>
              <a:t>Water </a:t>
            </a:r>
            <a:r>
              <a:rPr lang="en-CA" altLang="zh-CN">
                <a:latin typeface="Arial" panose="020B0604020202020204" pitchFamily="34" charset="0"/>
                <a:cs typeface="Arial" panose="020B0604020202020204" pitchFamily="34" charset="0"/>
                <a:sym typeface="+mn-ea"/>
              </a:rPr>
              <a:t>→</a:t>
            </a:r>
            <a:r>
              <a:rPr lang="en-CA" altLang="zh-CN">
                <a:sym typeface="+mn-ea"/>
              </a:rPr>
              <a:t> 14</a:t>
            </a:r>
            <a:endParaRPr lang="en-CA" altLang="zh-CN">
              <a:sym typeface="+mn-ea"/>
            </a:endParaRPr>
          </a:p>
          <a:p>
            <a:r>
              <a:rPr lang="en-CA" altLang="zh-CN">
                <a:sym typeface="+mn-ea"/>
              </a:rPr>
              <a:t>Start </a:t>
            </a:r>
            <a:r>
              <a:rPr lang="en-CA" altLang="zh-CN">
                <a:latin typeface="Arial" panose="020B0604020202020204" pitchFamily="34" charset="0"/>
                <a:cs typeface="Arial" panose="020B0604020202020204" pitchFamily="34" charset="0"/>
                <a:sym typeface="+mn-ea"/>
              </a:rPr>
              <a:t>→</a:t>
            </a:r>
            <a:r>
              <a:rPr lang="en-CA" altLang="zh-CN">
                <a:sym typeface="+mn-ea"/>
              </a:rPr>
              <a:t> 9</a:t>
            </a:r>
            <a:endParaRPr lang="en-CA" altLang="zh-CN">
              <a:sym typeface="+mn-ea"/>
            </a:endParaRPr>
          </a:p>
          <a:p>
            <a:r>
              <a:rPr lang="en-CA" altLang="zh-CN">
                <a:sym typeface="+mn-ea"/>
              </a:rPr>
              <a:t>Goal </a:t>
            </a:r>
            <a:r>
              <a:rPr lang="en-CA" altLang="zh-CN">
                <a:latin typeface="Arial" panose="020B0604020202020204" pitchFamily="34" charset="0"/>
                <a:cs typeface="Arial" panose="020B0604020202020204" pitchFamily="34" charset="0"/>
                <a:sym typeface="+mn-ea"/>
              </a:rPr>
              <a:t>→</a:t>
            </a:r>
            <a:r>
              <a:rPr lang="en-CA" altLang="zh-CN">
                <a:sym typeface="+mn-ea"/>
              </a:rPr>
              <a:t> 11</a:t>
            </a:r>
            <a:endParaRPr lang="en-CA" altLang="zh-CN">
              <a:sym typeface="+mn-ea"/>
            </a:endParaRPr>
          </a:p>
          <a:p>
            <a:r>
              <a:rPr lang="en-CA" altLang="zh-CN"/>
              <a:t>Expanded cells </a:t>
            </a:r>
            <a:r>
              <a:rPr lang="en-CA" altLang="zh-CN">
                <a:latin typeface="Arial" panose="020B0604020202020204" pitchFamily="34" charset="0"/>
                <a:cs typeface="Arial" panose="020B0604020202020204" pitchFamily="34" charset="0"/>
                <a:sym typeface="+mn-ea"/>
              </a:rPr>
              <a:t>→ 8</a:t>
            </a:r>
            <a:endParaRPr lang="en-CA" altLang="zh-CN">
              <a:latin typeface="Arial" panose="020B0604020202020204" pitchFamily="34" charset="0"/>
              <a:cs typeface="Arial" panose="020B0604020202020204" pitchFamily="34" charset="0"/>
              <a:sym typeface="+mn-ea"/>
            </a:endParaRPr>
          </a:p>
          <a:p>
            <a:r>
              <a:rPr lang="en-CA" altLang="zh-CN"/>
              <a:t>Solution path </a:t>
            </a:r>
            <a:r>
              <a:rPr lang="en-CA" altLang="zh-CN">
                <a:latin typeface="Arial" panose="020B0604020202020204" pitchFamily="34" charset="0"/>
                <a:cs typeface="Arial" panose="020B0604020202020204" pitchFamily="34" charset="0"/>
                <a:sym typeface="+mn-ea"/>
              </a:rPr>
              <a:t>→ 13</a:t>
            </a:r>
            <a:endParaRPr lang="en-CA" altLang="zh-CN">
              <a:latin typeface="Arial" panose="020B0604020202020204" pitchFamily="34" charset="0"/>
              <a:cs typeface="Arial" panose="020B0604020202020204" pitchFamily="34" charset="0"/>
              <a:sym typeface="+mn-ea"/>
            </a:endParaRPr>
          </a:p>
          <a:p>
            <a:pPr marL="0" indent="0">
              <a:buNone/>
            </a:pPr>
            <a:r>
              <a:rPr lang="en-US" altLang="en-CA"/>
              <a:t>Color codes are given as global variables in the </a:t>
            </a:r>
            <a:r>
              <a:rPr lang="en-US" altLang="en-CA">
                <a:latin typeface="Consolas" panose="020B0609020204030204" charset="0"/>
                <a:cs typeface="Consolas" panose="020B0609020204030204" charset="0"/>
              </a:rPr>
              <a:t>common.s</a:t>
            </a:r>
            <a:r>
              <a:rPr lang="en-US" altLang="en-CA"/>
              <a:t> file</a:t>
            </a:r>
            <a:endParaRPr lang="en-US" altLang="en-CA"/>
          </a:p>
        </p:txBody>
      </p:sp>
      <p:pic>
        <p:nvPicPr>
          <p:cNvPr id="143" name="Google Shape;153;p24"/>
          <p:cNvPicPr/>
          <p:nvPr/>
        </p:nvPicPr>
        <p:blipFill>
          <a:blip r:embed="rId1"/>
          <a:stretch>
            <a:fillRect/>
          </a:stretch>
        </p:blipFill>
        <p:spPr>
          <a:xfrm>
            <a:off x="5822535" y="1690785"/>
            <a:ext cx="4536000" cy="4554720"/>
          </a:xfrm>
          <a:prstGeom prst="rect">
            <a:avLst/>
          </a:prstGeom>
          <a:ln w="0">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PlaceHolder 1"/>
          <p:cNvSpPr>
            <a:spLocks noGrp="1"/>
          </p:cNvSpPr>
          <p:nvPr>
            <p:ph type="title"/>
          </p:nvPr>
        </p:nvSpPr>
        <p:spPr>
          <a:xfrm>
            <a:off x="415680" y="593280"/>
            <a:ext cx="11360160" cy="763200"/>
          </a:xfrm>
          <a:prstGeom prst="rect">
            <a:avLst/>
          </a:prstGeom>
          <a:noFill/>
          <a:ln w="0">
            <a:noFill/>
          </a:ln>
        </p:spPr>
        <p:txBody>
          <a:bodyPr tIns="121920" bIns="121920" anchor="t">
            <a:noAutofit/>
          </a:bodyPr>
          <a:p>
            <a:pPr indent="0">
              <a:lnSpc>
                <a:spcPct val="100000"/>
              </a:lnSpc>
              <a:buNone/>
              <a:tabLst>
                <a:tab pos="0" algn="l"/>
              </a:tabLst>
            </a:pPr>
            <a:r>
              <a:rPr lang="en-CA" altLang="en-GB" sz="4300" b="0" strike="noStrike" spc="-1">
                <a:solidFill>
                  <a:schemeClr val="dk1"/>
                </a:solidFill>
                <a:ea typeface="+mj-lt"/>
              </a:rPr>
              <a:t>Drawing the Map -</a:t>
            </a:r>
            <a:r>
              <a:rPr lang="en-GB" sz="4300" b="0" strike="noStrike" spc="-1">
                <a:solidFill>
                  <a:schemeClr val="dk1"/>
                </a:solidFill>
                <a:ea typeface="+mj-lt"/>
              </a:rPr>
              <a:t> Updates</a:t>
            </a:r>
            <a:endParaRPr lang="en-GB" sz="4300" b="0" strike="noStrike" spc="-1">
              <a:solidFill>
                <a:schemeClr val="dk1"/>
              </a:solidFill>
              <a:ea typeface="+mj-lt"/>
            </a:endParaRPr>
          </a:p>
        </p:txBody>
      </p:sp>
      <p:sp>
        <p:nvSpPr>
          <p:cNvPr id="131" name="PlaceHolder 2"/>
          <p:cNvSpPr>
            <a:spLocks noGrp="1"/>
          </p:cNvSpPr>
          <p:nvPr>
            <p:ph/>
          </p:nvPr>
        </p:nvSpPr>
        <p:spPr>
          <a:xfrm>
            <a:off x="415680" y="1536480"/>
            <a:ext cx="11360160" cy="4992370"/>
          </a:xfrm>
          <a:prstGeom prst="rect">
            <a:avLst/>
          </a:prstGeom>
          <a:noFill/>
          <a:ln w="0">
            <a:noFill/>
          </a:ln>
        </p:spPr>
        <p:txBody>
          <a:bodyPr tIns="121920" bIns="121920" anchor="t">
            <a:normAutofit lnSpcReduction="20000"/>
          </a:bodyPr>
          <a:p>
            <a:pPr marL="469265" indent="-342900">
              <a:lnSpc>
                <a:spcPct val="115000"/>
              </a:lnSpc>
              <a:buClr>
                <a:srgbClr val="000000"/>
              </a:buClr>
              <a:buFont typeface="Consolas" panose="020B0609020204030204" charset="0"/>
              <a:buChar char="●"/>
            </a:pPr>
            <a:r>
              <a:rPr lang="en-GB" sz="2400" b="0" strike="noStrike" spc="-1">
                <a:solidFill>
                  <a:schemeClr val="tx1"/>
                </a:solidFill>
                <a:ea typeface="+mn-lt"/>
              </a:rPr>
              <a:t>There are multiple ways to display screen updates.</a:t>
            </a:r>
            <a:r>
              <a:rPr lang="en-GB" sz="2400" b="0" strike="noStrike" spc="-1">
                <a:solidFill>
                  <a:schemeClr val="dk2"/>
                </a:solidFill>
                <a:ea typeface="+mn-lt"/>
              </a:rPr>
              <a:t> </a:t>
            </a:r>
            <a:endParaRPr lang="en-US" sz="2400" b="0" strike="noStrike" spc="-1">
              <a:solidFill>
                <a:srgbClr val="000000"/>
              </a:solidFill>
              <a:ea typeface="+mn-lt"/>
            </a:endParaRPr>
          </a:p>
          <a:p>
            <a:pPr marL="469265" indent="-342900">
              <a:lnSpc>
                <a:spcPct val="115000"/>
              </a:lnSpc>
              <a:buClr>
                <a:srgbClr val="000000"/>
              </a:buClr>
              <a:buFont typeface="Consolas" panose="020B0609020204030204" charset="0"/>
              <a:buChar char="●"/>
            </a:pPr>
            <a:r>
              <a:rPr lang="en-GB" sz="2400" b="0" strike="noStrike" spc="-1">
                <a:solidFill>
                  <a:schemeClr val="tx1"/>
                </a:solidFill>
                <a:ea typeface="+mn-lt"/>
              </a:rPr>
              <a:t>The GLIR</a:t>
            </a:r>
            <a:r>
              <a:rPr lang="en-GB" sz="2400" b="0" strike="noStrike" spc="-1">
                <a:solidFill>
                  <a:schemeClr val="dk2"/>
                </a:solidFill>
                <a:ea typeface="+mn-lt"/>
              </a:rPr>
              <a:t> </a:t>
            </a:r>
            <a:r>
              <a:rPr lang="en-GB" sz="2400" b="0" strike="noStrike" spc="-1">
                <a:solidFill>
                  <a:schemeClr val="hlink"/>
                </a:solidFill>
                <a:uFillTx/>
                <a:ea typeface="+mn-lt"/>
                <a:hlinkClick r:id="rId1"/>
              </a:rPr>
              <a:t>documentation</a:t>
            </a:r>
            <a:r>
              <a:rPr lang="en-GB" sz="2400" b="0" strike="noStrike" spc="-1">
                <a:solidFill>
                  <a:schemeClr val="hlink"/>
                </a:solidFill>
                <a:uFillTx/>
                <a:ea typeface="+mn-lt"/>
              </a:rPr>
              <a:t> </a:t>
            </a:r>
            <a:r>
              <a:rPr lang="en-GB" sz="2400" b="0" strike="noStrike" spc="-1">
                <a:solidFill>
                  <a:schemeClr val="tx1"/>
                </a:solidFill>
                <a:ea typeface="+mn-lt"/>
              </a:rPr>
              <a:t>points out two methods:</a:t>
            </a:r>
            <a:r>
              <a:rPr lang="en-GB" sz="2400" b="0" strike="noStrike" spc="-1">
                <a:solidFill>
                  <a:schemeClr val="dk2"/>
                </a:solidFill>
                <a:ea typeface="+mn-lt"/>
              </a:rPr>
              <a:t> </a:t>
            </a:r>
            <a:endParaRPr lang="en-US" sz="2400" b="0" strike="noStrike" spc="-1">
              <a:solidFill>
                <a:srgbClr val="000000"/>
              </a:solidFill>
              <a:ea typeface="+mn-lt"/>
            </a:endParaRPr>
          </a:p>
          <a:p>
            <a:pPr marL="938530" lvl="1" indent="-318770">
              <a:lnSpc>
                <a:spcPct val="115000"/>
              </a:lnSpc>
              <a:buClr>
                <a:srgbClr val="000000"/>
              </a:buClr>
              <a:buFont typeface="Consolas" panose="020B0609020204030204" charset="0"/>
              <a:buChar char="◦"/>
            </a:pPr>
            <a:r>
              <a:rPr lang="en-GB" sz="1865" b="0" u="sng" strike="noStrike" spc="-1">
                <a:solidFill>
                  <a:schemeClr val="tx1"/>
                </a:solidFill>
                <a:uFillTx/>
                <a:ea typeface="+mn-lt"/>
              </a:rPr>
              <a:t>Clear and Refresh</a:t>
            </a:r>
            <a:endParaRPr lang="en-US" sz="1865" b="0" strike="noStrike" spc="-1">
              <a:solidFill>
                <a:schemeClr val="tx1"/>
              </a:solidFill>
              <a:ea typeface="+mn-lt"/>
            </a:endParaRPr>
          </a:p>
          <a:p>
            <a:pPr marL="938530" lvl="1" indent="-318770">
              <a:lnSpc>
                <a:spcPct val="115000"/>
              </a:lnSpc>
              <a:buClr>
                <a:srgbClr val="000000"/>
              </a:buClr>
              <a:buFont typeface="Consolas" panose="020B0609020204030204" charset="0"/>
              <a:buChar char="◦"/>
            </a:pPr>
            <a:r>
              <a:rPr lang="en-GB" sz="1865" b="0" u="sng" strike="noStrike" spc="-1">
                <a:solidFill>
                  <a:schemeClr val="tx1"/>
                </a:solidFill>
                <a:uFillTx/>
                <a:ea typeface="+mn-lt"/>
              </a:rPr>
              <a:t>Batch and Release</a:t>
            </a:r>
            <a:r>
              <a:rPr lang="en-GB" sz="1865" b="0" strike="noStrike" spc="-1">
                <a:solidFill>
                  <a:schemeClr val="tx1"/>
                </a:solidFill>
                <a:ea typeface="+mn-lt"/>
              </a:rPr>
              <a:t>.</a:t>
            </a:r>
            <a:endParaRPr lang="en-US" sz="1865" b="0" strike="noStrike" spc="-1">
              <a:solidFill>
                <a:schemeClr val="tx1"/>
              </a:solidFill>
              <a:ea typeface="+mn-lt"/>
            </a:endParaRPr>
          </a:p>
          <a:p>
            <a:pPr marL="469265" indent="-342900">
              <a:lnSpc>
                <a:spcPct val="115000"/>
              </a:lnSpc>
              <a:buClr>
                <a:srgbClr val="000000"/>
              </a:buClr>
              <a:buFont typeface="Consolas" panose="020B0609020204030204" charset="0"/>
              <a:buChar char="●"/>
            </a:pPr>
            <a:r>
              <a:rPr lang="en-GB" sz="2400" b="0" strike="noStrike" spc="-1">
                <a:solidFill>
                  <a:schemeClr val="tx1"/>
                </a:solidFill>
                <a:ea typeface="+mn-lt"/>
              </a:rPr>
              <a:t>These two methods are helpful to know, but they are not appropriate for this lab.</a:t>
            </a:r>
            <a:endParaRPr lang="en-US" sz="2400" b="0" strike="noStrike" spc="-1">
              <a:solidFill>
                <a:schemeClr val="tx1"/>
              </a:solidFill>
              <a:ea typeface="+mn-lt"/>
            </a:endParaRPr>
          </a:p>
          <a:p>
            <a:pPr marL="938530" lvl="1" indent="-318770">
              <a:lnSpc>
                <a:spcPct val="115000"/>
              </a:lnSpc>
              <a:buClr>
                <a:srgbClr val="000000"/>
              </a:buClr>
              <a:buFont typeface="Consolas" panose="020B0609020204030204" charset="0"/>
              <a:buChar char="◦"/>
            </a:pPr>
            <a:r>
              <a:rPr lang="en-GB" sz="1865" b="0" strike="noStrike" spc="-1">
                <a:solidFill>
                  <a:schemeClr val="tx1"/>
                </a:solidFill>
                <a:ea typeface="+mn-lt"/>
              </a:rPr>
              <a:t>There will be a lot of screen updates, so the Clear and Refresh method will result in flickers because clearing and printing onto the screen is a relatively slow process.</a:t>
            </a:r>
            <a:endParaRPr lang="en-US" sz="1865" b="0" strike="noStrike" spc="-1">
              <a:solidFill>
                <a:schemeClr val="tx1"/>
              </a:solidFill>
              <a:ea typeface="+mn-lt"/>
            </a:endParaRPr>
          </a:p>
          <a:p>
            <a:pPr marL="938530" lvl="1" indent="-318770">
              <a:lnSpc>
                <a:spcPct val="115000"/>
              </a:lnSpc>
              <a:buClr>
                <a:srgbClr val="000000"/>
              </a:buClr>
              <a:buFont typeface="Consolas" panose="020B0609020204030204" charset="0"/>
              <a:buChar char="◦"/>
            </a:pPr>
            <a:r>
              <a:rPr lang="en-GB" sz="1865" b="0" strike="noStrike" spc="-1">
                <a:solidFill>
                  <a:schemeClr val="tx1"/>
                </a:solidFill>
                <a:ea typeface="+mn-lt"/>
              </a:rPr>
              <a:t>For printing relatively simple shapes (</a:t>
            </a:r>
            <a:r>
              <a:rPr lang="en-CA" altLang="en-GB" sz="1865" b="0" strike="noStrike" spc="-1">
                <a:solidFill>
                  <a:schemeClr val="tx1"/>
                </a:solidFill>
                <a:ea typeface="+mn-lt"/>
              </a:rPr>
              <a:t>one cell at a time</a:t>
            </a:r>
            <a:r>
              <a:rPr lang="en-GB" sz="1865" b="0" strike="noStrike" spc="-1">
                <a:solidFill>
                  <a:schemeClr val="tx1"/>
                </a:solidFill>
                <a:ea typeface="+mn-lt"/>
              </a:rPr>
              <a:t>) in this lab, using the Batch and Release method is excessive and unnecessary.</a:t>
            </a:r>
            <a:endParaRPr lang="en-US" sz="2400" b="0" strike="noStrike" spc="-1">
              <a:solidFill>
                <a:schemeClr val="tx1"/>
              </a:solidFill>
              <a:ea typeface="+mn-lt"/>
            </a:endParaRPr>
          </a:p>
        </p:txBody>
      </p:sp>
      <p:sp>
        <p:nvSpPr>
          <p:cNvPr id="132" name="PlaceHolder 3"/>
          <p:cNvSpPr>
            <a:spLocks noGrp="1"/>
          </p:cNvSpPr>
          <p:nvPr>
            <p:ph type="sldNum" idx="10"/>
          </p:nvPr>
        </p:nvSpPr>
        <p:spPr>
          <a:xfrm>
            <a:off x="11296800" y="6217440"/>
            <a:ext cx="731040" cy="524160"/>
          </a:xfrm>
          <a:prstGeom prst="rect">
            <a:avLst/>
          </a:prstGeom>
          <a:noFill/>
          <a:ln w="0">
            <a:noFill/>
          </a:ln>
        </p:spPr>
        <p:txBody>
          <a:bodyPr tIns="121920" bIns="121920" anchor="ctr">
            <a:normAutofit/>
          </a:bodyPr>
          <a:lstStyle>
            <a:lvl1pPr indent="0" algn="r">
              <a:lnSpc>
                <a:spcPct val="100000"/>
              </a:lnSpc>
              <a:buNone/>
              <a:tabLst>
                <a:tab pos="0" algn="l"/>
              </a:tabLst>
              <a:defRPr lang="en-GB" sz="1000" b="0" strike="noStrike" spc="-1">
                <a:solidFill>
                  <a:schemeClr val="dk2"/>
                </a:solidFill>
                <a:latin typeface="Arial" panose="020B0604020202020204"/>
                <a:ea typeface="Arial" panose="020B0604020202020204"/>
              </a:defRPr>
            </a:lvl1pPr>
          </a:lstStyle>
          <a:p>
            <a:pPr indent="0" algn="r">
              <a:lnSpc>
                <a:spcPct val="100000"/>
              </a:lnSpc>
              <a:buNone/>
              <a:tabLst>
                <a:tab pos="0" algn="l"/>
              </a:tabLst>
            </a:pPr>
            <a:fld id="{D7086AB8-9210-4241-BFFA-45482F2C385E}" type="slidenum">
              <a:rPr lang="en-GB" sz="1335" b="0" strike="noStrike" spc="-1">
                <a:solidFill>
                  <a:schemeClr val="dk2"/>
                </a:solidFill>
                <a:latin typeface="Arial" panose="020B0604020202020204"/>
                <a:ea typeface="Arial" panose="020B0604020202020204"/>
              </a:rPr>
            </a:fld>
            <a:endParaRPr lang="en-US" sz="1335" b="0" strike="noStrike" spc="-1">
              <a:solidFill>
                <a:srgbClr val="000000"/>
              </a:solidFill>
              <a:latin typeface="Times New Roman" panose="02020603050405020304"/>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1">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Drawing the Map - Updates</a:t>
            </a:r>
            <a:endParaRPr lang="en-CA" altLang="zh-CN"/>
          </a:p>
        </p:txBody>
      </p:sp>
      <p:sp>
        <p:nvSpPr>
          <p:cNvPr id="3" name="内容占位符 2"/>
          <p:cNvSpPr>
            <a:spLocks noGrp="1"/>
          </p:cNvSpPr>
          <p:nvPr>
            <p:ph idx="1"/>
          </p:nvPr>
        </p:nvSpPr>
        <p:spPr/>
        <p:txBody>
          <a:bodyPr/>
          <a:p>
            <a:pPr marL="0" indent="0">
              <a:buNone/>
            </a:pPr>
            <a:r>
              <a:rPr lang="en-CA" altLang="zh-CN"/>
              <a:t>Instead, this lab uses the following method</a:t>
            </a:r>
            <a:endParaRPr lang="en-CA" altLang="zh-CN"/>
          </a:p>
          <a:p>
            <a:pPr marL="514350" indent="-514350">
              <a:buAutoNum type="arabicPeriod"/>
            </a:pPr>
            <a:r>
              <a:rPr lang="en-CA" spc="-1">
                <a:ea typeface="+mn-lt"/>
                <a:sym typeface="+mn-ea"/>
              </a:rPr>
              <a:t>P</a:t>
            </a:r>
            <a:r>
              <a:rPr lang="en-US" spc="-1">
                <a:ea typeface="+mn-lt"/>
                <a:sym typeface="+mn-ea"/>
              </a:rPr>
              <a:t>rint the initial map to the terminal</a:t>
            </a:r>
            <a:endParaRPr lang="en-US" spc="-1">
              <a:ea typeface="+mn-lt"/>
              <a:sym typeface="+mn-ea"/>
            </a:endParaRPr>
          </a:p>
          <a:p>
            <a:pPr marL="514350" indent="-514350">
              <a:buAutoNum type="arabicPeriod"/>
            </a:pPr>
            <a:r>
              <a:rPr lang="en-CA" altLang="en-US" spc="-1">
                <a:ea typeface="+mn-lt"/>
                <a:sym typeface="+mn-ea"/>
              </a:rPr>
              <a:t>R</a:t>
            </a:r>
            <a:r>
              <a:rPr lang="en-US" spc="-1">
                <a:ea typeface="+mn-lt"/>
                <a:sym typeface="+mn-ea"/>
              </a:rPr>
              <a:t>edraw cells in gray as A* </a:t>
            </a:r>
            <a:r>
              <a:rPr lang="en-CA" altLang="en-US" spc="-1">
                <a:ea typeface="+mn-lt"/>
                <a:sym typeface="+mn-ea"/>
              </a:rPr>
              <a:t>expands </a:t>
            </a:r>
            <a:r>
              <a:rPr lang="en-US" spc="-1">
                <a:ea typeface="+mn-lt"/>
                <a:sym typeface="+mn-ea"/>
              </a:rPr>
              <a:t>them</a:t>
            </a:r>
            <a:endParaRPr lang="en-US" spc="-1">
              <a:ea typeface="+mn-lt"/>
              <a:sym typeface="+mn-ea"/>
            </a:endParaRPr>
          </a:p>
          <a:p>
            <a:pPr marL="514350" indent="-514350">
              <a:buAutoNum type="arabicPeriod"/>
            </a:pPr>
            <a:r>
              <a:rPr lang="en-US" spc="-1">
                <a:ea typeface="+mn-lt"/>
                <a:sym typeface="+mn-ea"/>
              </a:rPr>
              <a:t>If a solution path is found at the end, we redraw the cells on the solutin path with purple</a:t>
            </a:r>
            <a:endParaRPr lang="en-US" spc="-1">
              <a:ea typeface="+mn-lt"/>
              <a:sym typeface="+mn-ea"/>
            </a:endParaRPr>
          </a:p>
          <a:p>
            <a:pPr marL="514350" indent="-514350">
              <a:buAutoNum type="arabicPeriod"/>
            </a:pPr>
            <a:r>
              <a:rPr lang="en-CA" altLang="en-US" spc="-1">
                <a:ea typeface="+mn-lt"/>
                <a:sym typeface="+mn-ea"/>
              </a:rPr>
              <a:t>Redraw the start and goal cells</a:t>
            </a:r>
            <a:endParaRPr lang="en-CA" altLang="en-US" spc="-1">
              <a:ea typeface="+mn-lt"/>
              <a:sym typeface="+mn-ea"/>
            </a:endParaRPr>
          </a:p>
          <a:p>
            <a:pPr marL="0" indent="0">
              <a:buNone/>
            </a:pPr>
            <a:r>
              <a:rPr lang="en-CA" altLang="en-US" b="0" strike="noStrike" spc="-1">
                <a:solidFill>
                  <a:schemeClr val="tx1"/>
                </a:solidFill>
                <a:ea typeface="+mn-lt"/>
              </a:rPr>
              <a:t>All of the steps can be achieved using the </a:t>
            </a:r>
            <a:r>
              <a:rPr lang="en-CA" altLang="en-US" b="0" strike="noStrike" spc="-1">
                <a:solidFill>
                  <a:schemeClr val="tx1"/>
                </a:solidFill>
                <a:latin typeface="Consolas" panose="020B0609020204030204" charset="0"/>
                <a:ea typeface="+mn-lt"/>
                <a:cs typeface="Consolas" panose="020B0609020204030204" charset="0"/>
              </a:rPr>
              <a:t>GLIR_PrintRect</a:t>
            </a:r>
            <a:r>
              <a:rPr lang="en-CA" altLang="en-US" b="0" strike="noStrike" spc="-1">
                <a:solidFill>
                  <a:schemeClr val="tx1"/>
                </a:solidFill>
                <a:ea typeface="+mn-lt"/>
              </a:rPr>
              <a:t> procedure</a:t>
            </a:r>
            <a:endParaRPr lang="en-US" b="0" strike="noStrike" spc="-1">
              <a:solidFill>
                <a:schemeClr val="tx1"/>
              </a:solidFill>
              <a:ea typeface="+mn-lt"/>
            </a:endParaRPr>
          </a:p>
          <a:p>
            <a:pPr marL="0" indent="0">
              <a:buNone/>
            </a:pPr>
            <a:endParaRPr lang="en-CA"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PlaceHolder 1"/>
          <p:cNvSpPr>
            <a:spLocks noGrp="1"/>
          </p:cNvSpPr>
          <p:nvPr>
            <p:ph type="title"/>
          </p:nvPr>
        </p:nvSpPr>
        <p:spPr>
          <a:xfrm>
            <a:off x="415680" y="285305"/>
            <a:ext cx="11360160" cy="763200"/>
          </a:xfrm>
          <a:prstGeom prst="rect">
            <a:avLst/>
          </a:prstGeom>
          <a:noFill/>
          <a:ln w="0">
            <a:noFill/>
          </a:ln>
        </p:spPr>
        <p:txBody>
          <a:bodyPr tIns="121920" bIns="121920" anchor="t">
            <a:noAutofit/>
          </a:bodyPr>
          <a:p>
            <a:pPr indent="0">
              <a:lnSpc>
                <a:spcPct val="100000"/>
              </a:lnSpc>
              <a:buNone/>
              <a:tabLst>
                <a:tab pos="0" algn="l"/>
              </a:tabLst>
            </a:pPr>
            <a:r>
              <a:rPr lang="en-GB" sz="3400" b="0" strike="noStrike" spc="-1">
                <a:solidFill>
                  <a:schemeClr val="dk1"/>
                </a:solidFill>
                <a:ea typeface="+mj-lt"/>
              </a:rPr>
              <a:t>GLIR: </a:t>
            </a:r>
            <a:r>
              <a:rPr lang="en-GB" sz="3400" b="0" strike="noStrike" spc="-1">
                <a:solidFill>
                  <a:schemeClr val="dk1"/>
                </a:solidFill>
                <a:ea typeface="+mj-lt"/>
              </a:rPr>
              <a:t>GLIR_Print</a:t>
            </a:r>
            <a:r>
              <a:rPr lang="en-US" altLang="en-GB" sz="3400" b="0" strike="noStrike" spc="-1">
                <a:solidFill>
                  <a:schemeClr val="dk1"/>
                </a:solidFill>
                <a:ea typeface="+mj-lt"/>
              </a:rPr>
              <a:t>Rect</a:t>
            </a:r>
            <a:endParaRPr lang="en-US" altLang="en-GB" sz="3400" b="0" strike="noStrike" spc="-1">
              <a:solidFill>
                <a:schemeClr val="dk1"/>
              </a:solidFill>
              <a:ea typeface="+mj-lt"/>
            </a:endParaRPr>
          </a:p>
        </p:txBody>
      </p:sp>
      <p:sp>
        <p:nvSpPr>
          <p:cNvPr id="134" name="PlaceHolder 2"/>
          <p:cNvSpPr>
            <a:spLocks noGrp="1"/>
          </p:cNvSpPr>
          <p:nvPr>
            <p:ph/>
          </p:nvPr>
        </p:nvSpPr>
        <p:spPr>
          <a:xfrm>
            <a:off x="415680" y="1048165"/>
            <a:ext cx="11360160" cy="628320"/>
          </a:xfrm>
          <a:prstGeom prst="rect">
            <a:avLst/>
          </a:prstGeom>
          <a:noFill/>
          <a:ln w="0">
            <a:noFill/>
          </a:ln>
        </p:spPr>
        <p:txBody>
          <a:bodyPr tIns="121920" bIns="121920" anchor="t">
            <a:normAutofit fontScale="91000" lnSpcReduction="10000"/>
          </a:bodyPr>
          <a:p>
            <a:pPr indent="0">
              <a:lnSpc>
                <a:spcPct val="115000"/>
              </a:lnSpc>
              <a:spcAft>
                <a:spcPts val="1200"/>
              </a:spcAft>
              <a:buNone/>
              <a:tabLst>
                <a:tab pos="0" algn="l"/>
              </a:tabLst>
            </a:pPr>
            <a:r>
              <a:rPr lang="en-GB" sz="2400" b="0" strike="noStrike" spc="-1">
                <a:solidFill>
                  <a:schemeClr val="tx1"/>
                </a:solidFill>
                <a:latin typeface="Consolas" panose="020B0609020204030204" charset="0"/>
                <a:ea typeface="Consolas" panose="020B0609020204030204"/>
                <a:cs typeface="Consolas" panose="020B0609020204030204" charset="0"/>
              </a:rPr>
              <a:t>GLIR_Print</a:t>
            </a:r>
            <a:r>
              <a:rPr lang="en-US" altLang="en-GB" sz="2400" b="0" strike="noStrike" spc="-1">
                <a:solidFill>
                  <a:schemeClr val="tx1"/>
                </a:solidFill>
                <a:latin typeface="Consolas" panose="020B0609020204030204" charset="0"/>
                <a:ea typeface="Consolas" panose="020B0609020204030204"/>
                <a:cs typeface="Consolas" panose="020B0609020204030204" charset="0"/>
              </a:rPr>
              <a:t>Rect</a:t>
            </a:r>
            <a:r>
              <a:rPr lang="en-GB" sz="2400" b="0" strike="noStrike" spc="-1">
                <a:solidFill>
                  <a:schemeClr val="tx1"/>
                </a:solidFill>
                <a:latin typeface="Consolas" panose="020B0609020204030204" charset="0"/>
                <a:ea typeface="Consolas" panose="020B0609020204030204"/>
                <a:cs typeface="Consolas" panose="020B0609020204030204" charset="0"/>
              </a:rPr>
              <a:t>:</a:t>
            </a:r>
            <a:endParaRPr lang="en-GB" sz="2400" b="0" strike="noStrike" spc="-1">
              <a:solidFill>
                <a:schemeClr val="tx1"/>
              </a:solidFill>
              <a:latin typeface="Consolas" panose="020B0609020204030204" charset="0"/>
              <a:ea typeface="Consolas" panose="020B0609020204030204"/>
              <a:cs typeface="Consolas" panose="020B0609020204030204" charset="0"/>
            </a:endParaRPr>
          </a:p>
        </p:txBody>
      </p:sp>
      <p:sp>
        <p:nvSpPr>
          <p:cNvPr id="135" name="PlaceHolder 3"/>
          <p:cNvSpPr>
            <a:spLocks noGrp="1"/>
          </p:cNvSpPr>
          <p:nvPr>
            <p:ph/>
          </p:nvPr>
        </p:nvSpPr>
        <p:spPr>
          <a:xfrm>
            <a:off x="415925" y="1676400"/>
            <a:ext cx="11360150" cy="4415155"/>
          </a:xfrm>
          <a:prstGeom prst="rect">
            <a:avLst/>
          </a:prstGeom>
          <a:solidFill>
            <a:srgbClr val="EFEFEF"/>
          </a:solidFill>
          <a:ln w="0">
            <a:noFill/>
          </a:ln>
        </p:spPr>
        <p:txBody>
          <a:bodyPr tIns="121920" bIns="121920" anchor="t">
            <a:normAutofit fontScale="64000"/>
          </a:bodyPr>
          <a:p>
            <a:pPr indent="0">
              <a:lnSpc>
                <a:spcPct val="100000"/>
              </a:lnSpc>
              <a:buNone/>
              <a:tabLst>
                <a:tab pos="0" algn="l"/>
              </a:tabLst>
            </a:pPr>
            <a:r>
              <a:rPr lang="en-GB" sz="2400" b="0" strike="noStrike" spc="-1">
                <a:solidFill>
                  <a:schemeClr val="tx1"/>
                </a:solidFill>
                <a:latin typeface="Consolas" panose="020B0609020204030204" charset="0"/>
                <a:ea typeface="Consolas" panose="020B0609020204030204"/>
                <a:cs typeface="Consolas" panose="020B0609020204030204" charset="0"/>
              </a:rPr>
              <a:t>Prints a </a:t>
            </a:r>
            <a:r>
              <a:rPr lang="en-US" altLang="en-GB" sz="2400" b="0" strike="noStrike" spc="-1">
                <a:solidFill>
                  <a:schemeClr val="tx1"/>
                </a:solidFill>
                <a:latin typeface="Consolas" panose="020B0609020204030204" charset="0"/>
                <a:ea typeface="Consolas" panose="020B0609020204030204"/>
                <a:cs typeface="Consolas" panose="020B0609020204030204" charset="0"/>
              </a:rPr>
              <a:t>rectangle on the terminal</a:t>
            </a:r>
            <a:r>
              <a:rPr lang="en-GB" sz="2400" b="0" strike="noStrike" spc="-1">
                <a:solidFill>
                  <a:schemeClr val="tx1"/>
                </a:solidFill>
                <a:latin typeface="Consolas" panose="020B0609020204030204" charset="0"/>
                <a:ea typeface="Consolas" panose="020B0609020204030204"/>
                <a:cs typeface="Consolas" panose="020B0609020204030204" charset="0"/>
              </a:rPr>
              <a:t>.</a:t>
            </a:r>
            <a:endParaRPr lang="en-US" sz="2400" b="0" strike="noStrike" spc="-1">
              <a:solidFill>
                <a:schemeClr val="tx1"/>
              </a:solidFill>
              <a:latin typeface="Consolas" panose="020B0609020204030204" charset="0"/>
              <a:cs typeface="Consolas" panose="020B0609020204030204" charset="0"/>
            </a:endParaRPr>
          </a:p>
          <a:p>
            <a:pPr indent="0">
              <a:lnSpc>
                <a:spcPct val="100000"/>
              </a:lnSpc>
              <a:spcBef>
                <a:spcPts val="1200"/>
              </a:spcBef>
              <a:buNone/>
              <a:tabLst>
                <a:tab pos="0" algn="l"/>
              </a:tabLst>
            </a:pPr>
            <a:r>
              <a:rPr lang="en-GB" sz="2400" b="0" strike="noStrike" spc="-1">
                <a:solidFill>
                  <a:schemeClr val="tx1"/>
                </a:solidFill>
                <a:latin typeface="Consolas" panose="020B0609020204030204" charset="0"/>
                <a:ea typeface="Consolas" panose="020B0609020204030204"/>
                <a:cs typeface="Consolas" panose="020B0609020204030204" charset="0"/>
              </a:rPr>
              <a:t>Arguments:</a:t>
            </a:r>
            <a:endParaRPr lang="en-US" sz="2400" b="0" strike="noStrike" spc="-1">
              <a:solidFill>
                <a:schemeClr val="tx1"/>
              </a:solidFill>
              <a:latin typeface="Consolas" panose="020B0609020204030204" charset="0"/>
              <a:cs typeface="Consolas" panose="020B0609020204030204" charset="0"/>
            </a:endParaRPr>
          </a:p>
          <a:p>
            <a:pPr indent="0">
              <a:lnSpc>
                <a:spcPct val="100000"/>
              </a:lnSpc>
              <a:spcBef>
                <a:spcPts val="1200"/>
              </a:spcBef>
              <a:buNone/>
              <a:tabLst>
                <a:tab pos="0" algn="l"/>
              </a:tabLst>
            </a:pPr>
            <a:r>
              <a:rPr lang="en-US" altLang="en-GB" sz="2400" b="0" strike="noStrike" spc="-1">
                <a:solidFill>
                  <a:schemeClr val="tx1"/>
                </a:solidFill>
                <a:latin typeface="Consolas" panose="020B0609020204030204" charset="0"/>
                <a:ea typeface="Consolas" panose="020B0609020204030204"/>
                <a:cs typeface="Consolas" panose="020B0609020204030204" charset="0"/>
              </a:rPr>
              <a:t>	</a:t>
            </a:r>
            <a:r>
              <a:rPr lang="en-GB" sz="2400" b="0" strike="noStrike" spc="-1">
                <a:solidFill>
                  <a:schemeClr val="tx1"/>
                </a:solidFill>
                <a:latin typeface="Consolas" panose="020B0609020204030204" charset="0"/>
                <a:ea typeface="Consolas" panose="020B0609020204030204"/>
                <a:cs typeface="Consolas" panose="020B0609020204030204" charset="0"/>
              </a:rPr>
              <a:t>a0: </a:t>
            </a:r>
            <a:r>
              <a:rPr lang="en-US" altLang="en-GB" sz="2400" b="0" strike="noStrike" spc="-1">
                <a:solidFill>
                  <a:schemeClr val="tx1"/>
                </a:solidFill>
                <a:latin typeface="Consolas" panose="020B0609020204030204" charset="0"/>
                <a:ea typeface="Consolas" panose="020B0609020204030204"/>
                <a:cs typeface="Consolas" panose="020B0609020204030204" charset="0"/>
              </a:rPr>
              <a:t>Row of the top left corner</a:t>
            </a:r>
            <a:endParaRPr lang="en-US" sz="2400" b="0" strike="noStrike" spc="-1">
              <a:solidFill>
                <a:schemeClr val="tx1"/>
              </a:solidFill>
              <a:latin typeface="Consolas" panose="020B0609020204030204" charset="0"/>
              <a:cs typeface="Consolas" panose="020B0609020204030204" charset="0"/>
            </a:endParaRPr>
          </a:p>
          <a:p>
            <a:pPr indent="0">
              <a:lnSpc>
                <a:spcPct val="100000"/>
              </a:lnSpc>
              <a:spcBef>
                <a:spcPts val="1200"/>
              </a:spcBef>
              <a:buNone/>
              <a:tabLst>
                <a:tab pos="0" algn="l"/>
              </a:tabLst>
            </a:pPr>
            <a:r>
              <a:rPr lang="en-US" altLang="en-GB" sz="2400" b="0" strike="noStrike" spc="-1">
                <a:solidFill>
                  <a:schemeClr val="tx1"/>
                </a:solidFill>
                <a:latin typeface="Consolas" panose="020B0609020204030204" charset="0"/>
                <a:ea typeface="Consolas" panose="020B0609020204030204"/>
                <a:cs typeface="Consolas" panose="020B0609020204030204" charset="0"/>
              </a:rPr>
              <a:t>	</a:t>
            </a:r>
            <a:r>
              <a:rPr lang="en-GB" sz="2400" b="0" strike="noStrike" spc="-1">
                <a:solidFill>
                  <a:schemeClr val="tx1"/>
                </a:solidFill>
                <a:latin typeface="Consolas" panose="020B0609020204030204" charset="0"/>
                <a:ea typeface="Consolas" panose="020B0609020204030204"/>
                <a:cs typeface="Consolas" panose="020B0609020204030204" charset="0"/>
              </a:rPr>
              <a:t>a1: </a:t>
            </a:r>
            <a:r>
              <a:rPr lang="en-US" altLang="en-GB" sz="2400" spc="-1">
                <a:latin typeface="Consolas" panose="020B0609020204030204" charset="0"/>
                <a:ea typeface="Consolas" panose="020B0609020204030204"/>
                <a:cs typeface="Consolas" panose="020B0609020204030204" charset="0"/>
                <a:sym typeface="+mn-ea"/>
              </a:rPr>
              <a:t>Col of the top left corner</a:t>
            </a:r>
            <a:endParaRPr lang="en-US" sz="2400" b="0" strike="noStrike" spc="-1">
              <a:solidFill>
                <a:schemeClr val="tx1"/>
              </a:solidFill>
              <a:latin typeface="Consolas" panose="020B0609020204030204" charset="0"/>
              <a:cs typeface="Consolas" panose="020B0609020204030204" charset="0"/>
            </a:endParaRPr>
          </a:p>
          <a:p>
            <a:pPr indent="0">
              <a:lnSpc>
                <a:spcPct val="100000"/>
              </a:lnSpc>
              <a:spcBef>
                <a:spcPts val="1200"/>
              </a:spcBef>
              <a:buNone/>
              <a:tabLst>
                <a:tab pos="0" algn="l"/>
              </a:tabLst>
            </a:pPr>
            <a:r>
              <a:rPr lang="en-US" altLang="en-GB" sz="2400" b="0" strike="noStrike" spc="-1">
                <a:solidFill>
                  <a:schemeClr val="tx1"/>
                </a:solidFill>
                <a:latin typeface="Consolas" panose="020B0609020204030204" charset="0"/>
                <a:ea typeface="Consolas" panose="020B0609020204030204"/>
                <a:cs typeface="Consolas" panose="020B0609020204030204" charset="0"/>
              </a:rPr>
              <a:t>	</a:t>
            </a:r>
            <a:r>
              <a:rPr lang="en-GB" sz="2400" b="0" strike="noStrike" spc="-1">
                <a:solidFill>
                  <a:schemeClr val="tx1"/>
                </a:solidFill>
                <a:latin typeface="Consolas" panose="020B0609020204030204" charset="0"/>
                <a:ea typeface="Consolas" panose="020B0609020204030204"/>
                <a:cs typeface="Consolas" panose="020B0609020204030204" charset="0"/>
              </a:rPr>
              <a:t>a2: </a:t>
            </a:r>
            <a:r>
              <a:rPr lang="en-US" altLang="en-GB" sz="2400" b="0" strike="noStrike" spc="-1">
                <a:solidFill>
                  <a:schemeClr val="tx1"/>
                </a:solidFill>
                <a:latin typeface="Consolas" panose="020B0609020204030204" charset="0"/>
                <a:ea typeface="Consolas" panose="020B0609020204030204"/>
                <a:cs typeface="Consolas" panose="020B0609020204030204" charset="0"/>
              </a:rPr>
              <a:t>Signed height of the rectangle</a:t>
            </a:r>
            <a:endParaRPr lang="en-US" altLang="en-GB" sz="2400" b="0" strike="noStrike" spc="-1">
              <a:solidFill>
                <a:schemeClr val="tx1"/>
              </a:solidFill>
              <a:latin typeface="Consolas" panose="020B0609020204030204" charset="0"/>
              <a:ea typeface="Consolas" panose="020B0609020204030204"/>
              <a:cs typeface="Consolas" panose="020B0609020204030204" charset="0"/>
            </a:endParaRPr>
          </a:p>
          <a:p>
            <a:pPr indent="0">
              <a:lnSpc>
                <a:spcPct val="100000"/>
              </a:lnSpc>
              <a:spcBef>
                <a:spcPts val="1200"/>
              </a:spcBef>
              <a:buNone/>
              <a:tabLst>
                <a:tab pos="0" algn="l"/>
              </a:tabLst>
            </a:pPr>
            <a:r>
              <a:rPr lang="en-US" altLang="en-GB" sz="2400" b="0" strike="noStrike" spc="-1">
                <a:solidFill>
                  <a:schemeClr val="tx1"/>
                </a:solidFill>
                <a:latin typeface="Consolas" panose="020B0609020204030204" charset="0"/>
                <a:ea typeface="Consolas" panose="020B0609020204030204"/>
                <a:cs typeface="Consolas" panose="020B0609020204030204" charset="0"/>
              </a:rPr>
              <a:t>	</a:t>
            </a:r>
            <a:r>
              <a:rPr lang="en-GB" sz="2400" b="0" strike="noStrike" spc="-1">
                <a:solidFill>
                  <a:schemeClr val="tx1"/>
                </a:solidFill>
                <a:latin typeface="Consolas" panose="020B0609020204030204" charset="0"/>
                <a:ea typeface="Consolas" panose="020B0609020204030204"/>
                <a:cs typeface="Consolas" panose="020B0609020204030204" charset="0"/>
              </a:rPr>
              <a:t>a3: </a:t>
            </a:r>
            <a:r>
              <a:rPr lang="en-US" altLang="en-GB" sz="2400" spc="-1">
                <a:latin typeface="Consolas" panose="020B0609020204030204" charset="0"/>
                <a:ea typeface="Consolas" panose="020B0609020204030204"/>
                <a:cs typeface="Consolas" panose="020B0609020204030204" charset="0"/>
                <a:sym typeface="+mn-ea"/>
              </a:rPr>
              <a:t>Signed width of the rectangle</a:t>
            </a:r>
            <a:endParaRPr lang="en-GB" sz="2400" b="0" strike="noStrike" spc="-1">
              <a:solidFill>
                <a:schemeClr val="tx1"/>
              </a:solidFill>
              <a:latin typeface="Consolas" panose="020B0609020204030204" charset="0"/>
              <a:ea typeface="Consolas" panose="020B0609020204030204"/>
              <a:cs typeface="Consolas" panose="020B0609020204030204" charset="0"/>
            </a:endParaRPr>
          </a:p>
          <a:p>
            <a:pPr indent="0">
              <a:lnSpc>
                <a:spcPct val="100000"/>
              </a:lnSpc>
              <a:spcBef>
                <a:spcPts val="1200"/>
              </a:spcBef>
              <a:buNone/>
              <a:tabLst>
                <a:tab pos="0" algn="l"/>
              </a:tabLst>
            </a:pPr>
            <a:r>
              <a:rPr lang="en-US" altLang="en-GB" sz="2400" b="0" strike="noStrike" spc="-1">
                <a:solidFill>
                  <a:schemeClr val="tx1"/>
                </a:solidFill>
                <a:latin typeface="Consolas" panose="020B0609020204030204" charset="0"/>
                <a:ea typeface="Consolas" panose="020B0609020204030204"/>
                <a:cs typeface="Consolas" panose="020B0609020204030204" charset="0"/>
              </a:rPr>
              <a:t>	a4: Colour to print with</a:t>
            </a:r>
            <a:endParaRPr lang="en-US" altLang="en-GB" sz="2400" b="0" strike="noStrike" spc="-1">
              <a:solidFill>
                <a:schemeClr val="tx1"/>
              </a:solidFill>
              <a:latin typeface="Consolas" panose="020B0609020204030204" charset="0"/>
              <a:ea typeface="Consolas" panose="020B0609020204030204"/>
              <a:cs typeface="Consolas" panose="020B0609020204030204" charset="0"/>
            </a:endParaRPr>
          </a:p>
          <a:p>
            <a:pPr indent="0">
              <a:lnSpc>
                <a:spcPct val="100000"/>
              </a:lnSpc>
              <a:spcBef>
                <a:spcPts val="1200"/>
              </a:spcBef>
              <a:buNone/>
              <a:tabLst>
                <a:tab pos="0" algn="l"/>
              </a:tabLst>
            </a:pPr>
            <a:r>
              <a:rPr lang="en-US" altLang="en-GB" sz="2400" b="0" strike="noStrike" spc="-1">
                <a:solidFill>
                  <a:schemeClr val="tx1"/>
                </a:solidFill>
                <a:latin typeface="Consolas" panose="020B0609020204030204" charset="0"/>
                <a:ea typeface="Consolas" panose="020B0609020204030204"/>
                <a:cs typeface="Consolas" panose="020B0609020204030204" charset="0"/>
              </a:rPr>
              <a:t>	a5: Address of the null-terminated string to print with; if 0 uses the unicode full block</a:t>
            </a:r>
            <a:endParaRPr lang="en-US" altLang="en-GB" sz="2400" b="0" strike="noStrike" spc="-1">
              <a:solidFill>
                <a:schemeClr val="tx1"/>
              </a:solidFill>
              <a:latin typeface="Consolas" panose="020B0609020204030204" charset="0"/>
              <a:ea typeface="Consolas" panose="020B0609020204030204"/>
              <a:cs typeface="Consolas" panose="020B0609020204030204" charset="0"/>
            </a:endParaRPr>
          </a:p>
          <a:p>
            <a:pPr indent="0">
              <a:lnSpc>
                <a:spcPct val="100000"/>
              </a:lnSpc>
              <a:spcBef>
                <a:spcPts val="1200"/>
              </a:spcBef>
              <a:buNone/>
              <a:tabLst>
                <a:tab pos="0" algn="l"/>
              </a:tabLst>
            </a:pPr>
            <a:r>
              <a:rPr lang="en-US" altLang="en-GB" sz="2400" b="0" strike="noStrike" spc="-1">
                <a:solidFill>
                  <a:schemeClr val="tx1"/>
                </a:solidFill>
                <a:latin typeface="Consolas" panose="020B0609020204030204" charset="0"/>
                <a:ea typeface="Consolas" panose="020B0609020204030204"/>
                <a:cs typeface="Consolas" panose="020B0609020204030204" charset="0"/>
              </a:rPr>
              <a:t>	    char (█) as default</a:t>
            </a:r>
            <a:endParaRPr lang="en-US" sz="2400" b="0" strike="noStrike" spc="-1">
              <a:solidFill>
                <a:schemeClr val="tx1"/>
              </a:solidFill>
              <a:latin typeface="Consolas" panose="020B0609020204030204" charset="0"/>
              <a:cs typeface="Consolas" panose="020B0609020204030204" charset="0"/>
            </a:endParaRPr>
          </a:p>
          <a:p>
            <a:pPr indent="0">
              <a:lnSpc>
                <a:spcPct val="100000"/>
              </a:lnSpc>
              <a:spcBef>
                <a:spcPts val="1200"/>
              </a:spcBef>
              <a:buNone/>
              <a:tabLst>
                <a:tab pos="0" algn="l"/>
              </a:tabLst>
            </a:pPr>
            <a:r>
              <a:rPr lang="en-GB" sz="2400" b="0" strike="noStrike" spc="-1">
                <a:solidFill>
                  <a:schemeClr val="tx1"/>
                </a:solidFill>
                <a:latin typeface="Consolas" panose="020B0609020204030204" charset="0"/>
                <a:ea typeface="Consolas" panose="020B0609020204030204"/>
                <a:cs typeface="Consolas" panose="020B0609020204030204" charset="0"/>
              </a:rPr>
              <a:t>Returns:</a:t>
            </a:r>
            <a:endParaRPr lang="en-US" sz="2400" b="0" strike="noStrike" spc="-1">
              <a:solidFill>
                <a:schemeClr val="tx1"/>
              </a:solidFill>
              <a:latin typeface="Consolas" panose="020B0609020204030204" charset="0"/>
              <a:cs typeface="Consolas" panose="020B0609020204030204" charset="0"/>
            </a:endParaRPr>
          </a:p>
          <a:p>
            <a:pPr indent="0">
              <a:lnSpc>
                <a:spcPct val="100000"/>
              </a:lnSpc>
              <a:spcBef>
                <a:spcPts val="1200"/>
              </a:spcBef>
              <a:buNone/>
              <a:tabLst>
                <a:tab pos="0" algn="l"/>
              </a:tabLst>
            </a:pPr>
            <a:r>
              <a:rPr lang="en-US" altLang="en-GB" sz="2400" b="0" strike="noStrike" spc="-1">
                <a:solidFill>
                  <a:schemeClr val="tx1"/>
                </a:solidFill>
                <a:latin typeface="Consolas" panose="020B0609020204030204" charset="0"/>
                <a:ea typeface="Consolas" panose="020B0609020204030204"/>
                <a:cs typeface="Consolas" panose="020B0609020204030204" charset="0"/>
              </a:rPr>
              <a:t>	</a:t>
            </a:r>
            <a:r>
              <a:rPr lang="en-GB" sz="2400" b="0" strike="noStrike" spc="-1">
                <a:solidFill>
                  <a:schemeClr val="tx1"/>
                </a:solidFill>
                <a:latin typeface="Consolas" panose="020B0609020204030204" charset="0"/>
                <a:ea typeface="Consolas" panose="020B0609020204030204"/>
                <a:cs typeface="Consolas" panose="020B0609020204030204" charset="0"/>
              </a:rPr>
              <a:t>None</a:t>
            </a:r>
            <a:endParaRPr lang="en-US" sz="2400" b="0" strike="noStrike" spc="-1">
              <a:solidFill>
                <a:schemeClr val="tx1"/>
              </a:solidFill>
              <a:latin typeface="Consolas" panose="020B0609020204030204" charset="0"/>
              <a:cs typeface="Consolas" panose="020B0609020204030204" charset="0"/>
            </a:endParaRPr>
          </a:p>
          <a:p>
            <a:pPr indent="0">
              <a:lnSpc>
                <a:spcPct val="100000"/>
              </a:lnSpc>
              <a:spcBef>
                <a:spcPts val="1200"/>
              </a:spcBef>
              <a:spcAft>
                <a:spcPts val="1200"/>
              </a:spcAft>
              <a:buNone/>
              <a:tabLst>
                <a:tab pos="0" algn="l"/>
              </a:tabLst>
            </a:pPr>
            <a:endParaRPr lang="en-US" sz="2400" b="0" strike="noStrike" spc="-1">
              <a:solidFill>
                <a:schemeClr val="tx1"/>
              </a:solidFill>
              <a:latin typeface="Consolas" panose="020B0609020204030204" charset="0"/>
              <a:cs typeface="Consolas" panose="020B0609020204030204" charset="0"/>
            </a:endParaRPr>
          </a:p>
        </p:txBody>
      </p:sp>
      <p:sp>
        <p:nvSpPr>
          <p:cNvPr id="136" name="PlaceHolder 4"/>
          <p:cNvSpPr>
            <a:spLocks noGrp="1"/>
          </p:cNvSpPr>
          <p:nvPr>
            <p:ph type="sldNum" idx="11"/>
          </p:nvPr>
        </p:nvSpPr>
        <p:spPr>
          <a:xfrm>
            <a:off x="11296800" y="6217440"/>
            <a:ext cx="731040" cy="524160"/>
          </a:xfrm>
          <a:prstGeom prst="rect">
            <a:avLst/>
          </a:prstGeom>
          <a:noFill/>
          <a:ln w="0">
            <a:noFill/>
          </a:ln>
        </p:spPr>
        <p:txBody>
          <a:bodyPr tIns="121920" bIns="121920" anchor="ctr">
            <a:normAutofit/>
          </a:bodyPr>
          <a:lstStyle>
            <a:lvl1pPr indent="0" algn="r">
              <a:lnSpc>
                <a:spcPct val="100000"/>
              </a:lnSpc>
              <a:buNone/>
              <a:tabLst>
                <a:tab pos="0" algn="l"/>
              </a:tabLst>
              <a:defRPr lang="en-GB" sz="1000" b="0" strike="noStrike" spc="-1">
                <a:solidFill>
                  <a:schemeClr val="dk2"/>
                </a:solidFill>
                <a:latin typeface="Arial" panose="020B0604020202020204"/>
                <a:ea typeface="Arial" panose="020B0604020202020204"/>
              </a:defRPr>
            </a:lvl1pPr>
          </a:lstStyle>
          <a:p>
            <a:pPr indent="0" algn="r">
              <a:lnSpc>
                <a:spcPct val="100000"/>
              </a:lnSpc>
              <a:buNone/>
              <a:tabLst>
                <a:tab pos="0" algn="l"/>
              </a:tabLst>
            </a:pPr>
            <a:fld id="{D4ED44FC-8365-4800-914D-0EE897832A28}" type="slidenum">
              <a:rPr lang="en-GB" sz="1335" b="0" strike="noStrike" spc="-1">
                <a:solidFill>
                  <a:schemeClr val="dk2"/>
                </a:solidFill>
                <a:latin typeface="Arial" panose="020B0604020202020204"/>
                <a:ea typeface="Arial" panose="020B0604020202020204"/>
              </a:rPr>
            </a:fld>
            <a:endParaRPr lang="en-US" sz="1335" b="0" strike="noStrike" spc="-1">
              <a:solidFill>
                <a:srgbClr val="000000"/>
              </a:solidFill>
              <a:latin typeface="Times New Roman" panose="02020603050405020304"/>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5">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5">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5">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35">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35">
                                            <p:txEl>
                                              <p:pRg st="10" end="1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Pathfinder Visualizer General Flow</a:t>
            </a:r>
            <a:endParaRPr lang="en-CA" altLang="zh-CN"/>
          </a:p>
        </p:txBody>
      </p:sp>
      <p:sp>
        <p:nvSpPr>
          <p:cNvPr id="3" name="内容占位符 2"/>
          <p:cNvSpPr>
            <a:spLocks noGrp="1"/>
          </p:cNvSpPr>
          <p:nvPr>
            <p:ph idx="1"/>
          </p:nvPr>
        </p:nvSpPr>
        <p:spPr/>
        <p:txBody>
          <a:bodyPr/>
          <a:p>
            <a:pPr marL="514350" indent="-514350">
              <a:buAutoNum type="arabicPeriod"/>
            </a:pPr>
            <a:r>
              <a:rPr lang="en-CA" altLang="zh-CN"/>
              <a:t>Build the map</a:t>
            </a:r>
            <a:endParaRPr lang="en-CA" altLang="zh-CN"/>
          </a:p>
          <a:p>
            <a:pPr marL="514350" indent="-514350">
              <a:buAutoNum type="arabicPeriod"/>
            </a:pPr>
            <a:r>
              <a:rPr lang="en-CA" altLang="zh-CN"/>
              <a:t>Draw the map on the terminal</a:t>
            </a:r>
            <a:endParaRPr lang="en-CA" altLang="zh-CN"/>
          </a:p>
          <a:p>
            <a:pPr marL="514350" indent="-514350">
              <a:buAutoNum type="arabicPeriod"/>
            </a:pPr>
            <a:r>
              <a:rPr lang="en-CA" altLang="zh-CN"/>
              <a:t>Run A* search from the start cell</a:t>
            </a:r>
            <a:endParaRPr lang="en-CA" altLang="zh-CN"/>
          </a:p>
          <a:p>
            <a:pPr marL="514350" indent="-514350">
              <a:buAutoNum type="arabicPeriod"/>
            </a:pPr>
            <a:r>
              <a:rPr lang="en-CA" altLang="zh-CN"/>
              <a:t>If a solution path is found, draw the solution path in purple</a:t>
            </a:r>
            <a:endParaRPr lang="en-CA" altLang="zh-CN"/>
          </a:p>
          <a:p>
            <a:pPr marL="514350" indent="-514350">
              <a:buAutoNum type="arabicPeriod"/>
            </a:pPr>
            <a:r>
              <a:rPr lang="en-CA" altLang="zh-CN"/>
              <a:t>Redraw the start and goal cells</a:t>
            </a:r>
            <a:endParaRPr lang="en-CA"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PlaceHolder 1"/>
          <p:cNvSpPr>
            <a:spLocks noGrp="1"/>
          </p:cNvSpPr>
          <p:nvPr>
            <p:ph type="title"/>
          </p:nvPr>
        </p:nvSpPr>
        <p:spPr>
          <a:xfrm>
            <a:off x="415680" y="593280"/>
            <a:ext cx="11360160" cy="763200"/>
          </a:xfrm>
          <a:prstGeom prst="rect">
            <a:avLst/>
          </a:prstGeom>
          <a:noFill/>
          <a:ln w="0">
            <a:noFill/>
          </a:ln>
        </p:spPr>
        <p:txBody>
          <a:bodyPr tIns="121920" bIns="121920" anchor="t">
            <a:noAutofit/>
          </a:bodyPr>
          <a:p>
            <a:pPr indent="0">
              <a:lnSpc>
                <a:spcPct val="100000"/>
              </a:lnSpc>
              <a:buNone/>
              <a:tabLst>
                <a:tab pos="0" algn="l"/>
              </a:tabLst>
            </a:pPr>
            <a:r>
              <a:rPr lang="en-GB" sz="4300" b="0" strike="noStrike" spc="-1">
                <a:solidFill>
                  <a:schemeClr val="dk1"/>
                </a:solidFill>
                <a:ea typeface="+mj-lt"/>
              </a:rPr>
              <a:t>GLIR: Terminal (cont’d)</a:t>
            </a:r>
            <a:endParaRPr lang="en-GB" sz="4300" b="0" strike="noStrike" spc="-1">
              <a:solidFill>
                <a:schemeClr val="dk1"/>
              </a:solidFill>
              <a:ea typeface="+mj-lt"/>
            </a:endParaRPr>
          </a:p>
        </p:txBody>
      </p:sp>
      <p:sp>
        <p:nvSpPr>
          <p:cNvPr id="121" name="PlaceHolder 2"/>
          <p:cNvSpPr>
            <a:spLocks noGrp="1"/>
          </p:cNvSpPr>
          <p:nvPr>
            <p:ph/>
          </p:nvPr>
        </p:nvSpPr>
        <p:spPr>
          <a:xfrm>
            <a:off x="415925" y="1536700"/>
            <a:ext cx="7639050" cy="4554855"/>
          </a:xfrm>
          <a:prstGeom prst="rect">
            <a:avLst/>
          </a:prstGeom>
          <a:noFill/>
          <a:ln w="0">
            <a:noFill/>
          </a:ln>
        </p:spPr>
        <p:txBody>
          <a:bodyPr tIns="121920" bIns="121920" anchor="t">
            <a:normAutofit lnSpcReduction="10000"/>
          </a:bodyPr>
          <a:p>
            <a:pPr marL="457200" indent="-342900">
              <a:lnSpc>
                <a:spcPct val="115000"/>
              </a:lnSpc>
              <a:buClr>
                <a:srgbClr val="000000"/>
              </a:buClr>
              <a:buFont typeface="Consolas" panose="020B0609020204030204" charset="0"/>
              <a:buChar char="●"/>
            </a:pPr>
            <a:r>
              <a:rPr lang="en-GB" sz="2400" b="0" strike="noStrike" spc="-1">
                <a:solidFill>
                  <a:schemeClr val="tx1"/>
                </a:solidFill>
                <a:latin typeface="Arial" panose="020B0604020202020204"/>
                <a:ea typeface="Arial" panose="020B0604020202020204"/>
              </a:rPr>
              <a:t>Rows and columns describe the position of a cell.</a:t>
            </a:r>
            <a:endParaRPr lang="en-US" sz="2400" b="0" strike="noStrike" spc="-1">
              <a:solidFill>
                <a:schemeClr val="tx1"/>
              </a:solidFill>
              <a:latin typeface="Arial" panose="020B0604020202020204"/>
            </a:endParaRPr>
          </a:p>
          <a:p>
            <a:pPr marL="457200" indent="-342900">
              <a:lnSpc>
                <a:spcPct val="115000"/>
              </a:lnSpc>
              <a:buClr>
                <a:srgbClr val="000000"/>
              </a:buClr>
              <a:buFont typeface="Consolas" panose="020B0609020204030204" charset="0"/>
              <a:buChar char="●"/>
            </a:pPr>
            <a:r>
              <a:rPr lang="en-GB" sz="2400" b="0" strike="noStrike" spc="-1">
                <a:solidFill>
                  <a:schemeClr val="tx1"/>
                </a:solidFill>
                <a:latin typeface="Arial" panose="020B0604020202020204"/>
                <a:ea typeface="Arial" panose="020B0604020202020204"/>
              </a:rPr>
              <a:t>Similar to the Cartesian coordinate system.</a:t>
            </a:r>
            <a:endParaRPr lang="en-US" sz="2400" b="0" strike="noStrike" spc="-1">
              <a:solidFill>
                <a:schemeClr val="tx1"/>
              </a:solidFill>
              <a:latin typeface="Arial" panose="020B0604020202020204"/>
            </a:endParaRPr>
          </a:p>
          <a:p>
            <a:pPr marL="457200" indent="-342900">
              <a:lnSpc>
                <a:spcPct val="115000"/>
              </a:lnSpc>
              <a:buClr>
                <a:srgbClr val="000000"/>
              </a:buClr>
              <a:buFont typeface="Consolas" panose="020B0609020204030204" charset="0"/>
              <a:buChar char="●"/>
            </a:pPr>
            <a:r>
              <a:rPr lang="en-GB" sz="2400" b="0" strike="noStrike" spc="-1">
                <a:solidFill>
                  <a:schemeClr val="tx1"/>
                </a:solidFill>
                <a:latin typeface="Arial" panose="020B0604020202020204"/>
                <a:ea typeface="Arial" panose="020B0604020202020204"/>
              </a:rPr>
              <a:t>But the tuple for a cell on the cell is (Row, Col), not (Col, Row).</a:t>
            </a:r>
            <a:endParaRPr lang="en-US" sz="2400" b="0" strike="noStrike" spc="-1">
              <a:solidFill>
                <a:schemeClr val="tx1"/>
              </a:solidFill>
              <a:latin typeface="Arial" panose="020B0604020202020204"/>
            </a:endParaRPr>
          </a:p>
          <a:p>
            <a:pPr marL="939800" lvl="1" indent="-342900">
              <a:lnSpc>
                <a:spcPct val="115000"/>
              </a:lnSpc>
              <a:buClr>
                <a:srgbClr val="000000"/>
              </a:buClr>
              <a:buFont typeface="Consolas" panose="020B0609020204030204" charset="0"/>
              <a:buChar char="◦"/>
            </a:pPr>
            <a:r>
              <a:rPr lang="en-GB" sz="1865" b="0" strike="noStrike" spc="-1">
                <a:solidFill>
                  <a:schemeClr val="tx1"/>
                </a:solidFill>
                <a:latin typeface="Arial" panose="020B0604020202020204"/>
                <a:ea typeface="Arial" panose="020B0604020202020204"/>
              </a:rPr>
              <a:t>In other words, it uses the form (y, x) rather than the usual (x, y) in the Cartesian coordinate system.</a:t>
            </a:r>
            <a:endParaRPr lang="en-US" sz="1865" b="0" strike="noStrike" spc="-1">
              <a:solidFill>
                <a:schemeClr val="tx1"/>
              </a:solidFill>
              <a:latin typeface="Arial" panose="020B0604020202020204"/>
            </a:endParaRPr>
          </a:p>
          <a:p>
            <a:pPr marL="457200" indent="-342900">
              <a:lnSpc>
                <a:spcPct val="115000"/>
              </a:lnSpc>
              <a:buClr>
                <a:srgbClr val="000000"/>
              </a:buClr>
              <a:buFont typeface="Consolas" panose="020B0609020204030204" charset="0"/>
              <a:buChar char="●"/>
            </a:pPr>
            <a:r>
              <a:rPr lang="en-GB" sz="2400" b="0" strike="noStrike" spc="-1">
                <a:solidFill>
                  <a:schemeClr val="tx1"/>
                </a:solidFill>
                <a:latin typeface="Arial" panose="020B0604020202020204"/>
                <a:ea typeface="Arial" panose="020B0604020202020204"/>
              </a:rPr>
              <a:t>This is because terminals were designed to print text top to bottom, left to right. </a:t>
            </a:r>
            <a:endParaRPr lang="en-US" sz="2400" b="0" strike="noStrike" spc="-1">
              <a:solidFill>
                <a:schemeClr val="tx1"/>
              </a:solidFill>
              <a:latin typeface="Arial" panose="020B0604020202020204"/>
            </a:endParaRPr>
          </a:p>
          <a:p>
            <a:pPr marL="457200" indent="-342900">
              <a:lnSpc>
                <a:spcPct val="115000"/>
              </a:lnSpc>
              <a:buClr>
                <a:srgbClr val="000000"/>
              </a:buClr>
              <a:buFont typeface="Consolas" panose="020B0609020204030204" charset="0"/>
              <a:buChar char="●"/>
            </a:pPr>
            <a:r>
              <a:rPr lang="en-GB" sz="2400" b="0" strike="noStrike" spc="-1">
                <a:solidFill>
                  <a:schemeClr val="tx1"/>
                </a:solidFill>
                <a:latin typeface="Arial" panose="020B0604020202020204"/>
                <a:ea typeface="Arial" panose="020B0604020202020204"/>
              </a:rPr>
              <a:t>This is also why the origin (0, 0) is at the top left of the terminal.</a:t>
            </a:r>
            <a:endParaRPr lang="en-GB" sz="2400" b="0" strike="noStrike" spc="-1">
              <a:solidFill>
                <a:schemeClr val="tx1"/>
              </a:solidFill>
              <a:latin typeface="Arial" panose="020B0604020202020204"/>
              <a:ea typeface="Arial" panose="020B0604020202020204"/>
            </a:endParaRPr>
          </a:p>
        </p:txBody>
      </p:sp>
      <p:pic>
        <p:nvPicPr>
          <p:cNvPr id="122" name="Google Shape;112;p19"/>
          <p:cNvPicPr/>
          <p:nvPr/>
        </p:nvPicPr>
        <p:blipFill>
          <a:blip r:embed="rId1"/>
          <a:stretch>
            <a:fillRect/>
          </a:stretch>
        </p:blipFill>
        <p:spPr>
          <a:xfrm>
            <a:off x="8184000" y="1536480"/>
            <a:ext cx="3591840" cy="4554720"/>
          </a:xfrm>
          <a:prstGeom prst="rect">
            <a:avLst/>
          </a:prstGeom>
          <a:ln w="0">
            <a:noFill/>
          </a:ln>
        </p:spPr>
      </p:pic>
      <p:sp>
        <p:nvSpPr>
          <p:cNvPr id="123" name="Google Shape;113;p19"/>
          <p:cNvSpPr/>
          <p:nvPr/>
        </p:nvSpPr>
        <p:spPr>
          <a:xfrm>
            <a:off x="8184480" y="6091680"/>
            <a:ext cx="3591840" cy="530860"/>
          </a:xfrm>
          <a:prstGeom prst="rect">
            <a:avLst/>
          </a:prstGeom>
          <a:noFill/>
          <a:ln w="0">
            <a:noFill/>
          </a:ln>
        </p:spPr>
        <p:style>
          <a:lnRef idx="0">
            <a:srgbClr val="FFFFFF"/>
          </a:lnRef>
          <a:fillRef idx="0">
            <a:srgbClr val="FFFFFF"/>
          </a:fillRef>
          <a:effectRef idx="0">
            <a:srgbClr val="FFFFFF"/>
          </a:effectRef>
          <a:fontRef idx="minor"/>
        </p:style>
        <p:txBody>
          <a:bodyPr tIns="121920" bIns="121920" anchor="t">
            <a:spAutoFit/>
          </a:bodyPr>
          <a:p>
            <a:pPr algn="r">
              <a:lnSpc>
                <a:spcPct val="100000"/>
              </a:lnSpc>
              <a:tabLst>
                <a:tab pos="0" algn="l"/>
              </a:tabLst>
            </a:pPr>
            <a:r>
              <a:rPr lang="en-GB" sz="1865" b="0" strike="noStrike" spc="-1">
                <a:solidFill>
                  <a:srgbClr val="000000"/>
                </a:solidFill>
                <a:latin typeface="Arial" panose="020B0604020202020204"/>
                <a:ea typeface="Arial" panose="020B0604020202020204"/>
              </a:rPr>
              <a:t>source: </a:t>
            </a:r>
            <a:r>
              <a:rPr lang="en-GB" sz="1865" b="0" u="sng" strike="noStrike" spc="-1">
                <a:solidFill>
                  <a:schemeClr val="hlink"/>
                </a:solidFill>
                <a:uFillTx/>
                <a:latin typeface="Arial" panose="020B0604020202020204"/>
                <a:ea typeface="Arial" panose="020B0604020202020204"/>
                <a:hlinkClick r:id="rId2"/>
              </a:rPr>
              <a:t>GLIR</a:t>
            </a:r>
            <a:endParaRPr lang="en-US" sz="1865" b="0" strike="noStrike" spc="-1">
              <a:solidFill>
                <a:srgbClr val="000000"/>
              </a:solidFill>
              <a:latin typeface="Arial" panose="020B0604020202020204"/>
            </a:endParaRPr>
          </a:p>
        </p:txBody>
      </p:sp>
      <p:sp>
        <p:nvSpPr>
          <p:cNvPr id="124" name="PlaceHolder 3"/>
          <p:cNvSpPr>
            <a:spLocks noGrp="1"/>
          </p:cNvSpPr>
          <p:nvPr>
            <p:ph type="sldNum" idx="8"/>
          </p:nvPr>
        </p:nvSpPr>
        <p:spPr>
          <a:xfrm>
            <a:off x="11296800" y="6217440"/>
            <a:ext cx="731040" cy="524160"/>
          </a:xfrm>
          <a:prstGeom prst="rect">
            <a:avLst/>
          </a:prstGeom>
          <a:noFill/>
          <a:ln w="0">
            <a:noFill/>
          </a:ln>
        </p:spPr>
        <p:txBody>
          <a:bodyPr tIns="121920" bIns="121920" anchor="ctr">
            <a:normAutofit/>
          </a:bodyPr>
          <a:lstStyle>
            <a:lvl1pPr indent="0" algn="r">
              <a:lnSpc>
                <a:spcPct val="100000"/>
              </a:lnSpc>
              <a:buNone/>
              <a:tabLst>
                <a:tab pos="0" algn="l"/>
              </a:tabLst>
              <a:defRPr lang="en-GB" sz="1000" b="0" strike="noStrike" spc="-1">
                <a:solidFill>
                  <a:schemeClr val="dk2"/>
                </a:solidFill>
                <a:latin typeface="Arial" panose="020B0604020202020204"/>
                <a:ea typeface="Arial" panose="020B0604020202020204"/>
              </a:defRPr>
            </a:lvl1pPr>
          </a:lstStyle>
          <a:p>
            <a:pPr indent="0" algn="r">
              <a:lnSpc>
                <a:spcPct val="100000"/>
              </a:lnSpc>
              <a:buNone/>
              <a:tabLst>
                <a:tab pos="0" algn="l"/>
              </a:tabLst>
            </a:pPr>
            <a:fld id="{E06F18BD-786F-4326-BF2D-4806D8833F1B}" type="slidenum">
              <a:rPr lang="en-GB" sz="1335" b="0" strike="noStrike" spc="-1">
                <a:solidFill>
                  <a:schemeClr val="dk2"/>
                </a:solidFill>
                <a:latin typeface="Arial" panose="020B0604020202020204"/>
                <a:ea typeface="Arial" panose="020B0604020202020204"/>
              </a:rPr>
            </a:fld>
            <a:endParaRPr lang="en-US" sz="1335" b="0" strike="noStrike" spc="-1">
              <a:solidFill>
                <a:srgbClr val="000000"/>
              </a:solidFill>
              <a:latin typeface="Times New Roman" panose="02020603050405020304"/>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21">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Demonstration</a:t>
            </a:r>
            <a:endParaRPr lang="en-CA" altLang="zh-CN"/>
          </a:p>
        </p:txBody>
      </p:sp>
      <p:graphicFrame>
        <p:nvGraphicFramePr>
          <p:cNvPr id="5" name="表格 4"/>
          <p:cNvGraphicFramePr/>
          <p:nvPr/>
        </p:nvGraphicFramePr>
        <p:xfrm>
          <a:off x="3307080" y="2412365"/>
          <a:ext cx="5578475" cy="2661920"/>
        </p:xfrm>
        <a:graphic>
          <a:graphicData uri="http://schemas.openxmlformats.org/drawingml/2006/table">
            <a:tbl>
              <a:tblPr/>
              <a:tblGrid>
                <a:gridCol w="1115695"/>
                <a:gridCol w="1115695"/>
                <a:gridCol w="1115695"/>
                <a:gridCol w="1115695"/>
                <a:gridCol w="1115695"/>
              </a:tblGrid>
              <a:tr h="532130">
                <a:tc>
                  <a:txBody>
                    <a:bodyPr>
                      <a:spAutoFit/>
                    </a:bodyPr>
                    <a:p>
                      <a:pPr indent="0" algn="ctr">
                        <a:buNone/>
                      </a:pPr>
                      <a:r>
                        <a:rPr lang="en-US" sz="1800" b="0" strike="noStrike" spc="-1">
                          <a:solidFill>
                            <a:srgbClr val="000000"/>
                          </a:solidFill>
                          <a:latin typeface="Arial" panose="020B0604020202020204"/>
                        </a:rPr>
                        <a:t>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chemeClr val="bg1"/>
                          </a:solidFill>
                          <a:latin typeface="Arial" panose="020B0604020202020204"/>
                        </a:rPr>
                        <a:t>1</a:t>
                      </a:r>
                      <a:endParaRPr lang="en-US" sz="1800" b="0" strike="noStrike" spc="-1">
                        <a:solidFill>
                          <a:schemeClr val="bg1"/>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0000"/>
                    </a:solidFill>
                  </a:tcPr>
                </a:tc>
                <a:tc>
                  <a:txBody>
                    <a:bodyPr>
                      <a:spAutoFit/>
                    </a:bodyPr>
                    <a:p>
                      <a:pPr indent="0" algn="ctr">
                        <a:buNone/>
                      </a:pPr>
                      <a:r>
                        <a:rPr lang="en-US" sz="1800" b="0" strike="noStrike" spc="-1">
                          <a:solidFill>
                            <a:srgbClr val="000000"/>
                          </a:solidFill>
                          <a:latin typeface="Arial" panose="020B0604020202020204"/>
                        </a:rPr>
                        <a:t>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2765">
                <a:tc>
                  <a:txBody>
                    <a:bodyPr>
                      <a:spAutoFit/>
                    </a:bodyPr>
                    <a:p>
                      <a:pPr indent="0" algn="ctr">
                        <a:buNone/>
                      </a:pPr>
                      <a:r>
                        <a:rPr lang="en-US" sz="1800" b="0" strike="noStrike" spc="-1">
                          <a:solidFill>
                            <a:srgbClr val="000000"/>
                          </a:solidFill>
                          <a:latin typeface="Arial" panose="020B0604020202020204"/>
                        </a:rPr>
                        <a:t>5</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6</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7</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8</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9</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spAutoFit/>
                    </a:bodyPr>
                    <a:p>
                      <a:pPr indent="0" algn="ctr">
                        <a:buNone/>
                      </a:pPr>
                      <a:r>
                        <a:rPr lang="en-US" sz="1800" b="0" strike="noStrike" spc="-1">
                          <a:solidFill>
                            <a:srgbClr val="000000"/>
                          </a:solidFill>
                          <a:latin typeface="Arial" panose="020B0604020202020204"/>
                        </a:rPr>
                        <a:t>10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13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p>
                      <a:pPr indent="0" algn="ctr">
                        <a:buNone/>
                      </a:pPr>
                      <a:r>
                        <a:rPr lang="en-US" altLang="en-US" sz="1800" b="0" strike="noStrike" spc="-1">
                          <a:solidFill>
                            <a:srgbClr val="000000"/>
                          </a:solidFill>
                          <a:latin typeface="Arial" panose="020B0604020202020204"/>
                        </a:rPr>
                        <a:t>15</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16</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17</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18</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19</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4035">
                <a:tc>
                  <a:txBody>
                    <a:bodyPr>
                      <a:spAutoFit/>
                    </a:bodyPr>
                    <a:p>
                      <a:pPr indent="0" algn="ctr">
                        <a:buNone/>
                      </a:pPr>
                      <a:r>
                        <a:rPr lang="en-US" sz="1800" b="0" strike="noStrike" spc="-1">
                          <a:solidFill>
                            <a:srgbClr val="000000"/>
                          </a:solidFill>
                          <a:latin typeface="Arial" panose="020B0604020202020204"/>
                        </a:rPr>
                        <a:t>20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FF00"/>
                    </a:solidFill>
                  </a:tcPr>
                </a:tc>
              </a:tr>
            </a:tbl>
          </a:graphicData>
        </a:graphic>
      </p:graphicFrame>
      <p:sp>
        <p:nvSpPr>
          <p:cNvPr id="6" name="文本框 5"/>
          <p:cNvSpPr txBox="1"/>
          <p:nvPr/>
        </p:nvSpPr>
        <p:spPr>
          <a:xfrm>
            <a:off x="2253615" y="2707640"/>
            <a:ext cx="1053465" cy="407035"/>
          </a:xfrm>
          <a:prstGeom prst="rect">
            <a:avLst/>
          </a:prstGeom>
          <a:noFill/>
        </p:spPr>
        <p:txBody>
          <a:bodyPr wrap="square" rtlCol="0">
            <a:noAutofit/>
          </a:bodyPr>
          <a:p>
            <a:r>
              <a:rPr lang="en-CA" altLang="zh-CN"/>
              <a:t>Map:</a:t>
            </a:r>
            <a:endParaRPr lang="en-CA" altLang="zh-CN"/>
          </a:p>
        </p:txBody>
      </p:sp>
      <p:graphicFrame>
        <p:nvGraphicFramePr>
          <p:cNvPr id="7" name="表格 6"/>
          <p:cNvGraphicFramePr/>
          <p:nvPr>
            <p:custDataLst>
              <p:tags r:id="rId1"/>
            </p:custDataLst>
          </p:nvPr>
        </p:nvGraphicFramePr>
        <p:xfrm>
          <a:off x="332105" y="5481320"/>
          <a:ext cx="11452225" cy="828675"/>
        </p:xfrm>
        <a:graphic>
          <a:graphicData uri="http://schemas.openxmlformats.org/drawingml/2006/table">
            <a:tbl>
              <a:tblPr firstRow="1" bandRow="1">
                <a:tableStyleId>{5C22544A-7EE6-4342-B048-85BDC9FD1C3A}</a:tableStyleId>
              </a:tblPr>
              <a:tblGrid>
                <a:gridCol w="868680"/>
                <a:gridCol w="423545"/>
                <a:gridCol w="422910"/>
                <a:gridCol w="422910"/>
                <a:gridCol w="423545"/>
                <a:gridCol w="423545"/>
                <a:gridCol w="423545"/>
                <a:gridCol w="423545"/>
                <a:gridCol w="422910"/>
                <a:gridCol w="423545"/>
                <a:gridCol w="422910"/>
                <a:gridCol w="424815"/>
                <a:gridCol w="422275"/>
                <a:gridCol w="422910"/>
                <a:gridCol w="423545"/>
                <a:gridCol w="423545"/>
                <a:gridCol w="422910"/>
                <a:gridCol w="424180"/>
                <a:gridCol w="422910"/>
                <a:gridCol w="424180"/>
                <a:gridCol w="422910"/>
                <a:gridCol w="422275"/>
                <a:gridCol w="423545"/>
                <a:gridCol w="424180"/>
                <a:gridCol w="423545"/>
                <a:gridCol w="422910"/>
              </a:tblGrid>
              <a:tr h="447675">
                <a:tc>
                  <a:txBody>
                    <a:bodyPr/>
                    <a:p>
                      <a:pPr algn="r">
                        <a:buNone/>
                      </a:pPr>
                      <a:r>
                        <a:rPr lang="en-CA" altLang="zh-CN"/>
                        <a:t>Value</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solidFill>
                            <a:srgbClr val="FF0000"/>
                          </a:solidFill>
                        </a:rPr>
                        <a:t>1</a:t>
                      </a:r>
                      <a:endParaRPr lang="en-CA" altLang="zh-CN">
                        <a:solidFill>
                          <a:srgbClr val="FF0000"/>
                        </a:solidFill>
                      </a:endParaRPr>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solidFill>
                            <a:srgbClr val="FF0000"/>
                          </a:solidFill>
                        </a:rPr>
                        <a:t>1</a:t>
                      </a:r>
                      <a:endParaRPr lang="en-CA" altLang="zh-CN">
                        <a:solidFill>
                          <a:srgbClr val="FF0000"/>
                        </a:solidFill>
                      </a:endParaRPr>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solidFill>
                            <a:srgbClr val="FF0000"/>
                          </a:solidFill>
                        </a:rPr>
                        <a:t>1</a:t>
                      </a:r>
                      <a:endParaRPr lang="en-CA" altLang="zh-CN">
                        <a:solidFill>
                          <a:srgbClr val="FF0000"/>
                        </a:solidFill>
                      </a:endParaRPr>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0</a:t>
                      </a:r>
                      <a:endParaRPr lang="en-CA" altLang="zh-CN"/>
                    </a:p>
                  </a:txBody>
                  <a:tcPr/>
                </a:tc>
              </a:tr>
              <a:tr h="381000">
                <a:tc>
                  <a:txBody>
                    <a:bodyPr/>
                    <a:p>
                      <a:pPr algn="r">
                        <a:buNone/>
                      </a:pPr>
                      <a:r>
                        <a:rPr lang="en-CA" altLang="zh-CN"/>
                        <a:t>Index</a:t>
                      </a:r>
                      <a:endParaRPr lang="en-CA" altLang="zh-CN"/>
                    </a:p>
                  </a:txBody>
                  <a:tcPr/>
                </a:tc>
                <a:tc>
                  <a:txBody>
                    <a:bodyPr/>
                    <a:p>
                      <a:pPr algn="ctr">
                        <a:buNone/>
                      </a:pPr>
                      <a:r>
                        <a:rPr lang="en-CA" altLang="zh-CN"/>
                        <a:t>0</a:t>
                      </a:r>
                      <a:endParaRPr lang="en-CA" altLang="zh-CN"/>
                    </a:p>
                  </a:txBody>
                  <a:tcPr/>
                </a:tc>
                <a:tc>
                  <a:txBody>
                    <a:bodyPr/>
                    <a:p>
                      <a:pPr algn="ctr">
                        <a:buNone/>
                      </a:pPr>
                      <a:r>
                        <a:rPr lang="en-CA" altLang="zh-CN"/>
                        <a:t>1</a:t>
                      </a:r>
                      <a:endParaRPr lang="en-CA" altLang="zh-CN"/>
                    </a:p>
                  </a:txBody>
                  <a:tcPr/>
                </a:tc>
                <a:tc>
                  <a:txBody>
                    <a:bodyPr/>
                    <a:p>
                      <a:pPr algn="ctr">
                        <a:buNone/>
                      </a:pPr>
                      <a:r>
                        <a:rPr lang="en-CA" altLang="zh-CN"/>
                        <a:t>2</a:t>
                      </a:r>
                      <a:endParaRPr lang="en-CA" altLang="zh-CN"/>
                    </a:p>
                  </a:txBody>
                  <a:tcPr/>
                </a:tc>
                <a:tc>
                  <a:txBody>
                    <a:bodyPr/>
                    <a:p>
                      <a:pPr algn="ctr">
                        <a:buNone/>
                      </a:pPr>
                      <a:r>
                        <a:rPr lang="en-CA" altLang="zh-CN"/>
                        <a:t>3</a:t>
                      </a:r>
                      <a:endParaRPr lang="en-CA" altLang="zh-CN"/>
                    </a:p>
                  </a:txBody>
                  <a:tcPr/>
                </a:tc>
                <a:tc>
                  <a:txBody>
                    <a:bodyPr/>
                    <a:p>
                      <a:pPr algn="ctr">
                        <a:buNone/>
                      </a:pPr>
                      <a:r>
                        <a:rPr lang="en-CA" altLang="zh-CN"/>
                        <a:t>4</a:t>
                      </a:r>
                      <a:endParaRPr lang="en-CA" altLang="zh-CN"/>
                    </a:p>
                  </a:txBody>
                  <a:tcPr/>
                </a:tc>
                <a:tc>
                  <a:txBody>
                    <a:bodyPr/>
                    <a:p>
                      <a:pPr algn="ctr">
                        <a:buNone/>
                      </a:pPr>
                      <a:r>
                        <a:rPr lang="en-CA" altLang="zh-CN"/>
                        <a:t>5</a:t>
                      </a:r>
                      <a:endParaRPr lang="en-CA" altLang="zh-CN"/>
                    </a:p>
                  </a:txBody>
                  <a:tcPr/>
                </a:tc>
                <a:tc>
                  <a:txBody>
                    <a:bodyPr/>
                    <a:p>
                      <a:pPr algn="ctr">
                        <a:buNone/>
                      </a:pPr>
                      <a:r>
                        <a:rPr lang="en-CA" altLang="zh-CN"/>
                        <a:t>6</a:t>
                      </a:r>
                      <a:endParaRPr lang="en-CA" altLang="zh-CN"/>
                    </a:p>
                  </a:txBody>
                  <a:tcPr/>
                </a:tc>
                <a:tc>
                  <a:txBody>
                    <a:bodyPr/>
                    <a:p>
                      <a:pPr algn="ctr">
                        <a:buNone/>
                      </a:pPr>
                      <a:r>
                        <a:rPr lang="en-CA" altLang="zh-CN"/>
                        <a:t>7</a:t>
                      </a:r>
                      <a:endParaRPr lang="en-CA" altLang="zh-CN"/>
                    </a:p>
                  </a:txBody>
                  <a:tcPr/>
                </a:tc>
                <a:tc>
                  <a:txBody>
                    <a:bodyPr/>
                    <a:p>
                      <a:pPr algn="ctr">
                        <a:buNone/>
                      </a:pPr>
                      <a:r>
                        <a:rPr lang="en-CA" altLang="zh-CN"/>
                        <a:t>8</a:t>
                      </a:r>
                      <a:endParaRPr lang="en-CA" altLang="zh-CN"/>
                    </a:p>
                  </a:txBody>
                  <a:tcPr/>
                </a:tc>
                <a:tc>
                  <a:txBody>
                    <a:bodyPr/>
                    <a:p>
                      <a:pPr algn="ctr">
                        <a:buNone/>
                      </a:pPr>
                      <a:r>
                        <a:rPr lang="en-CA" altLang="zh-CN"/>
                        <a:t>9</a:t>
                      </a:r>
                      <a:endParaRPr lang="en-CA" altLang="zh-CN"/>
                    </a:p>
                  </a:txBody>
                  <a:tcPr/>
                </a:tc>
                <a:tc>
                  <a:txBody>
                    <a:bodyPr/>
                    <a:p>
                      <a:pPr algn="ctr">
                        <a:buNone/>
                      </a:pPr>
                      <a:r>
                        <a:rPr lang="en-CA" altLang="zh-CN"/>
                        <a:t>10</a:t>
                      </a:r>
                      <a:endParaRPr lang="en-CA" altLang="zh-CN"/>
                    </a:p>
                  </a:txBody>
                  <a:tcPr/>
                </a:tc>
                <a:tc>
                  <a:txBody>
                    <a:bodyPr/>
                    <a:p>
                      <a:pPr algn="ctr">
                        <a:buNone/>
                      </a:pPr>
                      <a:r>
                        <a:rPr lang="en-CA" altLang="zh-CN"/>
                        <a:t>11</a:t>
                      </a:r>
                      <a:endParaRPr lang="en-CA" altLang="zh-CN"/>
                    </a:p>
                  </a:txBody>
                  <a:tcPr/>
                </a:tc>
                <a:tc>
                  <a:txBody>
                    <a:bodyPr/>
                    <a:p>
                      <a:pPr algn="ctr">
                        <a:buNone/>
                      </a:pPr>
                      <a:r>
                        <a:rPr lang="en-CA" altLang="zh-CN"/>
                        <a:t>12</a:t>
                      </a:r>
                      <a:endParaRPr lang="en-CA" altLang="zh-CN"/>
                    </a:p>
                  </a:txBody>
                  <a:tcPr/>
                </a:tc>
                <a:tc>
                  <a:txBody>
                    <a:bodyPr/>
                    <a:p>
                      <a:pPr algn="ctr">
                        <a:buNone/>
                      </a:pPr>
                      <a:r>
                        <a:rPr lang="en-CA" altLang="zh-CN"/>
                        <a:t>13</a:t>
                      </a:r>
                      <a:endParaRPr lang="en-CA" altLang="zh-CN"/>
                    </a:p>
                  </a:txBody>
                  <a:tcPr/>
                </a:tc>
                <a:tc>
                  <a:txBody>
                    <a:bodyPr/>
                    <a:p>
                      <a:pPr algn="ctr">
                        <a:buNone/>
                      </a:pPr>
                      <a:r>
                        <a:rPr lang="en-CA" altLang="zh-CN"/>
                        <a:t>14</a:t>
                      </a:r>
                      <a:endParaRPr lang="en-CA" altLang="zh-CN"/>
                    </a:p>
                  </a:txBody>
                  <a:tcPr/>
                </a:tc>
                <a:tc>
                  <a:txBody>
                    <a:bodyPr/>
                    <a:p>
                      <a:pPr algn="ctr">
                        <a:buNone/>
                      </a:pPr>
                      <a:r>
                        <a:rPr lang="en-CA" altLang="zh-CN"/>
                        <a:t>15</a:t>
                      </a:r>
                      <a:endParaRPr lang="en-CA" altLang="zh-CN"/>
                    </a:p>
                  </a:txBody>
                  <a:tcPr/>
                </a:tc>
                <a:tc>
                  <a:txBody>
                    <a:bodyPr/>
                    <a:p>
                      <a:pPr algn="ctr">
                        <a:buNone/>
                      </a:pPr>
                      <a:r>
                        <a:rPr lang="en-CA" altLang="zh-CN"/>
                        <a:t>16</a:t>
                      </a:r>
                      <a:endParaRPr lang="en-CA" altLang="zh-CN"/>
                    </a:p>
                  </a:txBody>
                  <a:tcPr/>
                </a:tc>
                <a:tc>
                  <a:txBody>
                    <a:bodyPr/>
                    <a:p>
                      <a:pPr algn="ctr">
                        <a:buNone/>
                      </a:pPr>
                      <a:r>
                        <a:rPr lang="en-CA" altLang="zh-CN"/>
                        <a:t>17</a:t>
                      </a:r>
                      <a:endParaRPr lang="en-CA" altLang="zh-CN"/>
                    </a:p>
                  </a:txBody>
                  <a:tcPr/>
                </a:tc>
                <a:tc>
                  <a:txBody>
                    <a:bodyPr/>
                    <a:p>
                      <a:pPr algn="ctr">
                        <a:buNone/>
                      </a:pPr>
                      <a:r>
                        <a:rPr lang="en-CA" altLang="zh-CN"/>
                        <a:t>18</a:t>
                      </a:r>
                      <a:endParaRPr lang="en-CA" altLang="zh-CN"/>
                    </a:p>
                  </a:txBody>
                  <a:tcPr/>
                </a:tc>
                <a:tc>
                  <a:txBody>
                    <a:bodyPr/>
                    <a:p>
                      <a:pPr algn="ctr">
                        <a:buNone/>
                      </a:pPr>
                      <a:r>
                        <a:rPr lang="en-CA" altLang="zh-CN"/>
                        <a:t>19</a:t>
                      </a:r>
                      <a:endParaRPr lang="en-CA" altLang="zh-CN"/>
                    </a:p>
                  </a:txBody>
                  <a:tcPr/>
                </a:tc>
                <a:tc>
                  <a:txBody>
                    <a:bodyPr/>
                    <a:p>
                      <a:pPr algn="ctr">
                        <a:buNone/>
                      </a:pPr>
                      <a:r>
                        <a:rPr lang="en-CA" altLang="zh-CN"/>
                        <a:t>20</a:t>
                      </a:r>
                      <a:endParaRPr lang="en-CA" altLang="zh-CN"/>
                    </a:p>
                  </a:txBody>
                  <a:tcPr/>
                </a:tc>
                <a:tc>
                  <a:txBody>
                    <a:bodyPr/>
                    <a:p>
                      <a:pPr algn="ctr">
                        <a:buNone/>
                      </a:pPr>
                      <a:r>
                        <a:rPr lang="en-CA" altLang="zh-CN"/>
                        <a:t>21</a:t>
                      </a:r>
                      <a:endParaRPr lang="en-CA" altLang="zh-CN"/>
                    </a:p>
                  </a:txBody>
                  <a:tcPr/>
                </a:tc>
                <a:tc>
                  <a:txBody>
                    <a:bodyPr/>
                    <a:p>
                      <a:pPr algn="ctr">
                        <a:buNone/>
                      </a:pPr>
                      <a:r>
                        <a:rPr lang="en-CA" altLang="zh-CN"/>
                        <a:t>22</a:t>
                      </a:r>
                      <a:endParaRPr lang="en-CA" altLang="zh-CN"/>
                    </a:p>
                  </a:txBody>
                  <a:tcPr/>
                </a:tc>
                <a:tc>
                  <a:txBody>
                    <a:bodyPr/>
                    <a:p>
                      <a:pPr algn="ctr">
                        <a:buNone/>
                      </a:pPr>
                      <a:r>
                        <a:rPr lang="en-CA" altLang="zh-CN"/>
                        <a:t>23</a:t>
                      </a:r>
                      <a:endParaRPr lang="en-CA" altLang="zh-CN"/>
                    </a:p>
                  </a:txBody>
                  <a:tcPr/>
                </a:tc>
                <a:tc>
                  <a:txBody>
                    <a:bodyPr/>
                    <a:p>
                      <a:pPr algn="ctr">
                        <a:buNone/>
                      </a:pPr>
                      <a:r>
                        <a:rPr lang="en-CA" altLang="zh-CN"/>
                        <a:t>24</a:t>
                      </a:r>
                      <a:endParaRPr lang="en-CA" altLang="zh-CN"/>
                    </a:p>
                  </a:txBody>
                  <a:tcPr/>
                </a:tc>
              </a:tr>
            </a:tbl>
          </a:graphicData>
        </a:graphic>
      </p:graphicFrame>
      <p:sp>
        <p:nvSpPr>
          <p:cNvPr id="8" name="文本框 7"/>
          <p:cNvSpPr txBox="1"/>
          <p:nvPr/>
        </p:nvSpPr>
        <p:spPr>
          <a:xfrm>
            <a:off x="838200" y="5074285"/>
            <a:ext cx="1388110" cy="407035"/>
          </a:xfrm>
          <a:prstGeom prst="rect">
            <a:avLst/>
          </a:prstGeom>
          <a:noFill/>
        </p:spPr>
        <p:txBody>
          <a:bodyPr wrap="square" rtlCol="0">
            <a:noAutofit/>
          </a:bodyPr>
          <a:p>
            <a:r>
              <a:rPr lang="en-CA" altLang="zh-CN"/>
              <a:t>Map Buffer:</a:t>
            </a:r>
            <a:endParaRPr lang="en-CA" altLang="zh-CN"/>
          </a:p>
        </p:txBody>
      </p:sp>
      <p:sp>
        <p:nvSpPr>
          <p:cNvPr id="4" name="文本框 3"/>
          <p:cNvSpPr txBox="1"/>
          <p:nvPr/>
        </p:nvSpPr>
        <p:spPr>
          <a:xfrm>
            <a:off x="838200" y="1691005"/>
            <a:ext cx="4064000" cy="460375"/>
          </a:xfrm>
          <a:prstGeom prst="rect">
            <a:avLst/>
          </a:prstGeom>
          <a:noFill/>
        </p:spPr>
        <p:txBody>
          <a:bodyPr wrap="square" rtlCol="0">
            <a:spAutoFit/>
          </a:bodyPr>
          <a:p>
            <a:r>
              <a:rPr lang="en-CA" altLang="zh-CN" sz="2400"/>
              <a:t>Build the map</a:t>
            </a:r>
            <a:endParaRPr lang="en-CA" altLang="zh-CN"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Initialization</a:t>
            </a:r>
            <a:endParaRPr lang="en-CA" altLang="zh-CN"/>
          </a:p>
        </p:txBody>
      </p:sp>
      <p:graphicFrame>
        <p:nvGraphicFramePr>
          <p:cNvPr id="7" name="表格 6"/>
          <p:cNvGraphicFramePr/>
          <p:nvPr/>
        </p:nvGraphicFramePr>
        <p:xfrm>
          <a:off x="284480" y="1689100"/>
          <a:ext cx="5578475" cy="2661920"/>
        </p:xfrm>
        <a:graphic>
          <a:graphicData uri="http://schemas.openxmlformats.org/drawingml/2006/table">
            <a:tbl>
              <a:tblPr/>
              <a:tblGrid>
                <a:gridCol w="1115695"/>
                <a:gridCol w="1115695"/>
                <a:gridCol w="1115695"/>
                <a:gridCol w="1115695"/>
                <a:gridCol w="1115695"/>
              </a:tblGrid>
              <a:tr h="532130">
                <a:tc>
                  <a:txBody>
                    <a:bodyPr>
                      <a:spAutoFit/>
                    </a:bodyPr>
                    <a:p>
                      <a:pPr indent="0" algn="ctr">
                        <a:buNone/>
                      </a:pPr>
                      <a:r>
                        <a:rPr lang="en-US" sz="1800" b="0" strike="noStrike" spc="-1">
                          <a:solidFill>
                            <a:srgbClr val="000000"/>
                          </a:solidFill>
                          <a:latin typeface="Arial" panose="020B0604020202020204"/>
                        </a:rPr>
                        <a:t>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chemeClr val="bg1"/>
                          </a:solidFill>
                          <a:latin typeface="Arial" panose="020B0604020202020204"/>
                        </a:rPr>
                        <a:t>1</a:t>
                      </a:r>
                      <a:endParaRPr lang="en-US" sz="1800" b="0" strike="noStrike" spc="-1">
                        <a:solidFill>
                          <a:schemeClr val="bg1"/>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0000"/>
                    </a:solidFill>
                  </a:tcPr>
                </a:tc>
                <a:tc>
                  <a:txBody>
                    <a:bodyPr>
                      <a:spAutoFit/>
                    </a:bodyPr>
                    <a:p>
                      <a:pPr indent="0" algn="ctr">
                        <a:buNone/>
                      </a:pPr>
                      <a:r>
                        <a:rPr lang="en-US" sz="1800" b="0" strike="noStrike" spc="-1">
                          <a:solidFill>
                            <a:srgbClr val="000000"/>
                          </a:solidFill>
                          <a:latin typeface="Arial" panose="020B0604020202020204"/>
                        </a:rPr>
                        <a:t>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2765">
                <a:tc>
                  <a:txBody>
                    <a:bodyPr>
                      <a:spAutoFit/>
                    </a:bodyPr>
                    <a:p>
                      <a:pPr indent="0" algn="ctr">
                        <a:buNone/>
                      </a:pPr>
                      <a:r>
                        <a:rPr lang="en-US" sz="1800" b="0" strike="noStrike" spc="-1">
                          <a:solidFill>
                            <a:srgbClr val="000000"/>
                          </a:solidFill>
                          <a:latin typeface="Arial" panose="020B0604020202020204"/>
                        </a:rPr>
                        <a:t>5</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6</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7</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8</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9</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spAutoFit/>
                    </a:bodyPr>
                    <a:p>
                      <a:pPr indent="0" algn="ctr">
                        <a:buNone/>
                      </a:pPr>
                      <a:r>
                        <a:rPr lang="en-US" sz="1800" b="0" strike="noStrike" spc="-1">
                          <a:solidFill>
                            <a:srgbClr val="000000"/>
                          </a:solidFill>
                          <a:latin typeface="Arial" panose="020B0604020202020204"/>
                        </a:rPr>
                        <a:t>10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13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p>
                      <a:pPr indent="0" algn="ctr">
                        <a:buNone/>
                      </a:pPr>
                      <a:r>
                        <a:rPr lang="en-US" altLang="en-US" sz="1800" b="0" strike="noStrike" spc="-1">
                          <a:solidFill>
                            <a:srgbClr val="000000"/>
                          </a:solidFill>
                          <a:latin typeface="Arial" panose="020B0604020202020204"/>
                        </a:rPr>
                        <a:t>15</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16</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17</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18</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19</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4035">
                <a:tc>
                  <a:txBody>
                    <a:bodyPr>
                      <a:spAutoFit/>
                    </a:bodyPr>
                    <a:p>
                      <a:pPr indent="0" algn="ctr">
                        <a:buNone/>
                      </a:pPr>
                      <a:r>
                        <a:rPr lang="en-US" sz="1800" b="0" strike="noStrike" spc="-1">
                          <a:solidFill>
                            <a:srgbClr val="000000"/>
                          </a:solidFill>
                          <a:latin typeface="Arial" panose="020B0604020202020204"/>
                        </a:rPr>
                        <a:t>20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FF00"/>
                    </a:solidFill>
                  </a:tcPr>
                </a:tc>
              </a:tr>
            </a:tbl>
          </a:graphicData>
        </a:graphic>
      </p:graphicFrame>
      <p:graphicFrame>
        <p:nvGraphicFramePr>
          <p:cNvPr id="8" name="表格 7"/>
          <p:cNvGraphicFramePr/>
          <p:nvPr>
            <p:custDataLst>
              <p:tags r:id="rId1"/>
            </p:custDataLst>
          </p:nvPr>
        </p:nvGraphicFramePr>
        <p:xfrm>
          <a:off x="6419850" y="1689100"/>
          <a:ext cx="5581650" cy="2663825"/>
        </p:xfrm>
        <a:graphic>
          <a:graphicData uri="http://schemas.openxmlformats.org/drawingml/2006/table">
            <a:tbl>
              <a:tblPr firstRow="1" bandRow="1">
                <a:tableStyleId>{5C22544A-7EE6-4342-B048-85BDC9FD1C3A}</a:tableStyleId>
              </a:tblPr>
              <a:tblGrid>
                <a:gridCol w="372110"/>
                <a:gridCol w="372110"/>
                <a:gridCol w="372110"/>
                <a:gridCol w="372110"/>
                <a:gridCol w="372110"/>
                <a:gridCol w="372110"/>
                <a:gridCol w="372110"/>
                <a:gridCol w="372110"/>
                <a:gridCol w="372110"/>
                <a:gridCol w="372110"/>
                <a:gridCol w="372110"/>
                <a:gridCol w="372110"/>
                <a:gridCol w="372110"/>
                <a:gridCol w="372110"/>
                <a:gridCol w="372110"/>
              </a:tblGrid>
              <a:tr h="532765">
                <a:tc>
                  <a:txBody>
                    <a:bodyPr/>
                    <a:p>
                      <a:pPr algn="ctr">
                        <a:buNone/>
                      </a:pPr>
                      <a:r>
                        <a:rPr lang="en-CA" altLang="zh-CN" b="0">
                          <a:solidFill>
                            <a:schemeClr val="tx1"/>
                          </a:solidFill>
                        </a:rPr>
                        <a:t>-1</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bg1"/>
                          </a:solidFill>
                        </a:rPr>
                        <a:t>-1</a:t>
                      </a:r>
                      <a:endParaRPr lang="en-CA" altLang="zh-CN" b="0">
                        <a:solidFill>
                          <a:schemeClr val="bg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FF0000"/>
                    </a:solidFill>
                  </a:tcPr>
                </a:tc>
                <a:tc>
                  <a:txBody>
                    <a:bodyPr/>
                    <a:p>
                      <a:pPr algn="ctr">
                        <a:buNone/>
                      </a:pPr>
                      <a:r>
                        <a:rPr lang="en-CA" altLang="zh-CN" b="0">
                          <a:solidFill>
                            <a:schemeClr val="bg1"/>
                          </a:solidFill>
                        </a:rPr>
                        <a:t>0</a:t>
                      </a:r>
                      <a:endParaRPr lang="en-CA" altLang="zh-CN" b="0">
                        <a:solidFill>
                          <a:schemeClr val="bg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FF0000"/>
                    </a:solidFill>
                  </a:tcPr>
                </a:tc>
                <a:tc>
                  <a:txBody>
                    <a:bodyPr/>
                    <a:p>
                      <a:pPr algn="ctr">
                        <a:buNone/>
                      </a:pPr>
                      <a:r>
                        <a:rPr lang="en-CA" altLang="zh-CN" b="0">
                          <a:solidFill>
                            <a:schemeClr val="bg1"/>
                          </a:solidFill>
                        </a:rPr>
                        <a:t>0</a:t>
                      </a:r>
                      <a:endParaRPr lang="en-CA" altLang="zh-CN" b="0">
                        <a:solidFill>
                          <a:schemeClr val="bg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FF000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r>
            </a:tbl>
          </a:graphicData>
        </a:graphic>
      </p:graphicFrame>
      <p:sp>
        <p:nvSpPr>
          <p:cNvPr id="16" name="文本框 15"/>
          <p:cNvSpPr txBox="1"/>
          <p:nvPr/>
        </p:nvSpPr>
        <p:spPr>
          <a:xfrm>
            <a:off x="6419850" y="1322705"/>
            <a:ext cx="5579110" cy="368300"/>
          </a:xfrm>
          <a:prstGeom prst="rect">
            <a:avLst/>
          </a:prstGeom>
          <a:noFill/>
        </p:spPr>
        <p:txBody>
          <a:bodyPr wrap="square" rtlCol="0">
            <a:spAutoFit/>
          </a:bodyPr>
          <a:p>
            <a:pPr algn="ctr"/>
            <a:r>
              <a:rPr lang="en-CA" altLang="zh-CN"/>
              <a:t>Closed List</a:t>
            </a:r>
            <a:endParaRPr lang="en-CA" altLang="zh-CN"/>
          </a:p>
        </p:txBody>
      </p:sp>
      <p:sp>
        <p:nvSpPr>
          <p:cNvPr id="17" name="文本框 16"/>
          <p:cNvSpPr txBox="1"/>
          <p:nvPr/>
        </p:nvSpPr>
        <p:spPr>
          <a:xfrm>
            <a:off x="283845" y="1322705"/>
            <a:ext cx="5579110" cy="368300"/>
          </a:xfrm>
          <a:prstGeom prst="rect">
            <a:avLst/>
          </a:prstGeom>
          <a:noFill/>
        </p:spPr>
        <p:txBody>
          <a:bodyPr wrap="square" rtlCol="0">
            <a:spAutoFit/>
          </a:bodyPr>
          <a:p>
            <a:pPr algn="ctr"/>
            <a:r>
              <a:rPr lang="en-CA" altLang="zh-CN"/>
              <a:t>Map</a:t>
            </a:r>
            <a:endParaRPr lang="en-CA" altLang="zh-CN"/>
          </a:p>
        </p:txBody>
      </p:sp>
      <p:sp>
        <p:nvSpPr>
          <p:cNvPr id="9" name="文本框 8"/>
          <p:cNvSpPr txBox="1"/>
          <p:nvPr/>
        </p:nvSpPr>
        <p:spPr>
          <a:xfrm>
            <a:off x="1042035" y="4528820"/>
            <a:ext cx="4064000" cy="368300"/>
          </a:xfrm>
          <a:prstGeom prst="rect">
            <a:avLst/>
          </a:prstGeom>
          <a:noFill/>
        </p:spPr>
        <p:txBody>
          <a:bodyPr wrap="square" rtlCol="0">
            <a:spAutoFit/>
          </a:bodyPr>
          <a:p>
            <a:pPr algn="ctr"/>
            <a:r>
              <a:rPr lang="en-CA" altLang="zh-CN"/>
              <a:t>Open List - tree</a:t>
            </a:r>
            <a:endParaRPr lang="en-CA" altLang="zh-CN"/>
          </a:p>
        </p:txBody>
      </p:sp>
      <p:sp>
        <p:nvSpPr>
          <p:cNvPr id="10" name="文本框 9"/>
          <p:cNvSpPr txBox="1"/>
          <p:nvPr/>
        </p:nvSpPr>
        <p:spPr>
          <a:xfrm>
            <a:off x="7177405" y="4528820"/>
            <a:ext cx="4064000" cy="368300"/>
          </a:xfrm>
          <a:prstGeom prst="rect">
            <a:avLst/>
          </a:prstGeom>
          <a:noFill/>
        </p:spPr>
        <p:txBody>
          <a:bodyPr wrap="square" rtlCol="0">
            <a:spAutoFit/>
          </a:bodyPr>
          <a:p>
            <a:pPr algn="ctr"/>
            <a:r>
              <a:rPr lang="en-CA" altLang="zh-CN"/>
              <a:t>Open List - array</a:t>
            </a:r>
            <a:endParaRPr lang="en-CA" altLang="zh-CN"/>
          </a:p>
        </p:txBody>
      </p:sp>
      <p:sp>
        <p:nvSpPr>
          <p:cNvPr id="12" name="文本框 11"/>
          <p:cNvSpPr txBox="1"/>
          <p:nvPr/>
        </p:nvSpPr>
        <p:spPr>
          <a:xfrm>
            <a:off x="418465" y="5516880"/>
            <a:ext cx="11354435" cy="460375"/>
          </a:xfrm>
          <a:prstGeom prst="rect">
            <a:avLst/>
          </a:prstGeom>
          <a:noFill/>
        </p:spPr>
        <p:txBody>
          <a:bodyPr wrap="square" rtlCol="0">
            <a:spAutoFit/>
          </a:bodyPr>
          <a:p>
            <a:pPr algn="ctr"/>
            <a:r>
              <a:rPr lang="en-CA" altLang="zh-CN" sz="2400"/>
              <a:t>In this lab, A* must visit adjacent cells in the following order: left, right, top, and bottom</a:t>
            </a:r>
            <a:endParaRPr lang="en-CA" altLang="zh-CN" sz="2400"/>
          </a:p>
        </p:txBody>
      </p:sp>
      <p:sp>
        <p:nvSpPr>
          <p:cNvPr id="4" name="文本框 3"/>
          <p:cNvSpPr txBox="1"/>
          <p:nvPr/>
        </p:nvSpPr>
        <p:spPr>
          <a:xfrm>
            <a:off x="6878320" y="520065"/>
            <a:ext cx="993140" cy="368300"/>
          </a:xfrm>
          <a:prstGeom prst="rect">
            <a:avLst/>
          </a:prstGeom>
          <a:noFill/>
        </p:spPr>
        <p:txBody>
          <a:bodyPr wrap="square" rtlCol="0">
            <a:spAutoFit/>
          </a:bodyPr>
          <a:p>
            <a:pPr algn="ctr"/>
            <a:r>
              <a:rPr lang="en-CA" altLang="zh-CN">
                <a:latin typeface="Consolas" panose="020B0609020204030204" charset="0"/>
                <a:cs typeface="Consolas" panose="020B0609020204030204" charset="0"/>
              </a:rPr>
              <a:t>parent</a:t>
            </a:r>
            <a:endParaRPr lang="en-CA" altLang="zh-CN">
              <a:latin typeface="Consolas" panose="020B0609020204030204" charset="0"/>
              <a:cs typeface="Consolas" panose="020B0609020204030204" charset="0"/>
            </a:endParaRPr>
          </a:p>
        </p:txBody>
      </p:sp>
      <p:sp>
        <p:nvSpPr>
          <p:cNvPr id="18" name="文本框 17"/>
          <p:cNvSpPr txBox="1"/>
          <p:nvPr/>
        </p:nvSpPr>
        <p:spPr>
          <a:xfrm>
            <a:off x="7871460" y="520065"/>
            <a:ext cx="438150" cy="368300"/>
          </a:xfrm>
          <a:prstGeom prst="rect">
            <a:avLst/>
          </a:prstGeom>
          <a:noFill/>
        </p:spPr>
        <p:txBody>
          <a:bodyPr wrap="square" rtlCol="0">
            <a:spAutoFit/>
          </a:bodyPr>
          <a:p>
            <a:pPr algn="ctr"/>
            <a:r>
              <a:rPr lang="en-CA" altLang="zh-CN">
                <a:latin typeface="Consolas" panose="020B0609020204030204" charset="0"/>
                <a:cs typeface="Consolas" panose="020B0609020204030204" charset="0"/>
              </a:rPr>
              <a:t>g</a:t>
            </a:r>
            <a:endParaRPr lang="en-CA" altLang="zh-CN">
              <a:latin typeface="Consolas" panose="020B0609020204030204" charset="0"/>
              <a:cs typeface="Consolas" panose="020B0609020204030204" charset="0"/>
            </a:endParaRPr>
          </a:p>
        </p:txBody>
      </p:sp>
      <p:sp>
        <p:nvSpPr>
          <p:cNvPr id="19" name="文本框 18"/>
          <p:cNvSpPr txBox="1"/>
          <p:nvPr/>
        </p:nvSpPr>
        <p:spPr>
          <a:xfrm>
            <a:off x="8436610" y="520065"/>
            <a:ext cx="438150" cy="368300"/>
          </a:xfrm>
          <a:prstGeom prst="rect">
            <a:avLst/>
          </a:prstGeom>
          <a:noFill/>
        </p:spPr>
        <p:txBody>
          <a:bodyPr wrap="square" rtlCol="0">
            <a:spAutoFit/>
          </a:bodyPr>
          <a:p>
            <a:pPr algn="ctr"/>
            <a:r>
              <a:rPr lang="en-CA" altLang="zh-CN">
                <a:latin typeface="Consolas" panose="020B0609020204030204" charset="0"/>
                <a:cs typeface="Consolas" panose="020B0609020204030204" charset="0"/>
              </a:rPr>
              <a:t>h</a:t>
            </a:r>
            <a:endParaRPr lang="en-CA" altLang="zh-CN">
              <a:latin typeface="Consolas" panose="020B0609020204030204" charset="0"/>
              <a:cs typeface="Consolas" panose="020B0609020204030204" charset="0"/>
            </a:endParaRPr>
          </a:p>
        </p:txBody>
      </p:sp>
      <p:cxnSp>
        <p:nvCxnSpPr>
          <p:cNvPr id="20" name="直接箭头连接符 19"/>
          <p:cNvCxnSpPr>
            <a:stCxn id="4" idx="2"/>
          </p:cNvCxnSpPr>
          <p:nvPr/>
        </p:nvCxnSpPr>
        <p:spPr>
          <a:xfrm>
            <a:off x="7374890" y="888365"/>
            <a:ext cx="328930" cy="732790"/>
          </a:xfrm>
          <a:prstGeom prst="straightConnector1">
            <a:avLst/>
          </a:prstGeom>
          <a:ln w="19050">
            <a:solidFill>
              <a:schemeClr val="tx1"/>
            </a:solidFill>
            <a:tailEnd type="arrow"/>
          </a:ln>
        </p:spPr>
        <p:style>
          <a:lnRef idx="2">
            <a:schemeClr val="accent1"/>
          </a:lnRef>
          <a:fillRef idx="0">
            <a:srgbClr val="FFFFFF"/>
          </a:fillRef>
          <a:effectRef idx="0">
            <a:srgbClr val="FFFFFF"/>
          </a:effectRef>
          <a:fontRef idx="minor">
            <a:schemeClr val="tx1"/>
          </a:fontRef>
        </p:style>
      </p:cxnSp>
      <p:cxnSp>
        <p:nvCxnSpPr>
          <p:cNvPr id="21" name="直接箭头连接符 20"/>
          <p:cNvCxnSpPr>
            <a:stCxn id="18" idx="2"/>
          </p:cNvCxnSpPr>
          <p:nvPr/>
        </p:nvCxnSpPr>
        <p:spPr>
          <a:xfrm flipH="1">
            <a:off x="8082280" y="888365"/>
            <a:ext cx="8255" cy="703580"/>
          </a:xfrm>
          <a:prstGeom prst="straightConnector1">
            <a:avLst/>
          </a:prstGeom>
          <a:ln w="19050">
            <a:solidFill>
              <a:schemeClr val="tx1"/>
            </a:solidFill>
            <a:tailEnd type="arrow"/>
          </a:ln>
        </p:spPr>
        <p:style>
          <a:lnRef idx="2">
            <a:schemeClr val="accent1"/>
          </a:lnRef>
          <a:fillRef idx="0">
            <a:srgbClr val="FFFFFF"/>
          </a:fillRef>
          <a:effectRef idx="0">
            <a:srgbClr val="FFFFFF"/>
          </a:effectRef>
          <a:fontRef idx="minor">
            <a:schemeClr val="tx1"/>
          </a:fontRef>
        </p:style>
      </p:cxnSp>
      <p:cxnSp>
        <p:nvCxnSpPr>
          <p:cNvPr id="22" name="直接箭头连接符 21"/>
          <p:cNvCxnSpPr>
            <a:stCxn id="19" idx="2"/>
          </p:cNvCxnSpPr>
          <p:nvPr/>
        </p:nvCxnSpPr>
        <p:spPr>
          <a:xfrm flipH="1">
            <a:off x="8489315" y="888365"/>
            <a:ext cx="166370" cy="722630"/>
          </a:xfrm>
          <a:prstGeom prst="straightConnector1">
            <a:avLst/>
          </a:prstGeom>
          <a:ln w="19050">
            <a:solidFill>
              <a:schemeClr val="tx1"/>
            </a:solidFill>
            <a:tailEnd type="arrow"/>
          </a:ln>
        </p:spPr>
        <p:style>
          <a:lnRef idx="2">
            <a:schemeClr val="accent1"/>
          </a:lnRef>
          <a:fillRef idx="0">
            <a:srgbClr val="FFFFFF"/>
          </a:fillRef>
          <a:effectRef idx="0">
            <a:srgbClr val="FFFFFF"/>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6" grpId="0"/>
      <p:bldP spid="16" grpId="1"/>
      <p:bldP spid="9" grpId="0"/>
      <p:bldP spid="10" grpId="0"/>
      <p:bldP spid="12" grpId="0"/>
      <p:bldP spid="4" grpId="0"/>
      <p:bldP spid="18" grpId="0"/>
      <p:bldP spid="19"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Visit the Start Cell</a:t>
            </a:r>
            <a:endParaRPr lang="en-CA" altLang="zh-CN"/>
          </a:p>
        </p:txBody>
      </p:sp>
      <p:graphicFrame>
        <p:nvGraphicFramePr>
          <p:cNvPr id="7" name="表格 6"/>
          <p:cNvGraphicFramePr/>
          <p:nvPr/>
        </p:nvGraphicFramePr>
        <p:xfrm>
          <a:off x="284480" y="1689100"/>
          <a:ext cx="5578475" cy="2661920"/>
        </p:xfrm>
        <a:graphic>
          <a:graphicData uri="http://schemas.openxmlformats.org/drawingml/2006/table">
            <a:tbl>
              <a:tblPr/>
              <a:tblGrid>
                <a:gridCol w="1115695"/>
                <a:gridCol w="1115695"/>
                <a:gridCol w="1115695"/>
                <a:gridCol w="1115695"/>
                <a:gridCol w="1115695"/>
              </a:tblGrid>
              <a:tr h="532130">
                <a:tc>
                  <a:txBody>
                    <a:bodyPr>
                      <a:spAutoFit/>
                    </a:bodyPr>
                    <a:p>
                      <a:pPr indent="0" algn="ctr">
                        <a:buNone/>
                      </a:pPr>
                      <a:r>
                        <a:rPr lang="en-US" sz="1800" b="0" strike="noStrike" spc="-1">
                          <a:solidFill>
                            <a:srgbClr val="000000"/>
                          </a:solidFill>
                          <a:latin typeface="Arial" panose="020B0604020202020204"/>
                        </a:rPr>
                        <a:t>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chemeClr val="bg1"/>
                          </a:solidFill>
                          <a:latin typeface="Arial" panose="020B0604020202020204"/>
                        </a:rPr>
                        <a:t>1</a:t>
                      </a:r>
                      <a:endParaRPr lang="en-US" sz="1800" b="0" strike="noStrike" spc="-1">
                        <a:solidFill>
                          <a:schemeClr val="bg1"/>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0000"/>
                    </a:solidFill>
                  </a:tcPr>
                </a:tc>
                <a:tc>
                  <a:txBody>
                    <a:bodyPr>
                      <a:spAutoFit/>
                    </a:bodyPr>
                    <a:p>
                      <a:pPr indent="0" algn="ctr">
                        <a:buNone/>
                      </a:pPr>
                      <a:r>
                        <a:rPr lang="en-US" sz="1800" b="0" strike="noStrike" spc="-1">
                          <a:solidFill>
                            <a:srgbClr val="000000"/>
                          </a:solidFill>
                          <a:latin typeface="Arial" panose="020B0604020202020204"/>
                        </a:rPr>
                        <a:t>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2765">
                <a:tc>
                  <a:txBody>
                    <a:bodyPr>
                      <a:spAutoFit/>
                    </a:bodyPr>
                    <a:p>
                      <a:pPr indent="0" algn="ctr">
                        <a:buNone/>
                      </a:pPr>
                      <a:r>
                        <a:rPr lang="en-US" sz="1800" b="0" strike="noStrike" spc="-1">
                          <a:solidFill>
                            <a:srgbClr val="000000"/>
                          </a:solidFill>
                          <a:latin typeface="Arial" panose="020B0604020202020204"/>
                        </a:rPr>
                        <a:t>5</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6</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7</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8</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9</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spAutoFit/>
                    </a:bodyPr>
                    <a:p>
                      <a:pPr indent="0" algn="ctr">
                        <a:buNone/>
                      </a:pPr>
                      <a:r>
                        <a:rPr lang="en-US" sz="1800" b="0" strike="noStrike" spc="-1">
                          <a:solidFill>
                            <a:srgbClr val="000000"/>
                          </a:solidFill>
                          <a:latin typeface="Arial" panose="020B0604020202020204"/>
                        </a:rPr>
                        <a:t>10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13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p>
                      <a:pPr indent="0" algn="ctr">
                        <a:buNone/>
                      </a:pPr>
                      <a:r>
                        <a:rPr lang="en-US" altLang="en-US" sz="1800" b="0" strike="noStrike" spc="-1">
                          <a:solidFill>
                            <a:srgbClr val="000000"/>
                          </a:solidFill>
                          <a:latin typeface="Arial" panose="020B0604020202020204"/>
                        </a:rPr>
                        <a:t>15</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16</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17</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18</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19</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4035">
                <a:tc>
                  <a:txBody>
                    <a:bodyPr>
                      <a:spAutoFit/>
                    </a:bodyPr>
                    <a:p>
                      <a:pPr indent="0" algn="ctr">
                        <a:buNone/>
                      </a:pPr>
                      <a:r>
                        <a:rPr lang="en-US" sz="1800" b="0" strike="noStrike" spc="-1">
                          <a:solidFill>
                            <a:srgbClr val="000000"/>
                          </a:solidFill>
                          <a:latin typeface="Arial" panose="020B0604020202020204"/>
                        </a:rPr>
                        <a:t>20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FF00"/>
                    </a:solidFill>
                  </a:tcPr>
                </a:tc>
              </a:tr>
            </a:tbl>
          </a:graphicData>
        </a:graphic>
      </p:graphicFrame>
      <p:graphicFrame>
        <p:nvGraphicFramePr>
          <p:cNvPr id="8" name="表格 7"/>
          <p:cNvGraphicFramePr/>
          <p:nvPr>
            <p:custDataLst>
              <p:tags r:id="rId1"/>
            </p:custDataLst>
          </p:nvPr>
        </p:nvGraphicFramePr>
        <p:xfrm>
          <a:off x="6419850" y="1689100"/>
          <a:ext cx="5581650" cy="2663825"/>
        </p:xfrm>
        <a:graphic>
          <a:graphicData uri="http://schemas.openxmlformats.org/drawingml/2006/table">
            <a:tbl>
              <a:tblPr firstRow="1" bandRow="1">
                <a:tableStyleId>{5C22544A-7EE6-4342-B048-85BDC9FD1C3A}</a:tableStyleId>
              </a:tblPr>
              <a:tblGrid>
                <a:gridCol w="372110"/>
                <a:gridCol w="372110"/>
                <a:gridCol w="372110"/>
                <a:gridCol w="372110"/>
                <a:gridCol w="372110"/>
                <a:gridCol w="372110"/>
                <a:gridCol w="372110"/>
                <a:gridCol w="372110"/>
                <a:gridCol w="372110"/>
                <a:gridCol w="372110"/>
                <a:gridCol w="372110"/>
                <a:gridCol w="372110"/>
                <a:gridCol w="372110"/>
                <a:gridCol w="372110"/>
                <a:gridCol w="372110"/>
              </a:tblGrid>
              <a:tr h="532765">
                <a:tc>
                  <a:txBody>
                    <a:bodyPr/>
                    <a:p>
                      <a:pPr algn="ctr">
                        <a:buNone/>
                      </a:pPr>
                      <a:r>
                        <a:rPr lang="en-CA" altLang="zh-CN" b="0">
                          <a:solidFill>
                            <a:schemeClr val="tx1"/>
                          </a:solidFill>
                        </a:rPr>
                        <a:t>-1</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bg1"/>
                          </a:solidFill>
                        </a:rPr>
                        <a:t>-1</a:t>
                      </a:r>
                      <a:endParaRPr lang="en-CA" altLang="zh-CN" b="0">
                        <a:solidFill>
                          <a:schemeClr val="bg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FF0000"/>
                    </a:solidFill>
                  </a:tcPr>
                </a:tc>
                <a:tc>
                  <a:txBody>
                    <a:bodyPr/>
                    <a:p>
                      <a:pPr algn="ctr">
                        <a:buNone/>
                      </a:pPr>
                      <a:r>
                        <a:rPr lang="en-CA" altLang="zh-CN" b="0">
                          <a:solidFill>
                            <a:schemeClr val="bg1"/>
                          </a:solidFill>
                        </a:rPr>
                        <a:t>0</a:t>
                      </a:r>
                      <a:endParaRPr lang="en-CA" altLang="zh-CN" b="0">
                        <a:solidFill>
                          <a:schemeClr val="bg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FF0000"/>
                    </a:solidFill>
                  </a:tcPr>
                </a:tc>
                <a:tc>
                  <a:txBody>
                    <a:bodyPr/>
                    <a:p>
                      <a:pPr algn="ctr">
                        <a:buNone/>
                      </a:pPr>
                      <a:r>
                        <a:rPr lang="en-CA" altLang="zh-CN" b="0">
                          <a:solidFill>
                            <a:schemeClr val="bg1"/>
                          </a:solidFill>
                        </a:rPr>
                        <a:t>0</a:t>
                      </a:r>
                      <a:endParaRPr lang="en-CA" altLang="zh-CN" b="0">
                        <a:solidFill>
                          <a:schemeClr val="bg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FF000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r>
            </a:tbl>
          </a:graphicData>
        </a:graphic>
      </p:graphicFrame>
      <p:sp>
        <p:nvSpPr>
          <p:cNvPr id="16" name="文本框 15"/>
          <p:cNvSpPr txBox="1"/>
          <p:nvPr/>
        </p:nvSpPr>
        <p:spPr>
          <a:xfrm>
            <a:off x="6419850" y="1322705"/>
            <a:ext cx="5579110" cy="368300"/>
          </a:xfrm>
          <a:prstGeom prst="rect">
            <a:avLst/>
          </a:prstGeom>
          <a:noFill/>
        </p:spPr>
        <p:txBody>
          <a:bodyPr wrap="square" rtlCol="0">
            <a:spAutoFit/>
          </a:bodyPr>
          <a:p>
            <a:pPr algn="ctr"/>
            <a:r>
              <a:rPr lang="en-CA" altLang="zh-CN"/>
              <a:t>Closed List</a:t>
            </a:r>
            <a:endParaRPr lang="en-CA" altLang="zh-CN"/>
          </a:p>
        </p:txBody>
      </p:sp>
      <p:sp>
        <p:nvSpPr>
          <p:cNvPr id="17" name="文本框 16"/>
          <p:cNvSpPr txBox="1"/>
          <p:nvPr/>
        </p:nvSpPr>
        <p:spPr>
          <a:xfrm>
            <a:off x="283845" y="1322705"/>
            <a:ext cx="5579110" cy="368300"/>
          </a:xfrm>
          <a:prstGeom prst="rect">
            <a:avLst/>
          </a:prstGeom>
          <a:noFill/>
        </p:spPr>
        <p:txBody>
          <a:bodyPr wrap="square" rtlCol="0">
            <a:spAutoFit/>
          </a:bodyPr>
          <a:p>
            <a:pPr algn="ctr"/>
            <a:r>
              <a:rPr lang="en-CA" altLang="zh-CN"/>
              <a:t>Map</a:t>
            </a:r>
            <a:endParaRPr lang="en-CA" altLang="zh-CN"/>
          </a:p>
        </p:txBody>
      </p:sp>
      <p:sp>
        <p:nvSpPr>
          <p:cNvPr id="3" name="椭圆 2"/>
          <p:cNvSpPr>
            <a:spLocks noChangeAspect="1"/>
          </p:cNvSpPr>
          <p:nvPr/>
        </p:nvSpPr>
        <p:spPr>
          <a:xfrm>
            <a:off x="2806700" y="4897120"/>
            <a:ext cx="534035" cy="534035"/>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solidFill>
                  <a:schemeClr val="tx1"/>
                </a:solidFill>
              </a:rPr>
              <a:t>1</a:t>
            </a:r>
            <a:endParaRPr lang="en-CA" altLang="zh-CN">
              <a:solidFill>
                <a:schemeClr val="tx1"/>
              </a:solidFill>
            </a:endParaRPr>
          </a:p>
        </p:txBody>
      </p:sp>
      <p:sp>
        <p:nvSpPr>
          <p:cNvPr id="9" name="文本框 8"/>
          <p:cNvSpPr txBox="1"/>
          <p:nvPr/>
        </p:nvSpPr>
        <p:spPr>
          <a:xfrm>
            <a:off x="1042035" y="4528820"/>
            <a:ext cx="4064000" cy="368300"/>
          </a:xfrm>
          <a:prstGeom prst="rect">
            <a:avLst/>
          </a:prstGeom>
          <a:noFill/>
        </p:spPr>
        <p:txBody>
          <a:bodyPr wrap="square" rtlCol="0">
            <a:spAutoFit/>
          </a:bodyPr>
          <a:p>
            <a:pPr algn="ctr"/>
            <a:r>
              <a:rPr lang="en-CA" altLang="zh-CN"/>
              <a:t>Open List - tree</a:t>
            </a:r>
            <a:endParaRPr lang="en-CA" altLang="zh-CN"/>
          </a:p>
        </p:txBody>
      </p:sp>
      <p:sp>
        <p:nvSpPr>
          <p:cNvPr id="10" name="文本框 9"/>
          <p:cNvSpPr txBox="1"/>
          <p:nvPr/>
        </p:nvSpPr>
        <p:spPr>
          <a:xfrm>
            <a:off x="7177405" y="4528820"/>
            <a:ext cx="4064000" cy="368300"/>
          </a:xfrm>
          <a:prstGeom prst="rect">
            <a:avLst/>
          </a:prstGeom>
          <a:noFill/>
        </p:spPr>
        <p:txBody>
          <a:bodyPr wrap="square" rtlCol="0">
            <a:spAutoFit/>
          </a:bodyPr>
          <a:p>
            <a:pPr algn="ctr"/>
            <a:r>
              <a:rPr lang="en-CA" altLang="zh-CN"/>
              <a:t>Open List - array</a:t>
            </a:r>
            <a:endParaRPr lang="en-CA" altLang="zh-CN"/>
          </a:p>
        </p:txBody>
      </p:sp>
      <p:graphicFrame>
        <p:nvGraphicFramePr>
          <p:cNvPr id="11" name="表格 10"/>
          <p:cNvGraphicFramePr/>
          <p:nvPr>
            <p:custDataLst>
              <p:tags r:id="rId2"/>
            </p:custDataLst>
          </p:nvPr>
        </p:nvGraphicFramePr>
        <p:xfrm>
          <a:off x="8560435" y="4897120"/>
          <a:ext cx="1300480" cy="731520"/>
        </p:xfrm>
        <a:graphic>
          <a:graphicData uri="http://schemas.openxmlformats.org/drawingml/2006/table">
            <a:tbl>
              <a:tblPr firstRow="1" bandRow="1">
                <a:tableStyleId>{5C22544A-7EE6-4342-B048-85BDC9FD1C3A}</a:tableStyleId>
              </a:tblPr>
              <a:tblGrid>
                <a:gridCol w="958850"/>
                <a:gridCol w="341630"/>
              </a:tblGrid>
              <a:tr h="365760">
                <a:tc>
                  <a:txBody>
                    <a:bodyPr/>
                    <a:p>
                      <a:pPr algn="r">
                        <a:buNone/>
                      </a:pPr>
                      <a:r>
                        <a:rPr lang="en-CA" altLang="zh-CN"/>
                        <a:t>Value</a:t>
                      </a:r>
                      <a:endParaRPr lang="en-CA" altLang="zh-CN"/>
                    </a:p>
                  </a:txBody>
                  <a:tcPr/>
                </a:tc>
                <a:tc>
                  <a:txBody>
                    <a:bodyPr/>
                    <a:p>
                      <a:pPr>
                        <a:buNone/>
                      </a:pPr>
                      <a:r>
                        <a:rPr lang="en-CA" altLang="zh-CN"/>
                        <a:t>1</a:t>
                      </a:r>
                      <a:endParaRPr lang="en-CA" altLang="zh-CN"/>
                    </a:p>
                  </a:txBody>
                  <a:tcPr/>
                </a:tc>
              </a:tr>
              <a:tr h="365760">
                <a:tc>
                  <a:txBody>
                    <a:bodyPr/>
                    <a:p>
                      <a:pPr algn="r">
                        <a:buNone/>
                      </a:pPr>
                      <a:r>
                        <a:rPr lang="en-CA" altLang="zh-CN"/>
                        <a:t>Index</a:t>
                      </a:r>
                      <a:endParaRPr lang="en-CA" altLang="zh-CN"/>
                    </a:p>
                  </a:txBody>
                  <a:tcPr/>
                </a:tc>
                <a:tc>
                  <a:txBody>
                    <a:bodyPr/>
                    <a:p>
                      <a:pPr>
                        <a:buNone/>
                      </a:pPr>
                      <a:r>
                        <a:rPr lang="en-CA" altLang="zh-CN"/>
                        <a:t>0</a:t>
                      </a:r>
                      <a:endParaRPr lang="en-CA" altLang="zh-CN"/>
                    </a:p>
                  </a:txBody>
                  <a:tcPr/>
                </a:tc>
              </a:tr>
            </a:tbl>
          </a:graphicData>
        </a:graphic>
      </p:graphicFrame>
      <p:sp>
        <p:nvSpPr>
          <p:cNvPr id="5" name="文本框 4"/>
          <p:cNvSpPr txBox="1"/>
          <p:nvPr/>
        </p:nvSpPr>
        <p:spPr>
          <a:xfrm>
            <a:off x="7909560" y="1694180"/>
            <a:ext cx="368935" cy="518795"/>
          </a:xfrm>
          <a:prstGeom prst="rect">
            <a:avLst/>
          </a:prstGeom>
          <a:solidFill>
            <a:srgbClr val="FF0000"/>
          </a:solidFill>
        </p:spPr>
        <p:txBody>
          <a:bodyPr wrap="square" rtlCol="0" anchor="ctr" anchorCtr="0">
            <a:noAutofit/>
          </a:bodyPr>
          <a:p>
            <a:pPr algn="ctr"/>
            <a:r>
              <a:rPr lang="en-CA" altLang="zh-CN">
                <a:solidFill>
                  <a:schemeClr val="bg1"/>
                </a:solidFill>
              </a:rPr>
              <a:t>0</a:t>
            </a:r>
            <a:endParaRPr lang="en-CA" altLang="zh-CN">
              <a:solidFill>
                <a:schemeClr val="bg1"/>
              </a:solidFill>
            </a:endParaRPr>
          </a:p>
        </p:txBody>
      </p:sp>
      <p:sp>
        <p:nvSpPr>
          <p:cNvPr id="13" name="文本框 12"/>
          <p:cNvSpPr txBox="1"/>
          <p:nvPr/>
        </p:nvSpPr>
        <p:spPr>
          <a:xfrm>
            <a:off x="8288020" y="1694180"/>
            <a:ext cx="351155" cy="519430"/>
          </a:xfrm>
          <a:prstGeom prst="rect">
            <a:avLst/>
          </a:prstGeom>
          <a:solidFill>
            <a:srgbClr val="FF0000"/>
          </a:solidFill>
        </p:spPr>
        <p:txBody>
          <a:bodyPr wrap="square" rtlCol="0" anchor="ctr" anchorCtr="0">
            <a:noAutofit/>
          </a:bodyPr>
          <a:p>
            <a:pPr algn="ctr"/>
            <a:r>
              <a:rPr lang="en-CA" altLang="zh-CN">
                <a:solidFill>
                  <a:schemeClr val="bg1"/>
                </a:solidFill>
              </a:rPr>
              <a:t>7</a:t>
            </a:r>
            <a:endParaRPr lang="en-CA" altLang="zh-CN">
              <a:solidFill>
                <a:schemeClr val="bg1"/>
              </a:solidFill>
            </a:endParaRPr>
          </a:p>
        </p:txBody>
      </p:sp>
      <p:sp>
        <p:nvSpPr>
          <p:cNvPr id="15" name="文本框 14"/>
          <p:cNvSpPr txBox="1"/>
          <p:nvPr/>
        </p:nvSpPr>
        <p:spPr>
          <a:xfrm>
            <a:off x="7546340" y="1694180"/>
            <a:ext cx="354330" cy="522605"/>
          </a:xfrm>
          <a:prstGeom prst="rect">
            <a:avLst/>
          </a:prstGeom>
          <a:solidFill>
            <a:srgbClr val="FF0000"/>
          </a:solidFill>
        </p:spPr>
        <p:txBody>
          <a:bodyPr wrap="square" rtlCol="0" anchor="ctr" anchorCtr="0">
            <a:noAutofit/>
          </a:bodyPr>
          <a:p>
            <a:pPr algn="ctr"/>
            <a:r>
              <a:rPr lang="en-CA" altLang="zh-CN">
                <a:solidFill>
                  <a:schemeClr val="bg1"/>
                </a:solidFill>
              </a:rPr>
              <a:t>1</a:t>
            </a:r>
            <a:endParaRPr lang="en-CA" altLang="zh-C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8"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left)">
                                      <p:cBhvr>
                                        <p:cTn id="10" dur="500"/>
                                        <p:tgtEl>
                                          <p:spTgt spid="11"/>
                                        </p:tgtEl>
                                      </p:cBhvr>
                                    </p:animEffect>
                                  </p:childTnLst>
                                </p:cTn>
                              </p:par>
                              <p:par>
                                <p:cTn id="11" presetID="12" presetClass="entr" presetSubtype="1"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p:tgtEl>
                                          <p:spTgt spid="5"/>
                                        </p:tgtEl>
                                        <p:attrNameLst>
                                          <p:attrName>ppt_y</p:attrName>
                                        </p:attrNameLst>
                                      </p:cBhvr>
                                      <p:tavLst>
                                        <p:tav tm="0">
                                          <p:val>
                                            <p:strVal val="#ppt_y-#ppt_h*1.125000"/>
                                          </p:val>
                                        </p:tav>
                                        <p:tav tm="100000">
                                          <p:val>
                                            <p:strVal val="#ppt_y"/>
                                          </p:val>
                                        </p:tav>
                                      </p:tavLst>
                                    </p:anim>
                                    <p:animEffect transition="in" filter="wipe(down)">
                                      <p:cBhvr>
                                        <p:cTn id="14" dur="500"/>
                                        <p:tgtEl>
                                          <p:spTgt spid="5"/>
                                        </p:tgtEl>
                                      </p:cBhvr>
                                    </p:animEffect>
                                  </p:childTnLst>
                                </p:cTn>
                              </p:par>
                              <p:par>
                                <p:cTn id="15" presetID="12" presetClass="entr" presetSubtype="1"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p:tgtEl>
                                          <p:spTgt spid="13"/>
                                        </p:tgtEl>
                                        <p:attrNameLst>
                                          <p:attrName>ppt_y</p:attrName>
                                        </p:attrNameLst>
                                      </p:cBhvr>
                                      <p:tavLst>
                                        <p:tav tm="0">
                                          <p:val>
                                            <p:strVal val="#ppt_y-#ppt_h*1.125000"/>
                                          </p:val>
                                        </p:tav>
                                        <p:tav tm="100000">
                                          <p:val>
                                            <p:strVal val="#ppt_y"/>
                                          </p:val>
                                        </p:tav>
                                      </p:tavLst>
                                    </p:anim>
                                    <p:animEffect transition="in" filter="wipe(down)">
                                      <p:cBhvr>
                                        <p:cTn id="18" dur="500"/>
                                        <p:tgtEl>
                                          <p:spTgt spid="13"/>
                                        </p:tgtEl>
                                      </p:cBhvr>
                                    </p:animEffect>
                                  </p:childTnLst>
                                </p:cTn>
                              </p:par>
                              <p:par>
                                <p:cTn id="19" presetID="12" presetClass="entr" presetSubtype="1"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p:tgtEl>
                                          <p:spTgt spid="15"/>
                                        </p:tgtEl>
                                        <p:attrNameLst>
                                          <p:attrName>ppt_y</p:attrName>
                                        </p:attrNameLst>
                                      </p:cBhvr>
                                      <p:tavLst>
                                        <p:tav tm="0">
                                          <p:val>
                                            <p:strVal val="#ppt_y-#ppt_h*1.125000"/>
                                          </p:val>
                                        </p:tav>
                                        <p:tav tm="100000">
                                          <p:val>
                                            <p:strVal val="#ppt_y"/>
                                          </p:val>
                                        </p:tav>
                                      </p:tavLst>
                                    </p:anim>
                                    <p:animEffect transition="in" filter="wipe(down)">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Expand cell 1</a:t>
            </a:r>
            <a:endParaRPr lang="en-CA" altLang="zh-CN"/>
          </a:p>
        </p:txBody>
      </p:sp>
      <p:graphicFrame>
        <p:nvGraphicFramePr>
          <p:cNvPr id="7" name="表格 6"/>
          <p:cNvGraphicFramePr/>
          <p:nvPr/>
        </p:nvGraphicFramePr>
        <p:xfrm>
          <a:off x="284480" y="1689100"/>
          <a:ext cx="5578475" cy="2661920"/>
        </p:xfrm>
        <a:graphic>
          <a:graphicData uri="http://schemas.openxmlformats.org/drawingml/2006/table">
            <a:tbl>
              <a:tblPr/>
              <a:tblGrid>
                <a:gridCol w="1115695"/>
                <a:gridCol w="1115695"/>
                <a:gridCol w="1115695"/>
                <a:gridCol w="1115695"/>
                <a:gridCol w="1115695"/>
              </a:tblGrid>
              <a:tr h="532130">
                <a:tc>
                  <a:txBody>
                    <a:bodyPr>
                      <a:spAutoFit/>
                    </a:bodyPr>
                    <a:p>
                      <a:pPr indent="0" algn="ctr">
                        <a:buNone/>
                      </a:pPr>
                      <a:r>
                        <a:rPr lang="en-US" sz="1800" b="0" strike="noStrike" spc="-1">
                          <a:solidFill>
                            <a:srgbClr val="000000"/>
                          </a:solidFill>
                          <a:latin typeface="Arial" panose="020B0604020202020204"/>
                        </a:rPr>
                        <a:t>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endParaRPr lang="en-US" sz="1800" b="0" strike="noStrike" spc="-1">
                        <a:solidFill>
                          <a:schemeClr val="bg1"/>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noFill/>
                  </a:tcPr>
                </a:tc>
                <a:tc>
                  <a:txBody>
                    <a:bodyPr>
                      <a:spAutoFit/>
                    </a:bodyPr>
                    <a:p>
                      <a:pPr indent="0" algn="ctr">
                        <a:buNone/>
                      </a:pPr>
                      <a:r>
                        <a:rPr lang="en-US" sz="1800" b="0" strike="noStrike" spc="-1">
                          <a:solidFill>
                            <a:srgbClr val="000000"/>
                          </a:solidFill>
                          <a:latin typeface="Arial" panose="020B0604020202020204"/>
                        </a:rPr>
                        <a:t>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2765">
                <a:tc>
                  <a:txBody>
                    <a:bodyPr>
                      <a:spAutoFit/>
                    </a:bodyPr>
                    <a:p>
                      <a:pPr indent="0" algn="ctr">
                        <a:buNone/>
                      </a:pPr>
                      <a:r>
                        <a:rPr lang="en-US" sz="1800" b="0" strike="noStrike" spc="-1">
                          <a:solidFill>
                            <a:srgbClr val="000000"/>
                          </a:solidFill>
                          <a:latin typeface="Arial" panose="020B0604020202020204"/>
                        </a:rPr>
                        <a:t>5</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6</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7</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8</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9</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spAutoFit/>
                    </a:bodyPr>
                    <a:p>
                      <a:pPr indent="0" algn="ctr">
                        <a:buNone/>
                      </a:pPr>
                      <a:r>
                        <a:rPr lang="en-US" sz="1800" b="0" strike="noStrike" spc="-1">
                          <a:solidFill>
                            <a:srgbClr val="000000"/>
                          </a:solidFill>
                          <a:latin typeface="Arial" panose="020B0604020202020204"/>
                        </a:rPr>
                        <a:t>10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13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p>
                      <a:pPr indent="0" algn="ctr">
                        <a:buNone/>
                      </a:pPr>
                      <a:r>
                        <a:rPr lang="en-US" altLang="en-US" sz="1800" b="0" strike="noStrike" spc="-1">
                          <a:solidFill>
                            <a:srgbClr val="000000"/>
                          </a:solidFill>
                          <a:latin typeface="Arial" panose="020B0604020202020204"/>
                        </a:rPr>
                        <a:t>15</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16</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17</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18</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19</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4035">
                <a:tc>
                  <a:txBody>
                    <a:bodyPr>
                      <a:spAutoFit/>
                    </a:bodyPr>
                    <a:p>
                      <a:pPr indent="0" algn="ctr">
                        <a:buNone/>
                      </a:pPr>
                      <a:r>
                        <a:rPr lang="en-US" sz="1800" b="0" strike="noStrike" spc="-1">
                          <a:solidFill>
                            <a:srgbClr val="000000"/>
                          </a:solidFill>
                          <a:latin typeface="Arial" panose="020B0604020202020204"/>
                        </a:rPr>
                        <a:t>20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FF00"/>
                    </a:solidFill>
                  </a:tcPr>
                </a:tc>
              </a:tr>
            </a:tbl>
          </a:graphicData>
        </a:graphic>
      </p:graphicFrame>
      <p:sp>
        <p:nvSpPr>
          <p:cNvPr id="17" name="文本框 16"/>
          <p:cNvSpPr txBox="1"/>
          <p:nvPr/>
        </p:nvSpPr>
        <p:spPr>
          <a:xfrm>
            <a:off x="283845" y="1322705"/>
            <a:ext cx="5579110" cy="368300"/>
          </a:xfrm>
          <a:prstGeom prst="rect">
            <a:avLst/>
          </a:prstGeom>
          <a:noFill/>
        </p:spPr>
        <p:txBody>
          <a:bodyPr wrap="square" rtlCol="0">
            <a:spAutoFit/>
          </a:bodyPr>
          <a:p>
            <a:pPr algn="ctr"/>
            <a:r>
              <a:rPr lang="en-CA" altLang="zh-CN"/>
              <a:t>Map</a:t>
            </a:r>
            <a:endParaRPr lang="en-CA" altLang="zh-CN"/>
          </a:p>
        </p:txBody>
      </p:sp>
      <p:sp>
        <p:nvSpPr>
          <p:cNvPr id="4" name="文本框 3"/>
          <p:cNvSpPr txBox="1"/>
          <p:nvPr/>
        </p:nvSpPr>
        <p:spPr>
          <a:xfrm>
            <a:off x="1409065" y="1691005"/>
            <a:ext cx="1092200" cy="522605"/>
          </a:xfrm>
          <a:prstGeom prst="rect">
            <a:avLst/>
          </a:prstGeom>
          <a:solidFill>
            <a:srgbClr val="FF0000"/>
          </a:solidFill>
        </p:spPr>
        <p:txBody>
          <a:bodyPr wrap="square" rtlCol="0" anchor="ctr" anchorCtr="0">
            <a:noAutofit/>
          </a:bodyPr>
          <a:p>
            <a:pPr algn="ctr"/>
            <a:r>
              <a:rPr lang="en-CA" altLang="zh-CN">
                <a:solidFill>
                  <a:schemeClr val="bg1"/>
                </a:solidFill>
                <a:latin typeface="Arial" panose="020B0604020202020204" pitchFamily="34" charset="0"/>
                <a:cs typeface="Arial" panose="020B0604020202020204" pitchFamily="34" charset="0"/>
              </a:rPr>
              <a:t>1</a:t>
            </a:r>
            <a:endParaRPr lang="en-CA" altLang="zh-CN">
              <a:solidFill>
                <a:schemeClr val="bg1"/>
              </a:solidFill>
              <a:latin typeface="Arial" panose="020B0604020202020204" pitchFamily="34" charset="0"/>
              <a:cs typeface="Arial" panose="020B0604020202020204" pitchFamily="34" charset="0"/>
            </a:endParaRPr>
          </a:p>
        </p:txBody>
      </p:sp>
      <p:graphicFrame>
        <p:nvGraphicFramePr>
          <p:cNvPr id="8" name="表格 7"/>
          <p:cNvGraphicFramePr/>
          <p:nvPr>
            <p:custDataLst>
              <p:tags r:id="rId1"/>
            </p:custDataLst>
          </p:nvPr>
        </p:nvGraphicFramePr>
        <p:xfrm>
          <a:off x="6419850" y="1689100"/>
          <a:ext cx="5581650" cy="2663825"/>
        </p:xfrm>
        <a:graphic>
          <a:graphicData uri="http://schemas.openxmlformats.org/drawingml/2006/table">
            <a:tbl>
              <a:tblPr firstRow="1" bandRow="1">
                <a:tableStyleId>{5C22544A-7EE6-4342-B048-85BDC9FD1C3A}</a:tableStyleId>
              </a:tblPr>
              <a:tblGrid>
                <a:gridCol w="372110"/>
                <a:gridCol w="372110"/>
                <a:gridCol w="372110"/>
                <a:gridCol w="372110"/>
                <a:gridCol w="372110"/>
                <a:gridCol w="372110"/>
                <a:gridCol w="372110"/>
                <a:gridCol w="372110"/>
                <a:gridCol w="372110"/>
                <a:gridCol w="372110"/>
                <a:gridCol w="372110"/>
                <a:gridCol w="372110"/>
                <a:gridCol w="372110"/>
                <a:gridCol w="372110"/>
                <a:gridCol w="372110"/>
              </a:tblGrid>
              <a:tr h="532765">
                <a:tc>
                  <a:txBody>
                    <a:bodyPr/>
                    <a:p>
                      <a:pPr algn="ctr">
                        <a:buNone/>
                      </a:pPr>
                      <a:r>
                        <a:rPr lang="en-CA" altLang="zh-CN" b="0">
                          <a:solidFill>
                            <a:schemeClr val="tx1"/>
                          </a:solidFill>
                        </a:rPr>
                        <a:t>-1</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endParaRPr lang="en-CA" altLang="zh-CN" b="0">
                        <a:no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noFill/>
                  </a:tcPr>
                </a:tc>
                <a:tc>
                  <a:txBody>
                    <a:bodyPr/>
                    <a:p>
                      <a:pPr algn="ctr">
                        <a:buNone/>
                      </a:pPr>
                      <a:endParaRPr lang="en-CA" altLang="zh-CN" b="0">
                        <a:no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noFill/>
                  </a:tcPr>
                </a:tc>
                <a:tc>
                  <a:txBody>
                    <a:bodyPr/>
                    <a:p>
                      <a:pPr algn="ctr">
                        <a:buNone/>
                      </a:pPr>
                      <a:endParaRPr lang="en-CA" altLang="zh-CN" b="0">
                        <a:no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no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r>
            </a:tbl>
          </a:graphicData>
        </a:graphic>
      </p:graphicFrame>
      <p:sp>
        <p:nvSpPr>
          <p:cNvPr id="16" name="文本框 15"/>
          <p:cNvSpPr txBox="1"/>
          <p:nvPr/>
        </p:nvSpPr>
        <p:spPr>
          <a:xfrm>
            <a:off x="6419850" y="1322705"/>
            <a:ext cx="5579110" cy="368300"/>
          </a:xfrm>
          <a:prstGeom prst="rect">
            <a:avLst/>
          </a:prstGeom>
          <a:noFill/>
        </p:spPr>
        <p:txBody>
          <a:bodyPr wrap="square" rtlCol="0">
            <a:spAutoFit/>
          </a:bodyPr>
          <a:p>
            <a:pPr algn="ctr"/>
            <a:r>
              <a:rPr lang="en-CA" altLang="zh-CN"/>
              <a:t>Closed List</a:t>
            </a:r>
            <a:endParaRPr lang="en-CA" altLang="zh-CN"/>
          </a:p>
        </p:txBody>
      </p:sp>
      <p:sp>
        <p:nvSpPr>
          <p:cNvPr id="5" name="椭圆 4"/>
          <p:cNvSpPr>
            <a:spLocks noChangeAspect="1"/>
          </p:cNvSpPr>
          <p:nvPr/>
        </p:nvSpPr>
        <p:spPr>
          <a:xfrm>
            <a:off x="2806700" y="4897120"/>
            <a:ext cx="534035" cy="534035"/>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solidFill>
                  <a:schemeClr val="tx1"/>
                </a:solidFill>
              </a:rPr>
              <a:t>1</a:t>
            </a:r>
            <a:endParaRPr lang="en-CA" altLang="zh-CN">
              <a:solidFill>
                <a:schemeClr val="tx1"/>
              </a:solidFill>
            </a:endParaRPr>
          </a:p>
        </p:txBody>
      </p:sp>
      <p:sp>
        <p:nvSpPr>
          <p:cNvPr id="9" name="文本框 8"/>
          <p:cNvSpPr txBox="1"/>
          <p:nvPr/>
        </p:nvSpPr>
        <p:spPr>
          <a:xfrm>
            <a:off x="1042035" y="4528820"/>
            <a:ext cx="4064000" cy="368300"/>
          </a:xfrm>
          <a:prstGeom prst="rect">
            <a:avLst/>
          </a:prstGeom>
          <a:noFill/>
        </p:spPr>
        <p:txBody>
          <a:bodyPr wrap="square" rtlCol="0">
            <a:spAutoFit/>
          </a:bodyPr>
          <a:p>
            <a:pPr algn="ctr"/>
            <a:r>
              <a:rPr lang="en-CA" altLang="zh-CN"/>
              <a:t>Open List - tree</a:t>
            </a:r>
            <a:endParaRPr lang="en-CA" altLang="zh-CN"/>
          </a:p>
        </p:txBody>
      </p:sp>
      <p:sp>
        <p:nvSpPr>
          <p:cNvPr id="10" name="文本框 9"/>
          <p:cNvSpPr txBox="1"/>
          <p:nvPr/>
        </p:nvSpPr>
        <p:spPr>
          <a:xfrm>
            <a:off x="7177405" y="4528820"/>
            <a:ext cx="4064000" cy="368300"/>
          </a:xfrm>
          <a:prstGeom prst="rect">
            <a:avLst/>
          </a:prstGeom>
          <a:noFill/>
        </p:spPr>
        <p:txBody>
          <a:bodyPr wrap="square" rtlCol="0">
            <a:spAutoFit/>
          </a:bodyPr>
          <a:p>
            <a:pPr algn="ctr"/>
            <a:r>
              <a:rPr lang="en-CA" altLang="zh-CN"/>
              <a:t>Open List - array</a:t>
            </a:r>
            <a:endParaRPr lang="en-CA" altLang="zh-CN"/>
          </a:p>
        </p:txBody>
      </p:sp>
      <p:graphicFrame>
        <p:nvGraphicFramePr>
          <p:cNvPr id="11" name="表格 10"/>
          <p:cNvGraphicFramePr/>
          <p:nvPr>
            <p:custDataLst>
              <p:tags r:id="rId2"/>
            </p:custDataLst>
          </p:nvPr>
        </p:nvGraphicFramePr>
        <p:xfrm>
          <a:off x="8560435" y="4897120"/>
          <a:ext cx="1300480" cy="731520"/>
        </p:xfrm>
        <a:graphic>
          <a:graphicData uri="http://schemas.openxmlformats.org/drawingml/2006/table">
            <a:tbl>
              <a:tblPr firstRow="1" bandRow="1">
                <a:tableStyleId>{5C22544A-7EE6-4342-B048-85BDC9FD1C3A}</a:tableStyleId>
              </a:tblPr>
              <a:tblGrid>
                <a:gridCol w="958850"/>
                <a:gridCol w="341630"/>
              </a:tblGrid>
              <a:tr h="365760">
                <a:tc>
                  <a:txBody>
                    <a:bodyPr/>
                    <a:p>
                      <a:pPr algn="r">
                        <a:buNone/>
                      </a:pPr>
                      <a:r>
                        <a:rPr lang="en-CA" altLang="zh-CN"/>
                        <a:t>Value</a:t>
                      </a:r>
                      <a:endParaRPr lang="en-CA" altLang="zh-CN"/>
                    </a:p>
                  </a:txBody>
                  <a:tcPr/>
                </a:tc>
                <a:tc>
                  <a:txBody>
                    <a:bodyPr/>
                    <a:p>
                      <a:pPr>
                        <a:buNone/>
                      </a:pPr>
                      <a:r>
                        <a:rPr lang="en-CA" altLang="zh-CN"/>
                        <a:t>1</a:t>
                      </a:r>
                      <a:endParaRPr lang="en-CA" altLang="zh-CN"/>
                    </a:p>
                  </a:txBody>
                  <a:tcPr/>
                </a:tc>
              </a:tr>
              <a:tr h="365760">
                <a:tc>
                  <a:txBody>
                    <a:bodyPr/>
                    <a:p>
                      <a:pPr algn="r">
                        <a:buNone/>
                      </a:pPr>
                      <a:r>
                        <a:rPr lang="en-CA" altLang="zh-CN"/>
                        <a:t>Index</a:t>
                      </a:r>
                      <a:endParaRPr lang="en-CA" altLang="zh-CN"/>
                    </a:p>
                  </a:txBody>
                  <a:tcPr/>
                </a:tc>
                <a:tc>
                  <a:txBody>
                    <a:bodyPr/>
                    <a:p>
                      <a:pPr>
                        <a:buNone/>
                      </a:pPr>
                      <a:r>
                        <a:rPr lang="en-CA" altLang="zh-CN"/>
                        <a:t>0</a:t>
                      </a:r>
                      <a:endParaRPr lang="en-CA" altLang="zh-CN"/>
                    </a:p>
                  </a:txBody>
                  <a:tcPr/>
                </a:tc>
              </a:tr>
            </a:tbl>
          </a:graphicData>
        </a:graphic>
      </p:graphicFrame>
      <p:sp>
        <p:nvSpPr>
          <p:cNvPr id="12" name="文本框 11"/>
          <p:cNvSpPr txBox="1"/>
          <p:nvPr/>
        </p:nvSpPr>
        <p:spPr>
          <a:xfrm>
            <a:off x="7909560" y="1694180"/>
            <a:ext cx="368935" cy="518795"/>
          </a:xfrm>
          <a:prstGeom prst="rect">
            <a:avLst/>
          </a:prstGeom>
          <a:solidFill>
            <a:srgbClr val="FF0000"/>
          </a:solidFill>
        </p:spPr>
        <p:txBody>
          <a:bodyPr wrap="square" rtlCol="0" anchor="ctr" anchorCtr="0">
            <a:noAutofit/>
          </a:bodyPr>
          <a:p>
            <a:pPr algn="ctr"/>
            <a:r>
              <a:rPr lang="en-CA" altLang="zh-CN">
                <a:solidFill>
                  <a:schemeClr val="bg1"/>
                </a:solidFill>
              </a:rPr>
              <a:t>0</a:t>
            </a:r>
            <a:endParaRPr lang="en-CA" altLang="zh-CN">
              <a:solidFill>
                <a:schemeClr val="bg1"/>
              </a:solidFill>
            </a:endParaRPr>
          </a:p>
        </p:txBody>
      </p:sp>
      <p:sp>
        <p:nvSpPr>
          <p:cNvPr id="13" name="文本框 12"/>
          <p:cNvSpPr txBox="1"/>
          <p:nvPr/>
        </p:nvSpPr>
        <p:spPr>
          <a:xfrm>
            <a:off x="8288020" y="1694180"/>
            <a:ext cx="351155" cy="519430"/>
          </a:xfrm>
          <a:prstGeom prst="rect">
            <a:avLst/>
          </a:prstGeom>
          <a:solidFill>
            <a:srgbClr val="FF0000"/>
          </a:solidFill>
        </p:spPr>
        <p:txBody>
          <a:bodyPr wrap="square" rtlCol="0" anchor="ctr" anchorCtr="0">
            <a:noAutofit/>
          </a:bodyPr>
          <a:p>
            <a:pPr algn="ctr"/>
            <a:r>
              <a:rPr lang="en-CA" altLang="zh-CN">
                <a:solidFill>
                  <a:schemeClr val="bg1"/>
                </a:solidFill>
              </a:rPr>
              <a:t>7</a:t>
            </a:r>
            <a:endParaRPr lang="en-CA" altLang="zh-CN">
              <a:solidFill>
                <a:schemeClr val="bg1"/>
              </a:solidFill>
            </a:endParaRPr>
          </a:p>
        </p:txBody>
      </p:sp>
      <p:sp>
        <p:nvSpPr>
          <p:cNvPr id="14" name="文本框 13"/>
          <p:cNvSpPr txBox="1"/>
          <p:nvPr/>
        </p:nvSpPr>
        <p:spPr>
          <a:xfrm>
            <a:off x="838200" y="5628640"/>
            <a:ext cx="10403205" cy="1047115"/>
          </a:xfrm>
          <a:prstGeom prst="rect">
            <a:avLst/>
          </a:prstGeom>
          <a:noFill/>
        </p:spPr>
        <p:txBody>
          <a:bodyPr wrap="square" rtlCol="0" anchor="ctr" anchorCtr="0">
            <a:noAutofit/>
          </a:bodyPr>
          <a:p>
            <a:pPr algn="ctr"/>
            <a:r>
              <a:rPr lang="en-CA" altLang="zh-CN" sz="2800"/>
              <a:t>Step 1 - remove cell 1 from open list</a:t>
            </a:r>
            <a:endParaRPr lang="en-CA" altLang="zh-CN" sz="2800"/>
          </a:p>
        </p:txBody>
      </p:sp>
      <p:sp>
        <p:nvSpPr>
          <p:cNvPr id="15" name="文本框 14"/>
          <p:cNvSpPr txBox="1"/>
          <p:nvPr/>
        </p:nvSpPr>
        <p:spPr>
          <a:xfrm>
            <a:off x="7546340" y="1694180"/>
            <a:ext cx="354330" cy="522605"/>
          </a:xfrm>
          <a:prstGeom prst="rect">
            <a:avLst/>
          </a:prstGeom>
          <a:solidFill>
            <a:srgbClr val="FF0000"/>
          </a:solidFill>
        </p:spPr>
        <p:txBody>
          <a:bodyPr wrap="square" rtlCol="0" anchor="ctr" anchorCtr="0">
            <a:noAutofit/>
          </a:bodyPr>
          <a:p>
            <a:pPr algn="ctr"/>
            <a:r>
              <a:rPr lang="en-CA" altLang="zh-CN">
                <a:solidFill>
                  <a:schemeClr val="bg1"/>
                </a:solidFill>
              </a:rPr>
              <a:t>1</a:t>
            </a:r>
            <a:endParaRPr lang="en-CA" altLang="zh-C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par>
                                <p:cTn id="8" presetID="6" presetClass="exit" presetSubtype="32" fill="hold" grpId="0" nodeType="withEffect">
                                  <p:stCondLst>
                                    <p:cond delay="0"/>
                                  </p:stCondLst>
                                  <p:childTnLst>
                                    <p:animEffect transition="out" filter="circle(out)">
                                      <p:cBhvr>
                                        <p:cTn id="9" dur="500"/>
                                        <p:tgtEl>
                                          <p:spTgt spid="5"/>
                                        </p:tgtEl>
                                      </p:cBhvr>
                                    </p:animEffect>
                                    <p:set>
                                      <p:cBhvr>
                                        <p:cTn id="10" dur="1" fill="hold">
                                          <p:stCondLst>
                                            <p:cond delay="500"/>
                                          </p:stCondLst>
                                        </p:cTn>
                                        <p:tgtEl>
                                          <p:spTgt spid="5"/>
                                        </p:tgtEl>
                                        <p:attrNameLst>
                                          <p:attrName>style.visibility</p:attrName>
                                        </p:attrNameLst>
                                      </p:cBhvr>
                                      <p:to>
                                        <p:strVal val="hidden"/>
                                      </p:to>
                                    </p:set>
                                  </p:childTnLst>
                                </p:cTn>
                              </p:par>
                              <p:par>
                                <p:cTn id="11" presetID="22" presetClass="exit" presetSubtype="2" fill="hold" nodeType="withEffect">
                                  <p:stCondLst>
                                    <p:cond delay="0"/>
                                  </p:stCondLst>
                                  <p:childTnLst>
                                    <p:animEffect transition="out" filter="wipe(right)">
                                      <p:cBhvr>
                                        <p:cTn id="12" dur="500"/>
                                        <p:tgtEl>
                                          <p:spTgt spid="11"/>
                                        </p:tgtEl>
                                      </p:cBhvr>
                                    </p:animEffect>
                                    <p:set>
                                      <p:cBhvr>
                                        <p:cTn id="13" dur="1" fill="hold">
                                          <p:stCondLst>
                                            <p:cond delay="499"/>
                                          </p:stCondLst>
                                        </p:cTn>
                                        <p:tgtEl>
                                          <p:spTgt spid="11"/>
                                        </p:tgtEl>
                                        <p:attrNameLst>
                                          <p:attrName>style.visibility</p:attrName>
                                        </p:attrNameLst>
                                      </p:cBhvr>
                                      <p:to>
                                        <p:strVal val="hidden"/>
                                      </p:to>
                                    </p:set>
                                  </p:childTnLst>
                                </p:cTn>
                              </p:par>
                              <p:par>
                                <p:cTn id="14" presetID="1" presetClass="emph" presetSubtype="2" fill="hold" nodeType="withEffect">
                                  <p:stCondLst>
                                    <p:cond delay="0"/>
                                  </p:stCondLst>
                                  <p:childTnLst>
                                    <p:animClr clrSpc="rgb" dir="cw">
                                      <p:cBhvr>
                                        <p:cTn id="15" dur="500" fill="hold"/>
                                        <p:tgtEl>
                                          <p:spTgt spid="12"/>
                                        </p:tgtEl>
                                        <p:attrNameLst>
                                          <p:attrName>fillcolor</p:attrName>
                                        </p:attrNameLst>
                                      </p:cBhvr>
                                      <p:to>
                                        <a:srgbClr val="808080"/>
                                      </p:to>
                                    </p:animClr>
                                    <p:set>
                                      <p:cBhvr>
                                        <p:cTn id="16" dur="500" fill="hold"/>
                                        <p:tgtEl>
                                          <p:spTgt spid="12"/>
                                        </p:tgtEl>
                                        <p:attrNameLst>
                                          <p:attrName>fill.type</p:attrName>
                                        </p:attrNameLst>
                                      </p:cBhvr>
                                      <p:to>
                                        <p:strVal val="solid"/>
                                      </p:to>
                                    </p:set>
                                    <p:set>
                                      <p:cBhvr>
                                        <p:cTn id="17" dur="500" fill="hold"/>
                                        <p:tgtEl>
                                          <p:spTgt spid="12"/>
                                        </p:tgtEl>
                                        <p:attrNameLst>
                                          <p:attrName>fill.on</p:attrName>
                                        </p:attrNameLst>
                                      </p:cBhvr>
                                      <p:to>
                                        <p:strVal val="true"/>
                                      </p:to>
                                    </p:set>
                                  </p:childTnLst>
                                </p:cTn>
                              </p:par>
                              <p:par>
                                <p:cTn id="18" presetID="1" presetClass="emph" presetSubtype="2" fill="hold" nodeType="withEffect">
                                  <p:stCondLst>
                                    <p:cond delay="0"/>
                                  </p:stCondLst>
                                  <p:childTnLst>
                                    <p:animClr clrSpc="rgb" dir="cw">
                                      <p:cBhvr>
                                        <p:cTn id="19" dur="500" fill="hold"/>
                                        <p:tgtEl>
                                          <p:spTgt spid="13"/>
                                        </p:tgtEl>
                                        <p:attrNameLst>
                                          <p:attrName>fillcolor</p:attrName>
                                        </p:attrNameLst>
                                      </p:cBhvr>
                                      <p:to>
                                        <a:srgbClr val="808080"/>
                                      </p:to>
                                    </p:animClr>
                                    <p:set>
                                      <p:cBhvr>
                                        <p:cTn id="20" dur="500" fill="hold"/>
                                        <p:tgtEl>
                                          <p:spTgt spid="13"/>
                                        </p:tgtEl>
                                        <p:attrNameLst>
                                          <p:attrName>fill.type</p:attrName>
                                        </p:attrNameLst>
                                      </p:cBhvr>
                                      <p:to>
                                        <p:strVal val="solid"/>
                                      </p:to>
                                    </p:set>
                                    <p:set>
                                      <p:cBhvr>
                                        <p:cTn id="21" dur="500" fill="hold"/>
                                        <p:tgtEl>
                                          <p:spTgt spid="13"/>
                                        </p:tgtEl>
                                        <p:attrNameLst>
                                          <p:attrName>fill.on</p:attrName>
                                        </p:attrNameLst>
                                      </p:cBhvr>
                                      <p:to>
                                        <p:strVal val="true"/>
                                      </p:to>
                                    </p:set>
                                  </p:childTnLst>
                                </p:cTn>
                              </p:par>
                              <p:par>
                                <p:cTn id="22" presetID="1" presetClass="emph" presetSubtype="2" fill="hold" nodeType="withEffect">
                                  <p:stCondLst>
                                    <p:cond delay="0"/>
                                  </p:stCondLst>
                                  <p:childTnLst>
                                    <p:animClr clrSpc="rgb" dir="cw">
                                      <p:cBhvr>
                                        <p:cTn id="23" dur="500" fill="hold"/>
                                        <p:tgtEl>
                                          <p:spTgt spid="4"/>
                                        </p:tgtEl>
                                        <p:attrNameLst>
                                          <p:attrName>fillcolor</p:attrName>
                                        </p:attrNameLst>
                                      </p:cBhvr>
                                      <p:to>
                                        <a:srgbClr val="808080"/>
                                      </p:to>
                                    </p:animClr>
                                    <p:set>
                                      <p:cBhvr>
                                        <p:cTn id="24" dur="500" fill="hold"/>
                                        <p:tgtEl>
                                          <p:spTgt spid="4"/>
                                        </p:tgtEl>
                                        <p:attrNameLst>
                                          <p:attrName>fill.type</p:attrName>
                                        </p:attrNameLst>
                                      </p:cBhvr>
                                      <p:to>
                                        <p:strVal val="solid"/>
                                      </p:to>
                                    </p:set>
                                    <p:set>
                                      <p:cBhvr>
                                        <p:cTn id="25" dur="500" fill="hold"/>
                                        <p:tgtEl>
                                          <p:spTgt spid="4"/>
                                        </p:tgtEl>
                                        <p:attrNameLst>
                                          <p:attrName>fill.on</p:attrName>
                                        </p:attrNameLst>
                                      </p:cBhvr>
                                      <p:to>
                                        <p:strVal val="true"/>
                                      </p:to>
                                    </p:set>
                                  </p:childTnLst>
                                </p:cTn>
                              </p:par>
                              <p:par>
                                <p:cTn id="26" presetID="1" presetClass="emph" presetSubtype="2" fill="hold" nodeType="withEffect">
                                  <p:stCondLst>
                                    <p:cond delay="0"/>
                                  </p:stCondLst>
                                  <p:childTnLst>
                                    <p:animClr clrSpc="rgb" dir="cw">
                                      <p:cBhvr>
                                        <p:cTn id="27" dur="500" fill="hold"/>
                                        <p:tgtEl>
                                          <p:spTgt spid="15"/>
                                        </p:tgtEl>
                                        <p:attrNameLst>
                                          <p:attrName>fillcolor</p:attrName>
                                        </p:attrNameLst>
                                      </p:cBhvr>
                                      <p:to>
                                        <a:srgbClr val="808080"/>
                                      </p:to>
                                    </p:animClr>
                                    <p:set>
                                      <p:cBhvr>
                                        <p:cTn id="28" dur="500" fill="hold"/>
                                        <p:tgtEl>
                                          <p:spTgt spid="15"/>
                                        </p:tgtEl>
                                        <p:attrNameLst>
                                          <p:attrName>fill.type</p:attrName>
                                        </p:attrNameLst>
                                      </p:cBhvr>
                                      <p:to>
                                        <p:strVal val="solid"/>
                                      </p:to>
                                    </p:set>
                                    <p:set>
                                      <p:cBhvr>
                                        <p:cTn id="29" dur="500" fill="hold"/>
                                        <p:tgtEl>
                                          <p:spTgt spid="1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4"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Visit cell 0</a:t>
            </a:r>
            <a:endParaRPr lang="en-CA" altLang="zh-CN"/>
          </a:p>
        </p:txBody>
      </p:sp>
      <p:graphicFrame>
        <p:nvGraphicFramePr>
          <p:cNvPr id="7" name="表格 6"/>
          <p:cNvGraphicFramePr/>
          <p:nvPr/>
        </p:nvGraphicFramePr>
        <p:xfrm>
          <a:off x="284480" y="1689100"/>
          <a:ext cx="5578475" cy="2661920"/>
        </p:xfrm>
        <a:graphic>
          <a:graphicData uri="http://schemas.openxmlformats.org/drawingml/2006/table">
            <a:tbl>
              <a:tblPr/>
              <a:tblGrid>
                <a:gridCol w="1115695"/>
                <a:gridCol w="1115695"/>
                <a:gridCol w="1115695"/>
                <a:gridCol w="1115695"/>
                <a:gridCol w="1115695"/>
              </a:tblGrid>
              <a:tr h="532130">
                <a:tc>
                  <a:txBody>
                    <a:bodyPr>
                      <a:spAutoFit/>
                    </a:bodyPr>
                    <a:p>
                      <a:pPr indent="0" algn="ctr">
                        <a:buNone/>
                      </a:pPr>
                      <a:r>
                        <a:rPr lang="en-US" sz="1800" b="0" strike="noStrike" spc="-1">
                          <a:solidFill>
                            <a:srgbClr val="000000"/>
                          </a:solidFill>
                          <a:latin typeface="Arial" panose="020B0604020202020204"/>
                        </a:rPr>
                        <a:t>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endParaRPr lang="en-US" sz="1800" b="0" strike="noStrike" spc="-1">
                        <a:solidFill>
                          <a:schemeClr val="bg1"/>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noFill/>
                  </a:tcPr>
                </a:tc>
                <a:tc>
                  <a:txBody>
                    <a:bodyPr>
                      <a:spAutoFit/>
                    </a:bodyPr>
                    <a:p>
                      <a:pPr indent="0" algn="ctr">
                        <a:buNone/>
                      </a:pPr>
                      <a:r>
                        <a:rPr lang="en-US" sz="1800" b="0" strike="noStrike" spc="-1">
                          <a:solidFill>
                            <a:srgbClr val="000000"/>
                          </a:solidFill>
                          <a:latin typeface="Arial" panose="020B0604020202020204"/>
                        </a:rPr>
                        <a:t>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2765">
                <a:tc>
                  <a:txBody>
                    <a:bodyPr>
                      <a:spAutoFit/>
                    </a:bodyPr>
                    <a:p>
                      <a:pPr indent="0" algn="ctr">
                        <a:buNone/>
                      </a:pPr>
                      <a:r>
                        <a:rPr lang="en-US" sz="1800" b="0" strike="noStrike" spc="-1">
                          <a:solidFill>
                            <a:srgbClr val="000000"/>
                          </a:solidFill>
                          <a:latin typeface="Arial" panose="020B0604020202020204"/>
                        </a:rPr>
                        <a:t>5</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6</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7</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8</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9</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spAutoFit/>
                    </a:bodyPr>
                    <a:p>
                      <a:pPr indent="0" algn="ctr">
                        <a:buNone/>
                      </a:pPr>
                      <a:r>
                        <a:rPr lang="en-US" sz="1800" b="0" strike="noStrike" spc="-1">
                          <a:solidFill>
                            <a:srgbClr val="000000"/>
                          </a:solidFill>
                          <a:latin typeface="Arial" panose="020B0604020202020204"/>
                        </a:rPr>
                        <a:t>10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13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p>
                      <a:pPr indent="0" algn="ctr">
                        <a:buNone/>
                      </a:pPr>
                      <a:r>
                        <a:rPr lang="en-US" altLang="en-US" sz="1800" b="0" strike="noStrike" spc="-1">
                          <a:solidFill>
                            <a:srgbClr val="000000"/>
                          </a:solidFill>
                          <a:latin typeface="Arial" panose="020B0604020202020204"/>
                        </a:rPr>
                        <a:t>15</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16</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17</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18</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19</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4035">
                <a:tc>
                  <a:txBody>
                    <a:bodyPr>
                      <a:spAutoFit/>
                    </a:bodyPr>
                    <a:p>
                      <a:pPr indent="0" algn="ctr">
                        <a:buNone/>
                      </a:pPr>
                      <a:r>
                        <a:rPr lang="en-US" sz="1800" b="0" strike="noStrike" spc="-1">
                          <a:solidFill>
                            <a:srgbClr val="000000"/>
                          </a:solidFill>
                          <a:latin typeface="Arial" panose="020B0604020202020204"/>
                        </a:rPr>
                        <a:t>20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FF00"/>
                    </a:solidFill>
                  </a:tcPr>
                </a:tc>
              </a:tr>
            </a:tbl>
          </a:graphicData>
        </a:graphic>
      </p:graphicFrame>
      <p:sp>
        <p:nvSpPr>
          <p:cNvPr id="17" name="文本框 16"/>
          <p:cNvSpPr txBox="1"/>
          <p:nvPr/>
        </p:nvSpPr>
        <p:spPr>
          <a:xfrm>
            <a:off x="283845" y="1322705"/>
            <a:ext cx="5579110" cy="368300"/>
          </a:xfrm>
          <a:prstGeom prst="rect">
            <a:avLst/>
          </a:prstGeom>
          <a:noFill/>
        </p:spPr>
        <p:txBody>
          <a:bodyPr wrap="square" rtlCol="0">
            <a:spAutoFit/>
          </a:bodyPr>
          <a:p>
            <a:pPr algn="ctr"/>
            <a:r>
              <a:rPr lang="en-CA" altLang="zh-CN"/>
              <a:t>Map</a:t>
            </a:r>
            <a:endParaRPr lang="en-CA" altLang="zh-CN"/>
          </a:p>
        </p:txBody>
      </p:sp>
      <p:sp>
        <p:nvSpPr>
          <p:cNvPr id="4" name="文本框 3"/>
          <p:cNvSpPr txBox="1"/>
          <p:nvPr/>
        </p:nvSpPr>
        <p:spPr>
          <a:xfrm>
            <a:off x="1409065" y="1691005"/>
            <a:ext cx="1092200" cy="522605"/>
          </a:xfrm>
          <a:prstGeom prst="rect">
            <a:avLst/>
          </a:prstGeom>
          <a:solidFill>
            <a:schemeClr val="tx1">
              <a:lumMod val="50000"/>
              <a:lumOff val="50000"/>
            </a:schemeClr>
          </a:solidFill>
        </p:spPr>
        <p:txBody>
          <a:bodyPr wrap="square" rtlCol="0" anchor="ctr" anchorCtr="0">
            <a:noAutofit/>
          </a:bodyPr>
          <a:p>
            <a:pPr algn="ctr"/>
            <a:r>
              <a:rPr lang="en-CA" altLang="zh-CN">
                <a:solidFill>
                  <a:schemeClr val="bg1"/>
                </a:solidFill>
                <a:latin typeface="Arial" panose="020B0604020202020204" pitchFamily="34" charset="0"/>
                <a:cs typeface="Arial" panose="020B0604020202020204" pitchFamily="34" charset="0"/>
              </a:rPr>
              <a:t>1</a:t>
            </a:r>
            <a:endParaRPr lang="en-CA" altLang="zh-CN">
              <a:solidFill>
                <a:schemeClr val="bg1"/>
              </a:solidFill>
              <a:latin typeface="Arial" panose="020B0604020202020204" pitchFamily="34" charset="0"/>
              <a:cs typeface="Arial" panose="020B0604020202020204" pitchFamily="34" charset="0"/>
            </a:endParaRPr>
          </a:p>
        </p:txBody>
      </p:sp>
      <p:graphicFrame>
        <p:nvGraphicFramePr>
          <p:cNvPr id="8" name="表格 7"/>
          <p:cNvGraphicFramePr/>
          <p:nvPr>
            <p:custDataLst>
              <p:tags r:id="rId1"/>
            </p:custDataLst>
          </p:nvPr>
        </p:nvGraphicFramePr>
        <p:xfrm>
          <a:off x="6419850" y="1689100"/>
          <a:ext cx="5581650" cy="2663825"/>
        </p:xfrm>
        <a:graphic>
          <a:graphicData uri="http://schemas.openxmlformats.org/drawingml/2006/table">
            <a:tbl>
              <a:tblPr firstRow="1" bandRow="1">
                <a:tableStyleId>{5C22544A-7EE6-4342-B048-85BDC9FD1C3A}</a:tableStyleId>
              </a:tblPr>
              <a:tblGrid>
                <a:gridCol w="372110"/>
                <a:gridCol w="372110"/>
                <a:gridCol w="372110"/>
                <a:gridCol w="372110"/>
                <a:gridCol w="372110"/>
                <a:gridCol w="372110"/>
                <a:gridCol w="372110"/>
                <a:gridCol w="372110"/>
                <a:gridCol w="372110"/>
                <a:gridCol w="372110"/>
                <a:gridCol w="372110"/>
                <a:gridCol w="372110"/>
                <a:gridCol w="372110"/>
                <a:gridCol w="372110"/>
                <a:gridCol w="372110"/>
              </a:tblGrid>
              <a:tr h="532765">
                <a:tc>
                  <a:txBody>
                    <a:bodyPr/>
                    <a:p>
                      <a:pPr algn="ctr">
                        <a:buNone/>
                      </a:pPr>
                      <a:r>
                        <a:rPr lang="en-CA" altLang="zh-CN" b="0">
                          <a:solidFill>
                            <a:schemeClr val="tx1"/>
                          </a:solidFill>
                        </a:rPr>
                        <a:t>-1</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bg1"/>
                          </a:solidFill>
                        </a:rPr>
                        <a:t>1</a:t>
                      </a:r>
                      <a:endParaRPr lang="en-CA" altLang="zh-CN" b="0">
                        <a:solidFill>
                          <a:schemeClr val="bg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bg1"/>
                          </a:solidFill>
                        </a:rPr>
                        <a:t>0</a:t>
                      </a:r>
                      <a:endParaRPr lang="en-CA" altLang="zh-CN" b="0">
                        <a:solidFill>
                          <a:schemeClr val="bg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bg1"/>
                          </a:solidFill>
                        </a:rPr>
                        <a:t>7</a:t>
                      </a:r>
                      <a:endParaRPr lang="en-CA" altLang="zh-CN" b="0">
                        <a:solidFill>
                          <a:schemeClr val="bg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r>
            </a:tbl>
          </a:graphicData>
        </a:graphic>
      </p:graphicFrame>
      <p:sp>
        <p:nvSpPr>
          <p:cNvPr id="16" name="文本框 15"/>
          <p:cNvSpPr txBox="1"/>
          <p:nvPr/>
        </p:nvSpPr>
        <p:spPr>
          <a:xfrm>
            <a:off x="6419850" y="1322705"/>
            <a:ext cx="5579110" cy="368300"/>
          </a:xfrm>
          <a:prstGeom prst="rect">
            <a:avLst/>
          </a:prstGeom>
          <a:noFill/>
        </p:spPr>
        <p:txBody>
          <a:bodyPr wrap="square" rtlCol="0">
            <a:spAutoFit/>
          </a:bodyPr>
          <a:p>
            <a:pPr algn="ctr"/>
            <a:r>
              <a:rPr lang="en-CA" altLang="zh-CN"/>
              <a:t>Closed List</a:t>
            </a:r>
            <a:endParaRPr lang="en-CA" altLang="zh-CN"/>
          </a:p>
        </p:txBody>
      </p:sp>
      <p:sp>
        <p:nvSpPr>
          <p:cNvPr id="5" name="椭圆 4"/>
          <p:cNvSpPr>
            <a:spLocks noChangeAspect="1"/>
          </p:cNvSpPr>
          <p:nvPr/>
        </p:nvSpPr>
        <p:spPr>
          <a:xfrm>
            <a:off x="2806700" y="4897120"/>
            <a:ext cx="534035" cy="534035"/>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solidFill>
                  <a:schemeClr val="tx1"/>
                </a:solidFill>
              </a:rPr>
              <a:t>0</a:t>
            </a:r>
            <a:endParaRPr lang="en-CA" altLang="zh-CN">
              <a:solidFill>
                <a:schemeClr val="tx1"/>
              </a:solidFill>
            </a:endParaRPr>
          </a:p>
        </p:txBody>
      </p:sp>
      <p:sp>
        <p:nvSpPr>
          <p:cNvPr id="9" name="文本框 8"/>
          <p:cNvSpPr txBox="1"/>
          <p:nvPr/>
        </p:nvSpPr>
        <p:spPr>
          <a:xfrm>
            <a:off x="1042035" y="4528820"/>
            <a:ext cx="4064000" cy="368300"/>
          </a:xfrm>
          <a:prstGeom prst="rect">
            <a:avLst/>
          </a:prstGeom>
          <a:noFill/>
        </p:spPr>
        <p:txBody>
          <a:bodyPr wrap="square" rtlCol="0">
            <a:spAutoFit/>
          </a:bodyPr>
          <a:p>
            <a:pPr algn="ctr"/>
            <a:r>
              <a:rPr lang="en-CA" altLang="zh-CN"/>
              <a:t>Open List - tree</a:t>
            </a:r>
            <a:endParaRPr lang="en-CA" altLang="zh-CN"/>
          </a:p>
        </p:txBody>
      </p:sp>
      <p:sp>
        <p:nvSpPr>
          <p:cNvPr id="10" name="文本框 9"/>
          <p:cNvSpPr txBox="1"/>
          <p:nvPr/>
        </p:nvSpPr>
        <p:spPr>
          <a:xfrm>
            <a:off x="7177405" y="4528820"/>
            <a:ext cx="4064000" cy="368300"/>
          </a:xfrm>
          <a:prstGeom prst="rect">
            <a:avLst/>
          </a:prstGeom>
          <a:noFill/>
        </p:spPr>
        <p:txBody>
          <a:bodyPr wrap="square" rtlCol="0">
            <a:spAutoFit/>
          </a:bodyPr>
          <a:p>
            <a:pPr algn="ctr"/>
            <a:r>
              <a:rPr lang="en-CA" altLang="zh-CN"/>
              <a:t>Open List - array</a:t>
            </a:r>
            <a:endParaRPr lang="en-CA" altLang="zh-CN"/>
          </a:p>
        </p:txBody>
      </p:sp>
      <p:graphicFrame>
        <p:nvGraphicFramePr>
          <p:cNvPr id="11" name="表格 10"/>
          <p:cNvGraphicFramePr/>
          <p:nvPr>
            <p:custDataLst>
              <p:tags r:id="rId2"/>
            </p:custDataLst>
          </p:nvPr>
        </p:nvGraphicFramePr>
        <p:xfrm>
          <a:off x="8560435" y="4897120"/>
          <a:ext cx="1300480" cy="731520"/>
        </p:xfrm>
        <a:graphic>
          <a:graphicData uri="http://schemas.openxmlformats.org/drawingml/2006/table">
            <a:tbl>
              <a:tblPr firstRow="1" bandRow="1">
                <a:tableStyleId>{5C22544A-7EE6-4342-B048-85BDC9FD1C3A}</a:tableStyleId>
              </a:tblPr>
              <a:tblGrid>
                <a:gridCol w="958850"/>
                <a:gridCol w="341630"/>
              </a:tblGrid>
              <a:tr h="365760">
                <a:tc>
                  <a:txBody>
                    <a:bodyPr/>
                    <a:p>
                      <a:pPr algn="r">
                        <a:buNone/>
                      </a:pPr>
                      <a:r>
                        <a:rPr lang="en-CA" altLang="zh-CN"/>
                        <a:t>Value</a:t>
                      </a:r>
                      <a:endParaRPr lang="en-CA" altLang="zh-CN"/>
                    </a:p>
                  </a:txBody>
                  <a:tcPr/>
                </a:tc>
                <a:tc>
                  <a:txBody>
                    <a:bodyPr/>
                    <a:p>
                      <a:pPr>
                        <a:buNone/>
                      </a:pPr>
                      <a:r>
                        <a:rPr lang="en-CA" altLang="zh-CN"/>
                        <a:t>0</a:t>
                      </a:r>
                      <a:endParaRPr lang="en-CA" altLang="zh-CN"/>
                    </a:p>
                  </a:txBody>
                  <a:tcPr/>
                </a:tc>
              </a:tr>
              <a:tr h="365760">
                <a:tc>
                  <a:txBody>
                    <a:bodyPr/>
                    <a:p>
                      <a:pPr algn="r">
                        <a:buNone/>
                      </a:pPr>
                      <a:r>
                        <a:rPr lang="en-CA" altLang="zh-CN"/>
                        <a:t>Index</a:t>
                      </a:r>
                      <a:endParaRPr lang="en-CA" altLang="zh-CN"/>
                    </a:p>
                  </a:txBody>
                  <a:tcPr/>
                </a:tc>
                <a:tc>
                  <a:txBody>
                    <a:bodyPr/>
                    <a:p>
                      <a:pPr>
                        <a:buNone/>
                      </a:pPr>
                      <a:r>
                        <a:rPr lang="en-CA" altLang="zh-CN"/>
                        <a:t>0</a:t>
                      </a:r>
                      <a:endParaRPr lang="en-CA" altLang="zh-CN"/>
                    </a:p>
                  </a:txBody>
                  <a:tcPr/>
                </a:tc>
              </a:tr>
            </a:tbl>
          </a:graphicData>
        </a:graphic>
      </p:graphicFrame>
      <p:sp>
        <p:nvSpPr>
          <p:cNvPr id="14" name="文本框 13"/>
          <p:cNvSpPr txBox="1"/>
          <p:nvPr/>
        </p:nvSpPr>
        <p:spPr>
          <a:xfrm>
            <a:off x="838200" y="5628640"/>
            <a:ext cx="10403205" cy="1047115"/>
          </a:xfrm>
          <a:prstGeom prst="rect">
            <a:avLst/>
          </a:prstGeom>
          <a:noFill/>
        </p:spPr>
        <p:txBody>
          <a:bodyPr wrap="square" rtlCol="0" anchor="ctr" anchorCtr="0">
            <a:noAutofit/>
          </a:bodyPr>
          <a:p>
            <a:pPr algn="ctr"/>
            <a:r>
              <a:rPr lang="en-CA" altLang="zh-CN" sz="2800"/>
              <a:t>Step 2 - visit left adjacent cell</a:t>
            </a:r>
            <a:endParaRPr lang="en-CA" altLang="zh-CN" sz="2800"/>
          </a:p>
        </p:txBody>
      </p:sp>
      <p:sp>
        <p:nvSpPr>
          <p:cNvPr id="19" name="椭圆 18"/>
          <p:cNvSpPr/>
          <p:nvPr/>
        </p:nvSpPr>
        <p:spPr>
          <a:xfrm>
            <a:off x="1408430" y="1167765"/>
            <a:ext cx="1093470" cy="523240"/>
          </a:xfrm>
          <a:prstGeom prst="ellipse">
            <a:avLst/>
          </a:prstGeom>
          <a:ln w="25400">
            <a:solidFill>
              <a:schemeClr val="accent2"/>
            </a:solidFill>
          </a:ln>
        </p:spPr>
        <p:style>
          <a:lnRef idx="2">
            <a:schemeClr val="accent1"/>
          </a:lnRef>
          <a:fillRef idx="0">
            <a:srgbClr val="FFFFFF"/>
          </a:fillRef>
          <a:effectRef idx="0">
            <a:srgbClr val="FFFFFF"/>
          </a:effectRef>
          <a:fontRef idx="minor">
            <a:schemeClr val="tx1"/>
          </a:fontRef>
        </p:style>
        <p:txBody>
          <a:bodyPr rtlCol="0" anchor="ctr"/>
          <a:p>
            <a:pPr algn="ctr"/>
            <a:endParaRPr lang="zh-CN" altLang="en-US"/>
          </a:p>
        </p:txBody>
      </p:sp>
      <p:sp>
        <p:nvSpPr>
          <p:cNvPr id="20" name="文本框 19"/>
          <p:cNvSpPr txBox="1"/>
          <p:nvPr/>
        </p:nvSpPr>
        <p:spPr>
          <a:xfrm>
            <a:off x="296545" y="1691005"/>
            <a:ext cx="1092200" cy="522605"/>
          </a:xfrm>
          <a:prstGeom prst="rect">
            <a:avLst/>
          </a:prstGeom>
          <a:solidFill>
            <a:srgbClr val="61F400"/>
          </a:solidFill>
        </p:spPr>
        <p:txBody>
          <a:bodyPr wrap="square" rtlCol="0" anchor="ctr" anchorCtr="0">
            <a:noAutofit/>
          </a:bodyPr>
          <a:p>
            <a:pPr algn="ctr"/>
            <a:r>
              <a:rPr lang="en-CA" altLang="zh-CN">
                <a:solidFill>
                  <a:schemeClr val="tx1"/>
                </a:solidFill>
                <a:latin typeface="Arial" panose="020B0604020202020204" pitchFamily="34" charset="0"/>
                <a:cs typeface="Arial" panose="020B0604020202020204" pitchFamily="34" charset="0"/>
              </a:rPr>
              <a:t>0</a:t>
            </a:r>
            <a:endParaRPr lang="en-CA" altLang="zh-CN">
              <a:solidFill>
                <a:schemeClr val="tx1"/>
              </a:solidFill>
              <a:latin typeface="Arial" panose="020B0604020202020204" pitchFamily="34" charset="0"/>
              <a:cs typeface="Arial" panose="020B0604020202020204" pitchFamily="34" charset="0"/>
            </a:endParaRPr>
          </a:p>
        </p:txBody>
      </p:sp>
      <p:sp>
        <p:nvSpPr>
          <p:cNvPr id="21" name="椭圆 20"/>
          <p:cNvSpPr/>
          <p:nvPr/>
        </p:nvSpPr>
        <p:spPr>
          <a:xfrm>
            <a:off x="2521585" y="1691005"/>
            <a:ext cx="1093470" cy="523240"/>
          </a:xfrm>
          <a:prstGeom prst="ellipse">
            <a:avLst/>
          </a:prstGeom>
          <a:ln w="25400">
            <a:solidFill>
              <a:schemeClr val="accent2"/>
            </a:solidFill>
          </a:ln>
        </p:spPr>
        <p:style>
          <a:lnRef idx="2">
            <a:schemeClr val="accent1"/>
          </a:lnRef>
          <a:fillRef idx="0">
            <a:srgbClr val="FFFFFF"/>
          </a:fillRef>
          <a:effectRef idx="0">
            <a:srgbClr val="FFFFFF"/>
          </a:effectRef>
          <a:fontRef idx="minor">
            <a:schemeClr val="tx1"/>
          </a:fontRef>
        </p:style>
        <p:txBody>
          <a:bodyPr rtlCol="0" anchor="ctr"/>
          <a:p>
            <a:pPr algn="ctr"/>
            <a:endParaRPr lang="zh-CN" altLang="en-US"/>
          </a:p>
        </p:txBody>
      </p:sp>
      <p:sp>
        <p:nvSpPr>
          <p:cNvPr id="22" name="文本框 21"/>
          <p:cNvSpPr txBox="1"/>
          <p:nvPr/>
        </p:nvSpPr>
        <p:spPr>
          <a:xfrm>
            <a:off x="5349875" y="527050"/>
            <a:ext cx="2276475" cy="645160"/>
          </a:xfrm>
          <a:prstGeom prst="rect">
            <a:avLst/>
          </a:prstGeom>
          <a:noFill/>
        </p:spPr>
        <p:txBody>
          <a:bodyPr wrap="square" rtlCol="0">
            <a:spAutoFit/>
          </a:bodyPr>
          <a:p>
            <a:r>
              <a:rPr lang="en-CA" altLang="zh-CN"/>
              <a:t>Right adjacent cell is a water cell</a:t>
            </a:r>
            <a:endParaRPr lang="en-CA" altLang="zh-CN"/>
          </a:p>
        </p:txBody>
      </p:sp>
      <p:cxnSp>
        <p:nvCxnSpPr>
          <p:cNvPr id="23" name="直接箭头连接符 22"/>
          <p:cNvCxnSpPr>
            <a:stCxn id="22" idx="1"/>
            <a:endCxn id="21" idx="7"/>
          </p:cNvCxnSpPr>
          <p:nvPr/>
        </p:nvCxnSpPr>
        <p:spPr>
          <a:xfrm flipH="1">
            <a:off x="3455035" y="849630"/>
            <a:ext cx="1894840" cy="918210"/>
          </a:xfrm>
          <a:prstGeom prst="straightConnector1">
            <a:avLst/>
          </a:prstGeom>
          <a:ln w="25400">
            <a:solidFill>
              <a:schemeClr val="tx1"/>
            </a:solidFill>
            <a:tailEnd type="arrow"/>
          </a:ln>
        </p:spPr>
        <p:style>
          <a:lnRef idx="2">
            <a:schemeClr val="accent1"/>
          </a:lnRef>
          <a:fillRef idx="0">
            <a:srgbClr val="FFFFFF"/>
          </a:fillRef>
          <a:effectRef idx="0">
            <a:srgbClr val="FFFFFF"/>
          </a:effectRef>
          <a:fontRef idx="minor">
            <a:schemeClr val="tx1"/>
          </a:fontRef>
        </p:style>
      </p:cxnSp>
      <p:sp>
        <p:nvSpPr>
          <p:cNvPr id="24" name="文本框 23"/>
          <p:cNvSpPr txBox="1"/>
          <p:nvPr/>
        </p:nvSpPr>
        <p:spPr>
          <a:xfrm>
            <a:off x="3455035" y="121920"/>
            <a:ext cx="2276475" cy="368300"/>
          </a:xfrm>
          <a:prstGeom prst="rect">
            <a:avLst/>
          </a:prstGeom>
          <a:noFill/>
        </p:spPr>
        <p:txBody>
          <a:bodyPr wrap="square" rtlCol="0">
            <a:spAutoFit/>
          </a:bodyPr>
          <a:p>
            <a:r>
              <a:rPr lang="en-CA" altLang="zh-CN"/>
              <a:t>No top adjacent cell</a:t>
            </a:r>
            <a:endParaRPr lang="en-CA" altLang="zh-CN"/>
          </a:p>
        </p:txBody>
      </p:sp>
      <p:cxnSp>
        <p:nvCxnSpPr>
          <p:cNvPr id="25" name="直接箭头连接符 24"/>
          <p:cNvCxnSpPr>
            <a:stCxn id="24" idx="1"/>
            <a:endCxn id="19" idx="7"/>
          </p:cNvCxnSpPr>
          <p:nvPr/>
        </p:nvCxnSpPr>
        <p:spPr>
          <a:xfrm flipH="1">
            <a:off x="2341880" y="306070"/>
            <a:ext cx="1113155" cy="938530"/>
          </a:xfrm>
          <a:prstGeom prst="straightConnector1">
            <a:avLst/>
          </a:prstGeom>
          <a:ln w="25400">
            <a:solidFill>
              <a:schemeClr val="tx1"/>
            </a:solidFill>
            <a:tailEnd type="arrow"/>
          </a:ln>
        </p:spPr>
        <p:style>
          <a:lnRef idx="2">
            <a:schemeClr val="accent1"/>
          </a:lnRef>
          <a:fillRef idx="0">
            <a:srgbClr val="FFFFFF"/>
          </a:fillRef>
          <a:effectRef idx="0">
            <a:srgbClr val="FFFFFF"/>
          </a:effectRef>
          <a:fontRef idx="minor">
            <a:schemeClr val="tx1"/>
          </a:fontRef>
        </p:style>
      </p:cxnSp>
      <p:sp>
        <p:nvSpPr>
          <p:cNvPr id="29" name="文本框 28"/>
          <p:cNvSpPr txBox="1"/>
          <p:nvPr/>
        </p:nvSpPr>
        <p:spPr>
          <a:xfrm>
            <a:off x="6799580" y="1697355"/>
            <a:ext cx="359410" cy="518795"/>
          </a:xfrm>
          <a:prstGeom prst="rect">
            <a:avLst/>
          </a:prstGeom>
          <a:solidFill>
            <a:srgbClr val="61F400"/>
          </a:solidFill>
        </p:spPr>
        <p:txBody>
          <a:bodyPr wrap="square" rtlCol="0" anchor="ctr" anchorCtr="0">
            <a:noAutofit/>
          </a:bodyPr>
          <a:p>
            <a:pPr algn="ctr"/>
            <a:r>
              <a:rPr lang="en-CA" altLang="zh-CN">
                <a:solidFill>
                  <a:srgbClr val="FF0000"/>
                </a:solidFill>
              </a:rPr>
              <a:t>1</a:t>
            </a:r>
            <a:endParaRPr lang="en-CA" altLang="zh-CN">
              <a:solidFill>
                <a:srgbClr val="FF0000"/>
              </a:solidFill>
            </a:endParaRPr>
          </a:p>
        </p:txBody>
      </p:sp>
      <p:sp>
        <p:nvSpPr>
          <p:cNvPr id="30" name="文本框 29"/>
          <p:cNvSpPr txBox="1"/>
          <p:nvPr/>
        </p:nvSpPr>
        <p:spPr>
          <a:xfrm>
            <a:off x="7168515" y="1697355"/>
            <a:ext cx="356235" cy="519430"/>
          </a:xfrm>
          <a:prstGeom prst="rect">
            <a:avLst/>
          </a:prstGeom>
          <a:solidFill>
            <a:srgbClr val="61F400"/>
          </a:solidFill>
        </p:spPr>
        <p:txBody>
          <a:bodyPr wrap="square" rtlCol="0" anchor="ctr" anchorCtr="0">
            <a:noAutofit/>
          </a:bodyPr>
          <a:p>
            <a:pPr algn="ctr"/>
            <a:r>
              <a:rPr lang="en-CA" altLang="zh-CN">
                <a:solidFill>
                  <a:srgbClr val="FF0000"/>
                </a:solidFill>
              </a:rPr>
              <a:t>8</a:t>
            </a:r>
            <a:endParaRPr lang="en-CA" altLang="zh-CN">
              <a:solidFill>
                <a:srgbClr val="FF0000"/>
              </a:solidFill>
            </a:endParaRPr>
          </a:p>
        </p:txBody>
      </p:sp>
      <p:sp>
        <p:nvSpPr>
          <p:cNvPr id="31" name="文本框 30"/>
          <p:cNvSpPr txBox="1"/>
          <p:nvPr/>
        </p:nvSpPr>
        <p:spPr>
          <a:xfrm>
            <a:off x="6426835" y="1697355"/>
            <a:ext cx="354330" cy="515620"/>
          </a:xfrm>
          <a:prstGeom prst="rect">
            <a:avLst/>
          </a:prstGeom>
          <a:solidFill>
            <a:srgbClr val="61F400"/>
          </a:solidFill>
        </p:spPr>
        <p:txBody>
          <a:bodyPr wrap="square" rtlCol="0" anchor="ctr" anchorCtr="0">
            <a:noAutofit/>
          </a:bodyPr>
          <a:p>
            <a:pPr algn="ctr"/>
            <a:r>
              <a:rPr lang="en-CA" altLang="zh-CN">
                <a:solidFill>
                  <a:srgbClr val="FF0000"/>
                </a:solidFill>
              </a:rPr>
              <a:t>1</a:t>
            </a:r>
            <a:endParaRPr lang="en-CA" altLang="zh-CN">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500" fill="hold">
                                          <p:stCondLst>
                                            <p:cond delay="0"/>
                                          </p:stCondLst>
                                        </p:cTn>
                                        <p:tgtEl>
                                          <p:spTgt spid="5"/>
                                        </p:tgtEl>
                                        <p:attrNameLst>
                                          <p:attrName>style.visibility</p:attrName>
                                        </p:attrNameLst>
                                      </p:cBhvr>
                                      <p:to>
                                        <p:strVal val="visible"/>
                                      </p:to>
                                    </p:set>
                                    <p:animEffect transition="in" filter="circle(in)">
                                      <p:cBhvr>
                                        <p:cTn id="7" dur="500"/>
                                        <p:tgtEl>
                                          <p:spTgt spid="5"/>
                                        </p:tgtEl>
                                      </p:cBhvr>
                                    </p:animEffect>
                                  </p:childTnLst>
                                </p:cTn>
                              </p:par>
                              <p:par>
                                <p:cTn id="8" presetID="22" presetClass="entr" presetSubtype="8"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left)">
                                      <p:cBhvr>
                                        <p:cTn id="10" dur="500"/>
                                        <p:tgtEl>
                                          <p:spTgt spid="11"/>
                                        </p:tgtEl>
                                      </p:cBhvr>
                                    </p:animEffect>
                                  </p:childTnLst>
                                </p:cTn>
                              </p:par>
                              <p:par>
                                <p:cTn id="11" presetID="3" presetClass="emph" presetSubtype="2" fill="hold" nodeType="withEffect">
                                  <p:stCondLst>
                                    <p:cond delay="0"/>
                                  </p:stCondLst>
                                  <p:childTnLst>
                                    <p:animClr clrSpc="rgb" dir="cw">
                                      <p:cBhvr override="childStyle">
                                        <p:cTn id="12" dur="500" fill="hold"/>
                                        <p:tgtEl>
                                          <p:spTgt spid="20">
                                            <p:txEl>
                                              <p:pRg st="0" end="0"/>
                                            </p:txEl>
                                          </p:spTgt>
                                        </p:tgtEl>
                                        <p:attrNameLst>
                                          <p:attrName>style.color</p:attrName>
                                        </p:attrNameLst>
                                      </p:cBhvr>
                                      <p:to>
                                        <a:srgbClr val="e41908"/>
                                      </p:to>
                                    </p:animClr>
                                  </p:childTnLst>
                                </p:cTn>
                              </p:par>
                              <p:par>
                                <p:cTn id="13" presetID="12" presetClass="entr" presetSubtype="4" fill="hold" grpId="1" nodeType="withEffect">
                                  <p:stCondLst>
                                    <p:cond delay="0"/>
                                  </p:stCondLst>
                                  <p:childTnLst>
                                    <p:set>
                                      <p:cBhvr>
                                        <p:cTn id="14" dur="1" fill="hold">
                                          <p:stCondLst>
                                            <p:cond delay="0"/>
                                          </p:stCondLst>
                                        </p:cTn>
                                        <p:tgtEl>
                                          <p:spTgt spid="30"/>
                                        </p:tgtEl>
                                        <p:attrNameLst>
                                          <p:attrName>style.visibility</p:attrName>
                                        </p:attrNameLst>
                                      </p:cBhvr>
                                      <p:to>
                                        <p:strVal val="visible"/>
                                      </p:to>
                                    </p:set>
                                    <p:anim calcmode="lin" valueType="num">
                                      <p:cBhvr additive="base">
                                        <p:cTn id="15" dur="500"/>
                                        <p:tgtEl>
                                          <p:spTgt spid="30"/>
                                        </p:tgtEl>
                                        <p:attrNameLst>
                                          <p:attrName>ppt_y</p:attrName>
                                        </p:attrNameLst>
                                      </p:cBhvr>
                                      <p:tavLst>
                                        <p:tav tm="0">
                                          <p:val>
                                            <p:strVal val="#ppt_y+#ppt_h*1.125000"/>
                                          </p:val>
                                        </p:tav>
                                        <p:tav tm="100000">
                                          <p:val>
                                            <p:strVal val="#ppt_y"/>
                                          </p:val>
                                        </p:tav>
                                      </p:tavLst>
                                    </p:anim>
                                    <p:animEffect transition="in" filter="wipe(up)">
                                      <p:cBhvr>
                                        <p:cTn id="16" dur="500"/>
                                        <p:tgtEl>
                                          <p:spTgt spid="30"/>
                                        </p:tgtEl>
                                      </p:cBhvr>
                                    </p:animEffect>
                                  </p:childTnLst>
                                </p:cTn>
                              </p:par>
                              <p:par>
                                <p:cTn id="17" presetID="12" presetClass="entr" presetSubtype="4" fill="hold" grpId="1" nodeType="withEffect">
                                  <p:stCondLst>
                                    <p:cond delay="0"/>
                                  </p:stCondLst>
                                  <p:childTnLst>
                                    <p:set>
                                      <p:cBhvr>
                                        <p:cTn id="18" dur="1" fill="hold">
                                          <p:stCondLst>
                                            <p:cond delay="0"/>
                                          </p:stCondLst>
                                        </p:cTn>
                                        <p:tgtEl>
                                          <p:spTgt spid="29"/>
                                        </p:tgtEl>
                                        <p:attrNameLst>
                                          <p:attrName>style.visibility</p:attrName>
                                        </p:attrNameLst>
                                      </p:cBhvr>
                                      <p:to>
                                        <p:strVal val="visible"/>
                                      </p:to>
                                    </p:set>
                                    <p:anim calcmode="lin" valueType="num">
                                      <p:cBhvr additive="base">
                                        <p:cTn id="19" dur="500"/>
                                        <p:tgtEl>
                                          <p:spTgt spid="29"/>
                                        </p:tgtEl>
                                        <p:attrNameLst>
                                          <p:attrName>ppt_y</p:attrName>
                                        </p:attrNameLst>
                                      </p:cBhvr>
                                      <p:tavLst>
                                        <p:tav tm="0">
                                          <p:val>
                                            <p:strVal val="#ppt_y+#ppt_h*1.125000"/>
                                          </p:val>
                                        </p:tav>
                                        <p:tav tm="100000">
                                          <p:val>
                                            <p:strVal val="#ppt_y"/>
                                          </p:val>
                                        </p:tav>
                                      </p:tavLst>
                                    </p:anim>
                                    <p:animEffect transition="in" filter="wipe(up)">
                                      <p:cBhvr>
                                        <p:cTn id="20" dur="500"/>
                                        <p:tgtEl>
                                          <p:spTgt spid="29"/>
                                        </p:tgtEl>
                                      </p:cBhvr>
                                    </p:animEffect>
                                  </p:childTnLst>
                                </p:cTn>
                              </p:par>
                              <p:par>
                                <p:cTn id="21" presetID="12" presetClass="entr" presetSubtype="4" fill="hold" grpId="1" nodeType="withEffect">
                                  <p:stCondLst>
                                    <p:cond delay="0"/>
                                  </p:stCondLst>
                                  <p:childTnLst>
                                    <p:set>
                                      <p:cBhvr>
                                        <p:cTn id="22" dur="1" fill="hold">
                                          <p:stCondLst>
                                            <p:cond delay="0"/>
                                          </p:stCondLst>
                                        </p:cTn>
                                        <p:tgtEl>
                                          <p:spTgt spid="31"/>
                                        </p:tgtEl>
                                        <p:attrNameLst>
                                          <p:attrName>style.visibility</p:attrName>
                                        </p:attrNameLst>
                                      </p:cBhvr>
                                      <p:to>
                                        <p:strVal val="visible"/>
                                      </p:to>
                                    </p:set>
                                    <p:anim calcmode="lin" valueType="num">
                                      <p:cBhvr additive="base">
                                        <p:cTn id="23" dur="500"/>
                                        <p:tgtEl>
                                          <p:spTgt spid="31"/>
                                        </p:tgtEl>
                                        <p:attrNameLst>
                                          <p:attrName>ppt_y</p:attrName>
                                        </p:attrNameLst>
                                      </p:cBhvr>
                                      <p:tavLst>
                                        <p:tav tm="0">
                                          <p:val>
                                            <p:strVal val="#ppt_y+#ppt_h*1.125000"/>
                                          </p:val>
                                        </p:tav>
                                        <p:tav tm="100000">
                                          <p:val>
                                            <p:strVal val="#ppt_y"/>
                                          </p:val>
                                        </p:tav>
                                      </p:tavLst>
                                    </p:anim>
                                    <p:animEffect transition="in" filter="wipe(up)">
                                      <p:cBhvr>
                                        <p:cTn id="24" dur="500"/>
                                        <p:tgtEl>
                                          <p:spTgt spid="31"/>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xit" presetSubtype="4" fill="hold" grpId="0" nodeType="clickEffect">
                                  <p:stCondLst>
                                    <p:cond delay="0"/>
                                  </p:stCondLst>
                                  <p:childTnLst>
                                    <p:anim calcmode="lin" valueType="num">
                                      <p:cBhvr additive="base">
                                        <p:cTn id="28" dur="500"/>
                                        <p:tgtEl>
                                          <p:spTgt spid="14"/>
                                        </p:tgtEl>
                                        <p:attrNameLst>
                                          <p:attrName>ppt_y</p:attrName>
                                        </p:attrNameLst>
                                      </p:cBhvr>
                                      <p:tavLst>
                                        <p:tav tm="0">
                                          <p:val>
                                            <p:strVal val="#ppt_y"/>
                                          </p:val>
                                        </p:tav>
                                        <p:tav tm="100000">
                                          <p:val>
                                            <p:strVal val="#ppt_y+#ppt_h*1.125000"/>
                                          </p:val>
                                        </p:tav>
                                      </p:tavLst>
                                    </p:anim>
                                    <p:animEffect transition="out" filter="wipe(down)">
                                      <p:cBhvr>
                                        <p:cTn id="29" dur="500"/>
                                        <p:tgtEl>
                                          <p:spTgt spid="14"/>
                                        </p:tgtEl>
                                      </p:cBhvr>
                                    </p:animEffect>
                                    <p:set>
                                      <p:cBhvr>
                                        <p:cTn id="30" dur="1" fill="hold">
                                          <p:stCondLst>
                                            <p:cond delay="499"/>
                                          </p:stCondLst>
                                        </p:cTn>
                                        <p:tgtEl>
                                          <p:spTgt spid="14"/>
                                        </p:tgtEl>
                                        <p:attrNameLst>
                                          <p:attrName>style.visibility</p:attrName>
                                        </p:attrNameLst>
                                      </p:cBhvr>
                                      <p:to>
                                        <p:strVal val="hidden"/>
                                      </p:to>
                                    </p:set>
                                  </p:childTnLst>
                                </p:cTn>
                              </p:par>
                              <p:par>
                                <p:cTn id="31" presetID="12" presetClass="exit" presetSubtype="1" fill="hold" grpId="0" nodeType="withEffect">
                                  <p:stCondLst>
                                    <p:cond delay="0"/>
                                  </p:stCondLst>
                                  <p:childTnLst>
                                    <p:anim calcmode="lin" valueType="num">
                                      <p:cBhvr additive="base">
                                        <p:cTn id="32" dur="500"/>
                                        <p:tgtEl>
                                          <p:spTgt spid="2"/>
                                        </p:tgtEl>
                                        <p:attrNameLst>
                                          <p:attrName>ppt_y</p:attrName>
                                        </p:attrNameLst>
                                      </p:cBhvr>
                                      <p:tavLst>
                                        <p:tav tm="0">
                                          <p:val>
                                            <p:strVal val="#ppt_y"/>
                                          </p:val>
                                        </p:tav>
                                        <p:tav tm="100000">
                                          <p:val>
                                            <p:strVal val="#ppt_y-#ppt_h*1.125000"/>
                                          </p:val>
                                        </p:tav>
                                      </p:tavLst>
                                    </p:anim>
                                    <p:animEffect transition="out" filter="wipe(up)">
                                      <p:cBhvr>
                                        <p:cTn id="33" dur="500"/>
                                        <p:tgtEl>
                                          <p:spTgt spid="2"/>
                                        </p:tgtEl>
                                      </p:cBhvr>
                                    </p:animEffect>
                                    <p:set>
                                      <p:cBhvr>
                                        <p:cTn id="34" dur="1" fill="hold">
                                          <p:stCondLst>
                                            <p:cond delay="499"/>
                                          </p:stCondLst>
                                        </p:cTn>
                                        <p:tgtEl>
                                          <p:spTgt spid="2"/>
                                        </p:tgtEl>
                                        <p:attrNameLst>
                                          <p:attrName>style.visibility</p:attrName>
                                        </p:attrNameLst>
                                      </p:cBhvr>
                                      <p:to>
                                        <p:strVal val="hidden"/>
                                      </p:to>
                                    </p:set>
                                  </p:childTnLst>
                                </p:cTn>
                              </p:par>
                            </p:childTnLst>
                          </p:cTn>
                        </p:par>
                        <p:par>
                          <p:cTn id="35" fill="hold">
                            <p:stCondLst>
                              <p:cond delay="500"/>
                            </p:stCondLst>
                            <p:childTnLst>
                              <p:par>
                                <p:cTn id="36" presetID="1" presetClass="entr" presetSubtype="0" fill="hold" nodeType="afterEffect">
                                  <p:stCondLst>
                                    <p:cond delay="0"/>
                                  </p:stCondLst>
                                  <p:childTnLst>
                                    <p:set>
                                      <p:cBhvr>
                                        <p:cTn id="37" dur="1" fill="hold">
                                          <p:stCondLst>
                                            <p:cond delay="0"/>
                                          </p:stCondLst>
                                        </p:cTn>
                                        <p:tgtEl>
                                          <p:spTgt spid="23"/>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4"/>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25"/>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4" grpId="0"/>
      <p:bldP spid="2" grpId="0"/>
      <p:bldP spid="21" grpId="0" animBg="1"/>
      <p:bldP spid="22" grpId="0"/>
      <p:bldP spid="24" grpId="0"/>
      <p:bldP spid="19" grpId="0" animBg="1"/>
      <p:bldP spid="30" grpId="1" bldLvl="0" animBg="1"/>
      <p:bldP spid="29" grpId="1" bldLvl="0" animBg="1"/>
      <p:bldP spid="31" grpId="1" bldLvl="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Visit cell 6</a:t>
            </a:r>
            <a:endParaRPr lang="en-CA" altLang="zh-CN"/>
          </a:p>
        </p:txBody>
      </p:sp>
      <p:graphicFrame>
        <p:nvGraphicFramePr>
          <p:cNvPr id="7" name="表格 6"/>
          <p:cNvGraphicFramePr/>
          <p:nvPr/>
        </p:nvGraphicFramePr>
        <p:xfrm>
          <a:off x="284480" y="1689100"/>
          <a:ext cx="5578475" cy="2661920"/>
        </p:xfrm>
        <a:graphic>
          <a:graphicData uri="http://schemas.openxmlformats.org/drawingml/2006/table">
            <a:tbl>
              <a:tblPr/>
              <a:tblGrid>
                <a:gridCol w="1115695"/>
                <a:gridCol w="1115695"/>
                <a:gridCol w="1115695"/>
                <a:gridCol w="1115695"/>
                <a:gridCol w="1115695"/>
              </a:tblGrid>
              <a:tr h="532130">
                <a:tc>
                  <a:txBody>
                    <a:bodyPr>
                      <a:spAutoFit/>
                    </a:bodyPr>
                    <a:p>
                      <a:pPr indent="0" algn="ctr">
                        <a:buNone/>
                      </a:pPr>
                      <a:r>
                        <a:rPr lang="en-US" sz="1800" b="0" strike="noStrike" spc="-1">
                          <a:solidFill>
                            <a:srgbClr val="000000"/>
                          </a:solidFill>
                          <a:latin typeface="Arial" panose="020B0604020202020204"/>
                        </a:rPr>
                        <a:t>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endParaRPr lang="en-US" sz="1800" b="0" strike="noStrike" spc="-1">
                        <a:solidFill>
                          <a:schemeClr val="bg1"/>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noFill/>
                  </a:tcPr>
                </a:tc>
                <a:tc>
                  <a:txBody>
                    <a:bodyPr>
                      <a:spAutoFit/>
                    </a:bodyPr>
                    <a:p>
                      <a:pPr indent="0" algn="ctr">
                        <a:buNone/>
                      </a:pPr>
                      <a:r>
                        <a:rPr lang="en-US" sz="1800" b="0" strike="noStrike" spc="-1">
                          <a:solidFill>
                            <a:srgbClr val="000000"/>
                          </a:solidFill>
                          <a:latin typeface="Arial" panose="020B0604020202020204"/>
                        </a:rPr>
                        <a:t>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2765">
                <a:tc>
                  <a:txBody>
                    <a:bodyPr>
                      <a:spAutoFit/>
                    </a:bodyPr>
                    <a:p>
                      <a:pPr indent="0" algn="ctr">
                        <a:buNone/>
                      </a:pPr>
                      <a:r>
                        <a:rPr lang="en-US" sz="1800" b="0" strike="noStrike" spc="-1">
                          <a:solidFill>
                            <a:srgbClr val="000000"/>
                          </a:solidFill>
                          <a:latin typeface="Arial" panose="020B0604020202020204"/>
                        </a:rPr>
                        <a:t>5</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6</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7</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8</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9</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spAutoFit/>
                    </a:bodyPr>
                    <a:p>
                      <a:pPr indent="0" algn="ctr">
                        <a:buNone/>
                      </a:pPr>
                      <a:r>
                        <a:rPr lang="en-US" sz="1800" b="0" strike="noStrike" spc="-1">
                          <a:solidFill>
                            <a:srgbClr val="000000"/>
                          </a:solidFill>
                          <a:latin typeface="Arial" panose="020B0604020202020204"/>
                        </a:rPr>
                        <a:t>10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13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p>
                      <a:pPr indent="0" algn="ctr">
                        <a:buNone/>
                      </a:pPr>
                      <a:r>
                        <a:rPr lang="en-US" altLang="en-US" sz="1800" b="0" strike="noStrike" spc="-1">
                          <a:solidFill>
                            <a:srgbClr val="000000"/>
                          </a:solidFill>
                          <a:latin typeface="Arial" panose="020B0604020202020204"/>
                        </a:rPr>
                        <a:t>15</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16</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17</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18</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19</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4035">
                <a:tc>
                  <a:txBody>
                    <a:bodyPr>
                      <a:spAutoFit/>
                    </a:bodyPr>
                    <a:p>
                      <a:pPr indent="0" algn="ctr">
                        <a:buNone/>
                      </a:pPr>
                      <a:r>
                        <a:rPr lang="en-US" sz="1800" b="0" strike="noStrike" spc="-1">
                          <a:solidFill>
                            <a:srgbClr val="000000"/>
                          </a:solidFill>
                          <a:latin typeface="Arial" panose="020B0604020202020204"/>
                        </a:rPr>
                        <a:t>20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FF00"/>
                    </a:solidFill>
                  </a:tcPr>
                </a:tc>
              </a:tr>
            </a:tbl>
          </a:graphicData>
        </a:graphic>
      </p:graphicFrame>
      <p:sp>
        <p:nvSpPr>
          <p:cNvPr id="17" name="文本框 16"/>
          <p:cNvSpPr txBox="1"/>
          <p:nvPr/>
        </p:nvSpPr>
        <p:spPr>
          <a:xfrm>
            <a:off x="283845" y="1322705"/>
            <a:ext cx="5579110" cy="368300"/>
          </a:xfrm>
          <a:prstGeom prst="rect">
            <a:avLst/>
          </a:prstGeom>
          <a:noFill/>
        </p:spPr>
        <p:txBody>
          <a:bodyPr wrap="square" rtlCol="0">
            <a:spAutoFit/>
          </a:bodyPr>
          <a:p>
            <a:pPr algn="ctr"/>
            <a:r>
              <a:rPr lang="en-CA" altLang="zh-CN"/>
              <a:t>Map</a:t>
            </a:r>
            <a:endParaRPr lang="en-CA" altLang="zh-CN"/>
          </a:p>
        </p:txBody>
      </p:sp>
      <p:sp>
        <p:nvSpPr>
          <p:cNvPr id="4" name="文本框 3"/>
          <p:cNvSpPr txBox="1"/>
          <p:nvPr/>
        </p:nvSpPr>
        <p:spPr>
          <a:xfrm>
            <a:off x="1409065" y="1691005"/>
            <a:ext cx="1092200" cy="522605"/>
          </a:xfrm>
          <a:prstGeom prst="rect">
            <a:avLst/>
          </a:prstGeom>
          <a:solidFill>
            <a:schemeClr val="tx1">
              <a:lumMod val="50000"/>
              <a:lumOff val="50000"/>
            </a:schemeClr>
          </a:solidFill>
        </p:spPr>
        <p:txBody>
          <a:bodyPr wrap="square" rtlCol="0" anchor="ctr" anchorCtr="0">
            <a:noAutofit/>
          </a:bodyPr>
          <a:p>
            <a:pPr algn="ctr"/>
            <a:r>
              <a:rPr lang="en-CA" altLang="zh-CN">
                <a:solidFill>
                  <a:schemeClr val="bg1"/>
                </a:solidFill>
                <a:latin typeface="Arial" panose="020B0604020202020204" pitchFamily="34" charset="0"/>
                <a:cs typeface="Arial" panose="020B0604020202020204" pitchFamily="34" charset="0"/>
              </a:rPr>
              <a:t>1</a:t>
            </a:r>
            <a:endParaRPr lang="en-CA" altLang="zh-CN">
              <a:solidFill>
                <a:schemeClr val="bg1"/>
              </a:solidFill>
              <a:latin typeface="Arial" panose="020B0604020202020204" pitchFamily="34" charset="0"/>
              <a:cs typeface="Arial" panose="020B0604020202020204" pitchFamily="34" charset="0"/>
            </a:endParaRPr>
          </a:p>
        </p:txBody>
      </p:sp>
      <p:graphicFrame>
        <p:nvGraphicFramePr>
          <p:cNvPr id="8" name="表格 7"/>
          <p:cNvGraphicFramePr/>
          <p:nvPr>
            <p:custDataLst>
              <p:tags r:id="rId1"/>
            </p:custDataLst>
          </p:nvPr>
        </p:nvGraphicFramePr>
        <p:xfrm>
          <a:off x="6419850" y="1689100"/>
          <a:ext cx="5581650" cy="2663825"/>
        </p:xfrm>
        <a:graphic>
          <a:graphicData uri="http://schemas.openxmlformats.org/drawingml/2006/table">
            <a:tbl>
              <a:tblPr firstRow="1" bandRow="1">
                <a:tableStyleId>{5C22544A-7EE6-4342-B048-85BDC9FD1C3A}</a:tableStyleId>
              </a:tblPr>
              <a:tblGrid>
                <a:gridCol w="372110"/>
                <a:gridCol w="372110"/>
                <a:gridCol w="372110"/>
                <a:gridCol w="372110"/>
                <a:gridCol w="372110"/>
                <a:gridCol w="372110"/>
                <a:gridCol w="372110"/>
                <a:gridCol w="372110"/>
                <a:gridCol w="372110"/>
                <a:gridCol w="372110"/>
                <a:gridCol w="372110"/>
                <a:gridCol w="372110"/>
                <a:gridCol w="372110"/>
                <a:gridCol w="372110"/>
                <a:gridCol w="372110"/>
              </a:tblGrid>
              <a:tr h="532765">
                <a:tc>
                  <a:txBody>
                    <a:bodyPr/>
                    <a:p>
                      <a:pPr algn="ctr">
                        <a:buNone/>
                      </a:pPr>
                      <a:r>
                        <a:rPr lang="en-CA" altLang="zh-CN" b="0">
                          <a:solidFill>
                            <a:schemeClr val="tx1"/>
                          </a:solidFill>
                        </a:rPr>
                        <a:t>1</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8</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bg1"/>
                          </a:solidFill>
                        </a:rPr>
                        <a:t>1</a:t>
                      </a:r>
                      <a:endParaRPr lang="en-CA" altLang="zh-CN" b="0">
                        <a:solidFill>
                          <a:schemeClr val="bg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bg1"/>
                          </a:solidFill>
                        </a:rPr>
                        <a:t>0</a:t>
                      </a:r>
                      <a:endParaRPr lang="en-CA" altLang="zh-CN" b="0">
                        <a:solidFill>
                          <a:schemeClr val="bg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bg1"/>
                          </a:solidFill>
                        </a:rPr>
                        <a:t>7</a:t>
                      </a:r>
                      <a:endParaRPr lang="en-CA" altLang="zh-CN" b="0">
                        <a:solidFill>
                          <a:schemeClr val="bg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r>
            </a:tbl>
          </a:graphicData>
        </a:graphic>
      </p:graphicFrame>
      <p:sp>
        <p:nvSpPr>
          <p:cNvPr id="16" name="文本框 15"/>
          <p:cNvSpPr txBox="1"/>
          <p:nvPr/>
        </p:nvSpPr>
        <p:spPr>
          <a:xfrm>
            <a:off x="6419850" y="1322705"/>
            <a:ext cx="5579110" cy="368300"/>
          </a:xfrm>
          <a:prstGeom prst="rect">
            <a:avLst/>
          </a:prstGeom>
          <a:noFill/>
        </p:spPr>
        <p:txBody>
          <a:bodyPr wrap="square" rtlCol="0">
            <a:spAutoFit/>
          </a:bodyPr>
          <a:p>
            <a:pPr algn="ctr"/>
            <a:r>
              <a:rPr lang="en-CA" altLang="zh-CN"/>
              <a:t>Closed List</a:t>
            </a:r>
            <a:endParaRPr lang="en-CA" altLang="zh-CN"/>
          </a:p>
        </p:txBody>
      </p:sp>
      <p:sp>
        <p:nvSpPr>
          <p:cNvPr id="5" name="椭圆 4"/>
          <p:cNvSpPr>
            <a:spLocks noChangeAspect="1"/>
          </p:cNvSpPr>
          <p:nvPr/>
        </p:nvSpPr>
        <p:spPr>
          <a:xfrm>
            <a:off x="2806700" y="4897120"/>
            <a:ext cx="534035" cy="534035"/>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solidFill>
                  <a:schemeClr val="tx1"/>
                </a:solidFill>
              </a:rPr>
              <a:t>0</a:t>
            </a:r>
            <a:endParaRPr lang="en-CA" altLang="zh-CN">
              <a:solidFill>
                <a:schemeClr val="tx1"/>
              </a:solidFill>
            </a:endParaRPr>
          </a:p>
        </p:txBody>
      </p:sp>
      <p:sp>
        <p:nvSpPr>
          <p:cNvPr id="9" name="文本框 8"/>
          <p:cNvSpPr txBox="1"/>
          <p:nvPr/>
        </p:nvSpPr>
        <p:spPr>
          <a:xfrm>
            <a:off x="1042035" y="4528820"/>
            <a:ext cx="4064000" cy="368300"/>
          </a:xfrm>
          <a:prstGeom prst="rect">
            <a:avLst/>
          </a:prstGeom>
          <a:noFill/>
        </p:spPr>
        <p:txBody>
          <a:bodyPr wrap="square" rtlCol="0">
            <a:spAutoFit/>
          </a:bodyPr>
          <a:p>
            <a:pPr algn="ctr"/>
            <a:r>
              <a:rPr lang="en-CA" altLang="zh-CN"/>
              <a:t>Open List - tree</a:t>
            </a:r>
            <a:endParaRPr lang="en-CA" altLang="zh-CN"/>
          </a:p>
        </p:txBody>
      </p:sp>
      <p:sp>
        <p:nvSpPr>
          <p:cNvPr id="10" name="文本框 9"/>
          <p:cNvSpPr txBox="1"/>
          <p:nvPr/>
        </p:nvSpPr>
        <p:spPr>
          <a:xfrm>
            <a:off x="7177405" y="4528820"/>
            <a:ext cx="4064000" cy="368300"/>
          </a:xfrm>
          <a:prstGeom prst="rect">
            <a:avLst/>
          </a:prstGeom>
          <a:noFill/>
        </p:spPr>
        <p:txBody>
          <a:bodyPr wrap="square" rtlCol="0">
            <a:spAutoFit/>
          </a:bodyPr>
          <a:p>
            <a:pPr algn="ctr"/>
            <a:r>
              <a:rPr lang="en-CA" altLang="zh-CN"/>
              <a:t>Open List - array</a:t>
            </a:r>
            <a:endParaRPr lang="en-CA" altLang="zh-CN"/>
          </a:p>
        </p:txBody>
      </p:sp>
      <p:graphicFrame>
        <p:nvGraphicFramePr>
          <p:cNvPr id="11" name="表格 10"/>
          <p:cNvGraphicFramePr/>
          <p:nvPr>
            <p:custDataLst>
              <p:tags r:id="rId2"/>
            </p:custDataLst>
          </p:nvPr>
        </p:nvGraphicFramePr>
        <p:xfrm>
          <a:off x="8560435" y="4897120"/>
          <a:ext cx="1300480" cy="731520"/>
        </p:xfrm>
        <a:graphic>
          <a:graphicData uri="http://schemas.openxmlformats.org/drawingml/2006/table">
            <a:tbl>
              <a:tblPr firstRow="1" bandRow="1">
                <a:tableStyleId>{5C22544A-7EE6-4342-B048-85BDC9FD1C3A}</a:tableStyleId>
              </a:tblPr>
              <a:tblGrid>
                <a:gridCol w="958850"/>
                <a:gridCol w="341630"/>
              </a:tblGrid>
              <a:tr h="365760">
                <a:tc>
                  <a:txBody>
                    <a:bodyPr/>
                    <a:p>
                      <a:pPr algn="r">
                        <a:buNone/>
                      </a:pPr>
                      <a:r>
                        <a:rPr lang="en-CA" altLang="zh-CN"/>
                        <a:t>Value</a:t>
                      </a:r>
                      <a:endParaRPr lang="en-CA" altLang="zh-CN"/>
                    </a:p>
                  </a:txBody>
                  <a:tcPr/>
                </a:tc>
                <a:tc>
                  <a:txBody>
                    <a:bodyPr/>
                    <a:p>
                      <a:pPr>
                        <a:buNone/>
                      </a:pPr>
                      <a:r>
                        <a:rPr lang="en-CA" altLang="zh-CN"/>
                        <a:t>0</a:t>
                      </a:r>
                      <a:endParaRPr lang="en-CA" altLang="zh-CN"/>
                    </a:p>
                  </a:txBody>
                  <a:tcPr/>
                </a:tc>
              </a:tr>
              <a:tr h="365760">
                <a:tc>
                  <a:txBody>
                    <a:bodyPr/>
                    <a:p>
                      <a:pPr algn="r">
                        <a:buNone/>
                      </a:pPr>
                      <a:r>
                        <a:rPr lang="en-CA" altLang="zh-CN"/>
                        <a:t>Index</a:t>
                      </a:r>
                      <a:endParaRPr lang="en-CA" altLang="zh-CN"/>
                    </a:p>
                  </a:txBody>
                  <a:tcPr/>
                </a:tc>
                <a:tc>
                  <a:txBody>
                    <a:bodyPr/>
                    <a:p>
                      <a:pPr>
                        <a:buNone/>
                      </a:pPr>
                      <a:r>
                        <a:rPr lang="en-CA" altLang="zh-CN"/>
                        <a:t>0</a:t>
                      </a:r>
                      <a:endParaRPr lang="en-CA" altLang="zh-CN"/>
                    </a:p>
                  </a:txBody>
                  <a:tcPr/>
                </a:tc>
              </a:tr>
            </a:tbl>
          </a:graphicData>
        </a:graphic>
      </p:graphicFrame>
      <p:sp>
        <p:nvSpPr>
          <p:cNvPr id="14" name="文本框 13"/>
          <p:cNvSpPr txBox="1"/>
          <p:nvPr/>
        </p:nvSpPr>
        <p:spPr>
          <a:xfrm>
            <a:off x="838200" y="5628640"/>
            <a:ext cx="10403205" cy="1047115"/>
          </a:xfrm>
          <a:prstGeom prst="rect">
            <a:avLst/>
          </a:prstGeom>
          <a:noFill/>
        </p:spPr>
        <p:txBody>
          <a:bodyPr wrap="square" rtlCol="0" anchor="ctr" anchorCtr="0">
            <a:noAutofit/>
          </a:bodyPr>
          <a:p>
            <a:pPr algn="ctr"/>
            <a:r>
              <a:rPr lang="en-CA" altLang="zh-CN" sz="2800"/>
              <a:t>Step 3 - visit bottom adjacent cell</a:t>
            </a:r>
            <a:endParaRPr lang="en-CA" altLang="zh-CN" sz="2800"/>
          </a:p>
        </p:txBody>
      </p:sp>
      <p:sp>
        <p:nvSpPr>
          <p:cNvPr id="3" name="文本框 2"/>
          <p:cNvSpPr txBox="1"/>
          <p:nvPr/>
        </p:nvSpPr>
        <p:spPr>
          <a:xfrm>
            <a:off x="7554595" y="2229485"/>
            <a:ext cx="343535" cy="522605"/>
          </a:xfrm>
          <a:prstGeom prst="rect">
            <a:avLst/>
          </a:prstGeom>
          <a:solidFill>
            <a:srgbClr val="61F400"/>
          </a:solidFill>
        </p:spPr>
        <p:txBody>
          <a:bodyPr wrap="square" rtlCol="0" anchor="ctr" anchorCtr="0">
            <a:noAutofit/>
          </a:bodyPr>
          <a:p>
            <a:pPr algn="ctr"/>
            <a:r>
              <a:rPr lang="en-CA" altLang="zh-CN">
                <a:solidFill>
                  <a:srgbClr val="FF0000"/>
                </a:solidFill>
              </a:rPr>
              <a:t>1</a:t>
            </a:r>
            <a:endParaRPr lang="en-CA" altLang="zh-CN">
              <a:solidFill>
                <a:srgbClr val="FF0000"/>
              </a:solidFill>
            </a:endParaRPr>
          </a:p>
        </p:txBody>
      </p:sp>
      <p:sp>
        <p:nvSpPr>
          <p:cNvPr id="15" name="文本框 14"/>
          <p:cNvSpPr txBox="1"/>
          <p:nvPr/>
        </p:nvSpPr>
        <p:spPr>
          <a:xfrm>
            <a:off x="7927340" y="2225675"/>
            <a:ext cx="340995" cy="528320"/>
          </a:xfrm>
          <a:prstGeom prst="rect">
            <a:avLst/>
          </a:prstGeom>
          <a:solidFill>
            <a:srgbClr val="61F400"/>
          </a:solidFill>
        </p:spPr>
        <p:txBody>
          <a:bodyPr wrap="square" rtlCol="0" anchor="ctr" anchorCtr="0">
            <a:noAutofit/>
          </a:bodyPr>
          <a:p>
            <a:pPr algn="ctr"/>
            <a:r>
              <a:rPr lang="en-CA" altLang="zh-CN">
                <a:solidFill>
                  <a:srgbClr val="FF0000"/>
                </a:solidFill>
              </a:rPr>
              <a:t>1</a:t>
            </a:r>
            <a:endParaRPr lang="en-CA" altLang="zh-CN">
              <a:solidFill>
                <a:srgbClr val="FF0000"/>
              </a:solidFill>
            </a:endParaRPr>
          </a:p>
        </p:txBody>
      </p:sp>
      <p:sp>
        <p:nvSpPr>
          <p:cNvPr id="18" name="文本框 17"/>
          <p:cNvSpPr txBox="1"/>
          <p:nvPr/>
        </p:nvSpPr>
        <p:spPr>
          <a:xfrm>
            <a:off x="8297545" y="2226310"/>
            <a:ext cx="332105" cy="527685"/>
          </a:xfrm>
          <a:prstGeom prst="rect">
            <a:avLst/>
          </a:prstGeom>
          <a:solidFill>
            <a:srgbClr val="61F400"/>
          </a:solidFill>
        </p:spPr>
        <p:txBody>
          <a:bodyPr wrap="square" rtlCol="0" anchor="ctr" anchorCtr="0">
            <a:noAutofit/>
          </a:bodyPr>
          <a:p>
            <a:pPr algn="ctr"/>
            <a:r>
              <a:rPr lang="en-CA" altLang="zh-CN">
                <a:solidFill>
                  <a:srgbClr val="FF0000"/>
                </a:solidFill>
              </a:rPr>
              <a:t>6</a:t>
            </a:r>
            <a:endParaRPr lang="en-CA" altLang="zh-CN">
              <a:solidFill>
                <a:srgbClr val="FF0000"/>
              </a:solidFill>
            </a:endParaRPr>
          </a:p>
        </p:txBody>
      </p:sp>
      <p:sp>
        <p:nvSpPr>
          <p:cNvPr id="20" name="文本框 19"/>
          <p:cNvSpPr txBox="1"/>
          <p:nvPr/>
        </p:nvSpPr>
        <p:spPr>
          <a:xfrm>
            <a:off x="1409065" y="2237105"/>
            <a:ext cx="1092200" cy="509270"/>
          </a:xfrm>
          <a:prstGeom prst="rect">
            <a:avLst/>
          </a:prstGeom>
          <a:solidFill>
            <a:srgbClr val="61F400"/>
          </a:solidFill>
        </p:spPr>
        <p:txBody>
          <a:bodyPr wrap="square" rtlCol="0" anchor="ctr" anchorCtr="0">
            <a:noAutofit/>
          </a:bodyPr>
          <a:p>
            <a:pPr algn="ctr"/>
            <a:r>
              <a:rPr lang="en-CA" altLang="zh-CN">
                <a:solidFill>
                  <a:schemeClr val="tx1"/>
                </a:solidFill>
                <a:latin typeface="Arial" panose="020B0604020202020204" pitchFamily="34" charset="0"/>
                <a:cs typeface="Arial" panose="020B0604020202020204" pitchFamily="34" charset="0"/>
              </a:rPr>
              <a:t>6</a:t>
            </a:r>
            <a:endParaRPr lang="en-CA" altLang="zh-CN">
              <a:solidFill>
                <a:schemeClr val="tx1"/>
              </a:solidFill>
              <a:latin typeface="Arial" panose="020B0604020202020204" pitchFamily="34" charset="0"/>
              <a:cs typeface="Arial" panose="020B0604020202020204" pitchFamily="34" charset="0"/>
            </a:endParaRPr>
          </a:p>
        </p:txBody>
      </p:sp>
      <p:grpSp>
        <p:nvGrpSpPr>
          <p:cNvPr id="29" name="组合 28"/>
          <p:cNvGrpSpPr/>
          <p:nvPr/>
        </p:nvGrpSpPr>
        <p:grpSpPr>
          <a:xfrm>
            <a:off x="1889125" y="5353050"/>
            <a:ext cx="995680" cy="887095"/>
            <a:chOff x="2975" y="8430"/>
            <a:chExt cx="1568" cy="1397"/>
          </a:xfrm>
        </p:grpSpPr>
        <p:sp>
          <p:nvSpPr>
            <p:cNvPr id="26" name="椭圆 25"/>
            <p:cNvSpPr>
              <a:spLocks noChangeAspect="1"/>
            </p:cNvSpPr>
            <p:nvPr/>
          </p:nvSpPr>
          <p:spPr>
            <a:xfrm>
              <a:off x="2975" y="8987"/>
              <a:ext cx="841" cy="841"/>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solidFill>
                    <a:schemeClr val="tx1"/>
                  </a:solidFill>
                </a:rPr>
                <a:t>6</a:t>
              </a:r>
              <a:endParaRPr lang="en-CA" altLang="zh-CN">
                <a:solidFill>
                  <a:schemeClr val="tx1"/>
                </a:solidFill>
              </a:endParaRPr>
            </a:p>
          </p:txBody>
        </p:sp>
        <p:cxnSp>
          <p:nvCxnSpPr>
            <p:cNvPr id="27" name="直接连接符 26"/>
            <p:cNvCxnSpPr>
              <a:stCxn id="5" idx="3"/>
              <a:endCxn id="26" idx="7"/>
            </p:cNvCxnSpPr>
            <p:nvPr/>
          </p:nvCxnSpPr>
          <p:spPr>
            <a:xfrm flipH="1">
              <a:off x="3693" y="8430"/>
              <a:ext cx="850" cy="680"/>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grpSp>
      <p:graphicFrame>
        <p:nvGraphicFramePr>
          <p:cNvPr id="28" name="表格 27"/>
          <p:cNvGraphicFramePr/>
          <p:nvPr>
            <p:custDataLst>
              <p:tags r:id="rId3"/>
            </p:custDataLst>
          </p:nvPr>
        </p:nvGraphicFramePr>
        <p:xfrm>
          <a:off x="9860915" y="4897120"/>
          <a:ext cx="305435" cy="731520"/>
        </p:xfrm>
        <a:graphic>
          <a:graphicData uri="http://schemas.openxmlformats.org/drawingml/2006/table">
            <a:tbl>
              <a:tblPr firstRow="1" bandRow="1">
                <a:tableStyleId>{5C22544A-7EE6-4342-B048-85BDC9FD1C3A}</a:tableStyleId>
              </a:tblPr>
              <a:tblGrid>
                <a:gridCol w="305435"/>
              </a:tblGrid>
              <a:tr h="365760">
                <a:tc>
                  <a:txBody>
                    <a:bodyPr/>
                    <a:p>
                      <a:pPr>
                        <a:buNone/>
                      </a:pPr>
                      <a:r>
                        <a:rPr lang="en-CA" altLang="zh-CN"/>
                        <a:t>6</a:t>
                      </a:r>
                      <a:endParaRPr lang="en-CA" altLang="zh-CN"/>
                    </a:p>
                  </a:txBody>
                  <a:tcPr/>
                </a:tc>
              </a:tr>
              <a:tr h="365760">
                <a:tc>
                  <a:txBody>
                    <a:bodyPr/>
                    <a:p>
                      <a:pPr>
                        <a:buNone/>
                      </a:pPr>
                      <a:r>
                        <a:rPr lang="en-CA" altLang="zh-CN"/>
                        <a:t>1</a:t>
                      </a:r>
                      <a:endParaRPr lang="en-CA" altLang="zh-CN"/>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p:tgtEl>
                                          <p:spTgt spid="15"/>
                                        </p:tgtEl>
                                        <p:attrNameLst>
                                          <p:attrName>ppt_y</p:attrName>
                                        </p:attrNameLst>
                                      </p:cBhvr>
                                      <p:tavLst>
                                        <p:tav tm="0">
                                          <p:val>
                                            <p:strVal val="#ppt_y+#ppt_h*1.125000"/>
                                          </p:val>
                                        </p:tav>
                                        <p:tav tm="100000">
                                          <p:val>
                                            <p:strVal val="#ppt_y"/>
                                          </p:val>
                                        </p:tav>
                                      </p:tavLst>
                                    </p:anim>
                                    <p:animEffect transition="in" filter="wipe(up)">
                                      <p:cBhvr>
                                        <p:cTn id="12" dur="500"/>
                                        <p:tgtEl>
                                          <p:spTgt spid="15"/>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p:tgtEl>
                                          <p:spTgt spid="18"/>
                                        </p:tgtEl>
                                        <p:attrNameLst>
                                          <p:attrName>ppt_y</p:attrName>
                                        </p:attrNameLst>
                                      </p:cBhvr>
                                      <p:tavLst>
                                        <p:tav tm="0">
                                          <p:val>
                                            <p:strVal val="#ppt_y+#ppt_h*1.125000"/>
                                          </p:val>
                                        </p:tav>
                                        <p:tav tm="100000">
                                          <p:val>
                                            <p:strVal val="#ppt_y"/>
                                          </p:val>
                                        </p:tav>
                                      </p:tavLst>
                                    </p:anim>
                                    <p:animEffect transition="in" filter="wipe(up)">
                                      <p:cBhvr>
                                        <p:cTn id="16" dur="500"/>
                                        <p:tgtEl>
                                          <p:spTgt spid="18"/>
                                        </p:tgtEl>
                                      </p:cBhvr>
                                    </p:animEffect>
                                  </p:childTnLst>
                                </p:cTn>
                              </p:par>
                              <p:par>
                                <p:cTn id="17" presetID="3" presetClass="emph" presetSubtype="2" fill="hold" grpId="0" nodeType="withEffect">
                                  <p:stCondLst>
                                    <p:cond delay="0"/>
                                  </p:stCondLst>
                                  <p:childTnLst>
                                    <p:animClr clrSpc="rgb" dir="cw">
                                      <p:cBhvr override="childStyle">
                                        <p:cTn id="18" dur="500" fill="hold"/>
                                        <p:tgtEl>
                                          <p:spTgt spid="20"/>
                                        </p:tgtEl>
                                        <p:attrNameLst>
                                          <p:attrName>style.color</p:attrName>
                                        </p:attrNameLst>
                                      </p:cBhvr>
                                      <p:to>
                                        <a:srgbClr val="e41908"/>
                                      </p:to>
                                    </p:animClr>
                                  </p:childTnLst>
                                </p:cTn>
                              </p:par>
                              <p:par>
                                <p:cTn id="19" presetID="22" presetClass="entr" presetSubtype="8" fill="hold"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wipe(left)">
                                      <p:cBhvr>
                                        <p:cTn id="21" dur="500"/>
                                        <p:tgtEl>
                                          <p:spTgt spid="28"/>
                                        </p:tgtEl>
                                      </p:cBhvr>
                                    </p:animEffect>
                                  </p:childTnLst>
                                </p:cTn>
                              </p:par>
                              <p:par>
                                <p:cTn id="22" presetID="22" presetClass="entr" presetSubtype="1" fill="hold" nodeType="with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wipe(up)">
                                      <p:cBhvr>
                                        <p:cTn id="2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 grpId="0" animBg="1"/>
      <p:bldP spid="18" grpId="0" animBg="1"/>
      <p:bldP spid="20"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sym typeface="+mn-ea"/>
              </a:rPr>
              <a:t>Calculate </a:t>
            </a:r>
            <a:r>
              <a:rPr lang="en-CA" altLang="zh-CN">
                <a:latin typeface="Consolas" panose="020B0609020204030204" charset="0"/>
                <a:cs typeface="Consolas" panose="020B0609020204030204" charset="0"/>
                <a:sym typeface="+mn-ea"/>
              </a:rPr>
              <a:t>f</a:t>
            </a:r>
            <a:endParaRPr lang="en-CA" altLang="zh-CN">
              <a:latin typeface="Consolas" panose="020B0609020204030204" charset="0"/>
              <a:cs typeface="Consolas" panose="020B0609020204030204" charset="0"/>
              <a:sym typeface="+mn-ea"/>
            </a:endParaRPr>
          </a:p>
        </p:txBody>
      </p:sp>
      <p:graphicFrame>
        <p:nvGraphicFramePr>
          <p:cNvPr id="7" name="表格 6"/>
          <p:cNvGraphicFramePr/>
          <p:nvPr/>
        </p:nvGraphicFramePr>
        <p:xfrm>
          <a:off x="284480" y="1689100"/>
          <a:ext cx="5578475" cy="2661920"/>
        </p:xfrm>
        <a:graphic>
          <a:graphicData uri="http://schemas.openxmlformats.org/drawingml/2006/table">
            <a:tbl>
              <a:tblPr/>
              <a:tblGrid>
                <a:gridCol w="1115695"/>
                <a:gridCol w="1115695"/>
                <a:gridCol w="1115695"/>
                <a:gridCol w="1115695"/>
                <a:gridCol w="1115695"/>
              </a:tblGrid>
              <a:tr h="532130">
                <a:tc>
                  <a:txBody>
                    <a:bodyPr>
                      <a:spAutoFit/>
                    </a:bodyPr>
                    <a:p>
                      <a:pPr indent="0" algn="ctr">
                        <a:buNone/>
                      </a:pPr>
                      <a:r>
                        <a:rPr lang="en-US" sz="1800" b="0" strike="noStrike" spc="-1">
                          <a:solidFill>
                            <a:srgbClr val="000000"/>
                          </a:solidFill>
                          <a:latin typeface="Arial" panose="020B0604020202020204"/>
                        </a:rPr>
                        <a:t>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CA" altLang="en-US" sz="1800" b="0" strike="noStrike" spc="-1">
                          <a:solidFill>
                            <a:schemeClr val="bg1"/>
                          </a:solidFill>
                          <a:latin typeface="Arial" panose="020B0604020202020204"/>
                        </a:rPr>
                        <a:t>1</a:t>
                      </a:r>
                      <a:endParaRPr lang="en-CA" altLang="en-US" sz="1800" b="0" strike="noStrike" spc="-1">
                        <a:solidFill>
                          <a:schemeClr val="bg1"/>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chemeClr val="tx1">
                        <a:lumMod val="50000"/>
                        <a:lumOff val="50000"/>
                      </a:schemeClr>
                    </a:solidFill>
                  </a:tcPr>
                </a:tc>
                <a:tc>
                  <a:txBody>
                    <a:bodyPr>
                      <a:spAutoFit/>
                    </a:bodyPr>
                    <a:p>
                      <a:pPr indent="0" algn="ctr">
                        <a:buNone/>
                      </a:pPr>
                      <a:r>
                        <a:rPr lang="en-US" sz="1800" b="0" strike="noStrike" spc="-1">
                          <a:solidFill>
                            <a:srgbClr val="000000"/>
                          </a:solidFill>
                          <a:latin typeface="Arial" panose="020B0604020202020204"/>
                        </a:rPr>
                        <a:t>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2765">
                <a:tc>
                  <a:txBody>
                    <a:bodyPr>
                      <a:spAutoFit/>
                    </a:bodyPr>
                    <a:p>
                      <a:pPr indent="0" algn="ctr">
                        <a:buNone/>
                      </a:pPr>
                      <a:r>
                        <a:rPr lang="en-US" sz="1800" b="0" strike="noStrike" spc="-1">
                          <a:solidFill>
                            <a:srgbClr val="000000"/>
                          </a:solidFill>
                          <a:latin typeface="Arial" panose="020B0604020202020204"/>
                        </a:rPr>
                        <a:t>5</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6</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7</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8</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9</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spAutoFit/>
                    </a:bodyPr>
                    <a:p>
                      <a:pPr indent="0" algn="ctr">
                        <a:buNone/>
                      </a:pPr>
                      <a:r>
                        <a:rPr lang="en-US" sz="1800" b="0" strike="noStrike" spc="-1">
                          <a:solidFill>
                            <a:srgbClr val="000000"/>
                          </a:solidFill>
                          <a:latin typeface="Arial" panose="020B0604020202020204"/>
                        </a:rPr>
                        <a:t>10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13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p>
                      <a:pPr indent="0" algn="ctr">
                        <a:buNone/>
                      </a:pPr>
                      <a:r>
                        <a:rPr lang="en-US" altLang="en-US" sz="1800" b="0" strike="noStrike" spc="-1">
                          <a:solidFill>
                            <a:srgbClr val="000000"/>
                          </a:solidFill>
                          <a:latin typeface="Arial" panose="020B0604020202020204"/>
                        </a:rPr>
                        <a:t>15</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16</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17</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18</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19</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4035">
                <a:tc>
                  <a:txBody>
                    <a:bodyPr>
                      <a:spAutoFit/>
                    </a:bodyPr>
                    <a:p>
                      <a:pPr indent="0" algn="ctr">
                        <a:buNone/>
                      </a:pPr>
                      <a:r>
                        <a:rPr lang="en-US" sz="1800" b="0" strike="noStrike" spc="-1">
                          <a:solidFill>
                            <a:srgbClr val="000000"/>
                          </a:solidFill>
                          <a:latin typeface="Arial" panose="020B0604020202020204"/>
                        </a:rPr>
                        <a:t>20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FF00"/>
                    </a:solidFill>
                  </a:tcPr>
                </a:tc>
              </a:tr>
            </a:tbl>
          </a:graphicData>
        </a:graphic>
      </p:graphicFrame>
      <p:sp>
        <p:nvSpPr>
          <p:cNvPr id="17" name="文本框 16"/>
          <p:cNvSpPr txBox="1"/>
          <p:nvPr/>
        </p:nvSpPr>
        <p:spPr>
          <a:xfrm>
            <a:off x="283845" y="1322705"/>
            <a:ext cx="5579110" cy="368300"/>
          </a:xfrm>
          <a:prstGeom prst="rect">
            <a:avLst/>
          </a:prstGeom>
          <a:noFill/>
        </p:spPr>
        <p:txBody>
          <a:bodyPr wrap="square" rtlCol="0">
            <a:spAutoFit/>
          </a:bodyPr>
          <a:p>
            <a:pPr algn="ctr"/>
            <a:r>
              <a:rPr lang="en-CA" altLang="zh-CN"/>
              <a:t>Map</a:t>
            </a:r>
            <a:endParaRPr lang="en-CA" altLang="zh-CN"/>
          </a:p>
        </p:txBody>
      </p:sp>
      <p:graphicFrame>
        <p:nvGraphicFramePr>
          <p:cNvPr id="8" name="表格 7"/>
          <p:cNvGraphicFramePr/>
          <p:nvPr>
            <p:custDataLst>
              <p:tags r:id="rId1"/>
            </p:custDataLst>
          </p:nvPr>
        </p:nvGraphicFramePr>
        <p:xfrm>
          <a:off x="6419850" y="1689100"/>
          <a:ext cx="5581650" cy="2663825"/>
        </p:xfrm>
        <a:graphic>
          <a:graphicData uri="http://schemas.openxmlformats.org/drawingml/2006/table">
            <a:tbl>
              <a:tblPr firstRow="1" bandRow="1">
                <a:tableStyleId>{5C22544A-7EE6-4342-B048-85BDC9FD1C3A}</a:tableStyleId>
              </a:tblPr>
              <a:tblGrid>
                <a:gridCol w="372110"/>
                <a:gridCol w="372110"/>
                <a:gridCol w="372110"/>
                <a:gridCol w="372110"/>
                <a:gridCol w="372110"/>
                <a:gridCol w="372110"/>
                <a:gridCol w="372110"/>
                <a:gridCol w="372110"/>
                <a:gridCol w="372110"/>
                <a:gridCol w="372110"/>
                <a:gridCol w="372110"/>
                <a:gridCol w="372110"/>
                <a:gridCol w="372110"/>
                <a:gridCol w="372110"/>
                <a:gridCol w="372110"/>
              </a:tblGrid>
              <a:tr h="532765">
                <a:tc>
                  <a:txBody>
                    <a:bodyPr/>
                    <a:p>
                      <a:pPr algn="ctr">
                        <a:buNone/>
                      </a:pPr>
                      <a:r>
                        <a:rPr lang="en-CA" altLang="zh-CN" b="0">
                          <a:solidFill>
                            <a:schemeClr val="tx1"/>
                          </a:solidFill>
                        </a:rPr>
                        <a:t>1</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b="0">
                          <a:solidFill>
                            <a:srgbClr val="FF0000"/>
                          </a:solidFill>
                        </a:rPr>
                        <a:t>1</a:t>
                      </a:r>
                      <a:endParaRPr lang="en-CA" altLang="zh-CN" b="0">
                        <a:solidFill>
                          <a:srgbClr val="FF0000"/>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rgbClr val="FF0000"/>
                          </a:solidFill>
                        </a:rPr>
                        <a:t>8</a:t>
                      </a:r>
                      <a:endParaRPr lang="en-CA" altLang="zh-CN" b="0">
                        <a:solidFill>
                          <a:srgbClr val="FF0000"/>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bg1"/>
                          </a:solidFill>
                        </a:rPr>
                        <a:t>1</a:t>
                      </a:r>
                      <a:endParaRPr lang="en-CA" altLang="zh-CN" b="0">
                        <a:solidFill>
                          <a:schemeClr val="bg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bg1"/>
                          </a:solidFill>
                        </a:rPr>
                        <a:t>0</a:t>
                      </a:r>
                      <a:endParaRPr lang="en-CA" altLang="zh-CN" b="0">
                        <a:solidFill>
                          <a:schemeClr val="bg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bg1"/>
                          </a:solidFill>
                        </a:rPr>
                        <a:t>7</a:t>
                      </a:r>
                      <a:endParaRPr lang="en-CA" altLang="zh-CN" b="0">
                        <a:solidFill>
                          <a:schemeClr val="bg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rgbClr val="FF0000"/>
                          </a:solidFill>
                        </a:rPr>
                        <a:t>1</a:t>
                      </a:r>
                      <a:endParaRPr lang="en-CA" altLang="zh-CN">
                        <a:solidFill>
                          <a:srgbClr val="FF0000"/>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rgbClr val="FF0000"/>
                          </a:solidFill>
                        </a:rPr>
                        <a:t>6</a:t>
                      </a:r>
                      <a:endParaRPr lang="en-CA" altLang="zh-CN">
                        <a:solidFill>
                          <a:srgbClr val="FF0000"/>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r>
            </a:tbl>
          </a:graphicData>
        </a:graphic>
      </p:graphicFrame>
      <p:sp>
        <p:nvSpPr>
          <p:cNvPr id="16" name="文本框 15"/>
          <p:cNvSpPr txBox="1"/>
          <p:nvPr/>
        </p:nvSpPr>
        <p:spPr>
          <a:xfrm>
            <a:off x="6419850" y="1322705"/>
            <a:ext cx="5579110" cy="368300"/>
          </a:xfrm>
          <a:prstGeom prst="rect">
            <a:avLst/>
          </a:prstGeom>
          <a:noFill/>
        </p:spPr>
        <p:txBody>
          <a:bodyPr wrap="square" rtlCol="0">
            <a:spAutoFit/>
          </a:bodyPr>
          <a:p>
            <a:pPr algn="ctr"/>
            <a:r>
              <a:rPr lang="en-CA" altLang="zh-CN"/>
              <a:t>Closed List</a:t>
            </a:r>
            <a:endParaRPr lang="en-CA" altLang="zh-CN"/>
          </a:p>
        </p:txBody>
      </p:sp>
      <p:sp>
        <p:nvSpPr>
          <p:cNvPr id="5" name="椭圆 4"/>
          <p:cNvSpPr>
            <a:spLocks noChangeAspect="1"/>
          </p:cNvSpPr>
          <p:nvPr/>
        </p:nvSpPr>
        <p:spPr>
          <a:xfrm>
            <a:off x="2806700" y="4897120"/>
            <a:ext cx="534035" cy="534035"/>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solidFill>
                  <a:schemeClr val="tx1"/>
                </a:solidFill>
              </a:rPr>
              <a:t>0</a:t>
            </a:r>
            <a:endParaRPr lang="en-CA" altLang="zh-CN">
              <a:solidFill>
                <a:schemeClr val="tx1"/>
              </a:solidFill>
            </a:endParaRPr>
          </a:p>
        </p:txBody>
      </p:sp>
      <p:sp>
        <p:nvSpPr>
          <p:cNvPr id="9" name="文本框 8"/>
          <p:cNvSpPr txBox="1"/>
          <p:nvPr/>
        </p:nvSpPr>
        <p:spPr>
          <a:xfrm>
            <a:off x="1042035" y="4528820"/>
            <a:ext cx="4064000" cy="368300"/>
          </a:xfrm>
          <a:prstGeom prst="rect">
            <a:avLst/>
          </a:prstGeom>
          <a:noFill/>
        </p:spPr>
        <p:txBody>
          <a:bodyPr wrap="square" rtlCol="0">
            <a:spAutoFit/>
          </a:bodyPr>
          <a:p>
            <a:pPr algn="ctr"/>
            <a:r>
              <a:rPr lang="en-CA" altLang="zh-CN"/>
              <a:t>Open List - tree</a:t>
            </a:r>
            <a:endParaRPr lang="en-CA" altLang="zh-CN"/>
          </a:p>
        </p:txBody>
      </p:sp>
      <p:sp>
        <p:nvSpPr>
          <p:cNvPr id="10" name="文本框 9"/>
          <p:cNvSpPr txBox="1"/>
          <p:nvPr/>
        </p:nvSpPr>
        <p:spPr>
          <a:xfrm>
            <a:off x="7177405" y="4528820"/>
            <a:ext cx="4064000" cy="368300"/>
          </a:xfrm>
          <a:prstGeom prst="rect">
            <a:avLst/>
          </a:prstGeom>
          <a:noFill/>
        </p:spPr>
        <p:txBody>
          <a:bodyPr wrap="square" rtlCol="0">
            <a:spAutoFit/>
          </a:bodyPr>
          <a:p>
            <a:pPr algn="ctr"/>
            <a:r>
              <a:rPr lang="en-CA" altLang="zh-CN"/>
              <a:t>Open List - array</a:t>
            </a:r>
            <a:endParaRPr lang="en-CA" altLang="zh-CN"/>
          </a:p>
        </p:txBody>
      </p:sp>
      <p:graphicFrame>
        <p:nvGraphicFramePr>
          <p:cNvPr id="11" name="表格 10"/>
          <p:cNvGraphicFramePr/>
          <p:nvPr>
            <p:custDataLst>
              <p:tags r:id="rId2"/>
            </p:custDataLst>
          </p:nvPr>
        </p:nvGraphicFramePr>
        <p:xfrm>
          <a:off x="8560435" y="4897120"/>
          <a:ext cx="1300480" cy="731520"/>
        </p:xfrm>
        <a:graphic>
          <a:graphicData uri="http://schemas.openxmlformats.org/drawingml/2006/table">
            <a:tbl>
              <a:tblPr firstRow="1" bandRow="1">
                <a:tableStyleId>{5C22544A-7EE6-4342-B048-85BDC9FD1C3A}</a:tableStyleId>
              </a:tblPr>
              <a:tblGrid>
                <a:gridCol w="958850"/>
                <a:gridCol w="341630"/>
              </a:tblGrid>
              <a:tr h="365760">
                <a:tc>
                  <a:txBody>
                    <a:bodyPr/>
                    <a:p>
                      <a:pPr algn="r">
                        <a:buNone/>
                      </a:pPr>
                      <a:r>
                        <a:rPr lang="en-CA" altLang="zh-CN"/>
                        <a:t>Value</a:t>
                      </a:r>
                      <a:endParaRPr lang="en-CA" altLang="zh-CN"/>
                    </a:p>
                  </a:txBody>
                  <a:tcPr/>
                </a:tc>
                <a:tc>
                  <a:txBody>
                    <a:bodyPr/>
                    <a:p>
                      <a:pPr>
                        <a:buNone/>
                      </a:pPr>
                      <a:r>
                        <a:rPr lang="en-CA" altLang="zh-CN"/>
                        <a:t>0</a:t>
                      </a:r>
                      <a:endParaRPr lang="en-CA" altLang="zh-CN"/>
                    </a:p>
                  </a:txBody>
                  <a:tcPr/>
                </a:tc>
              </a:tr>
              <a:tr h="365760">
                <a:tc>
                  <a:txBody>
                    <a:bodyPr/>
                    <a:p>
                      <a:pPr algn="r">
                        <a:buNone/>
                      </a:pPr>
                      <a:r>
                        <a:rPr lang="en-CA" altLang="zh-CN"/>
                        <a:t>Index</a:t>
                      </a:r>
                      <a:endParaRPr lang="en-CA" altLang="zh-CN"/>
                    </a:p>
                  </a:txBody>
                  <a:tcPr/>
                </a:tc>
                <a:tc>
                  <a:txBody>
                    <a:bodyPr/>
                    <a:p>
                      <a:pPr>
                        <a:buNone/>
                      </a:pPr>
                      <a:r>
                        <a:rPr lang="en-CA" altLang="zh-CN"/>
                        <a:t>0</a:t>
                      </a:r>
                      <a:endParaRPr lang="en-CA" altLang="zh-CN"/>
                    </a:p>
                  </a:txBody>
                  <a:tcPr/>
                </a:tc>
              </a:tr>
            </a:tbl>
          </a:graphicData>
        </a:graphic>
      </p:graphicFrame>
      <p:grpSp>
        <p:nvGrpSpPr>
          <p:cNvPr id="29" name="组合 28"/>
          <p:cNvGrpSpPr/>
          <p:nvPr/>
        </p:nvGrpSpPr>
        <p:grpSpPr>
          <a:xfrm>
            <a:off x="1889125" y="5353050"/>
            <a:ext cx="995680" cy="887095"/>
            <a:chOff x="2975" y="8430"/>
            <a:chExt cx="1568" cy="1397"/>
          </a:xfrm>
        </p:grpSpPr>
        <p:sp>
          <p:nvSpPr>
            <p:cNvPr id="26" name="椭圆 25"/>
            <p:cNvSpPr>
              <a:spLocks noChangeAspect="1"/>
            </p:cNvSpPr>
            <p:nvPr/>
          </p:nvSpPr>
          <p:spPr>
            <a:xfrm>
              <a:off x="2975" y="8987"/>
              <a:ext cx="841" cy="841"/>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solidFill>
                    <a:schemeClr val="tx1"/>
                  </a:solidFill>
                </a:rPr>
                <a:t>6</a:t>
              </a:r>
              <a:endParaRPr lang="en-CA" altLang="zh-CN">
                <a:solidFill>
                  <a:schemeClr val="tx1"/>
                </a:solidFill>
              </a:endParaRPr>
            </a:p>
          </p:txBody>
        </p:sp>
        <p:cxnSp>
          <p:nvCxnSpPr>
            <p:cNvPr id="27" name="直接连接符 26"/>
            <p:cNvCxnSpPr>
              <a:stCxn id="5" idx="3"/>
              <a:endCxn id="26" idx="7"/>
            </p:cNvCxnSpPr>
            <p:nvPr/>
          </p:nvCxnSpPr>
          <p:spPr>
            <a:xfrm flipH="1">
              <a:off x="3693" y="8430"/>
              <a:ext cx="850" cy="680"/>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grpSp>
      <p:graphicFrame>
        <p:nvGraphicFramePr>
          <p:cNvPr id="28" name="表格 27"/>
          <p:cNvGraphicFramePr/>
          <p:nvPr>
            <p:custDataLst>
              <p:tags r:id="rId3"/>
            </p:custDataLst>
          </p:nvPr>
        </p:nvGraphicFramePr>
        <p:xfrm>
          <a:off x="9860915" y="4897120"/>
          <a:ext cx="305435" cy="731520"/>
        </p:xfrm>
        <a:graphic>
          <a:graphicData uri="http://schemas.openxmlformats.org/drawingml/2006/table">
            <a:tbl>
              <a:tblPr firstRow="1" bandRow="1">
                <a:tableStyleId>{5C22544A-7EE6-4342-B048-85BDC9FD1C3A}</a:tableStyleId>
              </a:tblPr>
              <a:tblGrid>
                <a:gridCol w="305435"/>
              </a:tblGrid>
              <a:tr h="365760">
                <a:tc>
                  <a:txBody>
                    <a:bodyPr/>
                    <a:p>
                      <a:pPr>
                        <a:buNone/>
                      </a:pPr>
                      <a:r>
                        <a:rPr lang="en-CA" altLang="zh-CN"/>
                        <a:t>6</a:t>
                      </a:r>
                      <a:endParaRPr lang="en-CA" altLang="zh-CN"/>
                    </a:p>
                  </a:txBody>
                  <a:tcPr/>
                </a:tc>
              </a:tr>
              <a:tr h="365760">
                <a:tc>
                  <a:txBody>
                    <a:bodyPr/>
                    <a:p>
                      <a:pPr>
                        <a:buNone/>
                      </a:pPr>
                      <a:r>
                        <a:rPr lang="en-CA" altLang="zh-CN"/>
                        <a:t>1</a:t>
                      </a:r>
                      <a:endParaRPr lang="en-CA" altLang="zh-CN"/>
                    </a:p>
                  </a:txBody>
                  <a:tcPr/>
                </a:tc>
              </a:tr>
            </a:tbl>
          </a:graphicData>
        </a:graphic>
      </p:graphicFrame>
      <p:sp>
        <p:nvSpPr>
          <p:cNvPr id="19" name="文本框 18"/>
          <p:cNvSpPr txBox="1"/>
          <p:nvPr/>
        </p:nvSpPr>
        <p:spPr>
          <a:xfrm>
            <a:off x="3065780" y="5628640"/>
            <a:ext cx="6060440" cy="1047115"/>
          </a:xfrm>
          <a:prstGeom prst="rect">
            <a:avLst/>
          </a:prstGeom>
          <a:noFill/>
        </p:spPr>
        <p:txBody>
          <a:bodyPr wrap="square" rtlCol="0" anchor="ctr" anchorCtr="0">
            <a:noAutofit/>
          </a:bodyPr>
          <a:p>
            <a:pPr algn="ctr"/>
            <a:r>
              <a:rPr lang="en-CA" altLang="zh-CN" sz="2800"/>
              <a:t>Heap property not satisfied</a:t>
            </a:r>
            <a:endParaRPr lang="en-CA" altLang="zh-CN" sz="2800"/>
          </a:p>
        </p:txBody>
      </p:sp>
      <p:sp>
        <p:nvSpPr>
          <p:cNvPr id="22" name="文本框 21"/>
          <p:cNvSpPr txBox="1"/>
          <p:nvPr/>
        </p:nvSpPr>
        <p:spPr>
          <a:xfrm>
            <a:off x="3340735" y="4984750"/>
            <a:ext cx="573405" cy="368300"/>
          </a:xfrm>
          <a:prstGeom prst="rect">
            <a:avLst/>
          </a:prstGeom>
          <a:noFill/>
        </p:spPr>
        <p:txBody>
          <a:bodyPr wrap="square" rtlCol="0">
            <a:spAutoFit/>
          </a:bodyPr>
          <a:p>
            <a:r>
              <a:rPr lang="en-CA" altLang="zh-CN">
                <a:latin typeface="Consolas" panose="020B0609020204030204" charset="0"/>
                <a:cs typeface="Consolas" panose="020B0609020204030204" charset="0"/>
              </a:rPr>
              <a:t>f =</a:t>
            </a:r>
            <a:endParaRPr lang="en-CA" altLang="zh-CN">
              <a:latin typeface="Consolas" panose="020B0609020204030204" charset="0"/>
              <a:cs typeface="Consolas" panose="020B0609020204030204" charset="0"/>
            </a:endParaRPr>
          </a:p>
        </p:txBody>
      </p:sp>
      <p:sp>
        <p:nvSpPr>
          <p:cNvPr id="23" name="文本框 22"/>
          <p:cNvSpPr txBox="1"/>
          <p:nvPr/>
        </p:nvSpPr>
        <p:spPr>
          <a:xfrm>
            <a:off x="2414270" y="5784850"/>
            <a:ext cx="650875" cy="368300"/>
          </a:xfrm>
          <a:prstGeom prst="rect">
            <a:avLst/>
          </a:prstGeom>
          <a:noFill/>
        </p:spPr>
        <p:txBody>
          <a:bodyPr wrap="square" rtlCol="0">
            <a:spAutoFit/>
          </a:bodyPr>
          <a:p>
            <a:r>
              <a:rPr lang="en-CA" altLang="zh-CN">
                <a:latin typeface="Consolas" panose="020B0609020204030204" charset="0"/>
                <a:cs typeface="Consolas" panose="020B0609020204030204" charset="0"/>
              </a:rPr>
              <a:t>f =</a:t>
            </a:r>
            <a:endParaRPr lang="en-CA" altLang="zh-CN">
              <a:latin typeface="Consolas" panose="020B0609020204030204" charset="0"/>
              <a:cs typeface="Consolas" panose="020B0609020204030204" charset="0"/>
            </a:endParaRPr>
          </a:p>
        </p:txBody>
      </p:sp>
      <p:sp>
        <p:nvSpPr>
          <p:cNvPr id="3" name="文本框 2"/>
          <p:cNvSpPr txBox="1"/>
          <p:nvPr/>
        </p:nvSpPr>
        <p:spPr>
          <a:xfrm>
            <a:off x="3808730" y="4984750"/>
            <a:ext cx="1053465" cy="368300"/>
          </a:xfrm>
          <a:prstGeom prst="rect">
            <a:avLst/>
          </a:prstGeom>
          <a:noFill/>
        </p:spPr>
        <p:txBody>
          <a:bodyPr wrap="square" rtlCol="0">
            <a:spAutoFit/>
          </a:bodyPr>
          <a:p>
            <a:r>
              <a:rPr lang="en-CA" altLang="zh-CN">
                <a:latin typeface="Consolas" panose="020B0609020204030204" charset="0"/>
                <a:cs typeface="Consolas" panose="020B0609020204030204" charset="0"/>
                <a:sym typeface="+mn-ea"/>
              </a:rPr>
              <a:t>g + h</a:t>
            </a:r>
            <a:endParaRPr lang="zh-CN" altLang="en-US"/>
          </a:p>
        </p:txBody>
      </p:sp>
      <p:sp>
        <p:nvSpPr>
          <p:cNvPr id="4" name="文本框 3"/>
          <p:cNvSpPr txBox="1"/>
          <p:nvPr/>
        </p:nvSpPr>
        <p:spPr>
          <a:xfrm>
            <a:off x="2884805" y="5784850"/>
            <a:ext cx="1029335" cy="368300"/>
          </a:xfrm>
          <a:prstGeom prst="rect">
            <a:avLst/>
          </a:prstGeom>
          <a:noFill/>
        </p:spPr>
        <p:txBody>
          <a:bodyPr wrap="square" rtlCol="0">
            <a:spAutoFit/>
          </a:bodyPr>
          <a:p>
            <a:r>
              <a:rPr lang="en-CA" altLang="zh-CN">
                <a:latin typeface="Consolas" panose="020B0609020204030204" charset="0"/>
                <a:cs typeface="Consolas" panose="020B0609020204030204" charset="0"/>
                <a:sym typeface="+mn-ea"/>
              </a:rPr>
              <a:t>g + h</a:t>
            </a:r>
            <a:endParaRPr lang="zh-CN" altLang="en-US"/>
          </a:p>
        </p:txBody>
      </p:sp>
      <p:sp>
        <p:nvSpPr>
          <p:cNvPr id="6" name="文本框 5"/>
          <p:cNvSpPr txBox="1"/>
          <p:nvPr/>
        </p:nvSpPr>
        <p:spPr>
          <a:xfrm>
            <a:off x="3808730" y="4984750"/>
            <a:ext cx="1053465" cy="368300"/>
          </a:xfrm>
          <a:prstGeom prst="rect">
            <a:avLst/>
          </a:prstGeom>
          <a:noFill/>
        </p:spPr>
        <p:txBody>
          <a:bodyPr wrap="square" rtlCol="0">
            <a:spAutoFit/>
          </a:bodyPr>
          <a:p>
            <a:r>
              <a:rPr lang="en-CA" altLang="zh-CN">
                <a:latin typeface="Consolas" panose="020B0609020204030204" charset="0"/>
                <a:cs typeface="Consolas" panose="020B0609020204030204" charset="0"/>
                <a:sym typeface="+mn-ea"/>
              </a:rPr>
              <a:t>1 + 8</a:t>
            </a:r>
            <a:endParaRPr lang="zh-CN" altLang="en-US"/>
          </a:p>
        </p:txBody>
      </p:sp>
      <p:sp>
        <p:nvSpPr>
          <p:cNvPr id="12" name="文本框 11"/>
          <p:cNvSpPr txBox="1"/>
          <p:nvPr/>
        </p:nvSpPr>
        <p:spPr>
          <a:xfrm>
            <a:off x="3808730" y="4984750"/>
            <a:ext cx="1053465" cy="368300"/>
          </a:xfrm>
          <a:prstGeom prst="rect">
            <a:avLst/>
          </a:prstGeom>
          <a:noFill/>
        </p:spPr>
        <p:txBody>
          <a:bodyPr wrap="square" rtlCol="0">
            <a:spAutoFit/>
          </a:bodyPr>
          <a:p>
            <a:r>
              <a:rPr lang="en-CA" altLang="zh-CN">
                <a:latin typeface="Consolas" panose="020B0609020204030204" charset="0"/>
                <a:cs typeface="Consolas" panose="020B0609020204030204" charset="0"/>
                <a:sym typeface="+mn-ea"/>
              </a:rPr>
              <a:t>9</a:t>
            </a:r>
            <a:endParaRPr lang="zh-CN" altLang="en-US"/>
          </a:p>
        </p:txBody>
      </p:sp>
      <p:sp>
        <p:nvSpPr>
          <p:cNvPr id="13" name="文本框 12"/>
          <p:cNvSpPr txBox="1"/>
          <p:nvPr/>
        </p:nvSpPr>
        <p:spPr>
          <a:xfrm>
            <a:off x="2884805" y="5784850"/>
            <a:ext cx="1053465" cy="368300"/>
          </a:xfrm>
          <a:prstGeom prst="rect">
            <a:avLst/>
          </a:prstGeom>
          <a:noFill/>
        </p:spPr>
        <p:txBody>
          <a:bodyPr wrap="square" rtlCol="0">
            <a:spAutoFit/>
          </a:bodyPr>
          <a:p>
            <a:r>
              <a:rPr lang="en-CA" altLang="zh-CN">
                <a:latin typeface="Consolas" panose="020B0609020204030204" charset="0"/>
                <a:cs typeface="Consolas" panose="020B0609020204030204" charset="0"/>
                <a:sym typeface="+mn-ea"/>
              </a:rPr>
              <a:t>1 + 6</a:t>
            </a:r>
            <a:endParaRPr lang="zh-CN" altLang="en-US"/>
          </a:p>
        </p:txBody>
      </p:sp>
      <p:sp>
        <p:nvSpPr>
          <p:cNvPr id="14" name="文本框 13"/>
          <p:cNvSpPr txBox="1"/>
          <p:nvPr/>
        </p:nvSpPr>
        <p:spPr>
          <a:xfrm>
            <a:off x="2884805" y="5784850"/>
            <a:ext cx="1053465" cy="368300"/>
          </a:xfrm>
          <a:prstGeom prst="rect">
            <a:avLst/>
          </a:prstGeom>
          <a:noFill/>
        </p:spPr>
        <p:txBody>
          <a:bodyPr wrap="square" rtlCol="0">
            <a:spAutoFit/>
          </a:bodyPr>
          <a:p>
            <a:r>
              <a:rPr lang="en-CA" altLang="zh-CN">
                <a:latin typeface="Consolas" panose="020B0609020204030204" charset="0"/>
                <a:cs typeface="Consolas" panose="020B0609020204030204" charset="0"/>
                <a:sym typeface="+mn-ea"/>
              </a:rPr>
              <a:t>7</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2" fill="hold" grpId="0" nodeType="clickEffect">
                                  <p:stCondLst>
                                    <p:cond delay="0"/>
                                  </p:stCondLst>
                                  <p:childTnLst>
                                    <p:animEffect transition="out" filter="wipe(righ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22" presetClass="exit" presetSubtype="2" fill="hold" grpId="0" nodeType="withEffect">
                                  <p:stCondLst>
                                    <p:cond delay="0"/>
                                  </p:stCondLst>
                                  <p:childTnLst>
                                    <p:animEffect transition="out" filter="wipe(right)">
                                      <p:cBhvr>
                                        <p:cTn id="9" dur="500"/>
                                        <p:tgtEl>
                                          <p:spTgt spid="4"/>
                                        </p:tgtEl>
                                      </p:cBhvr>
                                    </p:animEffect>
                                    <p:set>
                                      <p:cBhvr>
                                        <p:cTn id="10" dur="1" fill="hold">
                                          <p:stCondLst>
                                            <p:cond delay="499"/>
                                          </p:stCondLst>
                                        </p:cTn>
                                        <p:tgtEl>
                                          <p:spTgt spid="4"/>
                                        </p:tgtEl>
                                        <p:attrNameLst>
                                          <p:attrName>style.visibility</p:attrName>
                                        </p:attrNameLst>
                                      </p:cBhvr>
                                      <p:to>
                                        <p:strVal val="hidden"/>
                                      </p:to>
                                    </p:se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left)">
                                      <p:cBhvr>
                                        <p:cTn id="14" dur="500"/>
                                        <p:tgtEl>
                                          <p:spTgt spid="6"/>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xit" presetSubtype="2" fill="hold" grpId="1" nodeType="clickEffect">
                                  <p:stCondLst>
                                    <p:cond delay="0"/>
                                  </p:stCondLst>
                                  <p:childTnLst>
                                    <p:animEffect transition="out" filter="wipe(right)">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par>
                                <p:cTn id="23" presetID="22" presetClass="exit" presetSubtype="2" fill="hold" grpId="1" nodeType="withEffect">
                                  <p:stCondLst>
                                    <p:cond delay="0"/>
                                  </p:stCondLst>
                                  <p:childTnLst>
                                    <p:animEffect transition="out" filter="wipe(right)">
                                      <p:cBhvr>
                                        <p:cTn id="24" dur="500"/>
                                        <p:tgtEl>
                                          <p:spTgt spid="13"/>
                                        </p:tgtEl>
                                      </p:cBhvr>
                                    </p:animEffect>
                                    <p:set>
                                      <p:cBhvr>
                                        <p:cTn id="25" dur="1" fill="hold">
                                          <p:stCondLst>
                                            <p:cond delay="499"/>
                                          </p:stCondLst>
                                        </p:cTn>
                                        <p:tgtEl>
                                          <p:spTgt spid="13"/>
                                        </p:tgtEl>
                                        <p:attrNameLst>
                                          <p:attrName>style.visibility</p:attrName>
                                        </p:attrNameLst>
                                      </p:cBhvr>
                                      <p:to>
                                        <p:strVal val="hidden"/>
                                      </p:to>
                                    </p:se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left)">
                                      <p:cBhvr>
                                        <p:cTn id="29" dur="500"/>
                                        <p:tgtEl>
                                          <p:spTgt spid="12"/>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left)">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wipe(left)">
                                      <p:cBhvr>
                                        <p:cTn id="3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3" grpId="0"/>
      <p:bldP spid="6" grpId="0"/>
      <p:bldP spid="6" grpId="1"/>
      <p:bldP spid="12" grpId="0"/>
      <p:bldP spid="13" grpId="0"/>
      <p:bldP spid="13" grpId="1"/>
      <p:bldP spid="14" grpId="0"/>
      <p:bldP spid="4"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sym typeface="+mn-ea"/>
              </a:rPr>
              <a:t>Heapify</a:t>
            </a:r>
            <a:endParaRPr lang="zh-CN" altLang="en-US"/>
          </a:p>
        </p:txBody>
      </p:sp>
      <p:sp>
        <p:nvSpPr>
          <p:cNvPr id="9" name="文本框 8"/>
          <p:cNvSpPr txBox="1"/>
          <p:nvPr/>
        </p:nvSpPr>
        <p:spPr>
          <a:xfrm>
            <a:off x="838200" y="2432685"/>
            <a:ext cx="4064000" cy="460375"/>
          </a:xfrm>
          <a:prstGeom prst="rect">
            <a:avLst/>
          </a:prstGeom>
          <a:noFill/>
        </p:spPr>
        <p:txBody>
          <a:bodyPr wrap="square" rtlCol="0">
            <a:spAutoFit/>
          </a:bodyPr>
          <a:p>
            <a:pPr algn="ctr"/>
            <a:r>
              <a:rPr lang="en-CA" altLang="zh-CN" sz="2400"/>
              <a:t>Open List - tree</a:t>
            </a:r>
            <a:endParaRPr lang="en-CA" altLang="zh-CN" sz="2400"/>
          </a:p>
        </p:txBody>
      </p:sp>
      <p:sp>
        <p:nvSpPr>
          <p:cNvPr id="10" name="文本框 9"/>
          <p:cNvSpPr txBox="1"/>
          <p:nvPr/>
        </p:nvSpPr>
        <p:spPr>
          <a:xfrm>
            <a:off x="7177405" y="2432685"/>
            <a:ext cx="4064000" cy="460375"/>
          </a:xfrm>
          <a:prstGeom prst="rect">
            <a:avLst/>
          </a:prstGeom>
          <a:noFill/>
        </p:spPr>
        <p:txBody>
          <a:bodyPr wrap="square" rtlCol="0">
            <a:spAutoFit/>
          </a:bodyPr>
          <a:p>
            <a:pPr algn="ctr"/>
            <a:r>
              <a:rPr lang="en-CA" altLang="zh-CN" sz="2400"/>
              <a:t>Open List - array</a:t>
            </a:r>
            <a:endParaRPr lang="en-CA" altLang="zh-CN" sz="2400"/>
          </a:p>
        </p:txBody>
      </p:sp>
      <p:graphicFrame>
        <p:nvGraphicFramePr>
          <p:cNvPr id="11" name="表格 10"/>
          <p:cNvGraphicFramePr/>
          <p:nvPr>
            <p:custDataLst>
              <p:tags r:id="rId1"/>
            </p:custDataLst>
          </p:nvPr>
        </p:nvGraphicFramePr>
        <p:xfrm>
          <a:off x="8369935" y="4005580"/>
          <a:ext cx="1714077" cy="1574800"/>
        </p:xfrm>
        <a:graphic>
          <a:graphicData uri="http://schemas.openxmlformats.org/drawingml/2006/table">
            <a:tbl>
              <a:tblPr firstRow="1" bandRow="1">
                <a:tableStyleId>{5C22544A-7EE6-4342-B048-85BDC9FD1C3A}</a:tableStyleId>
              </a:tblPr>
              <a:tblGrid>
                <a:gridCol w="934297"/>
                <a:gridCol w="389890"/>
                <a:gridCol w="389890"/>
              </a:tblGrid>
              <a:tr h="787400">
                <a:tc>
                  <a:txBody>
                    <a:bodyPr/>
                    <a:p>
                      <a:pPr algn="r">
                        <a:buNone/>
                      </a:pPr>
                      <a:r>
                        <a:rPr lang="en-CA" altLang="zh-CN" sz="2400"/>
                        <a:t>Value</a:t>
                      </a:r>
                      <a:endParaRPr lang="en-CA" altLang="zh-CN" sz="2400"/>
                    </a:p>
                  </a:txBody>
                  <a:tcPr anchor="ctr" anchorCtr="0"/>
                </a:tc>
                <a:tc>
                  <a:txBody>
                    <a:bodyPr/>
                    <a:p>
                      <a:pPr algn="r">
                        <a:buNone/>
                      </a:pPr>
                      <a:endParaRPr lang="en-CA" altLang="zh-CN" sz="2400"/>
                    </a:p>
                  </a:txBody>
                  <a:tcPr anchor="ctr" anchorCtr="0"/>
                </a:tc>
                <a:tc>
                  <a:txBody>
                    <a:bodyPr/>
                    <a:p>
                      <a:pPr algn="r">
                        <a:buNone/>
                      </a:pPr>
                      <a:endParaRPr lang="en-CA" altLang="zh-CN" sz="2400"/>
                    </a:p>
                  </a:txBody>
                  <a:tcPr anchor="ctr" anchorCtr="0"/>
                </a:tc>
              </a:tr>
              <a:tr h="787400">
                <a:tc>
                  <a:txBody>
                    <a:bodyPr/>
                    <a:p>
                      <a:pPr algn="r">
                        <a:buNone/>
                      </a:pPr>
                      <a:r>
                        <a:rPr lang="en-CA" altLang="zh-CN" sz="2400"/>
                        <a:t>Index</a:t>
                      </a:r>
                      <a:endParaRPr lang="en-CA" altLang="zh-CN" sz="2400"/>
                    </a:p>
                  </a:txBody>
                  <a:tcPr anchor="ctr" anchorCtr="0"/>
                </a:tc>
                <a:tc>
                  <a:txBody>
                    <a:bodyPr/>
                    <a:p>
                      <a:pPr algn="ctr">
                        <a:buNone/>
                      </a:pPr>
                      <a:r>
                        <a:rPr lang="en-CA" altLang="zh-CN" sz="2400"/>
                        <a:t>0</a:t>
                      </a:r>
                      <a:endParaRPr lang="en-CA" altLang="zh-CN" sz="2400"/>
                    </a:p>
                  </a:txBody>
                  <a:tcPr anchor="ctr" anchorCtr="0"/>
                </a:tc>
                <a:tc>
                  <a:txBody>
                    <a:bodyPr/>
                    <a:p>
                      <a:pPr algn="ctr">
                        <a:buNone/>
                      </a:pPr>
                      <a:r>
                        <a:rPr lang="en-CA" altLang="zh-CN" sz="2400"/>
                        <a:t>1</a:t>
                      </a:r>
                      <a:endParaRPr lang="en-CA" altLang="zh-CN" sz="2400"/>
                    </a:p>
                  </a:txBody>
                  <a:tcPr anchor="ctr" anchorCtr="0"/>
                </a:tc>
              </a:tr>
            </a:tbl>
          </a:graphicData>
        </a:graphic>
      </p:graphicFrame>
      <p:cxnSp>
        <p:nvCxnSpPr>
          <p:cNvPr id="27" name="直接连接符 26"/>
          <p:cNvCxnSpPr/>
          <p:nvPr>
            <p:custDataLst>
              <p:tags r:id="rId2"/>
            </p:custDataLst>
          </p:nvPr>
        </p:nvCxnSpPr>
        <p:spPr>
          <a:xfrm flipH="1">
            <a:off x="1908810" y="4254500"/>
            <a:ext cx="1267460" cy="1014095"/>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grpSp>
        <p:nvGrpSpPr>
          <p:cNvPr id="8" name="组合 7"/>
          <p:cNvGrpSpPr/>
          <p:nvPr/>
        </p:nvGrpSpPr>
        <p:grpSpPr>
          <a:xfrm>
            <a:off x="2992755" y="3183890"/>
            <a:ext cx="3430270" cy="1253490"/>
            <a:chOff x="4713" y="3846"/>
            <a:chExt cx="5402" cy="1974"/>
          </a:xfrm>
        </p:grpSpPr>
        <p:sp>
          <p:nvSpPr>
            <p:cNvPr id="5" name="椭圆 4"/>
            <p:cNvSpPr>
              <a:spLocks noChangeAspect="1"/>
            </p:cNvSpPr>
            <p:nvPr>
              <p:custDataLst>
                <p:tags r:id="rId3"/>
              </p:custDataLst>
            </p:nvPr>
          </p:nvSpPr>
          <p:spPr>
            <a:xfrm>
              <a:off x="4713" y="3846"/>
              <a:ext cx="1975" cy="1975"/>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sz="3200">
                  <a:solidFill>
                    <a:schemeClr val="tx1"/>
                  </a:solidFill>
                </a:rPr>
                <a:t>0</a:t>
              </a:r>
              <a:endParaRPr lang="en-CA" altLang="zh-CN" sz="3200">
                <a:solidFill>
                  <a:schemeClr val="tx1"/>
                </a:solidFill>
              </a:endParaRPr>
            </a:p>
          </p:txBody>
        </p:sp>
        <p:sp>
          <p:nvSpPr>
            <p:cNvPr id="22" name="文本框 21"/>
            <p:cNvSpPr txBox="1"/>
            <p:nvPr>
              <p:custDataLst>
                <p:tags r:id="rId4"/>
              </p:custDataLst>
            </p:nvPr>
          </p:nvSpPr>
          <p:spPr>
            <a:xfrm>
              <a:off x="6689" y="4415"/>
              <a:ext cx="3426" cy="725"/>
            </a:xfrm>
            <a:prstGeom prst="rect">
              <a:avLst/>
            </a:prstGeom>
            <a:noFill/>
          </p:spPr>
          <p:txBody>
            <a:bodyPr wrap="square" rtlCol="0">
              <a:spAutoFit/>
            </a:bodyPr>
            <a:p>
              <a:r>
                <a:rPr lang="en-CA" altLang="zh-CN" sz="2400">
                  <a:latin typeface="Consolas" panose="020B0609020204030204" charset="0"/>
                  <a:cs typeface="Consolas" panose="020B0609020204030204" charset="0"/>
                </a:rPr>
                <a:t>f = 9</a:t>
              </a:r>
              <a:endParaRPr lang="en-CA" altLang="zh-CN" sz="2400">
                <a:latin typeface="Consolas" panose="020B0609020204030204" charset="0"/>
                <a:cs typeface="Consolas" panose="020B0609020204030204" charset="0"/>
              </a:endParaRPr>
            </a:p>
          </p:txBody>
        </p:sp>
      </p:grpSp>
      <p:grpSp>
        <p:nvGrpSpPr>
          <p:cNvPr id="7" name="组合 6"/>
          <p:cNvGrpSpPr/>
          <p:nvPr/>
        </p:nvGrpSpPr>
        <p:grpSpPr>
          <a:xfrm>
            <a:off x="838200" y="5085080"/>
            <a:ext cx="3753485" cy="1253490"/>
            <a:chOff x="1320" y="6840"/>
            <a:chExt cx="5911" cy="1974"/>
          </a:xfrm>
        </p:grpSpPr>
        <p:sp>
          <p:nvSpPr>
            <p:cNvPr id="26" name="椭圆 25"/>
            <p:cNvSpPr>
              <a:spLocks noChangeAspect="1"/>
            </p:cNvSpPr>
            <p:nvPr>
              <p:custDataLst>
                <p:tags r:id="rId5"/>
              </p:custDataLst>
            </p:nvPr>
          </p:nvSpPr>
          <p:spPr>
            <a:xfrm>
              <a:off x="1320" y="6840"/>
              <a:ext cx="1975" cy="1975"/>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sz="3200">
                  <a:solidFill>
                    <a:schemeClr val="tx1"/>
                  </a:solidFill>
                </a:rPr>
                <a:t>6</a:t>
              </a:r>
              <a:endParaRPr lang="en-CA" altLang="zh-CN" sz="3200">
                <a:solidFill>
                  <a:schemeClr val="tx1"/>
                </a:solidFill>
              </a:endParaRPr>
            </a:p>
          </p:txBody>
        </p:sp>
        <p:sp>
          <p:nvSpPr>
            <p:cNvPr id="23" name="文本框 22"/>
            <p:cNvSpPr txBox="1"/>
            <p:nvPr>
              <p:custDataLst>
                <p:tags r:id="rId6"/>
              </p:custDataLst>
            </p:nvPr>
          </p:nvSpPr>
          <p:spPr>
            <a:xfrm>
              <a:off x="3295" y="7364"/>
              <a:ext cx="3937" cy="926"/>
            </a:xfrm>
            <a:prstGeom prst="rect">
              <a:avLst/>
            </a:prstGeom>
            <a:noFill/>
          </p:spPr>
          <p:txBody>
            <a:bodyPr wrap="square" rtlCol="0">
              <a:noAutofit/>
            </a:bodyPr>
            <a:p>
              <a:r>
                <a:rPr lang="en-CA" altLang="zh-CN" sz="2400">
                  <a:latin typeface="Consolas" panose="020B0609020204030204" charset="0"/>
                  <a:cs typeface="Consolas" panose="020B0609020204030204" charset="0"/>
                </a:rPr>
                <a:t>f = 7</a:t>
              </a:r>
              <a:endParaRPr lang="en-CA" altLang="zh-CN" sz="2400">
                <a:latin typeface="Consolas" panose="020B0609020204030204" charset="0"/>
                <a:cs typeface="Consolas" panose="020B0609020204030204" charset="0"/>
              </a:endParaRPr>
            </a:p>
          </p:txBody>
        </p:sp>
      </p:grpSp>
      <p:sp>
        <p:nvSpPr>
          <p:cNvPr id="25" name="文本框 24"/>
          <p:cNvSpPr txBox="1"/>
          <p:nvPr/>
        </p:nvSpPr>
        <p:spPr>
          <a:xfrm>
            <a:off x="838200" y="1691005"/>
            <a:ext cx="10515600" cy="460375"/>
          </a:xfrm>
          <a:prstGeom prst="rect">
            <a:avLst/>
          </a:prstGeom>
          <a:noFill/>
        </p:spPr>
        <p:txBody>
          <a:bodyPr wrap="square" rtlCol="0">
            <a:spAutoFit/>
          </a:bodyPr>
          <a:p>
            <a:r>
              <a:rPr lang="en-CA" altLang="zh-CN" sz="2400"/>
              <a:t>Re-arrange elements in the open list such that it satisfies the heap property again</a:t>
            </a:r>
            <a:endParaRPr lang="en-CA" altLang="zh-CN" sz="2400"/>
          </a:p>
        </p:txBody>
      </p:sp>
      <p:sp>
        <p:nvSpPr>
          <p:cNvPr id="3" name="文本框 2"/>
          <p:cNvSpPr txBox="1"/>
          <p:nvPr/>
        </p:nvSpPr>
        <p:spPr>
          <a:xfrm>
            <a:off x="9332595" y="4005580"/>
            <a:ext cx="333375" cy="756285"/>
          </a:xfrm>
          <a:prstGeom prst="rect">
            <a:avLst/>
          </a:prstGeom>
          <a:noFill/>
        </p:spPr>
        <p:txBody>
          <a:bodyPr wrap="square" rtlCol="0" anchor="ctr" anchorCtr="0">
            <a:noAutofit/>
          </a:bodyPr>
          <a:p>
            <a:pPr algn="ctr"/>
            <a:r>
              <a:rPr lang="en-CA" altLang="zh-CN" sz="2400">
                <a:solidFill>
                  <a:schemeClr val="bg1"/>
                </a:solidFill>
              </a:rPr>
              <a:t>0</a:t>
            </a:r>
            <a:endParaRPr lang="en-CA" altLang="zh-CN" sz="2400">
              <a:solidFill>
                <a:schemeClr val="bg1"/>
              </a:solidFill>
            </a:endParaRPr>
          </a:p>
        </p:txBody>
      </p:sp>
      <p:sp>
        <p:nvSpPr>
          <p:cNvPr id="4" name="文本框 3"/>
          <p:cNvSpPr txBox="1"/>
          <p:nvPr/>
        </p:nvSpPr>
        <p:spPr>
          <a:xfrm>
            <a:off x="9721850" y="4005580"/>
            <a:ext cx="333375" cy="756285"/>
          </a:xfrm>
          <a:prstGeom prst="rect">
            <a:avLst/>
          </a:prstGeom>
          <a:noFill/>
        </p:spPr>
        <p:txBody>
          <a:bodyPr wrap="square" rtlCol="0" anchor="ctr" anchorCtr="0">
            <a:noAutofit/>
          </a:bodyPr>
          <a:p>
            <a:pPr algn="ctr"/>
            <a:r>
              <a:rPr lang="en-CA" altLang="zh-CN" sz="2400">
                <a:solidFill>
                  <a:schemeClr val="bg1"/>
                </a:solidFill>
              </a:rPr>
              <a:t>6</a:t>
            </a:r>
            <a:endParaRPr lang="en-CA" altLang="zh-CN" sz="240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0130208 0.00425926 L -0.17349 0.280556 " pathEditMode="relative" rAng="0" ptsTypes="">
                                      <p:cBhvr>
                                        <p:cTn id="6" dur="1000" fill="hold"/>
                                        <p:tgtEl>
                                          <p:spTgt spid="8"/>
                                        </p:tgtEl>
                                        <p:attrNameLst>
                                          <p:attrName>ppt_x</p:attrName>
                                          <p:attrName>ppt_y</p:attrName>
                                        </p:attrNameLst>
                                      </p:cBhvr>
                                      <p:rCtr x="-89" y="143"/>
                                    </p:animMotion>
                                  </p:childTnLst>
                                </p:cTn>
                              </p:par>
                              <p:par>
                                <p:cTn id="7" presetID="0" presetClass="path" presetSubtype="0" accel="50000" decel="50000" fill="hold" nodeType="withEffect">
                                  <p:stCondLst>
                                    <p:cond delay="0"/>
                                  </p:stCondLst>
                                  <p:childTnLst>
                                    <p:animMotion origin="layout" path="M 0 0 L 0.174688 -0.280463 " pathEditMode="relative" ptsTypes="">
                                      <p:cBhvr>
                                        <p:cTn id="8" dur="1000" fill="hold"/>
                                        <p:tgtEl>
                                          <p:spTgt spid="7"/>
                                        </p:tgtEl>
                                        <p:attrNameLst>
                                          <p:attrName>ppt_x</p:attrName>
                                          <p:attrName>ppt_y</p:attrName>
                                        </p:attrNameLst>
                                      </p:cBhvr>
                                    </p:animMotion>
                                  </p:childTnLst>
                                </p:cTn>
                              </p:par>
                              <p:par>
                                <p:cTn id="9" presetID="0" presetClass="path" presetSubtype="0" accel="50000" decel="50000" fill="hold" grpId="0" nodeType="withEffect">
                                  <p:stCondLst>
                                    <p:cond delay="0"/>
                                  </p:stCondLst>
                                  <p:childTnLst>
                                    <p:animMotion origin="layout" path="M 0 0 L 0.0309896 0 " pathEditMode="relative" ptsTypes="">
                                      <p:cBhvr>
                                        <p:cTn id="10" dur="1000" fill="hold"/>
                                        <p:tgtEl>
                                          <p:spTgt spid="3"/>
                                        </p:tgtEl>
                                        <p:attrNameLst>
                                          <p:attrName>ppt_x</p:attrName>
                                          <p:attrName>ppt_y</p:attrName>
                                        </p:attrNameLst>
                                      </p:cBhvr>
                                    </p:animMotion>
                                  </p:childTnLst>
                                </p:cTn>
                              </p:par>
                              <p:par>
                                <p:cTn id="11" presetID="0" presetClass="path" presetSubtype="0" accel="50000" decel="50000" fill="hold" grpId="0" nodeType="withEffect">
                                  <p:stCondLst>
                                    <p:cond delay="0"/>
                                  </p:stCondLst>
                                  <p:childTnLst>
                                    <p:animMotion origin="layout" path="M -0.00104167 0.00148148 L -0.0320312 0.00138889 " pathEditMode="relative" rAng="0" ptsTypes="">
                                      <p:cBhvr>
                                        <p:cTn id="12" dur="1000" fill="hold"/>
                                        <p:tgtEl>
                                          <p:spTgt spid="4"/>
                                        </p:tgtEl>
                                        <p:attrNameLst>
                                          <p:attrName>ppt_x</p:attrName>
                                          <p:attrName>ppt_y</p:attrName>
                                        </p:attrNameLst>
                                      </p:cBhvr>
                                      <p:rCtr x="26" y="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 name="文本框 14"/>
          <p:cNvSpPr txBox="1"/>
          <p:nvPr/>
        </p:nvSpPr>
        <p:spPr>
          <a:xfrm>
            <a:off x="838200" y="5628640"/>
            <a:ext cx="10403205" cy="1047115"/>
          </a:xfrm>
          <a:prstGeom prst="rect">
            <a:avLst/>
          </a:prstGeom>
          <a:noFill/>
        </p:spPr>
        <p:txBody>
          <a:bodyPr wrap="square" rtlCol="0" anchor="ctr" anchorCtr="0">
            <a:noAutofit/>
          </a:bodyPr>
          <a:p>
            <a:pPr algn="ctr"/>
            <a:r>
              <a:rPr lang="en-CA" altLang="zh-CN" sz="2800"/>
              <a:t>Remove cell 6 from open list</a:t>
            </a:r>
            <a:endParaRPr lang="en-CA" altLang="zh-CN" sz="2800"/>
          </a:p>
        </p:txBody>
      </p:sp>
      <p:sp>
        <p:nvSpPr>
          <p:cNvPr id="2" name="标题 1"/>
          <p:cNvSpPr>
            <a:spLocks noGrp="1"/>
          </p:cNvSpPr>
          <p:nvPr>
            <p:ph type="title"/>
          </p:nvPr>
        </p:nvSpPr>
        <p:spPr/>
        <p:txBody>
          <a:bodyPr/>
          <a:p>
            <a:r>
              <a:rPr lang="en-CA" altLang="zh-CN">
                <a:sym typeface="+mn-ea"/>
              </a:rPr>
              <a:t>Expand cell 6</a:t>
            </a:r>
            <a:endParaRPr lang="en-CA" altLang="zh-CN"/>
          </a:p>
        </p:txBody>
      </p:sp>
      <p:graphicFrame>
        <p:nvGraphicFramePr>
          <p:cNvPr id="7" name="表格 6"/>
          <p:cNvGraphicFramePr/>
          <p:nvPr/>
        </p:nvGraphicFramePr>
        <p:xfrm>
          <a:off x="284480" y="1689100"/>
          <a:ext cx="5578475" cy="2661920"/>
        </p:xfrm>
        <a:graphic>
          <a:graphicData uri="http://schemas.openxmlformats.org/drawingml/2006/table">
            <a:tbl>
              <a:tblPr/>
              <a:tblGrid>
                <a:gridCol w="1115695"/>
                <a:gridCol w="1115695"/>
                <a:gridCol w="1115695"/>
                <a:gridCol w="1115695"/>
                <a:gridCol w="1115695"/>
              </a:tblGrid>
              <a:tr h="532130">
                <a:tc>
                  <a:txBody>
                    <a:bodyPr>
                      <a:spAutoFit/>
                    </a:bodyPr>
                    <a:p>
                      <a:pPr indent="0" algn="ctr">
                        <a:buNone/>
                      </a:pPr>
                      <a:r>
                        <a:rPr lang="en-US" sz="1800" b="0" strike="noStrike" spc="-1">
                          <a:solidFill>
                            <a:srgbClr val="000000"/>
                          </a:solidFill>
                          <a:latin typeface="Arial" panose="020B0604020202020204"/>
                        </a:rPr>
                        <a:t>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CA" altLang="en-US" sz="1800" b="0" strike="noStrike" spc="-1">
                          <a:solidFill>
                            <a:schemeClr val="bg1"/>
                          </a:solidFill>
                          <a:latin typeface="Arial" panose="020B0604020202020204"/>
                        </a:rPr>
                        <a:t>1</a:t>
                      </a:r>
                      <a:endParaRPr lang="en-CA" altLang="en-US" sz="1800" b="0" strike="noStrike" spc="-1">
                        <a:solidFill>
                          <a:schemeClr val="bg1"/>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chemeClr val="tx1">
                        <a:lumMod val="50000"/>
                        <a:lumOff val="50000"/>
                      </a:schemeClr>
                    </a:solidFill>
                  </a:tcPr>
                </a:tc>
                <a:tc>
                  <a:txBody>
                    <a:bodyPr>
                      <a:spAutoFit/>
                    </a:bodyPr>
                    <a:p>
                      <a:pPr indent="0" algn="ctr">
                        <a:buNone/>
                      </a:pPr>
                      <a:r>
                        <a:rPr lang="en-US" sz="1800" b="0" strike="noStrike" spc="-1">
                          <a:solidFill>
                            <a:srgbClr val="000000"/>
                          </a:solidFill>
                          <a:latin typeface="Arial" panose="020B0604020202020204"/>
                        </a:rPr>
                        <a:t>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2765">
                <a:tc>
                  <a:txBody>
                    <a:bodyPr>
                      <a:spAutoFit/>
                    </a:bodyPr>
                    <a:p>
                      <a:pPr indent="0" algn="ctr">
                        <a:buNone/>
                      </a:pPr>
                      <a:r>
                        <a:rPr lang="en-US" sz="1800" b="0" strike="noStrike" spc="-1">
                          <a:solidFill>
                            <a:srgbClr val="000000"/>
                          </a:solidFill>
                          <a:latin typeface="Arial" panose="020B0604020202020204"/>
                        </a:rPr>
                        <a:t>5</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noFill/>
                  </a:tcPr>
                </a:tc>
                <a:tc>
                  <a:txBody>
                    <a:bodyPr>
                      <a:spAutoFit/>
                    </a:bodyPr>
                    <a:p>
                      <a:pPr indent="0" algn="ctr">
                        <a:buNone/>
                      </a:pPr>
                      <a:r>
                        <a:rPr lang="en-US" sz="1800" b="0" strike="noStrike" spc="-1">
                          <a:solidFill>
                            <a:srgbClr val="000000"/>
                          </a:solidFill>
                          <a:latin typeface="Arial" panose="020B0604020202020204"/>
                        </a:rPr>
                        <a:t>7</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8</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9</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spAutoFit/>
                    </a:bodyPr>
                    <a:p>
                      <a:pPr indent="0" algn="ctr">
                        <a:buNone/>
                      </a:pPr>
                      <a:r>
                        <a:rPr lang="en-US" sz="1800" b="0" strike="noStrike" spc="-1">
                          <a:solidFill>
                            <a:srgbClr val="000000"/>
                          </a:solidFill>
                          <a:latin typeface="Arial" panose="020B0604020202020204"/>
                        </a:rPr>
                        <a:t>10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13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p>
                      <a:pPr indent="0" algn="ctr">
                        <a:buNone/>
                      </a:pPr>
                      <a:r>
                        <a:rPr lang="en-US" altLang="en-US" sz="1800" b="0" strike="noStrike" spc="-1">
                          <a:solidFill>
                            <a:srgbClr val="000000"/>
                          </a:solidFill>
                          <a:latin typeface="Arial" panose="020B0604020202020204"/>
                        </a:rPr>
                        <a:t>15</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16</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17</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18</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19</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4035">
                <a:tc>
                  <a:txBody>
                    <a:bodyPr>
                      <a:spAutoFit/>
                    </a:bodyPr>
                    <a:p>
                      <a:pPr indent="0" algn="ctr">
                        <a:buNone/>
                      </a:pPr>
                      <a:r>
                        <a:rPr lang="en-US" sz="1800" b="0" strike="noStrike" spc="-1">
                          <a:solidFill>
                            <a:srgbClr val="000000"/>
                          </a:solidFill>
                          <a:latin typeface="Arial" panose="020B0604020202020204"/>
                        </a:rPr>
                        <a:t>20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FF00"/>
                    </a:solidFill>
                  </a:tcPr>
                </a:tc>
              </a:tr>
            </a:tbl>
          </a:graphicData>
        </a:graphic>
      </p:graphicFrame>
      <p:sp>
        <p:nvSpPr>
          <p:cNvPr id="17" name="文本框 16"/>
          <p:cNvSpPr txBox="1"/>
          <p:nvPr/>
        </p:nvSpPr>
        <p:spPr>
          <a:xfrm>
            <a:off x="283845" y="1322705"/>
            <a:ext cx="5579110" cy="368300"/>
          </a:xfrm>
          <a:prstGeom prst="rect">
            <a:avLst/>
          </a:prstGeom>
          <a:noFill/>
        </p:spPr>
        <p:txBody>
          <a:bodyPr wrap="square" rtlCol="0">
            <a:spAutoFit/>
          </a:bodyPr>
          <a:p>
            <a:pPr algn="ctr"/>
            <a:r>
              <a:rPr lang="en-CA" altLang="zh-CN"/>
              <a:t>Map</a:t>
            </a:r>
            <a:endParaRPr lang="en-CA" altLang="zh-CN"/>
          </a:p>
        </p:txBody>
      </p:sp>
      <p:graphicFrame>
        <p:nvGraphicFramePr>
          <p:cNvPr id="8" name="表格 7"/>
          <p:cNvGraphicFramePr/>
          <p:nvPr>
            <p:custDataLst>
              <p:tags r:id="rId1"/>
            </p:custDataLst>
          </p:nvPr>
        </p:nvGraphicFramePr>
        <p:xfrm>
          <a:off x="6419850" y="1689100"/>
          <a:ext cx="5581650" cy="2663825"/>
        </p:xfrm>
        <a:graphic>
          <a:graphicData uri="http://schemas.openxmlformats.org/drawingml/2006/table">
            <a:tbl>
              <a:tblPr firstRow="1" bandRow="1">
                <a:tableStyleId>{5C22544A-7EE6-4342-B048-85BDC9FD1C3A}</a:tableStyleId>
              </a:tblPr>
              <a:tblGrid>
                <a:gridCol w="372110"/>
                <a:gridCol w="372110"/>
                <a:gridCol w="372110"/>
                <a:gridCol w="372110"/>
                <a:gridCol w="372110"/>
                <a:gridCol w="372110"/>
                <a:gridCol w="372110"/>
                <a:gridCol w="372110"/>
                <a:gridCol w="372110"/>
                <a:gridCol w="372110"/>
                <a:gridCol w="372110"/>
                <a:gridCol w="372110"/>
                <a:gridCol w="372110"/>
                <a:gridCol w="372110"/>
                <a:gridCol w="372110"/>
              </a:tblGrid>
              <a:tr h="532765">
                <a:tc>
                  <a:txBody>
                    <a:bodyPr/>
                    <a:p>
                      <a:pPr algn="ctr">
                        <a:buNone/>
                      </a:pPr>
                      <a:r>
                        <a:rPr lang="en-CA" altLang="zh-CN" b="0">
                          <a:solidFill>
                            <a:schemeClr val="tx1"/>
                          </a:solidFill>
                        </a:rPr>
                        <a:t>1</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8</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bg1"/>
                          </a:solidFill>
                        </a:rPr>
                        <a:t>1</a:t>
                      </a:r>
                      <a:endParaRPr lang="en-CA" altLang="zh-CN" b="0">
                        <a:solidFill>
                          <a:schemeClr val="bg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bg1"/>
                          </a:solidFill>
                        </a:rPr>
                        <a:t>0</a:t>
                      </a:r>
                      <a:endParaRPr lang="en-CA" altLang="zh-CN" b="0">
                        <a:solidFill>
                          <a:schemeClr val="bg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bg1"/>
                          </a:solidFill>
                        </a:rPr>
                        <a:t>7</a:t>
                      </a:r>
                      <a:endParaRPr lang="en-CA" altLang="zh-CN" b="0">
                        <a:solidFill>
                          <a:schemeClr val="bg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noFill/>
                  </a:tcPr>
                </a:tc>
                <a:tc>
                  <a:txBody>
                    <a:bodyPr/>
                    <a:p>
                      <a:pPr algn="ctr">
                        <a:buNone/>
                      </a:pP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noFill/>
                  </a:tcPr>
                </a:tc>
                <a:tc>
                  <a:txBody>
                    <a:bodyPr/>
                    <a:p>
                      <a:pPr algn="ctr">
                        <a:buNone/>
                      </a:pP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no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r>
            </a:tbl>
          </a:graphicData>
        </a:graphic>
      </p:graphicFrame>
      <p:sp>
        <p:nvSpPr>
          <p:cNvPr id="16" name="文本框 15"/>
          <p:cNvSpPr txBox="1"/>
          <p:nvPr/>
        </p:nvSpPr>
        <p:spPr>
          <a:xfrm>
            <a:off x="6419850" y="1322705"/>
            <a:ext cx="5579110" cy="368300"/>
          </a:xfrm>
          <a:prstGeom prst="rect">
            <a:avLst/>
          </a:prstGeom>
          <a:noFill/>
        </p:spPr>
        <p:txBody>
          <a:bodyPr wrap="square" rtlCol="0">
            <a:spAutoFit/>
          </a:bodyPr>
          <a:p>
            <a:pPr algn="ctr"/>
            <a:r>
              <a:rPr lang="en-CA" altLang="zh-CN"/>
              <a:t>Closed List</a:t>
            </a:r>
            <a:endParaRPr lang="en-CA" altLang="zh-CN"/>
          </a:p>
        </p:txBody>
      </p:sp>
      <p:sp>
        <p:nvSpPr>
          <p:cNvPr id="9" name="文本框 8"/>
          <p:cNvSpPr txBox="1"/>
          <p:nvPr/>
        </p:nvSpPr>
        <p:spPr>
          <a:xfrm>
            <a:off x="1042035" y="4528820"/>
            <a:ext cx="4064000" cy="368300"/>
          </a:xfrm>
          <a:prstGeom prst="rect">
            <a:avLst/>
          </a:prstGeom>
          <a:noFill/>
        </p:spPr>
        <p:txBody>
          <a:bodyPr wrap="square" rtlCol="0">
            <a:spAutoFit/>
          </a:bodyPr>
          <a:p>
            <a:pPr algn="ctr"/>
            <a:r>
              <a:rPr lang="en-CA" altLang="zh-CN"/>
              <a:t>Open List - tree</a:t>
            </a:r>
            <a:endParaRPr lang="en-CA" altLang="zh-CN"/>
          </a:p>
        </p:txBody>
      </p:sp>
      <p:sp>
        <p:nvSpPr>
          <p:cNvPr id="10" name="文本框 9"/>
          <p:cNvSpPr txBox="1"/>
          <p:nvPr/>
        </p:nvSpPr>
        <p:spPr>
          <a:xfrm>
            <a:off x="7177405" y="4528820"/>
            <a:ext cx="4064000" cy="368300"/>
          </a:xfrm>
          <a:prstGeom prst="rect">
            <a:avLst/>
          </a:prstGeom>
          <a:noFill/>
        </p:spPr>
        <p:txBody>
          <a:bodyPr wrap="square" rtlCol="0">
            <a:spAutoFit/>
          </a:bodyPr>
          <a:p>
            <a:pPr algn="ctr"/>
            <a:r>
              <a:rPr lang="en-CA" altLang="zh-CN"/>
              <a:t>Open List - array</a:t>
            </a:r>
            <a:endParaRPr lang="en-CA" altLang="zh-CN"/>
          </a:p>
        </p:txBody>
      </p:sp>
      <p:graphicFrame>
        <p:nvGraphicFramePr>
          <p:cNvPr id="11" name="表格 10"/>
          <p:cNvGraphicFramePr/>
          <p:nvPr>
            <p:custDataLst>
              <p:tags r:id="rId2"/>
            </p:custDataLst>
          </p:nvPr>
        </p:nvGraphicFramePr>
        <p:xfrm>
          <a:off x="8560435" y="4895850"/>
          <a:ext cx="1464945" cy="732790"/>
        </p:xfrm>
        <a:graphic>
          <a:graphicData uri="http://schemas.openxmlformats.org/drawingml/2006/table">
            <a:tbl>
              <a:tblPr firstRow="1" bandRow="1">
                <a:tableStyleId>{5C22544A-7EE6-4342-B048-85BDC9FD1C3A}</a:tableStyleId>
              </a:tblPr>
              <a:tblGrid>
                <a:gridCol w="855345"/>
              </a:tblGrid>
              <a:tr h="366395">
                <a:tc>
                  <a:txBody>
                    <a:bodyPr/>
                    <a:p>
                      <a:pPr algn="r">
                        <a:buNone/>
                      </a:pPr>
                      <a:r>
                        <a:rPr lang="en-CA" altLang="zh-CN"/>
                        <a:t>Value</a:t>
                      </a:r>
                      <a:endParaRPr lang="en-CA" altLang="zh-CN"/>
                    </a:p>
                  </a:txBody>
                  <a:tcPr/>
                </a:tc>
              </a:tr>
              <a:tr h="366395">
                <a:tc>
                  <a:txBody>
                    <a:bodyPr/>
                    <a:p>
                      <a:pPr algn="r">
                        <a:buNone/>
                      </a:pPr>
                      <a:r>
                        <a:rPr lang="en-CA" altLang="zh-CN"/>
                        <a:t>Index</a:t>
                      </a:r>
                      <a:endParaRPr lang="en-CA" altLang="zh-CN"/>
                    </a:p>
                  </a:txBody>
                  <a:tcPr/>
                </a:tc>
              </a:tr>
            </a:tbl>
          </a:graphicData>
        </a:graphic>
      </p:graphicFrame>
      <p:sp>
        <p:nvSpPr>
          <p:cNvPr id="26" name="椭圆 25"/>
          <p:cNvSpPr>
            <a:spLocks noChangeAspect="1"/>
          </p:cNvSpPr>
          <p:nvPr>
            <p:custDataLst>
              <p:tags r:id="rId3"/>
            </p:custDataLst>
          </p:nvPr>
        </p:nvSpPr>
        <p:spPr>
          <a:xfrm>
            <a:off x="1889125" y="5706745"/>
            <a:ext cx="534035" cy="534035"/>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solidFill>
                  <a:schemeClr val="tx1"/>
                </a:solidFill>
              </a:rPr>
              <a:t>0</a:t>
            </a:r>
            <a:endParaRPr lang="en-CA" altLang="zh-CN">
              <a:solidFill>
                <a:schemeClr val="tx1"/>
              </a:solidFill>
            </a:endParaRPr>
          </a:p>
        </p:txBody>
      </p:sp>
      <p:sp>
        <p:nvSpPr>
          <p:cNvPr id="23" name="文本框 22"/>
          <p:cNvSpPr txBox="1"/>
          <p:nvPr>
            <p:custDataLst>
              <p:tags r:id="rId4"/>
            </p:custDataLst>
          </p:nvPr>
        </p:nvSpPr>
        <p:spPr>
          <a:xfrm>
            <a:off x="2414270" y="5784850"/>
            <a:ext cx="650875" cy="368300"/>
          </a:xfrm>
          <a:prstGeom prst="rect">
            <a:avLst/>
          </a:prstGeom>
          <a:noFill/>
        </p:spPr>
        <p:txBody>
          <a:bodyPr wrap="square" rtlCol="0">
            <a:spAutoFit/>
          </a:bodyPr>
          <a:p>
            <a:r>
              <a:rPr lang="en-CA" altLang="zh-CN">
                <a:latin typeface="Consolas" panose="020B0609020204030204" charset="0"/>
                <a:cs typeface="Consolas" panose="020B0609020204030204" charset="0"/>
              </a:rPr>
              <a:t>f =</a:t>
            </a:r>
            <a:endParaRPr lang="en-CA" altLang="zh-CN">
              <a:latin typeface="Consolas" panose="020B0609020204030204" charset="0"/>
              <a:cs typeface="Consolas" panose="020B0609020204030204" charset="0"/>
            </a:endParaRPr>
          </a:p>
        </p:txBody>
      </p:sp>
      <p:grpSp>
        <p:nvGrpSpPr>
          <p:cNvPr id="30" name="组合 29"/>
          <p:cNvGrpSpPr/>
          <p:nvPr/>
        </p:nvGrpSpPr>
        <p:grpSpPr>
          <a:xfrm>
            <a:off x="2345055" y="4897120"/>
            <a:ext cx="2516505" cy="887730"/>
            <a:chOff x="3693" y="7712"/>
            <a:chExt cx="3963" cy="1398"/>
          </a:xfrm>
        </p:grpSpPr>
        <p:sp>
          <p:nvSpPr>
            <p:cNvPr id="5" name="椭圆 4"/>
            <p:cNvSpPr>
              <a:spLocks noChangeAspect="1"/>
            </p:cNvSpPr>
            <p:nvPr>
              <p:custDataLst>
                <p:tags r:id="rId5"/>
              </p:custDataLst>
            </p:nvPr>
          </p:nvSpPr>
          <p:spPr>
            <a:xfrm>
              <a:off x="4420" y="7712"/>
              <a:ext cx="841" cy="841"/>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solidFill>
                    <a:schemeClr val="tx1"/>
                  </a:solidFill>
                </a:rPr>
                <a:t>6</a:t>
              </a:r>
              <a:endParaRPr lang="en-CA" altLang="zh-CN">
                <a:solidFill>
                  <a:schemeClr val="tx1"/>
                </a:solidFill>
              </a:endParaRPr>
            </a:p>
          </p:txBody>
        </p:sp>
        <p:cxnSp>
          <p:nvCxnSpPr>
            <p:cNvPr id="27" name="直接连接符 26"/>
            <p:cNvCxnSpPr>
              <a:stCxn id="5" idx="3"/>
              <a:endCxn id="26" idx="7"/>
            </p:cNvCxnSpPr>
            <p:nvPr>
              <p:custDataLst>
                <p:tags r:id="rId6"/>
              </p:custDataLst>
            </p:nvPr>
          </p:nvCxnSpPr>
          <p:spPr>
            <a:xfrm flipH="1">
              <a:off x="3693" y="8430"/>
              <a:ext cx="850" cy="680"/>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sp>
          <p:nvSpPr>
            <p:cNvPr id="22" name="文本框 21"/>
            <p:cNvSpPr txBox="1"/>
            <p:nvPr>
              <p:custDataLst>
                <p:tags r:id="rId7"/>
              </p:custDataLst>
            </p:nvPr>
          </p:nvSpPr>
          <p:spPr>
            <a:xfrm>
              <a:off x="5261" y="7850"/>
              <a:ext cx="903" cy="580"/>
            </a:xfrm>
            <a:prstGeom prst="rect">
              <a:avLst/>
            </a:prstGeom>
            <a:noFill/>
          </p:spPr>
          <p:txBody>
            <a:bodyPr wrap="square" rtlCol="0">
              <a:spAutoFit/>
            </a:bodyPr>
            <a:p>
              <a:r>
                <a:rPr lang="en-CA" altLang="zh-CN">
                  <a:latin typeface="Consolas" panose="020B0609020204030204" charset="0"/>
                  <a:cs typeface="Consolas" panose="020B0609020204030204" charset="0"/>
                </a:rPr>
                <a:t>f =</a:t>
              </a:r>
              <a:endParaRPr lang="en-CA" altLang="zh-CN">
                <a:latin typeface="Consolas" panose="020B0609020204030204" charset="0"/>
                <a:cs typeface="Consolas" panose="020B0609020204030204" charset="0"/>
              </a:endParaRPr>
            </a:p>
          </p:txBody>
        </p:sp>
        <p:sp>
          <p:nvSpPr>
            <p:cNvPr id="3" name="文本框 2"/>
            <p:cNvSpPr txBox="1"/>
            <p:nvPr>
              <p:custDataLst>
                <p:tags r:id="rId8"/>
              </p:custDataLst>
            </p:nvPr>
          </p:nvSpPr>
          <p:spPr>
            <a:xfrm>
              <a:off x="5998" y="7850"/>
              <a:ext cx="1659" cy="580"/>
            </a:xfrm>
            <a:prstGeom prst="rect">
              <a:avLst/>
            </a:prstGeom>
            <a:noFill/>
          </p:spPr>
          <p:txBody>
            <a:bodyPr wrap="square" rtlCol="0">
              <a:spAutoFit/>
            </a:bodyPr>
            <a:p>
              <a:r>
                <a:rPr lang="en-CA" altLang="zh-CN">
                  <a:latin typeface="Consolas" panose="020B0609020204030204" charset="0"/>
                  <a:cs typeface="Consolas" panose="020B0609020204030204" charset="0"/>
                  <a:sym typeface="+mn-ea"/>
                </a:rPr>
                <a:t>7</a:t>
              </a:r>
              <a:endParaRPr lang="zh-CN" altLang="en-US"/>
            </a:p>
          </p:txBody>
        </p:sp>
      </p:grpSp>
      <p:sp>
        <p:nvSpPr>
          <p:cNvPr id="4" name="文本框 3"/>
          <p:cNvSpPr txBox="1"/>
          <p:nvPr>
            <p:custDataLst>
              <p:tags r:id="rId9"/>
            </p:custDataLst>
          </p:nvPr>
        </p:nvSpPr>
        <p:spPr>
          <a:xfrm>
            <a:off x="2884805" y="5784850"/>
            <a:ext cx="1029335" cy="368300"/>
          </a:xfrm>
          <a:prstGeom prst="rect">
            <a:avLst/>
          </a:prstGeom>
          <a:noFill/>
        </p:spPr>
        <p:txBody>
          <a:bodyPr wrap="square" rtlCol="0">
            <a:spAutoFit/>
          </a:bodyPr>
          <a:p>
            <a:r>
              <a:rPr lang="en-CA" altLang="zh-CN">
                <a:latin typeface="Consolas" panose="020B0609020204030204" charset="0"/>
                <a:cs typeface="Consolas" panose="020B0609020204030204" charset="0"/>
                <a:sym typeface="+mn-ea"/>
              </a:rPr>
              <a:t>9</a:t>
            </a:r>
            <a:endParaRPr lang="zh-CN" altLang="en-US"/>
          </a:p>
        </p:txBody>
      </p:sp>
      <p:sp>
        <p:nvSpPr>
          <p:cNvPr id="20" name="文本框 19"/>
          <p:cNvSpPr txBox="1"/>
          <p:nvPr/>
        </p:nvSpPr>
        <p:spPr>
          <a:xfrm>
            <a:off x="1418590" y="2237105"/>
            <a:ext cx="1092200" cy="509270"/>
          </a:xfrm>
          <a:prstGeom prst="rect">
            <a:avLst/>
          </a:prstGeom>
          <a:solidFill>
            <a:srgbClr val="61F400"/>
          </a:solidFill>
        </p:spPr>
        <p:txBody>
          <a:bodyPr wrap="square" rtlCol="0" anchor="ctr" anchorCtr="0">
            <a:noAutofit/>
          </a:bodyPr>
          <a:p>
            <a:pPr algn="ctr"/>
            <a:r>
              <a:rPr lang="en-CA" altLang="zh-CN">
                <a:solidFill>
                  <a:schemeClr val="tx1"/>
                </a:solidFill>
                <a:latin typeface="Arial" panose="020B0604020202020204" pitchFamily="34" charset="0"/>
                <a:cs typeface="Arial" panose="020B0604020202020204" pitchFamily="34" charset="0"/>
              </a:rPr>
              <a:t>6</a:t>
            </a:r>
            <a:endParaRPr lang="en-CA" altLang="zh-CN">
              <a:solidFill>
                <a:schemeClr val="tx1"/>
              </a:solidFill>
              <a:latin typeface="Arial" panose="020B0604020202020204" pitchFamily="34" charset="0"/>
              <a:cs typeface="Arial" panose="020B0604020202020204" pitchFamily="34" charset="0"/>
            </a:endParaRPr>
          </a:p>
        </p:txBody>
      </p:sp>
      <p:sp>
        <p:nvSpPr>
          <p:cNvPr id="18" name="文本框 17"/>
          <p:cNvSpPr txBox="1"/>
          <p:nvPr/>
        </p:nvSpPr>
        <p:spPr>
          <a:xfrm>
            <a:off x="7545705" y="2229485"/>
            <a:ext cx="356400" cy="516255"/>
          </a:xfrm>
          <a:prstGeom prst="rect">
            <a:avLst/>
          </a:prstGeom>
          <a:solidFill>
            <a:srgbClr val="61F400"/>
          </a:solidFill>
        </p:spPr>
        <p:txBody>
          <a:bodyPr wrap="square" rtlCol="0" anchor="ctr" anchorCtr="0">
            <a:noAutofit/>
          </a:bodyPr>
          <a:p>
            <a:pPr algn="ctr"/>
            <a:r>
              <a:rPr lang="en-CA" altLang="zh-CN">
                <a:solidFill>
                  <a:schemeClr val="tx1"/>
                </a:solidFill>
              </a:rPr>
              <a:t>1</a:t>
            </a:r>
            <a:endParaRPr lang="en-CA" altLang="zh-CN">
              <a:solidFill>
                <a:schemeClr val="tx1"/>
              </a:solidFill>
            </a:endParaRPr>
          </a:p>
        </p:txBody>
      </p:sp>
      <p:sp>
        <p:nvSpPr>
          <p:cNvPr id="21" name="文本框 20"/>
          <p:cNvSpPr txBox="1"/>
          <p:nvPr/>
        </p:nvSpPr>
        <p:spPr>
          <a:xfrm>
            <a:off x="7917815" y="2229485"/>
            <a:ext cx="356400" cy="514800"/>
          </a:xfrm>
          <a:prstGeom prst="rect">
            <a:avLst/>
          </a:prstGeom>
          <a:solidFill>
            <a:srgbClr val="61F400"/>
          </a:solidFill>
        </p:spPr>
        <p:txBody>
          <a:bodyPr wrap="square" rtlCol="0" anchor="ctr" anchorCtr="0">
            <a:noAutofit/>
          </a:bodyPr>
          <a:p>
            <a:pPr algn="ctr"/>
            <a:r>
              <a:rPr lang="en-CA" altLang="zh-CN">
                <a:solidFill>
                  <a:schemeClr val="tx1"/>
                </a:solidFill>
              </a:rPr>
              <a:t>1</a:t>
            </a:r>
            <a:endParaRPr lang="en-CA" altLang="zh-CN">
              <a:solidFill>
                <a:schemeClr val="tx1"/>
              </a:solidFill>
            </a:endParaRPr>
          </a:p>
        </p:txBody>
      </p:sp>
      <p:sp>
        <p:nvSpPr>
          <p:cNvPr id="24" name="文本框 23"/>
          <p:cNvSpPr txBox="1"/>
          <p:nvPr/>
        </p:nvSpPr>
        <p:spPr>
          <a:xfrm>
            <a:off x="8288020" y="2230120"/>
            <a:ext cx="356400" cy="514985"/>
          </a:xfrm>
          <a:prstGeom prst="rect">
            <a:avLst/>
          </a:prstGeom>
          <a:solidFill>
            <a:srgbClr val="61F400"/>
          </a:solidFill>
        </p:spPr>
        <p:txBody>
          <a:bodyPr wrap="square" rtlCol="0" anchor="ctr" anchorCtr="0">
            <a:noAutofit/>
          </a:bodyPr>
          <a:p>
            <a:pPr algn="ctr"/>
            <a:r>
              <a:rPr lang="en-CA" altLang="zh-CN">
                <a:solidFill>
                  <a:schemeClr val="tx1"/>
                </a:solidFill>
              </a:rPr>
              <a:t>6</a:t>
            </a:r>
            <a:endParaRPr lang="en-CA" altLang="zh-CN">
              <a:solidFill>
                <a:schemeClr val="tx1"/>
              </a:solidFill>
            </a:endParaRPr>
          </a:p>
        </p:txBody>
      </p:sp>
      <p:graphicFrame>
        <p:nvGraphicFramePr>
          <p:cNvPr id="25" name="表格 24"/>
          <p:cNvGraphicFramePr/>
          <p:nvPr>
            <p:custDataLst>
              <p:tags r:id="rId10"/>
            </p:custDataLst>
          </p:nvPr>
        </p:nvGraphicFramePr>
        <p:xfrm>
          <a:off x="9720580" y="4897120"/>
          <a:ext cx="284480" cy="731520"/>
        </p:xfrm>
        <a:graphic>
          <a:graphicData uri="http://schemas.openxmlformats.org/drawingml/2006/table">
            <a:tbl>
              <a:tblPr firstRow="1" bandRow="1">
                <a:tableStyleId>{5C22544A-7EE6-4342-B048-85BDC9FD1C3A}</a:tableStyleId>
              </a:tblPr>
              <a:tblGrid>
                <a:gridCol w="284480"/>
              </a:tblGrid>
              <a:tr h="365760">
                <a:tc>
                  <a:txBody>
                    <a:bodyPr/>
                    <a:p>
                      <a:pPr algn="ctr">
                        <a:buNone/>
                      </a:pPr>
                      <a:r>
                        <a:rPr lang="en-CA" altLang="zh-CN"/>
                        <a:t>0</a:t>
                      </a:r>
                      <a:endParaRPr lang="en-CA" altLang="zh-CN"/>
                    </a:p>
                  </a:txBody>
                  <a:tcPr anchor="ctr" anchorCtr="0"/>
                </a:tc>
              </a:tr>
              <a:tr h="365760">
                <a:tc>
                  <a:txBody>
                    <a:bodyPr/>
                    <a:p>
                      <a:pPr algn="ctr">
                        <a:buNone/>
                      </a:pPr>
                      <a:r>
                        <a:rPr lang="en-CA" altLang="zh-CN"/>
                        <a:t>1</a:t>
                      </a:r>
                      <a:endParaRPr lang="en-CA" altLang="zh-CN"/>
                    </a:p>
                  </a:txBody>
                  <a:tcPr anchor="ctr" anchorCtr="0"/>
                </a:tc>
              </a:tr>
            </a:tbl>
          </a:graphicData>
        </a:graphic>
      </p:graphicFrame>
      <p:graphicFrame>
        <p:nvGraphicFramePr>
          <p:cNvPr id="31" name="表格 30"/>
          <p:cNvGraphicFramePr/>
          <p:nvPr>
            <p:custDataLst>
              <p:tags r:id="rId11"/>
            </p:custDataLst>
          </p:nvPr>
        </p:nvGraphicFramePr>
        <p:xfrm>
          <a:off x="9425940" y="4897120"/>
          <a:ext cx="284480" cy="731520"/>
        </p:xfrm>
        <a:graphic>
          <a:graphicData uri="http://schemas.openxmlformats.org/drawingml/2006/table">
            <a:tbl>
              <a:tblPr firstRow="1" bandRow="1">
                <a:tableStyleId>{5C22544A-7EE6-4342-B048-85BDC9FD1C3A}</a:tableStyleId>
              </a:tblPr>
              <a:tblGrid>
                <a:gridCol w="284480"/>
              </a:tblGrid>
              <a:tr h="365760">
                <a:tc>
                  <a:txBody>
                    <a:bodyPr/>
                    <a:p>
                      <a:pPr algn="ctr">
                        <a:buNone/>
                      </a:pPr>
                      <a:r>
                        <a:rPr lang="en-CA" altLang="zh-CN"/>
                        <a:t>6</a:t>
                      </a:r>
                      <a:endParaRPr lang="en-CA" altLang="zh-CN"/>
                    </a:p>
                  </a:txBody>
                  <a:tcPr anchor="ctr" anchorCtr="0"/>
                </a:tc>
              </a:tr>
              <a:tr h="365760">
                <a:tc>
                  <a:txBody>
                    <a:bodyPr/>
                    <a:p>
                      <a:pPr algn="ctr">
                        <a:buNone/>
                      </a:pPr>
                      <a:r>
                        <a:rPr lang="en-CA" altLang="zh-CN"/>
                        <a:t>0</a:t>
                      </a:r>
                      <a:endParaRPr lang="en-CA" altLang="zh-CN"/>
                    </a:p>
                  </a:txBody>
                  <a:tcPr anchor="ctr" anchorCtr="0"/>
                </a:tc>
              </a:tr>
            </a:tbl>
          </a:graphicData>
        </a:graphic>
      </p:graphicFrame>
      <p:sp>
        <p:nvSpPr>
          <p:cNvPr id="32" name="文本框 31"/>
          <p:cNvSpPr txBox="1"/>
          <p:nvPr/>
        </p:nvSpPr>
        <p:spPr>
          <a:xfrm>
            <a:off x="9430385" y="4897120"/>
            <a:ext cx="280035" cy="349250"/>
          </a:xfrm>
          <a:prstGeom prst="rect">
            <a:avLst/>
          </a:prstGeom>
          <a:solidFill>
            <a:schemeClr val="accent1"/>
          </a:solidFill>
        </p:spPr>
        <p:txBody>
          <a:bodyPr wrap="square" rtlCol="0" anchor="ctr" anchorCtr="0">
            <a:noAutofit/>
          </a:bodyPr>
          <a:p>
            <a:pPr algn="ctr"/>
            <a:r>
              <a:rPr lang="en-CA" altLang="zh-CN" b="1">
                <a:solidFill>
                  <a:schemeClr val="bg1"/>
                </a:solidFill>
              </a:rPr>
              <a:t>0</a:t>
            </a:r>
            <a:endParaRPr lang="en-CA" altLang="zh-CN" b="1">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mph" presetSubtype="2" fill="hold" nodeType="clickEffect">
                                  <p:stCondLst>
                                    <p:cond delay="0"/>
                                  </p:stCondLst>
                                  <p:childTnLst>
                                    <p:animClr clrSpc="rgb" dir="cw">
                                      <p:cBhvr>
                                        <p:cTn id="11" dur="500" fill="hold"/>
                                        <p:tgtEl>
                                          <p:spTgt spid="20"/>
                                        </p:tgtEl>
                                        <p:attrNameLst>
                                          <p:attrName>fillcolor</p:attrName>
                                        </p:attrNameLst>
                                      </p:cBhvr>
                                      <p:to>
                                        <a:srgbClr val="808080"/>
                                      </p:to>
                                    </p:animClr>
                                    <p:set>
                                      <p:cBhvr>
                                        <p:cTn id="12" dur="500" fill="hold"/>
                                        <p:tgtEl>
                                          <p:spTgt spid="20"/>
                                        </p:tgtEl>
                                        <p:attrNameLst>
                                          <p:attrName>fill.type</p:attrName>
                                        </p:attrNameLst>
                                      </p:cBhvr>
                                      <p:to>
                                        <p:strVal val="solid"/>
                                      </p:to>
                                    </p:set>
                                    <p:set>
                                      <p:cBhvr>
                                        <p:cTn id="13" dur="500" fill="hold"/>
                                        <p:tgtEl>
                                          <p:spTgt spid="20"/>
                                        </p:tgtEl>
                                        <p:attrNameLst>
                                          <p:attrName>fill.on</p:attrName>
                                        </p:attrNameLst>
                                      </p:cBhvr>
                                      <p:to>
                                        <p:strVal val="true"/>
                                      </p:to>
                                    </p:set>
                                  </p:childTnLst>
                                </p:cTn>
                              </p:par>
                              <p:par>
                                <p:cTn id="14" presetID="3" presetClass="emph" presetSubtype="2" fill="hold" grpId="0" nodeType="withEffect">
                                  <p:stCondLst>
                                    <p:cond delay="0"/>
                                  </p:stCondLst>
                                  <p:childTnLst>
                                    <p:animClr clrSpc="rgb" dir="cw">
                                      <p:cBhvr override="childStyle">
                                        <p:cTn id="15" dur="500" fill="hold"/>
                                        <p:tgtEl>
                                          <p:spTgt spid="20"/>
                                        </p:tgtEl>
                                        <p:attrNameLst>
                                          <p:attrName>style.color</p:attrName>
                                        </p:attrNameLst>
                                      </p:cBhvr>
                                      <p:to>
                                        <a:schemeClr val="bg1"/>
                                      </p:to>
                                    </p:animClr>
                                  </p:childTnLst>
                                </p:cTn>
                              </p:par>
                              <p:par>
                                <p:cTn id="16" presetID="1" presetClass="emph" presetSubtype="2" fill="hold" grpId="0" nodeType="withEffect">
                                  <p:stCondLst>
                                    <p:cond delay="0"/>
                                  </p:stCondLst>
                                  <p:childTnLst>
                                    <p:animClr clrSpc="rgb" dir="cw">
                                      <p:cBhvr>
                                        <p:cTn id="17" dur="500" fill="hold"/>
                                        <p:tgtEl>
                                          <p:spTgt spid="18"/>
                                        </p:tgtEl>
                                        <p:attrNameLst>
                                          <p:attrName>fillcolor</p:attrName>
                                        </p:attrNameLst>
                                      </p:cBhvr>
                                      <p:to>
                                        <a:srgbClr val="808080"/>
                                      </p:to>
                                    </p:animClr>
                                    <p:set>
                                      <p:cBhvr>
                                        <p:cTn id="18" dur="500" fill="hold"/>
                                        <p:tgtEl>
                                          <p:spTgt spid="18"/>
                                        </p:tgtEl>
                                        <p:attrNameLst>
                                          <p:attrName>fill.type</p:attrName>
                                        </p:attrNameLst>
                                      </p:cBhvr>
                                      <p:to>
                                        <p:strVal val="solid"/>
                                      </p:to>
                                    </p:set>
                                    <p:set>
                                      <p:cBhvr>
                                        <p:cTn id="19" dur="500" fill="hold"/>
                                        <p:tgtEl>
                                          <p:spTgt spid="18"/>
                                        </p:tgtEl>
                                        <p:attrNameLst>
                                          <p:attrName>fill.on</p:attrName>
                                        </p:attrNameLst>
                                      </p:cBhvr>
                                      <p:to>
                                        <p:strVal val="true"/>
                                      </p:to>
                                    </p:set>
                                  </p:childTnLst>
                                </p:cTn>
                              </p:par>
                              <p:par>
                                <p:cTn id="20" presetID="1" presetClass="emph" presetSubtype="2" fill="hold" grpId="0" nodeType="withEffect">
                                  <p:stCondLst>
                                    <p:cond delay="0"/>
                                  </p:stCondLst>
                                  <p:childTnLst>
                                    <p:animClr clrSpc="rgb" dir="cw">
                                      <p:cBhvr>
                                        <p:cTn id="21" dur="500" fill="hold"/>
                                        <p:tgtEl>
                                          <p:spTgt spid="21"/>
                                        </p:tgtEl>
                                        <p:attrNameLst>
                                          <p:attrName>fillcolor</p:attrName>
                                        </p:attrNameLst>
                                      </p:cBhvr>
                                      <p:to>
                                        <a:srgbClr val="808080"/>
                                      </p:to>
                                    </p:animClr>
                                    <p:set>
                                      <p:cBhvr>
                                        <p:cTn id="22" dur="500" fill="hold"/>
                                        <p:tgtEl>
                                          <p:spTgt spid="21"/>
                                        </p:tgtEl>
                                        <p:attrNameLst>
                                          <p:attrName>fill.type</p:attrName>
                                        </p:attrNameLst>
                                      </p:cBhvr>
                                      <p:to>
                                        <p:strVal val="solid"/>
                                      </p:to>
                                    </p:set>
                                    <p:set>
                                      <p:cBhvr>
                                        <p:cTn id="23" dur="500" fill="hold"/>
                                        <p:tgtEl>
                                          <p:spTgt spid="21"/>
                                        </p:tgtEl>
                                        <p:attrNameLst>
                                          <p:attrName>fill.on</p:attrName>
                                        </p:attrNameLst>
                                      </p:cBhvr>
                                      <p:to>
                                        <p:strVal val="true"/>
                                      </p:to>
                                    </p:set>
                                  </p:childTnLst>
                                </p:cTn>
                              </p:par>
                              <p:par>
                                <p:cTn id="24" presetID="1" presetClass="emph" presetSubtype="2" fill="hold" grpId="0" nodeType="withEffect">
                                  <p:stCondLst>
                                    <p:cond delay="0"/>
                                  </p:stCondLst>
                                  <p:childTnLst>
                                    <p:animClr clrSpc="rgb" dir="cw">
                                      <p:cBhvr>
                                        <p:cTn id="25" dur="500" fill="hold"/>
                                        <p:tgtEl>
                                          <p:spTgt spid="24"/>
                                        </p:tgtEl>
                                        <p:attrNameLst>
                                          <p:attrName>fillcolor</p:attrName>
                                        </p:attrNameLst>
                                      </p:cBhvr>
                                      <p:to>
                                        <a:srgbClr val="808080"/>
                                      </p:to>
                                    </p:animClr>
                                    <p:set>
                                      <p:cBhvr>
                                        <p:cTn id="26" dur="500" fill="hold"/>
                                        <p:tgtEl>
                                          <p:spTgt spid="24"/>
                                        </p:tgtEl>
                                        <p:attrNameLst>
                                          <p:attrName>fill.type</p:attrName>
                                        </p:attrNameLst>
                                      </p:cBhvr>
                                      <p:to>
                                        <p:strVal val="solid"/>
                                      </p:to>
                                    </p:set>
                                    <p:set>
                                      <p:cBhvr>
                                        <p:cTn id="27" dur="500" fill="hold"/>
                                        <p:tgtEl>
                                          <p:spTgt spid="24"/>
                                        </p:tgtEl>
                                        <p:attrNameLst>
                                          <p:attrName>fill.on</p:attrName>
                                        </p:attrNameLst>
                                      </p:cBhvr>
                                      <p:to>
                                        <p:strVal val="true"/>
                                      </p:to>
                                    </p:set>
                                  </p:childTnLst>
                                </p:cTn>
                              </p:par>
                              <p:par>
                                <p:cTn id="28" presetID="3" presetClass="emph" presetSubtype="2" fill="hold" grpId="1" nodeType="withEffect">
                                  <p:stCondLst>
                                    <p:cond delay="0"/>
                                  </p:stCondLst>
                                  <p:childTnLst>
                                    <p:animClr clrSpc="rgb" dir="cw">
                                      <p:cBhvr override="childStyle">
                                        <p:cTn id="29" dur="500" fill="hold"/>
                                        <p:tgtEl>
                                          <p:spTgt spid="24"/>
                                        </p:tgtEl>
                                        <p:attrNameLst>
                                          <p:attrName>style.color</p:attrName>
                                        </p:attrNameLst>
                                      </p:cBhvr>
                                      <p:to>
                                        <a:schemeClr val="bg1"/>
                                      </p:to>
                                    </p:animClr>
                                  </p:childTnLst>
                                </p:cTn>
                              </p:par>
                              <p:par>
                                <p:cTn id="30" presetID="3" presetClass="emph" presetSubtype="2" fill="hold" grpId="1" nodeType="withEffect">
                                  <p:stCondLst>
                                    <p:cond delay="0"/>
                                  </p:stCondLst>
                                  <p:childTnLst>
                                    <p:animClr clrSpc="rgb" dir="cw">
                                      <p:cBhvr override="childStyle">
                                        <p:cTn id="31" dur="500" fill="hold"/>
                                        <p:tgtEl>
                                          <p:spTgt spid="21"/>
                                        </p:tgtEl>
                                        <p:attrNameLst>
                                          <p:attrName>style.color</p:attrName>
                                        </p:attrNameLst>
                                      </p:cBhvr>
                                      <p:to>
                                        <a:schemeClr val="bg1"/>
                                      </p:to>
                                    </p:animClr>
                                  </p:childTnLst>
                                </p:cTn>
                              </p:par>
                              <p:par>
                                <p:cTn id="32" presetID="3" presetClass="emph" presetSubtype="2" fill="hold" grpId="1" nodeType="withEffect">
                                  <p:stCondLst>
                                    <p:cond delay="0"/>
                                  </p:stCondLst>
                                  <p:childTnLst>
                                    <p:animClr clrSpc="rgb" dir="cw">
                                      <p:cBhvr override="childStyle">
                                        <p:cTn id="33" dur="500" fill="hold"/>
                                        <p:tgtEl>
                                          <p:spTgt spid="18"/>
                                        </p:tgtEl>
                                        <p:attrNameLst>
                                          <p:attrName>style.color</p:attrName>
                                        </p:attrNameLst>
                                      </p:cBhvr>
                                      <p:to>
                                        <a:schemeClr val="bg1"/>
                                      </p:to>
                                    </p:animClr>
                                  </p:childTnLst>
                                </p:cTn>
                              </p:par>
                              <p:par>
                                <p:cTn id="34" presetID="22" presetClass="exit" presetSubtype="1" fill="hold" nodeType="withEffect">
                                  <p:stCondLst>
                                    <p:cond delay="0"/>
                                  </p:stCondLst>
                                  <p:childTnLst>
                                    <p:animEffect transition="out" filter="wipe(up)">
                                      <p:cBhvr>
                                        <p:cTn id="35" dur="500"/>
                                        <p:tgtEl>
                                          <p:spTgt spid="30"/>
                                        </p:tgtEl>
                                      </p:cBhvr>
                                    </p:animEffect>
                                    <p:set>
                                      <p:cBhvr>
                                        <p:cTn id="36" dur="1" fill="hold">
                                          <p:stCondLst>
                                            <p:cond delay="499"/>
                                          </p:stCondLst>
                                        </p:cTn>
                                        <p:tgtEl>
                                          <p:spTgt spid="30"/>
                                        </p:tgtEl>
                                        <p:attrNameLst>
                                          <p:attrName>style.visibility</p:attrName>
                                        </p:attrNameLst>
                                      </p:cBhvr>
                                      <p:to>
                                        <p:strVal val="hidden"/>
                                      </p:to>
                                    </p:set>
                                  </p:childTnLst>
                                </p:cTn>
                              </p:par>
                              <p:par>
                                <p:cTn id="37" presetID="22" presetClass="entr" presetSubtype="2"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wipe(right)">
                                      <p:cBhvr>
                                        <p:cTn id="39" dur="500"/>
                                        <p:tgtEl>
                                          <p:spTgt spid="32"/>
                                        </p:tgtEl>
                                      </p:cBhvr>
                                    </p:animEffect>
                                  </p:childTnLst>
                                </p:cTn>
                              </p:par>
                              <p:par>
                                <p:cTn id="40" presetID="22" presetClass="exit" presetSubtype="2" fill="hold" nodeType="withEffect">
                                  <p:stCondLst>
                                    <p:cond delay="0"/>
                                  </p:stCondLst>
                                  <p:childTnLst>
                                    <p:animEffect transition="out" filter="wipe(right)">
                                      <p:cBhvr>
                                        <p:cTn id="41" dur="500"/>
                                        <p:tgtEl>
                                          <p:spTgt spid="25"/>
                                        </p:tgtEl>
                                      </p:cBhvr>
                                    </p:animEffect>
                                    <p:set>
                                      <p:cBhvr>
                                        <p:cTn id="42" dur="1" fill="hold">
                                          <p:stCondLst>
                                            <p:cond delay="499"/>
                                          </p:stCondLst>
                                        </p:cTn>
                                        <p:tgtEl>
                                          <p:spTgt spid="25"/>
                                        </p:tgtEl>
                                        <p:attrNameLst>
                                          <p:attrName>style.visibility</p:attrName>
                                        </p:attrNameLst>
                                      </p:cBhvr>
                                      <p:to>
                                        <p:strVal val="hidden"/>
                                      </p:to>
                                    </p:set>
                                  </p:childTnLst>
                                </p:cTn>
                              </p:par>
                              <p:par>
                                <p:cTn id="43" presetID="0" presetClass="path" presetSubtype="0" accel="50000" decel="50000" fill="hold" grpId="0" nodeType="withEffect">
                                  <p:stCondLst>
                                    <p:cond delay="0"/>
                                  </p:stCondLst>
                                  <p:childTnLst>
                                    <p:animMotion origin="layout" path="M 0 0 L 0.0755208 -0.117222 " pathEditMode="relative" ptsTypes="">
                                      <p:cBhvr>
                                        <p:cTn id="44" dur="500" fill="hold"/>
                                        <p:tgtEl>
                                          <p:spTgt spid="26"/>
                                        </p:tgtEl>
                                        <p:attrNameLst>
                                          <p:attrName>ppt_x</p:attrName>
                                          <p:attrName>ppt_y</p:attrName>
                                        </p:attrNameLst>
                                      </p:cBhvr>
                                    </p:animMotion>
                                  </p:childTnLst>
                                </p:cTn>
                              </p:par>
                              <p:par>
                                <p:cTn id="45" presetID="0" presetClass="path" presetSubtype="0" accel="50000" decel="50000" fill="hold" grpId="0" nodeType="withEffect">
                                  <p:stCondLst>
                                    <p:cond delay="0"/>
                                  </p:stCondLst>
                                  <p:childTnLst>
                                    <p:animMotion origin="layout" path="M 0 0 L 0.0755208 -0.117222 " pathEditMode="relative" ptsTypes="">
                                      <p:cBhvr>
                                        <p:cTn id="46" dur="500" fill="hold"/>
                                        <p:tgtEl>
                                          <p:spTgt spid="23"/>
                                        </p:tgtEl>
                                        <p:attrNameLst>
                                          <p:attrName>ppt_x</p:attrName>
                                          <p:attrName>ppt_y</p:attrName>
                                        </p:attrNameLst>
                                      </p:cBhvr>
                                    </p:animMotion>
                                  </p:childTnLst>
                                </p:cTn>
                              </p:par>
                              <p:par>
                                <p:cTn id="47" presetID="0" presetClass="path" presetSubtype="0" accel="50000" decel="50000" fill="hold" grpId="0" nodeType="withEffect">
                                  <p:stCondLst>
                                    <p:cond delay="0"/>
                                  </p:stCondLst>
                                  <p:childTnLst>
                                    <p:animMotion origin="layout" path="M 0 0 L 0.0755208 -0.117222 " pathEditMode="relative" ptsTypes="">
                                      <p:cBhvr>
                                        <p:cTn id="48" dur="5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0" grpId="0" animBg="1"/>
      <p:bldP spid="18" grpId="0" bldLvl="0" animBg="1"/>
      <p:bldP spid="21" grpId="0" bldLvl="0" animBg="1"/>
      <p:bldP spid="24" grpId="0" bldLvl="0" animBg="1"/>
      <p:bldP spid="24" grpId="1" animBg="1"/>
      <p:bldP spid="21" grpId="1" animBg="1"/>
      <p:bldP spid="18" grpId="1" animBg="1"/>
      <p:bldP spid="32" grpId="0" bldLvl="0" animBg="1"/>
      <p:bldP spid="26" grpId="0" animBg="1"/>
      <p:bldP spid="23" grpId="0"/>
      <p:bldP spid="4"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 name="文本框 18"/>
          <p:cNvSpPr txBox="1"/>
          <p:nvPr/>
        </p:nvSpPr>
        <p:spPr>
          <a:xfrm>
            <a:off x="838200" y="5628640"/>
            <a:ext cx="10403205" cy="1047115"/>
          </a:xfrm>
          <a:prstGeom prst="rect">
            <a:avLst/>
          </a:prstGeom>
          <a:noFill/>
        </p:spPr>
        <p:txBody>
          <a:bodyPr wrap="square" rtlCol="0" anchor="ctr" anchorCtr="0">
            <a:noAutofit/>
          </a:bodyPr>
          <a:p>
            <a:pPr algn="ctr"/>
            <a:r>
              <a:rPr lang="en-CA" altLang="zh-CN" sz="2800"/>
              <a:t>Remove cell 6 from open list</a:t>
            </a:r>
            <a:endParaRPr lang="en-CA" altLang="zh-CN" sz="2800"/>
          </a:p>
        </p:txBody>
      </p:sp>
      <p:sp>
        <p:nvSpPr>
          <p:cNvPr id="15" name="文本框 14"/>
          <p:cNvSpPr txBox="1"/>
          <p:nvPr/>
        </p:nvSpPr>
        <p:spPr>
          <a:xfrm>
            <a:off x="838200" y="5628640"/>
            <a:ext cx="10402570" cy="1047115"/>
          </a:xfrm>
          <a:prstGeom prst="rect">
            <a:avLst/>
          </a:prstGeom>
          <a:noFill/>
        </p:spPr>
        <p:txBody>
          <a:bodyPr wrap="square" rtlCol="0" anchor="ctr" anchorCtr="0">
            <a:noAutofit/>
          </a:bodyPr>
          <a:p>
            <a:pPr algn="ctr"/>
            <a:r>
              <a:rPr lang="en-CA" altLang="zh-CN" sz="2800"/>
              <a:t>Visit left adjacent cell</a:t>
            </a:r>
            <a:endParaRPr lang="en-CA" altLang="zh-CN" sz="2800"/>
          </a:p>
        </p:txBody>
      </p:sp>
      <p:sp>
        <p:nvSpPr>
          <p:cNvPr id="2" name="标题 1"/>
          <p:cNvSpPr>
            <a:spLocks noGrp="1"/>
          </p:cNvSpPr>
          <p:nvPr>
            <p:ph type="title"/>
          </p:nvPr>
        </p:nvSpPr>
        <p:spPr/>
        <p:txBody>
          <a:bodyPr/>
          <a:p>
            <a:r>
              <a:rPr lang="en-CA" altLang="zh-CN">
                <a:sym typeface="+mn-ea"/>
              </a:rPr>
              <a:t>Visit cell 5</a:t>
            </a:r>
            <a:endParaRPr lang="en-CA" altLang="zh-CN"/>
          </a:p>
        </p:txBody>
      </p:sp>
      <p:graphicFrame>
        <p:nvGraphicFramePr>
          <p:cNvPr id="7" name="表格 6"/>
          <p:cNvGraphicFramePr/>
          <p:nvPr/>
        </p:nvGraphicFramePr>
        <p:xfrm>
          <a:off x="284480" y="1689100"/>
          <a:ext cx="5578475" cy="2661920"/>
        </p:xfrm>
        <a:graphic>
          <a:graphicData uri="http://schemas.openxmlformats.org/drawingml/2006/table">
            <a:tbl>
              <a:tblPr/>
              <a:tblGrid>
                <a:gridCol w="1115695"/>
                <a:gridCol w="1115695"/>
                <a:gridCol w="1115695"/>
                <a:gridCol w="1115695"/>
                <a:gridCol w="1115695"/>
              </a:tblGrid>
              <a:tr h="532130">
                <a:tc>
                  <a:txBody>
                    <a:bodyPr>
                      <a:spAutoFit/>
                    </a:bodyPr>
                    <a:p>
                      <a:pPr indent="0" algn="ctr">
                        <a:buNone/>
                      </a:pPr>
                      <a:r>
                        <a:rPr lang="en-US" sz="1800" b="0" strike="noStrike" spc="-1">
                          <a:solidFill>
                            <a:srgbClr val="000000"/>
                          </a:solidFill>
                          <a:latin typeface="Arial" panose="020B0604020202020204"/>
                        </a:rPr>
                        <a:t>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CA" altLang="en-US" sz="1800" b="0" strike="noStrike" spc="-1">
                          <a:solidFill>
                            <a:schemeClr val="bg1"/>
                          </a:solidFill>
                          <a:latin typeface="Arial" panose="020B0604020202020204"/>
                        </a:rPr>
                        <a:t>1</a:t>
                      </a:r>
                      <a:endParaRPr lang="en-CA" altLang="en-US" sz="1800" b="0" strike="noStrike" spc="-1">
                        <a:solidFill>
                          <a:schemeClr val="bg1"/>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chemeClr val="tx1">
                        <a:lumMod val="50000"/>
                        <a:lumOff val="50000"/>
                      </a:schemeClr>
                    </a:solidFill>
                  </a:tcPr>
                </a:tc>
                <a:tc>
                  <a:txBody>
                    <a:bodyPr>
                      <a:spAutoFit/>
                    </a:bodyPr>
                    <a:p>
                      <a:pPr indent="0" algn="ctr">
                        <a:buNone/>
                      </a:pPr>
                      <a:r>
                        <a:rPr lang="en-US" sz="1800" b="0" strike="noStrike" spc="-1">
                          <a:solidFill>
                            <a:srgbClr val="000000"/>
                          </a:solidFill>
                          <a:latin typeface="Arial" panose="020B0604020202020204"/>
                        </a:rPr>
                        <a:t>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2765">
                <a:tc>
                  <a:txBody>
                    <a:bodyPr>
                      <a:spAutoFit/>
                    </a:bodyPr>
                    <a:p>
                      <a:pPr indent="0" algn="ctr">
                        <a:buNone/>
                      </a:pP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noFill/>
                  </a:tcPr>
                </a:tc>
                <a:tc>
                  <a:txBody>
                    <a:bodyPr>
                      <a:spAutoFit/>
                    </a:bodyPr>
                    <a:p>
                      <a:pPr indent="0" algn="ctr">
                        <a:buNone/>
                      </a:pPr>
                      <a:r>
                        <a:rPr lang="en-CA" altLang="en-US" sz="1800" b="0" strike="noStrike" spc="-1">
                          <a:solidFill>
                            <a:schemeClr val="bg1"/>
                          </a:solidFill>
                          <a:latin typeface="Arial" panose="020B0604020202020204"/>
                        </a:rPr>
                        <a:t>6</a:t>
                      </a:r>
                      <a:endParaRPr lang="en-CA" altLang="en-US" sz="1800" b="0" strike="noStrike" spc="-1">
                        <a:solidFill>
                          <a:schemeClr val="bg1"/>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808080"/>
                    </a:solidFill>
                  </a:tcPr>
                </a:tc>
                <a:tc>
                  <a:txBody>
                    <a:bodyPr>
                      <a:spAutoFit/>
                    </a:bodyPr>
                    <a:p>
                      <a:pPr indent="0" algn="ctr">
                        <a:buNone/>
                      </a:pPr>
                      <a:r>
                        <a:rPr lang="en-US" sz="1800" b="0" strike="noStrike" spc="-1">
                          <a:solidFill>
                            <a:srgbClr val="000000"/>
                          </a:solidFill>
                          <a:latin typeface="Arial" panose="020B0604020202020204"/>
                        </a:rPr>
                        <a:t>7</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8</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9</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spAutoFit/>
                    </a:bodyPr>
                    <a:p>
                      <a:pPr indent="0" algn="ctr">
                        <a:buNone/>
                      </a:pPr>
                      <a:r>
                        <a:rPr lang="en-US" sz="1800" b="0" strike="noStrike" spc="-1">
                          <a:solidFill>
                            <a:srgbClr val="000000"/>
                          </a:solidFill>
                          <a:latin typeface="Arial" panose="020B0604020202020204"/>
                        </a:rPr>
                        <a:t>10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13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p>
                      <a:pPr indent="0" algn="ctr">
                        <a:buNone/>
                      </a:pPr>
                      <a:r>
                        <a:rPr lang="en-US" altLang="en-US" sz="1800" b="0" strike="noStrike" spc="-1">
                          <a:solidFill>
                            <a:srgbClr val="000000"/>
                          </a:solidFill>
                          <a:latin typeface="Arial" panose="020B0604020202020204"/>
                        </a:rPr>
                        <a:t>15</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16</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17</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18</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19</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4035">
                <a:tc>
                  <a:txBody>
                    <a:bodyPr>
                      <a:spAutoFit/>
                    </a:bodyPr>
                    <a:p>
                      <a:pPr indent="0" algn="ctr">
                        <a:buNone/>
                      </a:pPr>
                      <a:r>
                        <a:rPr lang="en-US" sz="1800" b="0" strike="noStrike" spc="-1">
                          <a:solidFill>
                            <a:srgbClr val="000000"/>
                          </a:solidFill>
                          <a:latin typeface="Arial" panose="020B0604020202020204"/>
                        </a:rPr>
                        <a:t>20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FF00"/>
                    </a:solidFill>
                  </a:tcPr>
                </a:tc>
              </a:tr>
            </a:tbl>
          </a:graphicData>
        </a:graphic>
      </p:graphicFrame>
      <p:sp>
        <p:nvSpPr>
          <p:cNvPr id="17" name="文本框 16"/>
          <p:cNvSpPr txBox="1"/>
          <p:nvPr/>
        </p:nvSpPr>
        <p:spPr>
          <a:xfrm>
            <a:off x="283845" y="1322705"/>
            <a:ext cx="5579110" cy="368300"/>
          </a:xfrm>
          <a:prstGeom prst="rect">
            <a:avLst/>
          </a:prstGeom>
          <a:noFill/>
        </p:spPr>
        <p:txBody>
          <a:bodyPr wrap="square" rtlCol="0">
            <a:spAutoFit/>
          </a:bodyPr>
          <a:p>
            <a:pPr algn="ctr"/>
            <a:r>
              <a:rPr lang="en-CA" altLang="zh-CN"/>
              <a:t>Map</a:t>
            </a:r>
            <a:endParaRPr lang="en-CA" altLang="zh-CN"/>
          </a:p>
        </p:txBody>
      </p:sp>
      <p:graphicFrame>
        <p:nvGraphicFramePr>
          <p:cNvPr id="8" name="表格 7"/>
          <p:cNvGraphicFramePr/>
          <p:nvPr>
            <p:custDataLst>
              <p:tags r:id="rId1"/>
            </p:custDataLst>
          </p:nvPr>
        </p:nvGraphicFramePr>
        <p:xfrm>
          <a:off x="6419850" y="1689100"/>
          <a:ext cx="5581650" cy="2663825"/>
        </p:xfrm>
        <a:graphic>
          <a:graphicData uri="http://schemas.openxmlformats.org/drawingml/2006/table">
            <a:tbl>
              <a:tblPr firstRow="1" bandRow="1">
                <a:tableStyleId>{5C22544A-7EE6-4342-B048-85BDC9FD1C3A}</a:tableStyleId>
              </a:tblPr>
              <a:tblGrid>
                <a:gridCol w="372110"/>
                <a:gridCol w="372110"/>
                <a:gridCol w="372110"/>
                <a:gridCol w="372110"/>
                <a:gridCol w="372110"/>
                <a:gridCol w="372110"/>
                <a:gridCol w="372110"/>
                <a:gridCol w="372110"/>
                <a:gridCol w="372110"/>
                <a:gridCol w="372110"/>
                <a:gridCol w="372110"/>
                <a:gridCol w="372110"/>
                <a:gridCol w="372110"/>
                <a:gridCol w="372110"/>
                <a:gridCol w="372110"/>
              </a:tblGrid>
              <a:tr h="532765">
                <a:tc>
                  <a:txBody>
                    <a:bodyPr/>
                    <a:p>
                      <a:pPr algn="ctr">
                        <a:buNone/>
                      </a:pPr>
                      <a:r>
                        <a:rPr lang="en-CA" altLang="zh-CN" b="0">
                          <a:solidFill>
                            <a:schemeClr val="tx1"/>
                          </a:solidFill>
                        </a:rPr>
                        <a:t>1</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8</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bg1"/>
                          </a:solidFill>
                        </a:rPr>
                        <a:t>1</a:t>
                      </a:r>
                      <a:endParaRPr lang="en-CA" altLang="zh-CN" b="0">
                        <a:solidFill>
                          <a:schemeClr val="bg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bg1"/>
                          </a:solidFill>
                        </a:rPr>
                        <a:t>0</a:t>
                      </a:r>
                      <a:endParaRPr lang="en-CA" altLang="zh-CN" b="0">
                        <a:solidFill>
                          <a:schemeClr val="bg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bg1"/>
                          </a:solidFill>
                        </a:rPr>
                        <a:t>7</a:t>
                      </a:r>
                      <a:endParaRPr lang="en-CA" altLang="zh-CN" b="0">
                        <a:solidFill>
                          <a:schemeClr val="bg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bg1"/>
                          </a:solidFill>
                        </a:rPr>
                        <a:t>1</a:t>
                      </a:r>
                      <a:endParaRPr lang="en-CA" altLang="zh-CN">
                        <a:solidFill>
                          <a:schemeClr val="bg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808080"/>
                    </a:solidFill>
                  </a:tcPr>
                </a:tc>
                <a:tc>
                  <a:txBody>
                    <a:bodyPr/>
                    <a:p>
                      <a:pPr algn="ctr">
                        <a:buNone/>
                      </a:pPr>
                      <a:r>
                        <a:rPr lang="en-CA" altLang="zh-CN">
                          <a:solidFill>
                            <a:schemeClr val="bg1"/>
                          </a:solidFill>
                        </a:rPr>
                        <a:t>1</a:t>
                      </a:r>
                      <a:endParaRPr lang="en-CA" altLang="zh-CN">
                        <a:solidFill>
                          <a:schemeClr val="bg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808080"/>
                    </a:solidFill>
                  </a:tcPr>
                </a:tc>
                <a:tc>
                  <a:txBody>
                    <a:bodyPr/>
                    <a:p>
                      <a:pPr algn="ctr">
                        <a:buNone/>
                      </a:pPr>
                      <a:r>
                        <a:rPr lang="en-CA" altLang="zh-CN">
                          <a:solidFill>
                            <a:schemeClr val="bg1"/>
                          </a:solidFill>
                        </a:rPr>
                        <a:t>6</a:t>
                      </a:r>
                      <a:endParaRPr lang="en-CA" altLang="zh-CN">
                        <a:solidFill>
                          <a:schemeClr val="bg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80808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r>
            </a:tbl>
          </a:graphicData>
        </a:graphic>
      </p:graphicFrame>
      <p:sp>
        <p:nvSpPr>
          <p:cNvPr id="16" name="文本框 15"/>
          <p:cNvSpPr txBox="1"/>
          <p:nvPr/>
        </p:nvSpPr>
        <p:spPr>
          <a:xfrm>
            <a:off x="6419850" y="1322705"/>
            <a:ext cx="5579110" cy="368300"/>
          </a:xfrm>
          <a:prstGeom prst="rect">
            <a:avLst/>
          </a:prstGeom>
          <a:noFill/>
        </p:spPr>
        <p:txBody>
          <a:bodyPr wrap="square" rtlCol="0">
            <a:spAutoFit/>
          </a:bodyPr>
          <a:p>
            <a:pPr algn="ctr"/>
            <a:r>
              <a:rPr lang="en-CA" altLang="zh-CN"/>
              <a:t>Closed List</a:t>
            </a:r>
            <a:endParaRPr lang="en-CA" altLang="zh-CN"/>
          </a:p>
        </p:txBody>
      </p:sp>
      <p:sp>
        <p:nvSpPr>
          <p:cNvPr id="9" name="文本框 8"/>
          <p:cNvSpPr txBox="1"/>
          <p:nvPr/>
        </p:nvSpPr>
        <p:spPr>
          <a:xfrm>
            <a:off x="1042035" y="4528820"/>
            <a:ext cx="4064000" cy="368300"/>
          </a:xfrm>
          <a:prstGeom prst="rect">
            <a:avLst/>
          </a:prstGeom>
          <a:noFill/>
        </p:spPr>
        <p:txBody>
          <a:bodyPr wrap="square" rtlCol="0">
            <a:spAutoFit/>
          </a:bodyPr>
          <a:p>
            <a:pPr algn="ctr"/>
            <a:r>
              <a:rPr lang="en-CA" altLang="zh-CN"/>
              <a:t>Open List - tree</a:t>
            </a:r>
            <a:endParaRPr lang="en-CA" altLang="zh-CN"/>
          </a:p>
        </p:txBody>
      </p:sp>
      <p:sp>
        <p:nvSpPr>
          <p:cNvPr id="10" name="文本框 9"/>
          <p:cNvSpPr txBox="1"/>
          <p:nvPr/>
        </p:nvSpPr>
        <p:spPr>
          <a:xfrm>
            <a:off x="7177405" y="4528820"/>
            <a:ext cx="4064000" cy="368300"/>
          </a:xfrm>
          <a:prstGeom prst="rect">
            <a:avLst/>
          </a:prstGeom>
          <a:noFill/>
        </p:spPr>
        <p:txBody>
          <a:bodyPr wrap="square" rtlCol="0">
            <a:spAutoFit/>
          </a:bodyPr>
          <a:p>
            <a:pPr algn="ctr"/>
            <a:r>
              <a:rPr lang="en-CA" altLang="zh-CN"/>
              <a:t>Open List - array</a:t>
            </a:r>
            <a:endParaRPr lang="en-CA" altLang="zh-CN"/>
          </a:p>
        </p:txBody>
      </p:sp>
      <p:graphicFrame>
        <p:nvGraphicFramePr>
          <p:cNvPr id="11" name="表格 10"/>
          <p:cNvGraphicFramePr/>
          <p:nvPr>
            <p:custDataLst>
              <p:tags r:id="rId2"/>
            </p:custDataLst>
          </p:nvPr>
        </p:nvGraphicFramePr>
        <p:xfrm>
          <a:off x="8560435" y="4895850"/>
          <a:ext cx="1464945" cy="732790"/>
        </p:xfrm>
        <a:graphic>
          <a:graphicData uri="http://schemas.openxmlformats.org/drawingml/2006/table">
            <a:tbl>
              <a:tblPr firstRow="1" bandRow="1">
                <a:tableStyleId>{5C22544A-7EE6-4342-B048-85BDC9FD1C3A}</a:tableStyleId>
              </a:tblPr>
              <a:tblGrid>
                <a:gridCol w="855345"/>
              </a:tblGrid>
              <a:tr h="366395">
                <a:tc>
                  <a:txBody>
                    <a:bodyPr/>
                    <a:p>
                      <a:pPr algn="r">
                        <a:buNone/>
                      </a:pPr>
                      <a:r>
                        <a:rPr lang="en-CA" altLang="zh-CN"/>
                        <a:t>Value</a:t>
                      </a:r>
                      <a:endParaRPr lang="en-CA" altLang="zh-CN"/>
                    </a:p>
                  </a:txBody>
                  <a:tcPr/>
                </a:tc>
              </a:tr>
              <a:tr h="366395">
                <a:tc>
                  <a:txBody>
                    <a:bodyPr/>
                    <a:p>
                      <a:pPr algn="r">
                        <a:buNone/>
                      </a:pPr>
                      <a:r>
                        <a:rPr lang="en-CA" altLang="zh-CN"/>
                        <a:t>Index</a:t>
                      </a:r>
                      <a:endParaRPr lang="en-CA" altLang="zh-CN"/>
                    </a:p>
                  </a:txBody>
                  <a:tcPr/>
                </a:tc>
              </a:tr>
            </a:tbl>
          </a:graphicData>
        </a:graphic>
      </p:graphicFrame>
      <p:sp>
        <p:nvSpPr>
          <p:cNvPr id="5" name="椭圆 4"/>
          <p:cNvSpPr>
            <a:spLocks noChangeAspect="1"/>
          </p:cNvSpPr>
          <p:nvPr>
            <p:custDataLst>
              <p:tags r:id="rId3"/>
            </p:custDataLst>
          </p:nvPr>
        </p:nvSpPr>
        <p:spPr>
          <a:xfrm>
            <a:off x="2806700" y="4897120"/>
            <a:ext cx="534035" cy="534035"/>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solidFill>
                  <a:schemeClr val="tx1"/>
                </a:solidFill>
              </a:rPr>
              <a:t>0</a:t>
            </a:r>
            <a:endParaRPr lang="en-CA" altLang="zh-CN">
              <a:solidFill>
                <a:schemeClr val="tx1"/>
              </a:solidFill>
            </a:endParaRPr>
          </a:p>
        </p:txBody>
      </p:sp>
      <p:sp>
        <p:nvSpPr>
          <p:cNvPr id="22" name="文本框 21"/>
          <p:cNvSpPr txBox="1"/>
          <p:nvPr>
            <p:custDataLst>
              <p:tags r:id="rId4"/>
            </p:custDataLst>
          </p:nvPr>
        </p:nvSpPr>
        <p:spPr>
          <a:xfrm>
            <a:off x="3340735" y="4984750"/>
            <a:ext cx="573405" cy="368300"/>
          </a:xfrm>
          <a:prstGeom prst="rect">
            <a:avLst/>
          </a:prstGeom>
          <a:noFill/>
        </p:spPr>
        <p:txBody>
          <a:bodyPr wrap="square" rtlCol="0">
            <a:spAutoFit/>
          </a:bodyPr>
          <a:p>
            <a:r>
              <a:rPr lang="en-CA" altLang="zh-CN">
                <a:latin typeface="Consolas" panose="020B0609020204030204" charset="0"/>
                <a:cs typeface="Consolas" panose="020B0609020204030204" charset="0"/>
              </a:rPr>
              <a:t>f =</a:t>
            </a:r>
            <a:endParaRPr lang="en-CA" altLang="zh-CN">
              <a:latin typeface="Consolas" panose="020B0609020204030204" charset="0"/>
              <a:cs typeface="Consolas" panose="020B0609020204030204" charset="0"/>
            </a:endParaRPr>
          </a:p>
        </p:txBody>
      </p:sp>
      <p:sp>
        <p:nvSpPr>
          <p:cNvPr id="3" name="文本框 2"/>
          <p:cNvSpPr txBox="1"/>
          <p:nvPr>
            <p:custDataLst>
              <p:tags r:id="rId5"/>
            </p:custDataLst>
          </p:nvPr>
        </p:nvSpPr>
        <p:spPr>
          <a:xfrm>
            <a:off x="3808730" y="4984750"/>
            <a:ext cx="1053465" cy="368300"/>
          </a:xfrm>
          <a:prstGeom prst="rect">
            <a:avLst/>
          </a:prstGeom>
          <a:noFill/>
        </p:spPr>
        <p:txBody>
          <a:bodyPr wrap="square" rtlCol="0">
            <a:spAutoFit/>
          </a:bodyPr>
          <a:p>
            <a:r>
              <a:rPr lang="en-CA" altLang="zh-CN">
                <a:latin typeface="Consolas" panose="020B0609020204030204" charset="0"/>
                <a:cs typeface="Consolas" panose="020B0609020204030204" charset="0"/>
                <a:sym typeface="+mn-ea"/>
              </a:rPr>
              <a:t>9</a:t>
            </a:r>
            <a:endParaRPr lang="zh-CN" altLang="en-US"/>
          </a:p>
        </p:txBody>
      </p:sp>
      <p:sp>
        <p:nvSpPr>
          <p:cNvPr id="20" name="文本框 19"/>
          <p:cNvSpPr txBox="1"/>
          <p:nvPr/>
        </p:nvSpPr>
        <p:spPr>
          <a:xfrm>
            <a:off x="294640" y="2237105"/>
            <a:ext cx="1092200" cy="509270"/>
          </a:xfrm>
          <a:prstGeom prst="rect">
            <a:avLst/>
          </a:prstGeom>
          <a:solidFill>
            <a:srgbClr val="61F400"/>
          </a:solidFill>
        </p:spPr>
        <p:txBody>
          <a:bodyPr wrap="square" rtlCol="0" anchor="ctr" anchorCtr="0">
            <a:noAutofit/>
          </a:bodyPr>
          <a:p>
            <a:pPr algn="ctr"/>
            <a:r>
              <a:rPr lang="en-CA" altLang="zh-CN">
                <a:solidFill>
                  <a:schemeClr val="tx1"/>
                </a:solidFill>
                <a:latin typeface="Arial" panose="020B0604020202020204" pitchFamily="34" charset="0"/>
                <a:cs typeface="Arial" panose="020B0604020202020204" pitchFamily="34" charset="0"/>
              </a:rPr>
              <a:t>5</a:t>
            </a:r>
            <a:endParaRPr lang="en-CA" altLang="zh-CN">
              <a:solidFill>
                <a:schemeClr val="tx1"/>
              </a:solidFill>
              <a:latin typeface="Arial" panose="020B0604020202020204" pitchFamily="34" charset="0"/>
              <a:cs typeface="Arial" panose="020B0604020202020204" pitchFamily="34" charset="0"/>
            </a:endParaRPr>
          </a:p>
        </p:txBody>
      </p:sp>
      <p:sp>
        <p:nvSpPr>
          <p:cNvPr id="18" name="文本框 17"/>
          <p:cNvSpPr txBox="1"/>
          <p:nvPr/>
        </p:nvSpPr>
        <p:spPr>
          <a:xfrm>
            <a:off x="6431280" y="2239010"/>
            <a:ext cx="356400" cy="516255"/>
          </a:xfrm>
          <a:prstGeom prst="rect">
            <a:avLst/>
          </a:prstGeom>
          <a:solidFill>
            <a:srgbClr val="61F400"/>
          </a:solidFill>
        </p:spPr>
        <p:txBody>
          <a:bodyPr wrap="square" rtlCol="0" anchor="ctr" anchorCtr="0">
            <a:noAutofit/>
          </a:bodyPr>
          <a:p>
            <a:pPr algn="ctr"/>
            <a:r>
              <a:rPr lang="en-CA" altLang="zh-CN">
                <a:solidFill>
                  <a:srgbClr val="FF0000"/>
                </a:solidFill>
              </a:rPr>
              <a:t>6</a:t>
            </a:r>
            <a:endParaRPr lang="en-CA" altLang="zh-CN">
              <a:solidFill>
                <a:srgbClr val="FF0000"/>
              </a:solidFill>
            </a:endParaRPr>
          </a:p>
        </p:txBody>
      </p:sp>
      <p:sp>
        <p:nvSpPr>
          <p:cNvPr id="21" name="文本框 20"/>
          <p:cNvSpPr txBox="1"/>
          <p:nvPr/>
        </p:nvSpPr>
        <p:spPr>
          <a:xfrm>
            <a:off x="6803390" y="2239010"/>
            <a:ext cx="356400" cy="514800"/>
          </a:xfrm>
          <a:prstGeom prst="rect">
            <a:avLst/>
          </a:prstGeom>
          <a:solidFill>
            <a:srgbClr val="61F400"/>
          </a:solidFill>
        </p:spPr>
        <p:txBody>
          <a:bodyPr wrap="square" rtlCol="0" anchor="ctr" anchorCtr="0">
            <a:noAutofit/>
          </a:bodyPr>
          <a:p>
            <a:pPr algn="ctr"/>
            <a:r>
              <a:rPr lang="en-CA" altLang="zh-CN">
                <a:solidFill>
                  <a:srgbClr val="FF0000"/>
                </a:solidFill>
              </a:rPr>
              <a:t>2</a:t>
            </a:r>
            <a:endParaRPr lang="en-CA" altLang="zh-CN">
              <a:solidFill>
                <a:srgbClr val="FF0000"/>
              </a:solidFill>
            </a:endParaRPr>
          </a:p>
        </p:txBody>
      </p:sp>
      <p:sp>
        <p:nvSpPr>
          <p:cNvPr id="24" name="文本框 23"/>
          <p:cNvSpPr txBox="1"/>
          <p:nvPr/>
        </p:nvSpPr>
        <p:spPr>
          <a:xfrm>
            <a:off x="7173595" y="2239645"/>
            <a:ext cx="356400" cy="514985"/>
          </a:xfrm>
          <a:prstGeom prst="rect">
            <a:avLst/>
          </a:prstGeom>
          <a:solidFill>
            <a:srgbClr val="61F400"/>
          </a:solidFill>
        </p:spPr>
        <p:txBody>
          <a:bodyPr wrap="square" rtlCol="0" anchor="ctr" anchorCtr="0">
            <a:noAutofit/>
          </a:bodyPr>
          <a:p>
            <a:pPr algn="ctr"/>
            <a:r>
              <a:rPr lang="en-CA" altLang="zh-CN">
                <a:solidFill>
                  <a:srgbClr val="FF0000"/>
                </a:solidFill>
              </a:rPr>
              <a:t>7</a:t>
            </a:r>
            <a:endParaRPr lang="en-CA" altLang="zh-CN">
              <a:solidFill>
                <a:srgbClr val="FF0000"/>
              </a:solidFill>
            </a:endParaRPr>
          </a:p>
        </p:txBody>
      </p:sp>
      <p:graphicFrame>
        <p:nvGraphicFramePr>
          <p:cNvPr id="25" name="表格 24"/>
          <p:cNvGraphicFramePr/>
          <p:nvPr>
            <p:custDataLst>
              <p:tags r:id="rId6"/>
            </p:custDataLst>
          </p:nvPr>
        </p:nvGraphicFramePr>
        <p:xfrm>
          <a:off x="9720580" y="4897120"/>
          <a:ext cx="284480" cy="731520"/>
        </p:xfrm>
        <a:graphic>
          <a:graphicData uri="http://schemas.openxmlformats.org/drawingml/2006/table">
            <a:tbl>
              <a:tblPr firstRow="1" bandRow="1">
                <a:tableStyleId>{5C22544A-7EE6-4342-B048-85BDC9FD1C3A}</a:tableStyleId>
              </a:tblPr>
              <a:tblGrid>
                <a:gridCol w="284480"/>
              </a:tblGrid>
              <a:tr h="365760">
                <a:tc>
                  <a:txBody>
                    <a:bodyPr/>
                    <a:p>
                      <a:pPr algn="ctr">
                        <a:buNone/>
                      </a:pPr>
                      <a:r>
                        <a:rPr lang="en-CA" altLang="zh-CN"/>
                        <a:t>5</a:t>
                      </a:r>
                      <a:endParaRPr lang="en-CA" altLang="zh-CN"/>
                    </a:p>
                  </a:txBody>
                  <a:tcPr anchor="ctr" anchorCtr="0"/>
                </a:tc>
              </a:tr>
              <a:tr h="365760">
                <a:tc>
                  <a:txBody>
                    <a:bodyPr/>
                    <a:p>
                      <a:pPr algn="ctr">
                        <a:buNone/>
                      </a:pPr>
                      <a:r>
                        <a:rPr lang="en-CA" altLang="zh-CN"/>
                        <a:t>1</a:t>
                      </a:r>
                      <a:endParaRPr lang="en-CA" altLang="zh-CN"/>
                    </a:p>
                  </a:txBody>
                  <a:tcPr anchor="ctr" anchorCtr="0"/>
                </a:tc>
              </a:tr>
            </a:tbl>
          </a:graphicData>
        </a:graphic>
      </p:graphicFrame>
      <p:graphicFrame>
        <p:nvGraphicFramePr>
          <p:cNvPr id="31" name="表格 30"/>
          <p:cNvGraphicFramePr/>
          <p:nvPr>
            <p:custDataLst>
              <p:tags r:id="rId7"/>
            </p:custDataLst>
          </p:nvPr>
        </p:nvGraphicFramePr>
        <p:xfrm>
          <a:off x="9425940" y="4897120"/>
          <a:ext cx="284480" cy="731520"/>
        </p:xfrm>
        <a:graphic>
          <a:graphicData uri="http://schemas.openxmlformats.org/drawingml/2006/table">
            <a:tbl>
              <a:tblPr firstRow="1" bandRow="1">
                <a:tableStyleId>{5C22544A-7EE6-4342-B048-85BDC9FD1C3A}</a:tableStyleId>
              </a:tblPr>
              <a:tblGrid>
                <a:gridCol w="284480"/>
              </a:tblGrid>
              <a:tr h="365760">
                <a:tc>
                  <a:txBody>
                    <a:bodyPr/>
                    <a:p>
                      <a:pPr algn="ctr">
                        <a:buNone/>
                      </a:pPr>
                      <a:r>
                        <a:rPr lang="en-CA" altLang="zh-CN"/>
                        <a:t>6</a:t>
                      </a:r>
                      <a:endParaRPr lang="en-CA" altLang="zh-CN"/>
                    </a:p>
                  </a:txBody>
                  <a:tcPr anchor="ctr" anchorCtr="0"/>
                </a:tc>
              </a:tr>
              <a:tr h="365760">
                <a:tc>
                  <a:txBody>
                    <a:bodyPr/>
                    <a:p>
                      <a:pPr algn="ctr">
                        <a:buNone/>
                      </a:pPr>
                      <a:r>
                        <a:rPr lang="en-CA" altLang="zh-CN"/>
                        <a:t>0</a:t>
                      </a:r>
                      <a:endParaRPr lang="en-CA" altLang="zh-CN"/>
                    </a:p>
                  </a:txBody>
                  <a:tcPr anchor="ctr" anchorCtr="0"/>
                </a:tc>
              </a:tr>
            </a:tbl>
          </a:graphicData>
        </a:graphic>
      </p:graphicFrame>
      <p:sp>
        <p:nvSpPr>
          <p:cNvPr id="32" name="文本框 31"/>
          <p:cNvSpPr txBox="1"/>
          <p:nvPr/>
        </p:nvSpPr>
        <p:spPr>
          <a:xfrm>
            <a:off x="9430385" y="4897120"/>
            <a:ext cx="280035" cy="349250"/>
          </a:xfrm>
          <a:prstGeom prst="rect">
            <a:avLst/>
          </a:prstGeom>
          <a:solidFill>
            <a:schemeClr val="accent1"/>
          </a:solidFill>
        </p:spPr>
        <p:txBody>
          <a:bodyPr wrap="square" rtlCol="0" anchor="ctr" anchorCtr="0">
            <a:noAutofit/>
          </a:bodyPr>
          <a:p>
            <a:pPr algn="ctr"/>
            <a:r>
              <a:rPr lang="en-CA" altLang="zh-CN" b="1">
                <a:solidFill>
                  <a:schemeClr val="bg1"/>
                </a:solidFill>
              </a:rPr>
              <a:t>0</a:t>
            </a:r>
            <a:endParaRPr lang="en-CA" altLang="zh-CN" b="1">
              <a:solidFill>
                <a:schemeClr val="bg1"/>
              </a:solidFill>
            </a:endParaRPr>
          </a:p>
        </p:txBody>
      </p:sp>
      <p:grpSp>
        <p:nvGrpSpPr>
          <p:cNvPr id="14" name="组合 13"/>
          <p:cNvGrpSpPr/>
          <p:nvPr/>
        </p:nvGrpSpPr>
        <p:grpSpPr>
          <a:xfrm>
            <a:off x="1889125" y="5353050"/>
            <a:ext cx="2024380" cy="887095"/>
            <a:chOff x="2975" y="8430"/>
            <a:chExt cx="3188" cy="1397"/>
          </a:xfrm>
        </p:grpSpPr>
        <p:cxnSp>
          <p:nvCxnSpPr>
            <p:cNvPr id="27" name="直接连接符 26"/>
            <p:cNvCxnSpPr>
              <a:stCxn id="5" idx="3"/>
              <a:endCxn id="26" idx="7"/>
            </p:cNvCxnSpPr>
            <p:nvPr>
              <p:custDataLst>
                <p:tags r:id="rId8"/>
              </p:custDataLst>
            </p:nvPr>
          </p:nvCxnSpPr>
          <p:spPr>
            <a:xfrm flipH="1">
              <a:off x="3693" y="8430"/>
              <a:ext cx="850" cy="680"/>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sp>
          <p:nvSpPr>
            <p:cNvPr id="6" name="椭圆 5"/>
            <p:cNvSpPr>
              <a:spLocks noChangeAspect="1"/>
            </p:cNvSpPr>
            <p:nvPr>
              <p:custDataLst>
                <p:tags r:id="rId9"/>
              </p:custDataLst>
            </p:nvPr>
          </p:nvSpPr>
          <p:spPr>
            <a:xfrm>
              <a:off x="2975" y="8987"/>
              <a:ext cx="841" cy="841"/>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solidFill>
                    <a:schemeClr val="tx1"/>
                  </a:solidFill>
                </a:rPr>
                <a:t>5</a:t>
              </a:r>
              <a:endParaRPr lang="en-CA" altLang="zh-CN">
                <a:solidFill>
                  <a:schemeClr val="tx1"/>
                </a:solidFill>
              </a:endParaRPr>
            </a:p>
          </p:txBody>
        </p:sp>
        <p:sp>
          <p:nvSpPr>
            <p:cNvPr id="12" name="文本框 11"/>
            <p:cNvSpPr txBox="1"/>
            <p:nvPr>
              <p:custDataLst>
                <p:tags r:id="rId10"/>
              </p:custDataLst>
            </p:nvPr>
          </p:nvSpPr>
          <p:spPr>
            <a:xfrm>
              <a:off x="3802" y="9110"/>
              <a:ext cx="1025" cy="580"/>
            </a:xfrm>
            <a:prstGeom prst="rect">
              <a:avLst/>
            </a:prstGeom>
            <a:noFill/>
          </p:spPr>
          <p:txBody>
            <a:bodyPr wrap="square" rtlCol="0">
              <a:spAutoFit/>
            </a:bodyPr>
            <a:p>
              <a:r>
                <a:rPr lang="en-CA" altLang="zh-CN">
                  <a:latin typeface="Consolas" panose="020B0609020204030204" charset="0"/>
                  <a:cs typeface="Consolas" panose="020B0609020204030204" charset="0"/>
                </a:rPr>
                <a:t>f =</a:t>
              </a:r>
              <a:endParaRPr lang="en-CA" altLang="zh-CN">
                <a:latin typeface="Consolas" panose="020B0609020204030204" charset="0"/>
                <a:cs typeface="Consolas" panose="020B0609020204030204" charset="0"/>
              </a:endParaRPr>
            </a:p>
          </p:txBody>
        </p:sp>
        <p:sp>
          <p:nvSpPr>
            <p:cNvPr id="13" name="文本框 12"/>
            <p:cNvSpPr txBox="1"/>
            <p:nvPr>
              <p:custDataLst>
                <p:tags r:id="rId11"/>
              </p:custDataLst>
            </p:nvPr>
          </p:nvSpPr>
          <p:spPr>
            <a:xfrm>
              <a:off x="4543" y="9110"/>
              <a:ext cx="1621" cy="580"/>
            </a:xfrm>
            <a:prstGeom prst="rect">
              <a:avLst/>
            </a:prstGeom>
            <a:noFill/>
          </p:spPr>
          <p:txBody>
            <a:bodyPr wrap="square" rtlCol="0">
              <a:spAutoFit/>
            </a:bodyPr>
            <a:p>
              <a:r>
                <a:rPr lang="en-CA" altLang="zh-CN">
                  <a:latin typeface="Consolas" panose="020B0609020204030204" charset="0"/>
                  <a:cs typeface="Consolas" panose="020B0609020204030204" charset="0"/>
                  <a:sym typeface="+mn-ea"/>
                </a:rPr>
                <a:t>9</a:t>
              </a:r>
              <a:endParaRPr lang="zh-CN" altLang="en-US"/>
            </a:p>
          </p:txBody>
        </p:sp>
      </p:grpSp>
      <p:sp>
        <p:nvSpPr>
          <p:cNvPr id="28" name="文本框 27"/>
          <p:cNvSpPr txBox="1"/>
          <p:nvPr/>
        </p:nvSpPr>
        <p:spPr>
          <a:xfrm>
            <a:off x="838835" y="5628640"/>
            <a:ext cx="10402570" cy="1047115"/>
          </a:xfrm>
          <a:prstGeom prst="rect">
            <a:avLst/>
          </a:prstGeom>
          <a:noFill/>
        </p:spPr>
        <p:txBody>
          <a:bodyPr wrap="square" rtlCol="0" anchor="ctr" anchorCtr="0">
            <a:noAutofit/>
          </a:bodyPr>
          <a:p>
            <a:pPr algn="ctr"/>
            <a:r>
              <a:rPr lang="en-CA" altLang="zh-CN" sz="2800"/>
              <a:t>Heap property satisfied</a:t>
            </a:r>
            <a:endParaRPr lang="en-CA" altLang="zh-CN"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par>
                                <p:cTn id="8" presetID="22" presetClass="exit" presetSubtype="8" fill="hold" grpId="0" nodeType="withEffect">
                                  <p:stCondLst>
                                    <p:cond delay="0"/>
                                  </p:stCondLst>
                                  <p:childTnLst>
                                    <p:animEffect transition="out" filter="wipe(left)">
                                      <p:cBhvr>
                                        <p:cTn id="9" dur="500"/>
                                        <p:tgtEl>
                                          <p:spTgt spid="19"/>
                                        </p:tgtEl>
                                      </p:cBhvr>
                                    </p:animEffect>
                                    <p:set>
                                      <p:cBhvr>
                                        <p:cTn id="10" dur="1" fill="hold">
                                          <p:stCondLst>
                                            <p:cond delay="499"/>
                                          </p:stCondLst>
                                        </p:cTn>
                                        <p:tgtEl>
                                          <p:spTgt spid="19"/>
                                        </p:tgtEl>
                                        <p:attrNameLst>
                                          <p:attrName>style.visibility</p:attrName>
                                        </p:attrNameLst>
                                      </p:cBhvr>
                                      <p:to>
                                        <p:strVal val="hidden"/>
                                      </p:to>
                                    </p:set>
                                  </p:childTnLst>
                                </p:cTn>
                              </p:par>
                            </p:childTnLst>
                          </p:cTn>
                        </p:par>
                        <p:par>
                          <p:cTn id="11" fill="hold">
                            <p:stCondLst>
                              <p:cond delay="500"/>
                            </p:stCondLst>
                            <p:childTnLst>
                              <p:par>
                                <p:cTn id="12" presetID="3" presetClass="emph" presetSubtype="2" fill="hold" grpId="0" nodeType="afterEffect">
                                  <p:stCondLst>
                                    <p:cond delay="1000"/>
                                  </p:stCondLst>
                                  <p:childTnLst>
                                    <p:animClr clrSpc="rgb" dir="cw">
                                      <p:cBhvr override="childStyle">
                                        <p:cTn id="13" dur="500" fill="hold"/>
                                        <p:tgtEl>
                                          <p:spTgt spid="20"/>
                                        </p:tgtEl>
                                        <p:attrNameLst>
                                          <p:attrName>style.color</p:attrName>
                                        </p:attrNameLst>
                                      </p:cBhvr>
                                      <p:to>
                                        <a:srgbClr val="e41908"/>
                                      </p:to>
                                    </p:animClr>
                                  </p:childTnLst>
                                </p:cTn>
                              </p:par>
                              <p:par>
                                <p:cTn id="14" presetID="12" presetClass="entr" presetSubtype="4" fill="hold" grpId="1" nodeType="withEffect">
                                  <p:stCondLst>
                                    <p:cond delay="0"/>
                                  </p:stCondLst>
                                  <p:childTnLst>
                                    <p:set>
                                      <p:cBhvr>
                                        <p:cTn id="15" dur="1" fill="hold">
                                          <p:stCondLst>
                                            <p:cond delay="0"/>
                                          </p:stCondLst>
                                        </p:cTn>
                                        <p:tgtEl>
                                          <p:spTgt spid="24"/>
                                        </p:tgtEl>
                                        <p:attrNameLst>
                                          <p:attrName>style.visibility</p:attrName>
                                        </p:attrNameLst>
                                      </p:cBhvr>
                                      <p:to>
                                        <p:strVal val="visible"/>
                                      </p:to>
                                    </p:set>
                                    <p:anim calcmode="lin" valueType="num">
                                      <p:cBhvr additive="base">
                                        <p:cTn id="16" dur="500"/>
                                        <p:tgtEl>
                                          <p:spTgt spid="24"/>
                                        </p:tgtEl>
                                        <p:attrNameLst>
                                          <p:attrName>ppt_y</p:attrName>
                                        </p:attrNameLst>
                                      </p:cBhvr>
                                      <p:tavLst>
                                        <p:tav tm="0">
                                          <p:val>
                                            <p:strVal val="#ppt_y+#ppt_h*1.125000"/>
                                          </p:val>
                                        </p:tav>
                                        <p:tav tm="100000">
                                          <p:val>
                                            <p:strVal val="#ppt_y"/>
                                          </p:val>
                                        </p:tav>
                                      </p:tavLst>
                                    </p:anim>
                                    <p:animEffect transition="in" filter="wipe(up)">
                                      <p:cBhvr>
                                        <p:cTn id="17" dur="500"/>
                                        <p:tgtEl>
                                          <p:spTgt spid="24"/>
                                        </p:tgtEl>
                                      </p:cBhvr>
                                    </p:animEffect>
                                  </p:childTnLst>
                                </p:cTn>
                              </p:par>
                              <p:par>
                                <p:cTn id="18" presetID="12" presetClass="entr" presetSubtype="4" fill="hold" grpId="1" nodeType="withEffect">
                                  <p:stCondLst>
                                    <p:cond delay="0"/>
                                  </p:stCondLst>
                                  <p:childTnLst>
                                    <p:set>
                                      <p:cBhvr>
                                        <p:cTn id="19" dur="1" fill="hold">
                                          <p:stCondLst>
                                            <p:cond delay="0"/>
                                          </p:stCondLst>
                                        </p:cTn>
                                        <p:tgtEl>
                                          <p:spTgt spid="21"/>
                                        </p:tgtEl>
                                        <p:attrNameLst>
                                          <p:attrName>style.visibility</p:attrName>
                                        </p:attrNameLst>
                                      </p:cBhvr>
                                      <p:to>
                                        <p:strVal val="visible"/>
                                      </p:to>
                                    </p:set>
                                    <p:anim calcmode="lin" valueType="num">
                                      <p:cBhvr additive="base">
                                        <p:cTn id="20" dur="500"/>
                                        <p:tgtEl>
                                          <p:spTgt spid="21"/>
                                        </p:tgtEl>
                                        <p:attrNameLst>
                                          <p:attrName>ppt_y</p:attrName>
                                        </p:attrNameLst>
                                      </p:cBhvr>
                                      <p:tavLst>
                                        <p:tav tm="0">
                                          <p:val>
                                            <p:strVal val="#ppt_y+#ppt_h*1.125000"/>
                                          </p:val>
                                        </p:tav>
                                        <p:tav tm="100000">
                                          <p:val>
                                            <p:strVal val="#ppt_y"/>
                                          </p:val>
                                        </p:tav>
                                      </p:tavLst>
                                    </p:anim>
                                    <p:animEffect transition="in" filter="wipe(up)">
                                      <p:cBhvr>
                                        <p:cTn id="21" dur="500"/>
                                        <p:tgtEl>
                                          <p:spTgt spid="21"/>
                                        </p:tgtEl>
                                      </p:cBhvr>
                                    </p:animEffect>
                                  </p:childTnLst>
                                </p:cTn>
                              </p:par>
                              <p:par>
                                <p:cTn id="22" presetID="12" presetClass="entr" presetSubtype="4" fill="hold" grpId="1" nodeType="withEffect">
                                  <p:stCondLst>
                                    <p:cond delay="0"/>
                                  </p:stCondLst>
                                  <p:childTnLst>
                                    <p:set>
                                      <p:cBhvr>
                                        <p:cTn id="23" dur="1" fill="hold">
                                          <p:stCondLst>
                                            <p:cond delay="0"/>
                                          </p:stCondLst>
                                        </p:cTn>
                                        <p:tgtEl>
                                          <p:spTgt spid="18"/>
                                        </p:tgtEl>
                                        <p:attrNameLst>
                                          <p:attrName>style.visibility</p:attrName>
                                        </p:attrNameLst>
                                      </p:cBhvr>
                                      <p:to>
                                        <p:strVal val="visible"/>
                                      </p:to>
                                    </p:set>
                                    <p:anim calcmode="lin" valueType="num">
                                      <p:cBhvr additive="base">
                                        <p:cTn id="24" dur="500"/>
                                        <p:tgtEl>
                                          <p:spTgt spid="18"/>
                                        </p:tgtEl>
                                        <p:attrNameLst>
                                          <p:attrName>ppt_y</p:attrName>
                                        </p:attrNameLst>
                                      </p:cBhvr>
                                      <p:tavLst>
                                        <p:tav tm="0">
                                          <p:val>
                                            <p:strVal val="#ppt_y+#ppt_h*1.125000"/>
                                          </p:val>
                                        </p:tav>
                                        <p:tav tm="100000">
                                          <p:val>
                                            <p:strVal val="#ppt_y"/>
                                          </p:val>
                                        </p:tav>
                                      </p:tavLst>
                                    </p:anim>
                                    <p:animEffect transition="in" filter="wipe(up)">
                                      <p:cBhvr>
                                        <p:cTn id="25" dur="500"/>
                                        <p:tgtEl>
                                          <p:spTgt spid="18"/>
                                        </p:tgtEl>
                                      </p:cBhvr>
                                    </p:animEffect>
                                  </p:childTnLst>
                                </p:cTn>
                              </p:par>
                              <p:par>
                                <p:cTn id="26" presetID="22" presetClass="entr" presetSubtype="1" fill="hold"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up)">
                                      <p:cBhvr>
                                        <p:cTn id="28" dur="500"/>
                                        <p:tgtEl>
                                          <p:spTgt spid="14"/>
                                        </p:tgtEl>
                                      </p:cBhvr>
                                    </p:animEffect>
                                  </p:childTnLst>
                                </p:cTn>
                              </p:par>
                              <p:par>
                                <p:cTn id="29" presetID="22" presetClass="entr" presetSubtype="8" fill="hold" nodeType="with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wipe(left)">
                                      <p:cBhvr>
                                        <p:cTn id="31" dur="500"/>
                                        <p:tgtEl>
                                          <p:spTgt spid="25"/>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xit" presetSubtype="8" fill="hold" grpId="1" nodeType="clickEffect">
                                  <p:stCondLst>
                                    <p:cond delay="0"/>
                                  </p:stCondLst>
                                  <p:childTnLst>
                                    <p:animEffect transition="out" filter="wipe(left)">
                                      <p:cBhvr>
                                        <p:cTn id="35" dur="500"/>
                                        <p:tgtEl>
                                          <p:spTgt spid="15"/>
                                        </p:tgtEl>
                                      </p:cBhvr>
                                    </p:animEffect>
                                    <p:set>
                                      <p:cBhvr>
                                        <p:cTn id="36" dur="1" fill="hold">
                                          <p:stCondLst>
                                            <p:cond delay="499"/>
                                          </p:stCondLst>
                                        </p:cTn>
                                        <p:tgtEl>
                                          <p:spTgt spid="15"/>
                                        </p:tgtEl>
                                        <p:attrNameLst>
                                          <p:attrName>style.visibility</p:attrName>
                                        </p:attrNameLst>
                                      </p:cBhvr>
                                      <p:to>
                                        <p:strVal val="hidden"/>
                                      </p:to>
                                    </p:set>
                                  </p:childTnLst>
                                </p:cTn>
                              </p:par>
                              <p:par>
                                <p:cTn id="37" presetID="22" presetClass="entr" presetSubtype="8" fill="hold" grpId="0" nodeType="with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wipe(left)">
                                      <p:cBhvr>
                                        <p:cTn id="3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1" animBg="1"/>
      <p:bldP spid="21" grpId="1" animBg="1"/>
      <p:bldP spid="18" grpId="1" animBg="1"/>
      <p:bldP spid="15" grpId="0"/>
      <p:bldP spid="19" grpId="0"/>
      <p:bldP spid="15" grpId="1"/>
      <p:bldP spid="2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PlaceHolder 1"/>
          <p:cNvSpPr>
            <a:spLocks noGrp="1"/>
          </p:cNvSpPr>
          <p:nvPr>
            <p:ph type="title"/>
          </p:nvPr>
        </p:nvSpPr>
        <p:spPr>
          <a:xfrm>
            <a:off x="415680" y="593280"/>
            <a:ext cx="11360160" cy="763200"/>
          </a:xfrm>
          <a:prstGeom prst="rect">
            <a:avLst/>
          </a:prstGeom>
          <a:noFill/>
          <a:ln w="0">
            <a:noFill/>
          </a:ln>
        </p:spPr>
        <p:txBody>
          <a:bodyPr tIns="121920" bIns="121920" anchor="t">
            <a:noAutofit/>
          </a:bodyPr>
          <a:p>
            <a:pPr indent="0">
              <a:lnSpc>
                <a:spcPct val="100000"/>
              </a:lnSpc>
              <a:buNone/>
              <a:tabLst>
                <a:tab pos="0" algn="l"/>
              </a:tabLst>
            </a:pPr>
            <a:r>
              <a:rPr lang="en-GB" sz="4300" b="0" strike="noStrike" spc="-1">
                <a:solidFill>
                  <a:schemeClr val="dk1"/>
                </a:solidFill>
                <a:ea typeface="+mj-lt"/>
              </a:rPr>
              <a:t>GLIR: Preparation and Cleanup</a:t>
            </a:r>
            <a:endParaRPr lang="en-GB" sz="4300" b="0" strike="noStrike" spc="-1">
              <a:solidFill>
                <a:schemeClr val="dk1"/>
              </a:solidFill>
              <a:ea typeface="+mj-lt"/>
            </a:endParaRPr>
          </a:p>
        </p:txBody>
      </p:sp>
      <p:sp>
        <p:nvSpPr>
          <p:cNvPr id="126" name="PlaceHolder 2"/>
          <p:cNvSpPr>
            <a:spLocks noGrp="1"/>
          </p:cNvSpPr>
          <p:nvPr>
            <p:ph/>
          </p:nvPr>
        </p:nvSpPr>
        <p:spPr>
          <a:xfrm>
            <a:off x="415925" y="1536700"/>
            <a:ext cx="7905750" cy="4909185"/>
          </a:xfrm>
          <a:prstGeom prst="rect">
            <a:avLst/>
          </a:prstGeom>
          <a:noFill/>
          <a:ln w="0">
            <a:noFill/>
          </a:ln>
        </p:spPr>
        <p:txBody>
          <a:bodyPr tIns="121920" bIns="121920" anchor="t">
            <a:noAutofit/>
          </a:bodyPr>
          <a:p>
            <a:pPr marL="453390" indent="-342900">
              <a:lnSpc>
                <a:spcPct val="115000"/>
              </a:lnSpc>
              <a:buClr>
                <a:srgbClr val="000000"/>
              </a:buClr>
              <a:buFont typeface="Consolas" panose="020B0609020204030204" charset="0"/>
              <a:buChar char="●"/>
            </a:pPr>
            <a:r>
              <a:rPr lang="en-CA" altLang="en-GB" sz="2000" spc="-1">
                <a:latin typeface="Consolas" panose="020B0609020204030204" charset="0"/>
                <a:ea typeface="+mn-lt"/>
                <a:cs typeface="Consolas" panose="020B0609020204030204" charset="0"/>
                <a:sym typeface="+mn-ea"/>
              </a:rPr>
              <a:t>common.s</a:t>
            </a:r>
            <a:r>
              <a:rPr lang="en-GB" sz="2000" spc="-1">
                <a:ea typeface="+mn-lt"/>
                <a:sym typeface="+mn-ea"/>
              </a:rPr>
              <a:t> call</a:t>
            </a:r>
            <a:r>
              <a:rPr lang="en-CA" altLang="en-GB" sz="2000" spc="-1">
                <a:ea typeface="+mn-lt"/>
                <a:sym typeface="+mn-ea"/>
              </a:rPr>
              <a:t>s </a:t>
            </a:r>
            <a:r>
              <a:rPr lang="en-GB" sz="2000" b="0" strike="noStrike" spc="-1">
                <a:solidFill>
                  <a:schemeClr val="tx1"/>
                </a:solidFill>
                <a:latin typeface="Consolas" panose="020B0609020204030204" charset="0"/>
                <a:ea typeface="Consolas" panose="020B0609020204030204"/>
                <a:cs typeface="Consolas" panose="020B0609020204030204" charset="0"/>
              </a:rPr>
              <a:t>GLIR_Start</a:t>
            </a:r>
            <a:r>
              <a:rPr lang="en-GB" sz="2000" b="0" strike="noStrike" spc="-1">
                <a:solidFill>
                  <a:schemeClr val="tx1"/>
                </a:solidFill>
                <a:latin typeface="Arial" panose="020B0604020202020204"/>
                <a:ea typeface="Arial" panose="020B0604020202020204"/>
              </a:rPr>
              <a:t> </a:t>
            </a:r>
            <a:r>
              <a:rPr lang="en-GB" sz="2000" b="0" strike="noStrike" spc="-1">
                <a:solidFill>
                  <a:schemeClr val="tx1"/>
                </a:solidFill>
                <a:ea typeface="+mn-lt"/>
              </a:rPr>
              <a:t>and</a:t>
            </a:r>
            <a:r>
              <a:rPr lang="en-GB" sz="2000" b="0" strike="noStrike" spc="-1">
                <a:solidFill>
                  <a:schemeClr val="tx1"/>
                </a:solidFill>
                <a:latin typeface="Arial" panose="020B0604020202020204"/>
                <a:ea typeface="Arial" panose="020B0604020202020204"/>
              </a:rPr>
              <a:t> </a:t>
            </a:r>
            <a:r>
              <a:rPr lang="en-GB" sz="2000" b="0" strike="noStrike" spc="-1">
                <a:solidFill>
                  <a:schemeClr val="tx1"/>
                </a:solidFill>
                <a:latin typeface="Consolas" panose="020B0609020204030204" charset="0"/>
                <a:ea typeface="Consolas" panose="020B0609020204030204"/>
                <a:cs typeface="Consolas" panose="020B0609020204030204" charset="0"/>
              </a:rPr>
              <a:t>GLIR_En</a:t>
            </a:r>
            <a:r>
              <a:rPr lang="en-CA" altLang="en-GB" sz="2000" b="0" strike="noStrike" spc="-1">
                <a:solidFill>
                  <a:schemeClr val="tx1"/>
                </a:solidFill>
                <a:latin typeface="Consolas" panose="020B0609020204030204" charset="0"/>
                <a:ea typeface="Consolas" panose="020B0609020204030204"/>
                <a:cs typeface="Consolas" panose="020B0609020204030204" charset="0"/>
              </a:rPr>
              <a:t>d</a:t>
            </a:r>
            <a:r>
              <a:rPr lang="en-GB" sz="2000" b="0" strike="noStrike" spc="-1">
                <a:solidFill>
                  <a:schemeClr val="tx1"/>
                </a:solidFill>
                <a:ea typeface="+mn-lt"/>
              </a:rPr>
              <a:t> before and after the visualizer process.</a:t>
            </a:r>
            <a:endParaRPr lang="en-US" sz="2000" b="0" strike="noStrike" spc="-1">
              <a:solidFill>
                <a:schemeClr val="tx1"/>
              </a:solidFill>
              <a:ea typeface="+mn-lt"/>
            </a:endParaRPr>
          </a:p>
          <a:p>
            <a:pPr marL="453390" indent="-342900">
              <a:lnSpc>
                <a:spcPct val="115000"/>
              </a:lnSpc>
              <a:buClr>
                <a:srgbClr val="000000"/>
              </a:buClr>
              <a:buFont typeface="Consolas" panose="020B0609020204030204" charset="0"/>
              <a:buChar char="●"/>
            </a:pPr>
            <a:r>
              <a:rPr lang="en-GB" sz="2000" b="0" strike="noStrike" spc="-1">
                <a:solidFill>
                  <a:schemeClr val="tx1"/>
                </a:solidFill>
                <a:ea typeface="+mn-lt"/>
              </a:rPr>
              <a:t>These are two important procedures in GLIR.</a:t>
            </a:r>
            <a:endParaRPr lang="en-US" sz="2000" b="0" strike="noStrike" spc="-1">
              <a:solidFill>
                <a:schemeClr val="tx1"/>
              </a:solidFill>
              <a:ea typeface="+mn-lt"/>
            </a:endParaRPr>
          </a:p>
          <a:p>
            <a:pPr marL="453390" indent="-342900">
              <a:lnSpc>
                <a:spcPct val="115000"/>
              </a:lnSpc>
              <a:buClr>
                <a:srgbClr val="000000"/>
              </a:buClr>
              <a:buFont typeface="Consolas" panose="020B0609020204030204" charset="0"/>
              <a:buChar char="●"/>
            </a:pPr>
            <a:r>
              <a:rPr lang="en-GB" sz="2000" b="1" strike="noStrike" spc="-1">
                <a:solidFill>
                  <a:schemeClr val="tx1"/>
                </a:solidFill>
                <a:latin typeface="Consolas" panose="020B0609020204030204" charset="0"/>
                <a:ea typeface="+mn-lt"/>
                <a:cs typeface="Consolas" panose="020B0609020204030204" charset="0"/>
              </a:rPr>
              <a:t>GLIR_Start</a:t>
            </a:r>
            <a:r>
              <a:rPr lang="en-GB" sz="2000" b="0" strike="noStrike" spc="-1">
                <a:solidFill>
                  <a:schemeClr val="tx1"/>
                </a:solidFill>
                <a:ea typeface="+mn-lt"/>
              </a:rPr>
              <a:t> (preparation):</a:t>
            </a:r>
            <a:endParaRPr lang="en-US" sz="2000" b="0" strike="noStrike" spc="-1">
              <a:solidFill>
                <a:schemeClr val="tx1"/>
              </a:solidFill>
              <a:ea typeface="+mn-lt"/>
            </a:endParaRPr>
          </a:p>
          <a:p>
            <a:pPr marL="921385" lvl="1" indent="-342900">
              <a:lnSpc>
                <a:spcPct val="115000"/>
              </a:lnSpc>
              <a:buClr>
                <a:srgbClr val="000000"/>
              </a:buClr>
              <a:buFont typeface="Consolas" panose="020B0609020204030204" charset="0"/>
              <a:buChar char="◦"/>
            </a:pPr>
            <a:r>
              <a:rPr lang="en-GB" sz="2000" b="0" strike="noStrike" spc="-1">
                <a:solidFill>
                  <a:schemeClr val="tx1"/>
                </a:solidFill>
                <a:ea typeface="+mn-lt"/>
              </a:rPr>
              <a:t>Resizes the screen to the user-specified size.</a:t>
            </a:r>
            <a:endParaRPr lang="en-US" sz="2000" b="0" strike="noStrike" spc="-1">
              <a:solidFill>
                <a:schemeClr val="tx1"/>
              </a:solidFill>
              <a:ea typeface="+mn-lt"/>
            </a:endParaRPr>
          </a:p>
          <a:p>
            <a:pPr marL="921385" lvl="1" indent="-342900">
              <a:lnSpc>
                <a:spcPct val="115000"/>
              </a:lnSpc>
              <a:buClr>
                <a:srgbClr val="000000"/>
              </a:buClr>
              <a:buFont typeface="Consolas" panose="020B0609020204030204" charset="0"/>
              <a:buChar char="◦"/>
            </a:pPr>
            <a:r>
              <a:rPr lang="en-GB" sz="2000" b="0" strike="noStrike" spc="-1">
                <a:solidFill>
                  <a:schemeClr val="tx1"/>
                </a:solidFill>
                <a:ea typeface="+mn-lt"/>
              </a:rPr>
              <a:t>Hides the terminal cursor.</a:t>
            </a:r>
            <a:endParaRPr lang="en-US" sz="2000" b="0" strike="noStrike" spc="-1">
              <a:solidFill>
                <a:schemeClr val="tx1"/>
              </a:solidFill>
              <a:ea typeface="+mn-lt"/>
            </a:endParaRPr>
          </a:p>
          <a:p>
            <a:pPr marL="921385" lvl="1" indent="-342900">
              <a:lnSpc>
                <a:spcPct val="115000"/>
              </a:lnSpc>
              <a:buClr>
                <a:srgbClr val="000000"/>
              </a:buClr>
              <a:buFont typeface="Consolas" panose="020B0609020204030204" charset="0"/>
              <a:buChar char="◦"/>
            </a:pPr>
            <a:r>
              <a:rPr lang="en-GB" sz="2000" b="0" strike="noStrike" spc="-1">
                <a:solidFill>
                  <a:schemeClr val="tx1"/>
                </a:solidFill>
                <a:ea typeface="+mn-lt"/>
              </a:rPr>
              <a:t>Clears the terminal to the default background color.</a:t>
            </a:r>
            <a:endParaRPr lang="en-US" sz="2000" b="0" strike="noStrike" spc="-1">
              <a:solidFill>
                <a:schemeClr val="tx1"/>
              </a:solidFill>
              <a:ea typeface="+mn-lt"/>
            </a:endParaRPr>
          </a:p>
          <a:p>
            <a:pPr marL="453390" indent="-342900">
              <a:lnSpc>
                <a:spcPct val="115000"/>
              </a:lnSpc>
              <a:buClr>
                <a:srgbClr val="000000"/>
              </a:buClr>
              <a:buFont typeface="Consolas" panose="020B0609020204030204" charset="0"/>
              <a:buChar char="●"/>
            </a:pPr>
            <a:r>
              <a:rPr lang="en-GB" sz="2000" b="1" strike="noStrike" spc="-1">
                <a:solidFill>
                  <a:schemeClr val="tx1"/>
                </a:solidFill>
                <a:latin typeface="Consolas" panose="020B0609020204030204" charset="0"/>
                <a:ea typeface="+mn-lt"/>
                <a:cs typeface="Consolas" panose="020B0609020204030204" charset="0"/>
              </a:rPr>
              <a:t>GLIR_End</a:t>
            </a:r>
            <a:r>
              <a:rPr lang="en-GB" sz="2000" b="0" strike="noStrike" spc="-1">
                <a:solidFill>
                  <a:schemeClr val="tx1"/>
                </a:solidFill>
                <a:ea typeface="+mn-lt"/>
              </a:rPr>
              <a:t> (cleanup):</a:t>
            </a:r>
            <a:endParaRPr lang="en-US" sz="2000" b="0" strike="noStrike" spc="-1">
              <a:solidFill>
                <a:schemeClr val="tx1"/>
              </a:solidFill>
              <a:ea typeface="+mn-lt"/>
            </a:endParaRPr>
          </a:p>
          <a:p>
            <a:pPr marL="921385" lvl="1" indent="-342900">
              <a:lnSpc>
                <a:spcPct val="115000"/>
              </a:lnSpc>
              <a:buClr>
                <a:srgbClr val="000000"/>
              </a:buClr>
              <a:buFont typeface="Consolas" panose="020B0609020204030204" charset="0"/>
              <a:buChar char="◦"/>
            </a:pPr>
            <a:r>
              <a:rPr lang="en-GB" sz="2000" b="0" strike="noStrike" spc="-1">
                <a:solidFill>
                  <a:schemeClr val="tx1"/>
                </a:solidFill>
                <a:ea typeface="+mn-lt"/>
              </a:rPr>
              <a:t>Resizes the screen back to default (24x80).</a:t>
            </a:r>
            <a:endParaRPr lang="en-US" sz="2000" b="0" strike="noStrike" spc="-1">
              <a:solidFill>
                <a:schemeClr val="tx1"/>
              </a:solidFill>
              <a:ea typeface="+mn-lt"/>
            </a:endParaRPr>
          </a:p>
          <a:p>
            <a:pPr marL="921385" lvl="1" indent="-342900">
              <a:lnSpc>
                <a:spcPct val="115000"/>
              </a:lnSpc>
              <a:buClr>
                <a:srgbClr val="000000"/>
              </a:buClr>
              <a:buFont typeface="Consolas" panose="020B0609020204030204" charset="0"/>
              <a:buChar char="◦"/>
            </a:pPr>
            <a:r>
              <a:rPr lang="en-GB" sz="2000" b="0" strike="noStrike" spc="-1">
                <a:solidFill>
                  <a:schemeClr val="tx1"/>
                </a:solidFill>
                <a:ea typeface="+mn-lt"/>
              </a:rPr>
              <a:t>Shows the terminal cursor.</a:t>
            </a:r>
            <a:endParaRPr lang="en-US" sz="2000" b="0" strike="noStrike" spc="-1">
              <a:solidFill>
                <a:schemeClr val="tx1"/>
              </a:solidFill>
              <a:ea typeface="+mn-lt"/>
            </a:endParaRPr>
          </a:p>
          <a:p>
            <a:pPr marL="921385" lvl="1" indent="-342900">
              <a:lnSpc>
                <a:spcPct val="115000"/>
              </a:lnSpc>
              <a:buClr>
                <a:srgbClr val="000000"/>
              </a:buClr>
              <a:buFont typeface="Consolas" panose="020B0609020204030204" charset="0"/>
              <a:buChar char="◦"/>
            </a:pPr>
            <a:r>
              <a:rPr lang="en-GB" sz="2000" b="0" strike="noStrike" spc="-1">
                <a:solidFill>
                  <a:schemeClr val="tx1"/>
                </a:solidFill>
                <a:ea typeface="+mn-lt"/>
              </a:rPr>
              <a:t>Clears all the previous terminal output.</a:t>
            </a:r>
            <a:endParaRPr lang="en-GB" sz="2000" b="0" strike="noStrike" spc="-1">
              <a:solidFill>
                <a:schemeClr val="tx1"/>
              </a:solidFill>
              <a:ea typeface="+mn-lt"/>
            </a:endParaRPr>
          </a:p>
        </p:txBody>
      </p:sp>
      <p:sp>
        <p:nvSpPr>
          <p:cNvPr id="127" name="PlaceHolder 3"/>
          <p:cNvSpPr>
            <a:spLocks noGrp="1"/>
          </p:cNvSpPr>
          <p:nvPr>
            <p:ph type="sldNum" idx="9"/>
          </p:nvPr>
        </p:nvSpPr>
        <p:spPr>
          <a:xfrm>
            <a:off x="11296800" y="6217440"/>
            <a:ext cx="731040" cy="524160"/>
          </a:xfrm>
          <a:prstGeom prst="rect">
            <a:avLst/>
          </a:prstGeom>
          <a:noFill/>
          <a:ln w="0">
            <a:noFill/>
          </a:ln>
        </p:spPr>
        <p:txBody>
          <a:bodyPr tIns="121920" bIns="121920" anchor="ctr">
            <a:normAutofit/>
          </a:bodyPr>
          <a:lstStyle>
            <a:lvl1pPr indent="0" algn="r">
              <a:lnSpc>
                <a:spcPct val="100000"/>
              </a:lnSpc>
              <a:buNone/>
              <a:tabLst>
                <a:tab pos="0" algn="l"/>
              </a:tabLst>
              <a:defRPr lang="en-GB" sz="1000" b="0" strike="noStrike" spc="-1">
                <a:solidFill>
                  <a:schemeClr val="dk2"/>
                </a:solidFill>
                <a:latin typeface="Arial" panose="020B0604020202020204"/>
                <a:ea typeface="Arial" panose="020B0604020202020204"/>
              </a:defRPr>
            </a:lvl1pPr>
          </a:lstStyle>
          <a:p>
            <a:pPr indent="0" algn="r">
              <a:lnSpc>
                <a:spcPct val="100000"/>
              </a:lnSpc>
              <a:buNone/>
              <a:tabLst>
                <a:tab pos="0" algn="l"/>
              </a:tabLst>
            </a:pPr>
            <a:fld id="{11848A3B-CE27-4D24-A0CF-00C98C295299}" type="slidenum">
              <a:rPr lang="en-GB" sz="1335" b="0" strike="noStrike" spc="-1">
                <a:solidFill>
                  <a:schemeClr val="dk2"/>
                </a:solidFill>
                <a:latin typeface="Arial" panose="020B0604020202020204"/>
                <a:ea typeface="Arial" panose="020B0604020202020204"/>
              </a:rPr>
            </a:fld>
            <a:endParaRPr lang="en-US" sz="1335" b="0" strike="noStrike" spc="-1">
              <a:solidFill>
                <a:srgbClr val="000000"/>
              </a:solidFill>
              <a:latin typeface="Times New Roman" panose="02020603050405020304"/>
            </a:endParaRPr>
          </a:p>
        </p:txBody>
      </p:sp>
      <p:sp>
        <p:nvSpPr>
          <p:cNvPr id="128" name="Google Shape;122;p20"/>
          <p:cNvSpPr/>
          <p:nvPr/>
        </p:nvSpPr>
        <p:spPr>
          <a:xfrm>
            <a:off x="8321760" y="2070240"/>
            <a:ext cx="3454560" cy="4020960"/>
          </a:xfrm>
          <a:prstGeom prst="rect">
            <a:avLst/>
          </a:prstGeom>
          <a:solidFill>
            <a:srgbClr val="EFEFEF"/>
          </a:solidFill>
          <a:ln w="0">
            <a:noFill/>
          </a:ln>
        </p:spPr>
        <p:style>
          <a:lnRef idx="0">
            <a:srgbClr val="FFFFFF"/>
          </a:lnRef>
          <a:fillRef idx="0">
            <a:srgbClr val="FFFFFF"/>
          </a:fillRef>
          <a:effectRef idx="0">
            <a:srgbClr val="FFFFFF"/>
          </a:effectRef>
          <a:fontRef idx="minor"/>
        </p:style>
        <p:txBody>
          <a:bodyPr tIns="121920" bIns="121920" anchor="t">
            <a:normAutofit/>
          </a:bodyPr>
          <a:p>
            <a:pPr>
              <a:lnSpc>
                <a:spcPct val="100000"/>
              </a:lnSpc>
              <a:tabLst>
                <a:tab pos="0" algn="l"/>
              </a:tabLst>
            </a:pPr>
            <a:r>
              <a:rPr lang="en-GB" sz="1865" b="0" strike="noStrike" spc="-1">
                <a:solidFill>
                  <a:srgbClr val="000000"/>
                </a:solidFill>
                <a:latin typeface="Consolas" panose="020B0609020204030204"/>
                <a:ea typeface="Consolas" panose="020B0609020204030204"/>
              </a:rPr>
              <a:t>…</a:t>
            </a:r>
            <a:endParaRPr lang="en-US" sz="1865" b="0" strike="noStrike" spc="-1">
              <a:solidFill>
                <a:srgbClr val="000000"/>
              </a:solidFill>
              <a:latin typeface="Arial" panose="020B0604020202020204"/>
            </a:endParaRPr>
          </a:p>
          <a:p>
            <a:pPr>
              <a:lnSpc>
                <a:spcPct val="100000"/>
              </a:lnSpc>
              <a:tabLst>
                <a:tab pos="0" algn="l"/>
              </a:tabLst>
            </a:pPr>
            <a:endParaRPr lang="en-US" sz="1865" b="0" strike="noStrike" spc="-1">
              <a:solidFill>
                <a:srgbClr val="000000"/>
              </a:solidFill>
              <a:latin typeface="Arial" panose="020B0604020202020204"/>
            </a:endParaRPr>
          </a:p>
          <a:p>
            <a:pPr>
              <a:lnSpc>
                <a:spcPct val="100000"/>
              </a:lnSpc>
              <a:tabLst>
                <a:tab pos="0" algn="l"/>
              </a:tabLst>
            </a:pPr>
            <a:r>
              <a:rPr lang="en-GB" sz="1865" b="0" strike="noStrike" spc="-1">
                <a:solidFill>
                  <a:schemeClr val="accent1"/>
                </a:solidFill>
                <a:highlight>
                  <a:srgbClr val="EEFF41"/>
                </a:highlight>
                <a:latin typeface="Consolas" panose="020B0609020204030204"/>
                <a:ea typeface="Consolas" panose="020B0609020204030204"/>
              </a:rPr>
              <a:t>jal</a:t>
            </a:r>
            <a:r>
              <a:rPr lang="en-GB" sz="1865" b="0" strike="noStrike" spc="-1">
                <a:solidFill>
                  <a:srgbClr val="000000"/>
                </a:solidFill>
                <a:highlight>
                  <a:srgbClr val="EEFF41"/>
                </a:highlight>
                <a:latin typeface="Consolas" panose="020B0609020204030204"/>
                <a:ea typeface="Consolas" panose="020B0609020204030204"/>
              </a:rPr>
              <a:t>	GLIR_Start</a:t>
            </a:r>
            <a:endParaRPr lang="en-US" sz="1865" b="0" strike="noStrike" spc="-1">
              <a:solidFill>
                <a:srgbClr val="000000"/>
              </a:solidFill>
              <a:latin typeface="Arial" panose="020B0604020202020204"/>
            </a:endParaRPr>
          </a:p>
          <a:p>
            <a:pPr>
              <a:lnSpc>
                <a:spcPct val="100000"/>
              </a:lnSpc>
              <a:tabLst>
                <a:tab pos="0" algn="l"/>
              </a:tabLst>
            </a:pPr>
            <a:endParaRPr lang="en-US" sz="1865" b="0" strike="noStrike" spc="-1">
              <a:solidFill>
                <a:srgbClr val="000000"/>
              </a:solidFill>
              <a:latin typeface="Arial" panose="020B0604020202020204"/>
            </a:endParaRPr>
          </a:p>
          <a:p>
            <a:pPr>
              <a:lnSpc>
                <a:spcPct val="100000"/>
              </a:lnSpc>
              <a:tabLst>
                <a:tab pos="0" algn="l"/>
              </a:tabLst>
            </a:pPr>
            <a:r>
              <a:rPr lang="en-GB" sz="1865" b="0" strike="noStrike" spc="-1">
                <a:solidFill>
                  <a:srgbClr val="000000"/>
                </a:solidFill>
                <a:latin typeface="Consolas" panose="020B0609020204030204"/>
                <a:ea typeface="Consolas" panose="020B0609020204030204"/>
              </a:rPr>
              <a:t># Run the visualizer</a:t>
            </a:r>
            <a:endParaRPr lang="en-US" sz="1865" b="0" strike="noStrike" spc="-1">
              <a:solidFill>
                <a:srgbClr val="000000"/>
              </a:solidFill>
              <a:latin typeface="Arial" panose="020B0604020202020204"/>
            </a:endParaRPr>
          </a:p>
          <a:p>
            <a:pPr>
              <a:lnSpc>
                <a:spcPct val="100000"/>
              </a:lnSpc>
              <a:tabLst>
                <a:tab pos="0" algn="l"/>
              </a:tabLst>
            </a:pPr>
            <a:r>
              <a:rPr lang="en-GB" sz="1865" b="0" strike="noStrike" spc="-1">
                <a:solidFill>
                  <a:schemeClr val="accent1"/>
                </a:solidFill>
                <a:latin typeface="Consolas" panose="020B0609020204030204"/>
                <a:ea typeface="Consolas" panose="020B0609020204030204"/>
              </a:rPr>
              <a:t>jal</a:t>
            </a:r>
            <a:r>
              <a:rPr lang="en-GB" sz="1865" b="0" strike="noStrike" spc="-1">
                <a:solidFill>
                  <a:srgbClr val="000000"/>
                </a:solidFill>
                <a:latin typeface="Consolas" panose="020B0609020204030204"/>
                <a:ea typeface="Consolas" panose="020B0609020204030204"/>
              </a:rPr>
              <a:t>	</a:t>
            </a:r>
            <a:r>
              <a:rPr lang="en-CA" altLang="en-GB" sz="1865" b="0" strike="noStrike" spc="-1">
                <a:solidFill>
                  <a:srgbClr val="000000"/>
                </a:solidFill>
                <a:latin typeface="Consolas" panose="020B0609020204030204"/>
                <a:ea typeface="Consolas" panose="020B0609020204030204"/>
              </a:rPr>
              <a:t>pathFinder</a:t>
            </a:r>
            <a:endParaRPr lang="en-US" sz="1865" b="0" strike="noStrike" spc="-1">
              <a:solidFill>
                <a:srgbClr val="000000"/>
              </a:solidFill>
              <a:latin typeface="Arial" panose="020B0604020202020204"/>
            </a:endParaRPr>
          </a:p>
          <a:p>
            <a:pPr>
              <a:lnSpc>
                <a:spcPct val="100000"/>
              </a:lnSpc>
              <a:tabLst>
                <a:tab pos="0" algn="l"/>
              </a:tabLst>
            </a:pPr>
            <a:endParaRPr lang="en-US" sz="1865" b="0" strike="noStrike" spc="-1">
              <a:solidFill>
                <a:srgbClr val="000000"/>
              </a:solidFill>
              <a:latin typeface="Arial" panose="020B0604020202020204"/>
            </a:endParaRPr>
          </a:p>
          <a:p>
            <a:pPr>
              <a:lnSpc>
                <a:spcPct val="100000"/>
              </a:lnSpc>
              <a:tabLst>
                <a:tab pos="0" algn="l"/>
              </a:tabLst>
            </a:pPr>
            <a:r>
              <a:rPr lang="en-GB" sz="1865" b="0" strike="noStrike" spc="-1">
                <a:solidFill>
                  <a:srgbClr val="000000"/>
                </a:solidFill>
                <a:latin typeface="Consolas" panose="020B0609020204030204"/>
                <a:ea typeface="Consolas" panose="020B0609020204030204"/>
              </a:rPr>
              <a:t># End the GLIR terminal</a:t>
            </a:r>
            <a:endParaRPr lang="en-US" sz="1865" b="0" strike="noStrike" spc="-1">
              <a:solidFill>
                <a:srgbClr val="000000"/>
              </a:solidFill>
              <a:latin typeface="Arial" panose="020B0604020202020204"/>
            </a:endParaRPr>
          </a:p>
          <a:p>
            <a:pPr>
              <a:lnSpc>
                <a:spcPct val="100000"/>
              </a:lnSpc>
              <a:tabLst>
                <a:tab pos="0" algn="l"/>
              </a:tabLst>
            </a:pPr>
            <a:r>
              <a:rPr lang="en-GB" sz="1865" b="0" strike="noStrike" spc="-1">
                <a:solidFill>
                  <a:schemeClr val="accent1"/>
                </a:solidFill>
                <a:highlight>
                  <a:srgbClr val="EEFF41"/>
                </a:highlight>
                <a:latin typeface="Consolas" panose="020B0609020204030204"/>
                <a:ea typeface="Consolas" panose="020B0609020204030204"/>
              </a:rPr>
              <a:t>jal</a:t>
            </a:r>
            <a:r>
              <a:rPr lang="en-GB" sz="1865" b="0" strike="noStrike" spc="-1">
                <a:solidFill>
                  <a:srgbClr val="000000"/>
                </a:solidFill>
                <a:highlight>
                  <a:srgbClr val="EEFF41"/>
                </a:highlight>
                <a:latin typeface="Consolas" panose="020B0609020204030204"/>
                <a:ea typeface="Consolas" panose="020B0609020204030204"/>
              </a:rPr>
              <a:t>	GLIR_End</a:t>
            </a:r>
            <a:endParaRPr lang="en-US" sz="1865" b="0" strike="noStrike" spc="-1">
              <a:solidFill>
                <a:srgbClr val="000000"/>
              </a:solidFill>
              <a:latin typeface="Arial" panose="020B0604020202020204"/>
            </a:endParaRPr>
          </a:p>
          <a:p>
            <a:pPr>
              <a:lnSpc>
                <a:spcPct val="100000"/>
              </a:lnSpc>
              <a:tabLst>
                <a:tab pos="0" algn="l"/>
              </a:tabLst>
            </a:pPr>
            <a:endParaRPr lang="en-US" sz="1865" b="0" strike="noStrike" spc="-1">
              <a:solidFill>
                <a:srgbClr val="000000"/>
              </a:solidFill>
              <a:latin typeface="Arial" panose="020B0604020202020204"/>
            </a:endParaRPr>
          </a:p>
          <a:p>
            <a:pPr>
              <a:lnSpc>
                <a:spcPct val="100000"/>
              </a:lnSpc>
              <a:tabLst>
                <a:tab pos="0" algn="l"/>
              </a:tabLst>
            </a:pPr>
            <a:r>
              <a:rPr lang="en-GB" sz="1865" b="0" strike="noStrike" spc="-1">
                <a:solidFill>
                  <a:srgbClr val="000000"/>
                </a:solidFill>
                <a:latin typeface="Consolas" panose="020B0609020204030204"/>
                <a:ea typeface="Consolas" panose="020B0609020204030204"/>
              </a:rPr>
              <a:t>…</a:t>
            </a:r>
            <a:endParaRPr lang="en-US" sz="1865" b="0" strike="noStrike" spc="-1">
              <a:solidFill>
                <a:srgbClr val="000000"/>
              </a:solidFill>
              <a:latin typeface="Arial" panose="020B0604020202020204"/>
            </a:endParaRPr>
          </a:p>
        </p:txBody>
      </p:sp>
      <p:sp>
        <p:nvSpPr>
          <p:cNvPr id="129" name="Google Shape;123;p20"/>
          <p:cNvSpPr/>
          <p:nvPr/>
        </p:nvSpPr>
        <p:spPr>
          <a:xfrm>
            <a:off x="8321760" y="1536480"/>
            <a:ext cx="3454560" cy="530860"/>
          </a:xfrm>
          <a:prstGeom prst="rect">
            <a:avLst/>
          </a:prstGeom>
          <a:noFill/>
          <a:ln w="0">
            <a:noFill/>
          </a:ln>
        </p:spPr>
        <p:style>
          <a:lnRef idx="0">
            <a:srgbClr val="FFFFFF"/>
          </a:lnRef>
          <a:fillRef idx="0">
            <a:srgbClr val="FFFFFF"/>
          </a:fillRef>
          <a:effectRef idx="0">
            <a:srgbClr val="FFFFFF"/>
          </a:effectRef>
          <a:fontRef idx="minor"/>
        </p:style>
        <p:txBody>
          <a:bodyPr tIns="121920" bIns="121920" anchor="t">
            <a:spAutoFit/>
          </a:bodyPr>
          <a:p>
            <a:pPr>
              <a:lnSpc>
                <a:spcPct val="100000"/>
              </a:lnSpc>
              <a:tabLst>
                <a:tab pos="0" algn="l"/>
              </a:tabLst>
            </a:pPr>
            <a:r>
              <a:rPr lang="en-GB" sz="1865" b="0" strike="noStrike" spc="-1">
                <a:solidFill>
                  <a:srgbClr val="000000"/>
                </a:solidFill>
                <a:latin typeface="Consolas" panose="020B0609020204030204"/>
                <a:ea typeface="Consolas" panose="020B0609020204030204"/>
              </a:rPr>
              <a:t>common.s:</a:t>
            </a:r>
            <a:endParaRPr lang="en-US" sz="1865" b="0" strike="noStrike" spc="-1">
              <a:solidFill>
                <a:srgbClr val="000000"/>
              </a:solidFill>
              <a:latin typeface="Arial" panose="020B0604020202020204"/>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6">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6">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6">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6">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26">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26">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26">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26">
                                            <p:txEl>
                                              <p:pRg st="7" end="7"/>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26">
                                            <p:txEl>
                                              <p:pRg st="8" end="8"/>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26">
                                            <p:txEl>
                                              <p:pRg st="9" end="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 name="文本框 18"/>
          <p:cNvSpPr txBox="1"/>
          <p:nvPr/>
        </p:nvSpPr>
        <p:spPr>
          <a:xfrm>
            <a:off x="838835" y="5628640"/>
            <a:ext cx="10403205" cy="1047115"/>
          </a:xfrm>
          <a:prstGeom prst="rect">
            <a:avLst/>
          </a:prstGeom>
          <a:noFill/>
        </p:spPr>
        <p:txBody>
          <a:bodyPr wrap="square" rtlCol="0" anchor="ctr" anchorCtr="0">
            <a:noAutofit/>
          </a:bodyPr>
          <a:p>
            <a:pPr algn="ctr"/>
            <a:r>
              <a:rPr lang="en-CA" altLang="zh-CN" sz="2800"/>
              <a:t>Visit top adjacent cell</a:t>
            </a:r>
            <a:endParaRPr lang="en-CA" altLang="zh-CN" sz="2800"/>
          </a:p>
        </p:txBody>
      </p:sp>
      <p:sp>
        <p:nvSpPr>
          <p:cNvPr id="2" name="标题 1"/>
          <p:cNvSpPr>
            <a:spLocks noGrp="1"/>
          </p:cNvSpPr>
          <p:nvPr>
            <p:ph type="title"/>
          </p:nvPr>
        </p:nvSpPr>
        <p:spPr/>
        <p:txBody>
          <a:bodyPr/>
          <a:p>
            <a:r>
              <a:rPr lang="en-CA" altLang="zh-CN">
                <a:sym typeface="+mn-ea"/>
              </a:rPr>
              <a:t>Visit cell 1</a:t>
            </a:r>
            <a:endParaRPr lang="en-CA" altLang="zh-CN"/>
          </a:p>
        </p:txBody>
      </p:sp>
      <p:graphicFrame>
        <p:nvGraphicFramePr>
          <p:cNvPr id="7" name="表格 6"/>
          <p:cNvGraphicFramePr/>
          <p:nvPr/>
        </p:nvGraphicFramePr>
        <p:xfrm>
          <a:off x="284480" y="1689100"/>
          <a:ext cx="5578475" cy="2661920"/>
        </p:xfrm>
        <a:graphic>
          <a:graphicData uri="http://schemas.openxmlformats.org/drawingml/2006/table">
            <a:tbl>
              <a:tblPr/>
              <a:tblGrid>
                <a:gridCol w="1115695"/>
                <a:gridCol w="1115695"/>
                <a:gridCol w="1115695"/>
                <a:gridCol w="1115695"/>
                <a:gridCol w="1115695"/>
              </a:tblGrid>
              <a:tr h="532130">
                <a:tc>
                  <a:txBody>
                    <a:bodyPr>
                      <a:spAutoFit/>
                    </a:bodyPr>
                    <a:p>
                      <a:pPr indent="0" algn="ctr">
                        <a:buNone/>
                      </a:pPr>
                      <a:r>
                        <a:rPr lang="en-US" sz="1800" b="0" strike="noStrike" spc="-1">
                          <a:solidFill>
                            <a:srgbClr val="000000"/>
                          </a:solidFill>
                          <a:latin typeface="Arial" panose="020B0604020202020204"/>
                        </a:rPr>
                        <a:t>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CA" altLang="en-US" sz="1800" b="0" strike="noStrike" spc="-1">
                          <a:solidFill>
                            <a:schemeClr val="bg1"/>
                          </a:solidFill>
                          <a:latin typeface="Arial" panose="020B0604020202020204"/>
                        </a:rPr>
                        <a:t>1</a:t>
                      </a:r>
                      <a:endParaRPr lang="en-CA" altLang="en-US" sz="1800" b="0" strike="noStrike" spc="-1">
                        <a:solidFill>
                          <a:schemeClr val="bg1"/>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chemeClr val="tx1">
                        <a:lumMod val="50000"/>
                        <a:lumOff val="50000"/>
                      </a:schemeClr>
                    </a:solidFill>
                  </a:tcPr>
                </a:tc>
                <a:tc>
                  <a:txBody>
                    <a:bodyPr>
                      <a:spAutoFit/>
                    </a:bodyPr>
                    <a:p>
                      <a:pPr indent="0" algn="ctr">
                        <a:buNone/>
                      </a:pPr>
                      <a:r>
                        <a:rPr lang="en-US" sz="1800" b="0" strike="noStrike" spc="-1">
                          <a:solidFill>
                            <a:srgbClr val="000000"/>
                          </a:solidFill>
                          <a:latin typeface="Arial" panose="020B0604020202020204"/>
                        </a:rPr>
                        <a:t>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2765">
                <a:tc>
                  <a:txBody>
                    <a:bodyPr>
                      <a:spAutoFit/>
                    </a:bodyPr>
                    <a:p>
                      <a:pPr indent="0" algn="ctr">
                        <a:buNone/>
                      </a:pP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noFill/>
                  </a:tcPr>
                </a:tc>
                <a:tc>
                  <a:txBody>
                    <a:bodyPr>
                      <a:spAutoFit/>
                    </a:bodyPr>
                    <a:p>
                      <a:pPr indent="0" algn="ctr">
                        <a:buNone/>
                      </a:pPr>
                      <a:r>
                        <a:rPr lang="en-CA" altLang="en-US" sz="1800" b="0" strike="noStrike" spc="-1">
                          <a:solidFill>
                            <a:schemeClr val="bg1"/>
                          </a:solidFill>
                          <a:latin typeface="Arial" panose="020B0604020202020204"/>
                        </a:rPr>
                        <a:t>6</a:t>
                      </a:r>
                      <a:endParaRPr lang="en-CA" altLang="en-US" sz="1800" b="0" strike="noStrike" spc="-1">
                        <a:solidFill>
                          <a:schemeClr val="bg1"/>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808080"/>
                    </a:solidFill>
                  </a:tcPr>
                </a:tc>
                <a:tc>
                  <a:txBody>
                    <a:bodyPr>
                      <a:spAutoFit/>
                    </a:bodyPr>
                    <a:p>
                      <a:pPr indent="0" algn="ctr">
                        <a:buNone/>
                      </a:pPr>
                      <a:r>
                        <a:rPr lang="en-US" sz="1800" b="0" strike="noStrike" spc="-1">
                          <a:solidFill>
                            <a:srgbClr val="000000"/>
                          </a:solidFill>
                          <a:latin typeface="Arial" panose="020B0604020202020204"/>
                        </a:rPr>
                        <a:t>7</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8</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9</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spAutoFit/>
                    </a:bodyPr>
                    <a:p>
                      <a:pPr indent="0" algn="ctr">
                        <a:buNone/>
                      </a:pPr>
                      <a:r>
                        <a:rPr lang="en-US" sz="1800" b="0" strike="noStrike" spc="-1">
                          <a:solidFill>
                            <a:srgbClr val="000000"/>
                          </a:solidFill>
                          <a:latin typeface="Arial" panose="020B0604020202020204"/>
                        </a:rPr>
                        <a:t>10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13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p>
                      <a:pPr indent="0" algn="ctr">
                        <a:buNone/>
                      </a:pPr>
                      <a:r>
                        <a:rPr lang="en-US" altLang="en-US" sz="1800" b="0" strike="noStrike" spc="-1">
                          <a:solidFill>
                            <a:srgbClr val="000000"/>
                          </a:solidFill>
                          <a:latin typeface="Arial" panose="020B0604020202020204"/>
                        </a:rPr>
                        <a:t>15</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16</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17</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18</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19</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4035">
                <a:tc>
                  <a:txBody>
                    <a:bodyPr>
                      <a:spAutoFit/>
                    </a:bodyPr>
                    <a:p>
                      <a:pPr indent="0" algn="ctr">
                        <a:buNone/>
                      </a:pPr>
                      <a:r>
                        <a:rPr lang="en-US" sz="1800" b="0" strike="noStrike" spc="-1">
                          <a:solidFill>
                            <a:srgbClr val="000000"/>
                          </a:solidFill>
                          <a:latin typeface="Arial" panose="020B0604020202020204"/>
                        </a:rPr>
                        <a:t>20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FF00"/>
                    </a:solidFill>
                  </a:tcPr>
                </a:tc>
              </a:tr>
            </a:tbl>
          </a:graphicData>
        </a:graphic>
      </p:graphicFrame>
      <p:sp>
        <p:nvSpPr>
          <p:cNvPr id="17" name="文本框 16"/>
          <p:cNvSpPr txBox="1"/>
          <p:nvPr/>
        </p:nvSpPr>
        <p:spPr>
          <a:xfrm>
            <a:off x="283845" y="1322705"/>
            <a:ext cx="5579110" cy="368300"/>
          </a:xfrm>
          <a:prstGeom prst="rect">
            <a:avLst/>
          </a:prstGeom>
          <a:noFill/>
        </p:spPr>
        <p:txBody>
          <a:bodyPr wrap="square" rtlCol="0">
            <a:spAutoFit/>
          </a:bodyPr>
          <a:p>
            <a:pPr algn="ctr"/>
            <a:r>
              <a:rPr lang="en-CA" altLang="zh-CN"/>
              <a:t>Map</a:t>
            </a:r>
            <a:endParaRPr lang="en-CA" altLang="zh-CN"/>
          </a:p>
        </p:txBody>
      </p:sp>
      <p:graphicFrame>
        <p:nvGraphicFramePr>
          <p:cNvPr id="8" name="表格 7"/>
          <p:cNvGraphicFramePr/>
          <p:nvPr>
            <p:custDataLst>
              <p:tags r:id="rId1"/>
            </p:custDataLst>
          </p:nvPr>
        </p:nvGraphicFramePr>
        <p:xfrm>
          <a:off x="6419850" y="1689100"/>
          <a:ext cx="5581650" cy="2663825"/>
        </p:xfrm>
        <a:graphic>
          <a:graphicData uri="http://schemas.openxmlformats.org/drawingml/2006/table">
            <a:tbl>
              <a:tblPr firstRow="1" bandRow="1">
                <a:tableStyleId>{5C22544A-7EE6-4342-B048-85BDC9FD1C3A}</a:tableStyleId>
              </a:tblPr>
              <a:tblGrid>
                <a:gridCol w="372110"/>
                <a:gridCol w="372110"/>
                <a:gridCol w="372110"/>
                <a:gridCol w="372110"/>
                <a:gridCol w="372110"/>
                <a:gridCol w="372110"/>
                <a:gridCol w="372110"/>
                <a:gridCol w="372110"/>
                <a:gridCol w="372110"/>
                <a:gridCol w="372110"/>
                <a:gridCol w="372110"/>
                <a:gridCol w="372110"/>
                <a:gridCol w="372110"/>
                <a:gridCol w="372110"/>
                <a:gridCol w="372110"/>
              </a:tblGrid>
              <a:tr h="532765">
                <a:tc>
                  <a:txBody>
                    <a:bodyPr/>
                    <a:p>
                      <a:pPr algn="ctr">
                        <a:buNone/>
                      </a:pPr>
                      <a:r>
                        <a:rPr lang="en-CA" altLang="zh-CN" b="0">
                          <a:solidFill>
                            <a:schemeClr val="tx1"/>
                          </a:solidFill>
                        </a:rPr>
                        <a:t>1</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8</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bg1"/>
                          </a:solidFill>
                        </a:rPr>
                        <a:t>1</a:t>
                      </a:r>
                      <a:endParaRPr lang="en-CA" altLang="zh-CN" b="0">
                        <a:solidFill>
                          <a:schemeClr val="bg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bg1"/>
                          </a:solidFill>
                        </a:rPr>
                        <a:t>0</a:t>
                      </a:r>
                      <a:endParaRPr lang="en-CA" altLang="zh-CN" b="0">
                        <a:solidFill>
                          <a:schemeClr val="bg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bg1"/>
                          </a:solidFill>
                        </a:rPr>
                        <a:t>7</a:t>
                      </a:r>
                      <a:endParaRPr lang="en-CA" altLang="zh-CN" b="0">
                        <a:solidFill>
                          <a:schemeClr val="bg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6</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2</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7</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bg1"/>
                          </a:solidFill>
                        </a:rPr>
                        <a:t>1</a:t>
                      </a:r>
                      <a:endParaRPr lang="en-CA" altLang="zh-CN">
                        <a:solidFill>
                          <a:schemeClr val="bg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808080"/>
                    </a:solidFill>
                  </a:tcPr>
                </a:tc>
                <a:tc>
                  <a:txBody>
                    <a:bodyPr/>
                    <a:p>
                      <a:pPr algn="ctr">
                        <a:buNone/>
                      </a:pPr>
                      <a:r>
                        <a:rPr lang="en-CA" altLang="zh-CN">
                          <a:solidFill>
                            <a:schemeClr val="bg1"/>
                          </a:solidFill>
                        </a:rPr>
                        <a:t>1</a:t>
                      </a:r>
                      <a:endParaRPr lang="en-CA" altLang="zh-CN">
                        <a:solidFill>
                          <a:schemeClr val="bg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808080"/>
                    </a:solidFill>
                  </a:tcPr>
                </a:tc>
                <a:tc>
                  <a:txBody>
                    <a:bodyPr/>
                    <a:p>
                      <a:pPr algn="ctr">
                        <a:buNone/>
                      </a:pPr>
                      <a:r>
                        <a:rPr lang="en-CA" altLang="zh-CN">
                          <a:solidFill>
                            <a:schemeClr val="bg1"/>
                          </a:solidFill>
                        </a:rPr>
                        <a:t>6</a:t>
                      </a:r>
                      <a:endParaRPr lang="en-CA" altLang="zh-CN">
                        <a:solidFill>
                          <a:schemeClr val="bg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80808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r>
            </a:tbl>
          </a:graphicData>
        </a:graphic>
      </p:graphicFrame>
      <p:sp>
        <p:nvSpPr>
          <p:cNvPr id="16" name="文本框 15"/>
          <p:cNvSpPr txBox="1"/>
          <p:nvPr/>
        </p:nvSpPr>
        <p:spPr>
          <a:xfrm>
            <a:off x="6419850" y="1322705"/>
            <a:ext cx="5579110" cy="368300"/>
          </a:xfrm>
          <a:prstGeom prst="rect">
            <a:avLst/>
          </a:prstGeom>
          <a:noFill/>
        </p:spPr>
        <p:txBody>
          <a:bodyPr wrap="square" rtlCol="0">
            <a:spAutoFit/>
          </a:bodyPr>
          <a:p>
            <a:pPr algn="ctr"/>
            <a:r>
              <a:rPr lang="en-CA" altLang="zh-CN"/>
              <a:t>Closed List</a:t>
            </a:r>
            <a:endParaRPr lang="en-CA" altLang="zh-CN"/>
          </a:p>
        </p:txBody>
      </p:sp>
      <p:sp>
        <p:nvSpPr>
          <p:cNvPr id="9" name="文本框 8"/>
          <p:cNvSpPr txBox="1"/>
          <p:nvPr/>
        </p:nvSpPr>
        <p:spPr>
          <a:xfrm>
            <a:off x="1042035" y="4528820"/>
            <a:ext cx="4064000" cy="368300"/>
          </a:xfrm>
          <a:prstGeom prst="rect">
            <a:avLst/>
          </a:prstGeom>
          <a:noFill/>
        </p:spPr>
        <p:txBody>
          <a:bodyPr wrap="square" rtlCol="0">
            <a:spAutoFit/>
          </a:bodyPr>
          <a:p>
            <a:pPr algn="ctr"/>
            <a:r>
              <a:rPr lang="en-CA" altLang="zh-CN"/>
              <a:t>Open List - tree</a:t>
            </a:r>
            <a:endParaRPr lang="en-CA" altLang="zh-CN"/>
          </a:p>
        </p:txBody>
      </p:sp>
      <p:sp>
        <p:nvSpPr>
          <p:cNvPr id="10" name="文本框 9"/>
          <p:cNvSpPr txBox="1"/>
          <p:nvPr/>
        </p:nvSpPr>
        <p:spPr>
          <a:xfrm>
            <a:off x="7177405" y="4528820"/>
            <a:ext cx="4064000" cy="368300"/>
          </a:xfrm>
          <a:prstGeom prst="rect">
            <a:avLst/>
          </a:prstGeom>
          <a:noFill/>
        </p:spPr>
        <p:txBody>
          <a:bodyPr wrap="square" rtlCol="0">
            <a:spAutoFit/>
          </a:bodyPr>
          <a:p>
            <a:pPr algn="ctr"/>
            <a:r>
              <a:rPr lang="en-CA" altLang="zh-CN"/>
              <a:t>Open List - array</a:t>
            </a:r>
            <a:endParaRPr lang="en-CA" altLang="zh-CN"/>
          </a:p>
        </p:txBody>
      </p:sp>
      <p:graphicFrame>
        <p:nvGraphicFramePr>
          <p:cNvPr id="11" name="表格 10"/>
          <p:cNvGraphicFramePr/>
          <p:nvPr>
            <p:custDataLst>
              <p:tags r:id="rId2"/>
            </p:custDataLst>
          </p:nvPr>
        </p:nvGraphicFramePr>
        <p:xfrm>
          <a:off x="8560435" y="4895850"/>
          <a:ext cx="1464945" cy="732790"/>
        </p:xfrm>
        <a:graphic>
          <a:graphicData uri="http://schemas.openxmlformats.org/drawingml/2006/table">
            <a:tbl>
              <a:tblPr firstRow="1" bandRow="1">
                <a:tableStyleId>{5C22544A-7EE6-4342-B048-85BDC9FD1C3A}</a:tableStyleId>
              </a:tblPr>
              <a:tblGrid>
                <a:gridCol w="855345"/>
              </a:tblGrid>
              <a:tr h="366395">
                <a:tc>
                  <a:txBody>
                    <a:bodyPr/>
                    <a:p>
                      <a:pPr algn="r">
                        <a:buNone/>
                      </a:pPr>
                      <a:r>
                        <a:rPr lang="en-CA" altLang="zh-CN"/>
                        <a:t>Value</a:t>
                      </a:r>
                      <a:endParaRPr lang="en-CA" altLang="zh-CN"/>
                    </a:p>
                  </a:txBody>
                  <a:tcPr/>
                </a:tc>
              </a:tr>
              <a:tr h="366395">
                <a:tc>
                  <a:txBody>
                    <a:bodyPr/>
                    <a:p>
                      <a:pPr algn="r">
                        <a:buNone/>
                      </a:pPr>
                      <a:r>
                        <a:rPr lang="en-CA" altLang="zh-CN"/>
                        <a:t>Index</a:t>
                      </a:r>
                      <a:endParaRPr lang="en-CA" altLang="zh-CN"/>
                    </a:p>
                  </a:txBody>
                  <a:tcPr/>
                </a:tc>
              </a:tr>
            </a:tbl>
          </a:graphicData>
        </a:graphic>
      </p:graphicFrame>
      <p:sp>
        <p:nvSpPr>
          <p:cNvPr id="5" name="椭圆 4"/>
          <p:cNvSpPr>
            <a:spLocks noChangeAspect="1"/>
          </p:cNvSpPr>
          <p:nvPr>
            <p:custDataLst>
              <p:tags r:id="rId3"/>
            </p:custDataLst>
          </p:nvPr>
        </p:nvSpPr>
        <p:spPr>
          <a:xfrm>
            <a:off x="2806700" y="4897120"/>
            <a:ext cx="534035" cy="534035"/>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solidFill>
                  <a:schemeClr val="tx1"/>
                </a:solidFill>
              </a:rPr>
              <a:t>0</a:t>
            </a:r>
            <a:endParaRPr lang="en-CA" altLang="zh-CN">
              <a:solidFill>
                <a:schemeClr val="tx1"/>
              </a:solidFill>
            </a:endParaRPr>
          </a:p>
        </p:txBody>
      </p:sp>
      <p:sp>
        <p:nvSpPr>
          <p:cNvPr id="22" name="文本框 21"/>
          <p:cNvSpPr txBox="1"/>
          <p:nvPr>
            <p:custDataLst>
              <p:tags r:id="rId4"/>
            </p:custDataLst>
          </p:nvPr>
        </p:nvSpPr>
        <p:spPr>
          <a:xfrm>
            <a:off x="3340735" y="4984750"/>
            <a:ext cx="573405" cy="368300"/>
          </a:xfrm>
          <a:prstGeom prst="rect">
            <a:avLst/>
          </a:prstGeom>
          <a:noFill/>
        </p:spPr>
        <p:txBody>
          <a:bodyPr wrap="square" rtlCol="0">
            <a:spAutoFit/>
          </a:bodyPr>
          <a:p>
            <a:r>
              <a:rPr lang="en-CA" altLang="zh-CN">
                <a:latin typeface="Consolas" panose="020B0609020204030204" charset="0"/>
                <a:cs typeface="Consolas" panose="020B0609020204030204" charset="0"/>
              </a:rPr>
              <a:t>f =</a:t>
            </a:r>
            <a:endParaRPr lang="en-CA" altLang="zh-CN">
              <a:latin typeface="Consolas" panose="020B0609020204030204" charset="0"/>
              <a:cs typeface="Consolas" panose="020B0609020204030204" charset="0"/>
            </a:endParaRPr>
          </a:p>
        </p:txBody>
      </p:sp>
      <p:sp>
        <p:nvSpPr>
          <p:cNvPr id="3" name="文本框 2"/>
          <p:cNvSpPr txBox="1"/>
          <p:nvPr>
            <p:custDataLst>
              <p:tags r:id="rId5"/>
            </p:custDataLst>
          </p:nvPr>
        </p:nvSpPr>
        <p:spPr>
          <a:xfrm>
            <a:off x="3808730" y="4984750"/>
            <a:ext cx="1053465" cy="368300"/>
          </a:xfrm>
          <a:prstGeom prst="rect">
            <a:avLst/>
          </a:prstGeom>
          <a:noFill/>
        </p:spPr>
        <p:txBody>
          <a:bodyPr wrap="square" rtlCol="0">
            <a:spAutoFit/>
          </a:bodyPr>
          <a:p>
            <a:r>
              <a:rPr lang="en-CA" altLang="zh-CN">
                <a:latin typeface="Consolas" panose="020B0609020204030204" charset="0"/>
                <a:cs typeface="Consolas" panose="020B0609020204030204" charset="0"/>
                <a:sym typeface="+mn-ea"/>
              </a:rPr>
              <a:t>9</a:t>
            </a:r>
            <a:endParaRPr lang="zh-CN" altLang="en-US"/>
          </a:p>
        </p:txBody>
      </p:sp>
      <p:sp>
        <p:nvSpPr>
          <p:cNvPr id="20" name="文本框 19"/>
          <p:cNvSpPr txBox="1"/>
          <p:nvPr/>
        </p:nvSpPr>
        <p:spPr>
          <a:xfrm>
            <a:off x="294640" y="2237105"/>
            <a:ext cx="1092200" cy="509270"/>
          </a:xfrm>
          <a:prstGeom prst="rect">
            <a:avLst/>
          </a:prstGeom>
          <a:solidFill>
            <a:srgbClr val="61F400"/>
          </a:solidFill>
        </p:spPr>
        <p:txBody>
          <a:bodyPr wrap="square" rtlCol="0" anchor="ctr" anchorCtr="0">
            <a:noAutofit/>
          </a:bodyPr>
          <a:p>
            <a:pPr algn="ctr"/>
            <a:r>
              <a:rPr lang="en-CA" altLang="zh-CN">
                <a:solidFill>
                  <a:schemeClr val="tx1"/>
                </a:solidFill>
                <a:latin typeface="Arial" panose="020B0604020202020204" pitchFamily="34" charset="0"/>
                <a:cs typeface="Arial" panose="020B0604020202020204" pitchFamily="34" charset="0"/>
              </a:rPr>
              <a:t>5</a:t>
            </a:r>
            <a:endParaRPr lang="en-CA" altLang="zh-CN">
              <a:solidFill>
                <a:schemeClr val="tx1"/>
              </a:solidFill>
              <a:latin typeface="Arial" panose="020B0604020202020204" pitchFamily="34" charset="0"/>
              <a:cs typeface="Arial" panose="020B0604020202020204" pitchFamily="34" charset="0"/>
            </a:endParaRPr>
          </a:p>
        </p:txBody>
      </p:sp>
      <p:sp>
        <p:nvSpPr>
          <p:cNvPr id="18" name="文本框 17"/>
          <p:cNvSpPr txBox="1"/>
          <p:nvPr/>
        </p:nvSpPr>
        <p:spPr>
          <a:xfrm>
            <a:off x="7545705" y="1143635"/>
            <a:ext cx="356400" cy="516255"/>
          </a:xfrm>
          <a:prstGeom prst="rect">
            <a:avLst/>
          </a:prstGeom>
          <a:solidFill>
            <a:srgbClr val="61F400"/>
          </a:solidFill>
        </p:spPr>
        <p:txBody>
          <a:bodyPr wrap="square" rtlCol="0" anchor="ctr" anchorCtr="0">
            <a:noAutofit/>
          </a:bodyPr>
          <a:p>
            <a:pPr algn="ctr"/>
            <a:r>
              <a:rPr lang="en-CA" altLang="zh-CN">
                <a:solidFill>
                  <a:srgbClr val="FF0000"/>
                </a:solidFill>
              </a:rPr>
              <a:t>6</a:t>
            </a:r>
            <a:endParaRPr lang="en-CA" altLang="zh-CN">
              <a:solidFill>
                <a:srgbClr val="FF0000"/>
              </a:solidFill>
            </a:endParaRPr>
          </a:p>
        </p:txBody>
      </p:sp>
      <p:sp>
        <p:nvSpPr>
          <p:cNvPr id="21" name="文本框 20"/>
          <p:cNvSpPr txBox="1"/>
          <p:nvPr/>
        </p:nvSpPr>
        <p:spPr>
          <a:xfrm>
            <a:off x="7917815" y="1143635"/>
            <a:ext cx="356400" cy="514800"/>
          </a:xfrm>
          <a:prstGeom prst="rect">
            <a:avLst/>
          </a:prstGeom>
          <a:solidFill>
            <a:srgbClr val="61F400"/>
          </a:solidFill>
        </p:spPr>
        <p:txBody>
          <a:bodyPr wrap="square" rtlCol="0" anchor="ctr" anchorCtr="0">
            <a:noAutofit/>
          </a:bodyPr>
          <a:p>
            <a:pPr algn="ctr"/>
            <a:r>
              <a:rPr lang="en-CA" altLang="zh-CN">
                <a:solidFill>
                  <a:srgbClr val="FF0000"/>
                </a:solidFill>
              </a:rPr>
              <a:t>2</a:t>
            </a:r>
            <a:endParaRPr lang="en-CA" altLang="zh-CN">
              <a:solidFill>
                <a:srgbClr val="FF0000"/>
              </a:solidFill>
            </a:endParaRPr>
          </a:p>
        </p:txBody>
      </p:sp>
      <p:sp>
        <p:nvSpPr>
          <p:cNvPr id="24" name="文本框 23"/>
          <p:cNvSpPr txBox="1"/>
          <p:nvPr/>
        </p:nvSpPr>
        <p:spPr>
          <a:xfrm>
            <a:off x="8288020" y="1144270"/>
            <a:ext cx="356400" cy="514985"/>
          </a:xfrm>
          <a:prstGeom prst="rect">
            <a:avLst/>
          </a:prstGeom>
          <a:solidFill>
            <a:srgbClr val="61F400"/>
          </a:solidFill>
        </p:spPr>
        <p:txBody>
          <a:bodyPr wrap="square" rtlCol="0" anchor="ctr" anchorCtr="0">
            <a:noAutofit/>
          </a:bodyPr>
          <a:p>
            <a:pPr algn="ctr"/>
            <a:r>
              <a:rPr lang="en-CA" altLang="zh-CN">
                <a:solidFill>
                  <a:srgbClr val="FF0000"/>
                </a:solidFill>
              </a:rPr>
              <a:t>7</a:t>
            </a:r>
            <a:endParaRPr lang="en-CA" altLang="zh-CN">
              <a:solidFill>
                <a:srgbClr val="FF0000"/>
              </a:solidFill>
            </a:endParaRPr>
          </a:p>
        </p:txBody>
      </p:sp>
      <p:graphicFrame>
        <p:nvGraphicFramePr>
          <p:cNvPr id="25" name="表格 24"/>
          <p:cNvGraphicFramePr/>
          <p:nvPr>
            <p:custDataLst>
              <p:tags r:id="rId6"/>
            </p:custDataLst>
          </p:nvPr>
        </p:nvGraphicFramePr>
        <p:xfrm>
          <a:off x="9720580" y="4897120"/>
          <a:ext cx="284480" cy="731520"/>
        </p:xfrm>
        <a:graphic>
          <a:graphicData uri="http://schemas.openxmlformats.org/drawingml/2006/table">
            <a:tbl>
              <a:tblPr firstRow="1" bandRow="1">
                <a:tableStyleId>{5C22544A-7EE6-4342-B048-85BDC9FD1C3A}</a:tableStyleId>
              </a:tblPr>
              <a:tblGrid>
                <a:gridCol w="284480"/>
              </a:tblGrid>
              <a:tr h="365760">
                <a:tc>
                  <a:txBody>
                    <a:bodyPr/>
                    <a:p>
                      <a:pPr algn="ctr">
                        <a:buNone/>
                      </a:pPr>
                      <a:r>
                        <a:rPr lang="en-CA" altLang="zh-CN"/>
                        <a:t>5</a:t>
                      </a:r>
                      <a:endParaRPr lang="en-CA" altLang="zh-CN"/>
                    </a:p>
                  </a:txBody>
                  <a:tcPr anchor="ctr" anchorCtr="0"/>
                </a:tc>
              </a:tr>
              <a:tr h="365760">
                <a:tc>
                  <a:txBody>
                    <a:bodyPr/>
                    <a:p>
                      <a:pPr algn="ctr">
                        <a:buNone/>
                      </a:pPr>
                      <a:r>
                        <a:rPr lang="en-CA" altLang="zh-CN"/>
                        <a:t>1</a:t>
                      </a:r>
                      <a:endParaRPr lang="en-CA" altLang="zh-CN"/>
                    </a:p>
                  </a:txBody>
                  <a:tcPr anchor="ctr" anchorCtr="0"/>
                </a:tc>
              </a:tr>
            </a:tbl>
          </a:graphicData>
        </a:graphic>
      </p:graphicFrame>
      <p:graphicFrame>
        <p:nvGraphicFramePr>
          <p:cNvPr id="31" name="表格 30"/>
          <p:cNvGraphicFramePr/>
          <p:nvPr>
            <p:custDataLst>
              <p:tags r:id="rId7"/>
            </p:custDataLst>
          </p:nvPr>
        </p:nvGraphicFramePr>
        <p:xfrm>
          <a:off x="9425940" y="4897120"/>
          <a:ext cx="284480" cy="731520"/>
        </p:xfrm>
        <a:graphic>
          <a:graphicData uri="http://schemas.openxmlformats.org/drawingml/2006/table">
            <a:tbl>
              <a:tblPr firstRow="1" bandRow="1">
                <a:tableStyleId>{5C22544A-7EE6-4342-B048-85BDC9FD1C3A}</a:tableStyleId>
              </a:tblPr>
              <a:tblGrid>
                <a:gridCol w="284480"/>
              </a:tblGrid>
              <a:tr h="365760">
                <a:tc>
                  <a:txBody>
                    <a:bodyPr/>
                    <a:p>
                      <a:pPr algn="ctr">
                        <a:buNone/>
                      </a:pPr>
                      <a:r>
                        <a:rPr lang="en-CA" altLang="zh-CN"/>
                        <a:t>6</a:t>
                      </a:r>
                      <a:endParaRPr lang="en-CA" altLang="zh-CN"/>
                    </a:p>
                  </a:txBody>
                  <a:tcPr anchor="ctr" anchorCtr="0"/>
                </a:tc>
              </a:tr>
              <a:tr h="365760">
                <a:tc>
                  <a:txBody>
                    <a:bodyPr/>
                    <a:p>
                      <a:pPr algn="ctr">
                        <a:buNone/>
                      </a:pPr>
                      <a:r>
                        <a:rPr lang="en-CA" altLang="zh-CN"/>
                        <a:t>0</a:t>
                      </a:r>
                      <a:endParaRPr lang="en-CA" altLang="zh-CN"/>
                    </a:p>
                  </a:txBody>
                  <a:tcPr anchor="ctr" anchorCtr="0"/>
                </a:tc>
              </a:tr>
            </a:tbl>
          </a:graphicData>
        </a:graphic>
      </p:graphicFrame>
      <p:sp>
        <p:nvSpPr>
          <p:cNvPr id="32" name="文本框 31"/>
          <p:cNvSpPr txBox="1"/>
          <p:nvPr/>
        </p:nvSpPr>
        <p:spPr>
          <a:xfrm>
            <a:off x="9430385" y="4897120"/>
            <a:ext cx="280035" cy="349250"/>
          </a:xfrm>
          <a:prstGeom prst="rect">
            <a:avLst/>
          </a:prstGeom>
          <a:solidFill>
            <a:schemeClr val="accent1"/>
          </a:solidFill>
        </p:spPr>
        <p:txBody>
          <a:bodyPr wrap="square" rtlCol="0" anchor="ctr" anchorCtr="0">
            <a:noAutofit/>
          </a:bodyPr>
          <a:p>
            <a:pPr algn="ctr"/>
            <a:r>
              <a:rPr lang="en-CA" altLang="zh-CN" b="1">
                <a:solidFill>
                  <a:schemeClr val="bg1"/>
                </a:solidFill>
              </a:rPr>
              <a:t>0</a:t>
            </a:r>
            <a:endParaRPr lang="en-CA" altLang="zh-CN" b="1">
              <a:solidFill>
                <a:schemeClr val="bg1"/>
              </a:solidFill>
            </a:endParaRPr>
          </a:p>
        </p:txBody>
      </p:sp>
      <p:grpSp>
        <p:nvGrpSpPr>
          <p:cNvPr id="14" name="组合 13"/>
          <p:cNvGrpSpPr/>
          <p:nvPr/>
        </p:nvGrpSpPr>
        <p:grpSpPr>
          <a:xfrm>
            <a:off x="1889125" y="5353050"/>
            <a:ext cx="2024380" cy="887095"/>
            <a:chOff x="2975" y="8430"/>
            <a:chExt cx="3188" cy="1397"/>
          </a:xfrm>
        </p:grpSpPr>
        <p:cxnSp>
          <p:nvCxnSpPr>
            <p:cNvPr id="27" name="直接连接符 26"/>
            <p:cNvCxnSpPr>
              <a:stCxn id="5" idx="3"/>
              <a:endCxn id="26" idx="7"/>
            </p:cNvCxnSpPr>
            <p:nvPr>
              <p:custDataLst>
                <p:tags r:id="rId8"/>
              </p:custDataLst>
            </p:nvPr>
          </p:nvCxnSpPr>
          <p:spPr>
            <a:xfrm flipH="1">
              <a:off x="3693" y="8430"/>
              <a:ext cx="850" cy="680"/>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sp>
          <p:nvSpPr>
            <p:cNvPr id="6" name="椭圆 5"/>
            <p:cNvSpPr>
              <a:spLocks noChangeAspect="1"/>
            </p:cNvSpPr>
            <p:nvPr>
              <p:custDataLst>
                <p:tags r:id="rId9"/>
              </p:custDataLst>
            </p:nvPr>
          </p:nvSpPr>
          <p:spPr>
            <a:xfrm>
              <a:off x="2975" y="8987"/>
              <a:ext cx="841" cy="841"/>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solidFill>
                    <a:schemeClr val="tx1"/>
                  </a:solidFill>
                </a:rPr>
                <a:t>5</a:t>
              </a:r>
              <a:endParaRPr lang="en-CA" altLang="zh-CN">
                <a:solidFill>
                  <a:schemeClr val="tx1"/>
                </a:solidFill>
              </a:endParaRPr>
            </a:p>
          </p:txBody>
        </p:sp>
        <p:sp>
          <p:nvSpPr>
            <p:cNvPr id="12" name="文本框 11"/>
            <p:cNvSpPr txBox="1"/>
            <p:nvPr>
              <p:custDataLst>
                <p:tags r:id="rId10"/>
              </p:custDataLst>
            </p:nvPr>
          </p:nvSpPr>
          <p:spPr>
            <a:xfrm>
              <a:off x="3802" y="9110"/>
              <a:ext cx="1025" cy="580"/>
            </a:xfrm>
            <a:prstGeom prst="rect">
              <a:avLst/>
            </a:prstGeom>
            <a:noFill/>
          </p:spPr>
          <p:txBody>
            <a:bodyPr wrap="square" rtlCol="0">
              <a:spAutoFit/>
            </a:bodyPr>
            <a:p>
              <a:r>
                <a:rPr lang="en-CA" altLang="zh-CN">
                  <a:latin typeface="Consolas" panose="020B0609020204030204" charset="0"/>
                  <a:cs typeface="Consolas" panose="020B0609020204030204" charset="0"/>
                </a:rPr>
                <a:t>f =</a:t>
              </a:r>
              <a:endParaRPr lang="en-CA" altLang="zh-CN">
                <a:latin typeface="Consolas" panose="020B0609020204030204" charset="0"/>
                <a:cs typeface="Consolas" panose="020B0609020204030204" charset="0"/>
              </a:endParaRPr>
            </a:p>
          </p:txBody>
        </p:sp>
        <p:sp>
          <p:nvSpPr>
            <p:cNvPr id="13" name="文本框 12"/>
            <p:cNvSpPr txBox="1"/>
            <p:nvPr>
              <p:custDataLst>
                <p:tags r:id="rId11"/>
              </p:custDataLst>
            </p:nvPr>
          </p:nvSpPr>
          <p:spPr>
            <a:xfrm>
              <a:off x="4543" y="9110"/>
              <a:ext cx="1621" cy="580"/>
            </a:xfrm>
            <a:prstGeom prst="rect">
              <a:avLst/>
            </a:prstGeom>
            <a:noFill/>
          </p:spPr>
          <p:txBody>
            <a:bodyPr wrap="square" rtlCol="0">
              <a:spAutoFit/>
            </a:bodyPr>
            <a:p>
              <a:r>
                <a:rPr lang="en-CA" altLang="zh-CN">
                  <a:latin typeface="Consolas" panose="020B0609020204030204" charset="0"/>
                  <a:cs typeface="Consolas" panose="020B0609020204030204" charset="0"/>
                  <a:sym typeface="+mn-ea"/>
                </a:rPr>
                <a:t>9</a:t>
              </a:r>
              <a:endParaRPr lang="zh-CN" altLang="en-US"/>
            </a:p>
          </p:txBody>
        </p:sp>
      </p:grpSp>
      <p:sp>
        <p:nvSpPr>
          <p:cNvPr id="4" name="文本框 3"/>
          <p:cNvSpPr txBox="1"/>
          <p:nvPr/>
        </p:nvSpPr>
        <p:spPr>
          <a:xfrm>
            <a:off x="839470" y="5628640"/>
            <a:ext cx="10402570" cy="1047115"/>
          </a:xfrm>
          <a:prstGeom prst="rect">
            <a:avLst/>
          </a:prstGeom>
          <a:noFill/>
        </p:spPr>
        <p:txBody>
          <a:bodyPr wrap="square" rtlCol="0" anchor="ctr" anchorCtr="0">
            <a:noAutofit/>
          </a:bodyPr>
          <a:p>
            <a:pPr algn="ctr"/>
            <a:r>
              <a:rPr lang="en-CA" altLang="zh-CN" sz="2800"/>
              <a:t>New </a:t>
            </a:r>
            <a:r>
              <a:rPr lang="en-CA" altLang="zh-CN" sz="2800">
                <a:latin typeface="Consolas" panose="020B0609020204030204" charset="0"/>
                <a:cs typeface="Consolas" panose="020B0609020204030204" charset="0"/>
              </a:rPr>
              <a:t>g</a:t>
            </a:r>
            <a:r>
              <a:rPr lang="en-CA" altLang="zh-CN" sz="2800"/>
              <a:t> (2) greater than old </a:t>
            </a:r>
            <a:r>
              <a:rPr lang="en-CA" altLang="zh-CN" sz="2800">
                <a:latin typeface="Consolas" panose="020B0609020204030204" charset="0"/>
                <a:cs typeface="Consolas" panose="020B0609020204030204" charset="0"/>
              </a:rPr>
              <a:t>g</a:t>
            </a:r>
            <a:r>
              <a:rPr lang="en-CA" altLang="zh-CN" sz="2800"/>
              <a:t> (0), skip</a:t>
            </a:r>
            <a:endParaRPr lang="en-CA" altLang="zh-CN" sz="2800"/>
          </a:p>
        </p:txBody>
      </p:sp>
      <p:sp>
        <p:nvSpPr>
          <p:cNvPr id="15" name="椭圆 14"/>
          <p:cNvSpPr/>
          <p:nvPr/>
        </p:nvSpPr>
        <p:spPr>
          <a:xfrm>
            <a:off x="2521585" y="2214245"/>
            <a:ext cx="1093470" cy="523240"/>
          </a:xfrm>
          <a:prstGeom prst="ellipse">
            <a:avLst/>
          </a:prstGeom>
          <a:ln w="25400">
            <a:solidFill>
              <a:schemeClr val="accent2"/>
            </a:solidFill>
          </a:ln>
        </p:spPr>
        <p:style>
          <a:lnRef idx="2">
            <a:schemeClr val="accent1"/>
          </a:lnRef>
          <a:fillRef idx="0">
            <a:srgbClr val="FFFFFF"/>
          </a:fillRef>
          <a:effectRef idx="0">
            <a:srgbClr val="FFFFFF"/>
          </a:effectRef>
          <a:fontRef idx="minor">
            <a:schemeClr val="tx1"/>
          </a:fontRef>
        </p:style>
        <p:txBody>
          <a:bodyPr rtlCol="0" anchor="ctr"/>
          <a:p>
            <a:pPr algn="ctr"/>
            <a:endParaRPr lang="zh-CN" altLang="en-US"/>
          </a:p>
        </p:txBody>
      </p:sp>
      <p:sp>
        <p:nvSpPr>
          <p:cNvPr id="23" name="文本框 22"/>
          <p:cNvSpPr txBox="1"/>
          <p:nvPr/>
        </p:nvSpPr>
        <p:spPr>
          <a:xfrm>
            <a:off x="4565650" y="527050"/>
            <a:ext cx="3721735" cy="368300"/>
          </a:xfrm>
          <a:prstGeom prst="rect">
            <a:avLst/>
          </a:prstGeom>
          <a:noFill/>
        </p:spPr>
        <p:txBody>
          <a:bodyPr wrap="square" rtlCol="0">
            <a:spAutoFit/>
          </a:bodyPr>
          <a:p>
            <a:r>
              <a:rPr lang="en-CA" altLang="zh-CN"/>
              <a:t>Right adjacent cell is a water cell, skip</a:t>
            </a:r>
            <a:endParaRPr lang="en-CA" altLang="zh-CN"/>
          </a:p>
        </p:txBody>
      </p:sp>
      <p:cxnSp>
        <p:nvCxnSpPr>
          <p:cNvPr id="26" name="直接箭头连接符 25"/>
          <p:cNvCxnSpPr>
            <a:stCxn id="23" idx="1"/>
            <a:endCxn id="15" idx="7"/>
          </p:cNvCxnSpPr>
          <p:nvPr/>
        </p:nvCxnSpPr>
        <p:spPr>
          <a:xfrm flipH="1">
            <a:off x="3455035" y="711200"/>
            <a:ext cx="1110615" cy="1579880"/>
          </a:xfrm>
          <a:prstGeom prst="straightConnector1">
            <a:avLst/>
          </a:prstGeom>
          <a:ln w="25400">
            <a:solidFill>
              <a:schemeClr val="tx1"/>
            </a:solidFill>
            <a:tailEnd type="arrow"/>
          </a:ln>
        </p:spPr>
        <p:style>
          <a:lnRef idx="2">
            <a:schemeClr val="accent1"/>
          </a:lnRef>
          <a:fillRef idx="0">
            <a:srgbClr val="FFFFFF"/>
          </a:fillRef>
          <a:effectRef idx="0">
            <a:srgbClr val="FFFFFF"/>
          </a:effectRef>
          <a:fontRef idx="minor">
            <a:schemeClr val="tx1"/>
          </a:fontRef>
        </p:style>
      </p:cxnSp>
      <p:sp>
        <p:nvSpPr>
          <p:cNvPr id="29" name="文本框 28"/>
          <p:cNvSpPr txBox="1"/>
          <p:nvPr/>
        </p:nvSpPr>
        <p:spPr>
          <a:xfrm>
            <a:off x="838835" y="5628640"/>
            <a:ext cx="10402570" cy="1047115"/>
          </a:xfrm>
          <a:prstGeom prst="rect">
            <a:avLst/>
          </a:prstGeom>
          <a:noFill/>
        </p:spPr>
        <p:txBody>
          <a:bodyPr wrap="square" rtlCol="0" anchor="ctr" anchorCtr="0">
            <a:noAutofit/>
          </a:bodyPr>
          <a:p>
            <a:pPr algn="ctr"/>
            <a:r>
              <a:rPr lang="en-CA" altLang="zh-CN" sz="2800"/>
              <a:t>Heap property satisfied</a:t>
            </a:r>
            <a:endParaRPr lang="en-CA" altLang="zh-CN"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xit" presetSubtype="8" fill="hold" grpId="0" nodeType="withEffect">
                                  <p:stCondLst>
                                    <p:cond delay="0"/>
                                  </p:stCondLst>
                                  <p:childTnLst>
                                    <p:animEffect transition="out" filter="wipe(left)">
                                      <p:cBhvr>
                                        <p:cTn id="6" dur="500"/>
                                        <p:tgtEl>
                                          <p:spTgt spid="29"/>
                                        </p:tgtEl>
                                      </p:cBhvr>
                                    </p:animEffect>
                                    <p:set>
                                      <p:cBhvr>
                                        <p:cTn id="7" dur="1" fill="hold">
                                          <p:stCondLst>
                                            <p:cond delay="499"/>
                                          </p:stCondLst>
                                        </p:cTn>
                                        <p:tgtEl>
                                          <p:spTgt spid="2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hidden"/>
                                      </p:to>
                                    </p:set>
                                  </p:childTnLst>
                                </p:cTn>
                              </p:par>
                              <p:par>
                                <p:cTn id="12" presetID="1" presetClass="exit" presetSubtype="0" fill="hold" nodeType="withEffect">
                                  <p:stCondLst>
                                    <p:cond delay="0"/>
                                  </p:stCondLst>
                                  <p:childTnLst>
                                    <p:set>
                                      <p:cBhvr>
                                        <p:cTn id="13" dur="1" fill="hold">
                                          <p:stCondLst>
                                            <p:cond delay="0"/>
                                          </p:stCondLst>
                                        </p:cTn>
                                        <p:tgtEl>
                                          <p:spTgt spid="26"/>
                                        </p:tgtEl>
                                        <p:attrNameLst>
                                          <p:attrName>style.visibility</p:attrName>
                                        </p:attrNameLst>
                                      </p:cBhvr>
                                      <p:to>
                                        <p:strVal val="hidden"/>
                                      </p:to>
                                    </p:set>
                                  </p:childTnLst>
                                </p:cTn>
                              </p:par>
                              <p:par>
                                <p:cTn id="14" presetID="1" presetClass="exit"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wipe(left)">
                                      <p:cBhvr>
                                        <p:cTn id="20" dur="500"/>
                                        <p:tgtEl>
                                          <p:spTgt spid="19"/>
                                        </p:tgtEl>
                                      </p:cBhvr>
                                    </p:animEffect>
                                  </p:childTnLst>
                                </p:cTn>
                              </p:par>
                              <p:par>
                                <p:cTn id="21" presetID="1" presetClass="entr" presetSubtype="0" fill="hold" grpId="0" nodeType="withEffect">
                                  <p:stCondLst>
                                    <p:cond delay="0"/>
                                  </p:stCondLst>
                                  <p:childTnLst>
                                    <p:set>
                                      <p:cBhvr>
                                        <p:cTn id="22" dur="1" fill="hold">
                                          <p:stCondLst>
                                            <p:cond delay="0"/>
                                          </p:stCondLst>
                                        </p:cTn>
                                        <p:tgtEl>
                                          <p:spTgt spid="2"/>
                                        </p:tgtEl>
                                        <p:attrNameLst>
                                          <p:attrName>style.visibility</p:attrName>
                                        </p:attrNameLst>
                                      </p:cBhvr>
                                      <p:to>
                                        <p:strVal val="visible"/>
                                      </p:to>
                                    </p:set>
                                  </p:childTnLst>
                                </p:cTn>
                              </p:par>
                              <p:par>
                                <p:cTn id="23" presetID="12" presetClass="entr" presetSubtype="4"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additive="base">
                                        <p:cTn id="25" dur="500"/>
                                        <p:tgtEl>
                                          <p:spTgt spid="24"/>
                                        </p:tgtEl>
                                        <p:attrNameLst>
                                          <p:attrName>ppt_y</p:attrName>
                                        </p:attrNameLst>
                                      </p:cBhvr>
                                      <p:tavLst>
                                        <p:tav tm="0">
                                          <p:val>
                                            <p:strVal val="#ppt_y+#ppt_h*1.125000"/>
                                          </p:val>
                                        </p:tav>
                                        <p:tav tm="100000">
                                          <p:val>
                                            <p:strVal val="#ppt_y"/>
                                          </p:val>
                                        </p:tav>
                                      </p:tavLst>
                                    </p:anim>
                                    <p:animEffect transition="in" filter="wipe(up)">
                                      <p:cBhvr>
                                        <p:cTn id="26" dur="500"/>
                                        <p:tgtEl>
                                          <p:spTgt spid="24"/>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additive="base">
                                        <p:cTn id="29" dur="500"/>
                                        <p:tgtEl>
                                          <p:spTgt spid="21"/>
                                        </p:tgtEl>
                                        <p:attrNameLst>
                                          <p:attrName>ppt_y</p:attrName>
                                        </p:attrNameLst>
                                      </p:cBhvr>
                                      <p:tavLst>
                                        <p:tav tm="0">
                                          <p:val>
                                            <p:strVal val="#ppt_y+#ppt_h*1.125000"/>
                                          </p:val>
                                        </p:tav>
                                        <p:tav tm="100000">
                                          <p:val>
                                            <p:strVal val="#ppt_y"/>
                                          </p:val>
                                        </p:tav>
                                      </p:tavLst>
                                    </p:anim>
                                    <p:animEffect transition="in" filter="wipe(up)">
                                      <p:cBhvr>
                                        <p:cTn id="30" dur="500"/>
                                        <p:tgtEl>
                                          <p:spTgt spid="21"/>
                                        </p:tgtEl>
                                      </p:cBhvr>
                                    </p:animEffect>
                                  </p:childTnLst>
                                </p:cTn>
                              </p:par>
                              <p:par>
                                <p:cTn id="31" presetID="12" presetClass="entr" presetSubtype="4"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additive="base">
                                        <p:cTn id="33" dur="500"/>
                                        <p:tgtEl>
                                          <p:spTgt spid="18"/>
                                        </p:tgtEl>
                                        <p:attrNameLst>
                                          <p:attrName>ppt_y</p:attrName>
                                        </p:attrNameLst>
                                      </p:cBhvr>
                                      <p:tavLst>
                                        <p:tav tm="0">
                                          <p:val>
                                            <p:strVal val="#ppt_y+#ppt_h*1.125000"/>
                                          </p:val>
                                        </p:tav>
                                        <p:tav tm="100000">
                                          <p:val>
                                            <p:strVal val="#ppt_y"/>
                                          </p:val>
                                        </p:tav>
                                      </p:tavLst>
                                    </p:anim>
                                    <p:animEffect transition="in" filter="wipe(up)">
                                      <p:cBhvr>
                                        <p:cTn id="34" dur="500"/>
                                        <p:tgtEl>
                                          <p:spTgt spid="18"/>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2" nodeType="click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wipe(left)">
                                      <p:cBhvr>
                                        <p:cTn id="39" dur="500"/>
                                        <p:tgtEl>
                                          <p:spTgt spid="4"/>
                                        </p:tgtEl>
                                      </p:cBhvr>
                                    </p:animEffect>
                                  </p:childTnLst>
                                </p:cTn>
                              </p:par>
                              <p:par>
                                <p:cTn id="40" presetID="22" presetClass="exit" presetSubtype="8" fill="hold" grpId="1" nodeType="withEffect">
                                  <p:stCondLst>
                                    <p:cond delay="0"/>
                                  </p:stCondLst>
                                  <p:childTnLst>
                                    <p:animEffect transition="out" filter="wipe(left)">
                                      <p:cBhvr>
                                        <p:cTn id="41" dur="500"/>
                                        <p:tgtEl>
                                          <p:spTgt spid="19"/>
                                        </p:tgtEl>
                                      </p:cBhvr>
                                    </p:animEffect>
                                    <p:set>
                                      <p:cBhvr>
                                        <p:cTn id="42" dur="1" fill="hold">
                                          <p:stCondLst>
                                            <p:cond delay="499"/>
                                          </p:stCondLst>
                                        </p:cTn>
                                        <p:tgtEl>
                                          <p:spTgt spid="19"/>
                                        </p:tgtEl>
                                        <p:attrNameLst>
                                          <p:attrName>style.visibility</p:attrName>
                                        </p:attrNameLst>
                                      </p:cBhvr>
                                      <p:to>
                                        <p:strVal val="hidden"/>
                                      </p:to>
                                    </p:set>
                                  </p:childTnLst>
                                </p:cTn>
                              </p:par>
                            </p:childTnLst>
                          </p:cTn>
                        </p:par>
                        <p:par>
                          <p:cTn id="43" fill="hold">
                            <p:stCondLst>
                              <p:cond delay="500"/>
                            </p:stCondLst>
                            <p:childTnLst>
                              <p:par>
                                <p:cTn id="44" presetID="12" presetClass="exit" presetSubtype="4" fill="hold" grpId="1" nodeType="afterEffect">
                                  <p:stCondLst>
                                    <p:cond delay="1000"/>
                                  </p:stCondLst>
                                  <p:childTnLst>
                                    <p:anim calcmode="lin" valueType="num">
                                      <p:cBhvr additive="base">
                                        <p:cTn id="45" dur="500"/>
                                        <p:tgtEl>
                                          <p:spTgt spid="24"/>
                                        </p:tgtEl>
                                        <p:attrNameLst>
                                          <p:attrName>ppt_y</p:attrName>
                                        </p:attrNameLst>
                                      </p:cBhvr>
                                      <p:tavLst>
                                        <p:tav tm="0">
                                          <p:val>
                                            <p:strVal val="#ppt_y"/>
                                          </p:val>
                                        </p:tav>
                                        <p:tav tm="100000">
                                          <p:val>
                                            <p:strVal val="#ppt_y+#ppt_h*1.125000"/>
                                          </p:val>
                                        </p:tav>
                                      </p:tavLst>
                                    </p:anim>
                                    <p:animEffect transition="out" filter="wipe(down)">
                                      <p:cBhvr>
                                        <p:cTn id="46" dur="500"/>
                                        <p:tgtEl>
                                          <p:spTgt spid="24"/>
                                        </p:tgtEl>
                                      </p:cBhvr>
                                    </p:animEffect>
                                    <p:set>
                                      <p:cBhvr>
                                        <p:cTn id="47" dur="1" fill="hold">
                                          <p:stCondLst>
                                            <p:cond delay="499"/>
                                          </p:stCondLst>
                                        </p:cTn>
                                        <p:tgtEl>
                                          <p:spTgt spid="24"/>
                                        </p:tgtEl>
                                        <p:attrNameLst>
                                          <p:attrName>style.visibility</p:attrName>
                                        </p:attrNameLst>
                                      </p:cBhvr>
                                      <p:to>
                                        <p:strVal val="hidden"/>
                                      </p:to>
                                    </p:set>
                                  </p:childTnLst>
                                </p:cTn>
                              </p:par>
                              <p:par>
                                <p:cTn id="48" presetID="12" presetClass="exit" presetSubtype="4" fill="hold" grpId="1" nodeType="withEffect">
                                  <p:stCondLst>
                                    <p:cond delay="1000"/>
                                  </p:stCondLst>
                                  <p:childTnLst>
                                    <p:anim calcmode="lin" valueType="num">
                                      <p:cBhvr additive="base">
                                        <p:cTn id="49" dur="500"/>
                                        <p:tgtEl>
                                          <p:spTgt spid="21"/>
                                        </p:tgtEl>
                                        <p:attrNameLst>
                                          <p:attrName>ppt_y</p:attrName>
                                        </p:attrNameLst>
                                      </p:cBhvr>
                                      <p:tavLst>
                                        <p:tav tm="0">
                                          <p:val>
                                            <p:strVal val="#ppt_y"/>
                                          </p:val>
                                        </p:tav>
                                        <p:tav tm="100000">
                                          <p:val>
                                            <p:strVal val="#ppt_y+#ppt_h*1.125000"/>
                                          </p:val>
                                        </p:tav>
                                      </p:tavLst>
                                    </p:anim>
                                    <p:animEffect transition="out" filter="wipe(down)">
                                      <p:cBhvr>
                                        <p:cTn id="50" dur="500"/>
                                        <p:tgtEl>
                                          <p:spTgt spid="21"/>
                                        </p:tgtEl>
                                      </p:cBhvr>
                                    </p:animEffect>
                                    <p:set>
                                      <p:cBhvr>
                                        <p:cTn id="51" dur="1" fill="hold">
                                          <p:stCondLst>
                                            <p:cond delay="499"/>
                                          </p:stCondLst>
                                        </p:cTn>
                                        <p:tgtEl>
                                          <p:spTgt spid="21"/>
                                        </p:tgtEl>
                                        <p:attrNameLst>
                                          <p:attrName>style.visibility</p:attrName>
                                        </p:attrNameLst>
                                      </p:cBhvr>
                                      <p:to>
                                        <p:strVal val="hidden"/>
                                      </p:to>
                                    </p:set>
                                  </p:childTnLst>
                                </p:cTn>
                              </p:par>
                              <p:par>
                                <p:cTn id="52" presetID="12" presetClass="exit" presetSubtype="4" fill="hold" grpId="1" nodeType="withEffect">
                                  <p:stCondLst>
                                    <p:cond delay="1000"/>
                                  </p:stCondLst>
                                  <p:childTnLst>
                                    <p:anim calcmode="lin" valueType="num">
                                      <p:cBhvr additive="base">
                                        <p:cTn id="53" dur="500"/>
                                        <p:tgtEl>
                                          <p:spTgt spid="18"/>
                                        </p:tgtEl>
                                        <p:attrNameLst>
                                          <p:attrName>ppt_y</p:attrName>
                                        </p:attrNameLst>
                                      </p:cBhvr>
                                      <p:tavLst>
                                        <p:tav tm="0">
                                          <p:val>
                                            <p:strVal val="#ppt_y"/>
                                          </p:val>
                                        </p:tav>
                                        <p:tav tm="100000">
                                          <p:val>
                                            <p:strVal val="#ppt_y+#ppt_h*1.125000"/>
                                          </p:val>
                                        </p:tav>
                                      </p:tavLst>
                                    </p:anim>
                                    <p:animEffect transition="out" filter="wipe(down)">
                                      <p:cBhvr>
                                        <p:cTn id="54" dur="500"/>
                                        <p:tgtEl>
                                          <p:spTgt spid="18"/>
                                        </p:tgtEl>
                                      </p:cBhvr>
                                    </p:animEffect>
                                    <p:set>
                                      <p:cBhvr>
                                        <p:cTn id="55"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4" grpId="0" animBg="1"/>
      <p:bldP spid="21" grpId="0" animBg="1"/>
      <p:bldP spid="18" grpId="0" animBg="1"/>
      <p:bldP spid="4" grpId="2"/>
      <p:bldP spid="19" grpId="1"/>
      <p:bldP spid="24" grpId="1" animBg="1"/>
      <p:bldP spid="21" grpId="1" animBg="1"/>
      <p:bldP spid="18" grpId="1" animBg="1"/>
      <p:bldP spid="15" grpId="0" bldLvl="0" animBg="1"/>
      <p:bldP spid="23" grpId="0"/>
      <p:bldP spid="29" grpId="0"/>
      <p:bldP spid="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838200" y="5628640"/>
            <a:ext cx="10402570" cy="1047115"/>
          </a:xfrm>
          <a:prstGeom prst="rect">
            <a:avLst/>
          </a:prstGeom>
          <a:noFill/>
        </p:spPr>
        <p:txBody>
          <a:bodyPr wrap="square" rtlCol="0" anchor="ctr" anchorCtr="0">
            <a:noAutofit/>
          </a:bodyPr>
          <a:p>
            <a:pPr algn="ctr"/>
            <a:r>
              <a:rPr lang="en-CA" altLang="zh-CN" sz="2800"/>
              <a:t>New </a:t>
            </a:r>
            <a:r>
              <a:rPr lang="en-CA" altLang="zh-CN" sz="2800">
                <a:latin typeface="Consolas" panose="020B0609020204030204" charset="0"/>
                <a:cs typeface="Consolas" panose="020B0609020204030204" charset="0"/>
              </a:rPr>
              <a:t>g</a:t>
            </a:r>
            <a:r>
              <a:rPr lang="en-CA" altLang="zh-CN" sz="2800"/>
              <a:t> (2) greater than old </a:t>
            </a:r>
            <a:r>
              <a:rPr lang="en-CA" altLang="zh-CN" sz="2800">
                <a:latin typeface="Consolas" panose="020B0609020204030204" charset="0"/>
                <a:cs typeface="Consolas" panose="020B0609020204030204" charset="0"/>
              </a:rPr>
              <a:t>g</a:t>
            </a:r>
            <a:r>
              <a:rPr lang="en-CA" altLang="zh-CN" sz="2800"/>
              <a:t> (0), skip</a:t>
            </a:r>
            <a:endParaRPr lang="en-CA" altLang="zh-CN" sz="2800"/>
          </a:p>
        </p:txBody>
      </p:sp>
      <p:sp>
        <p:nvSpPr>
          <p:cNvPr id="19" name="文本框 18"/>
          <p:cNvSpPr txBox="1"/>
          <p:nvPr/>
        </p:nvSpPr>
        <p:spPr>
          <a:xfrm>
            <a:off x="837565" y="5784850"/>
            <a:ext cx="10403205" cy="1071880"/>
          </a:xfrm>
          <a:prstGeom prst="rect">
            <a:avLst/>
          </a:prstGeom>
          <a:noFill/>
        </p:spPr>
        <p:txBody>
          <a:bodyPr wrap="square" rtlCol="0" anchor="ctr" anchorCtr="0">
            <a:noAutofit/>
          </a:bodyPr>
          <a:p>
            <a:pPr algn="ctr"/>
            <a:r>
              <a:rPr lang="en-CA" altLang="zh-CN" sz="2800"/>
              <a:t>Visit bottom adjacent cell</a:t>
            </a:r>
            <a:endParaRPr lang="en-CA" altLang="zh-CN" sz="2800"/>
          </a:p>
        </p:txBody>
      </p:sp>
      <p:sp>
        <p:nvSpPr>
          <p:cNvPr id="2" name="标题 1"/>
          <p:cNvSpPr>
            <a:spLocks noGrp="1"/>
          </p:cNvSpPr>
          <p:nvPr>
            <p:ph type="title"/>
          </p:nvPr>
        </p:nvSpPr>
        <p:spPr/>
        <p:txBody>
          <a:bodyPr/>
          <a:p>
            <a:r>
              <a:rPr lang="en-CA" altLang="zh-CN"/>
              <a:t>Visit cell 11</a:t>
            </a:r>
            <a:endParaRPr lang="en-CA" altLang="zh-CN"/>
          </a:p>
        </p:txBody>
      </p:sp>
      <p:graphicFrame>
        <p:nvGraphicFramePr>
          <p:cNvPr id="7" name="表格 6"/>
          <p:cNvGraphicFramePr/>
          <p:nvPr/>
        </p:nvGraphicFramePr>
        <p:xfrm>
          <a:off x="284480" y="1689100"/>
          <a:ext cx="5578475" cy="2661920"/>
        </p:xfrm>
        <a:graphic>
          <a:graphicData uri="http://schemas.openxmlformats.org/drawingml/2006/table">
            <a:tbl>
              <a:tblPr/>
              <a:tblGrid>
                <a:gridCol w="1115695"/>
                <a:gridCol w="1115695"/>
                <a:gridCol w="1115695"/>
                <a:gridCol w="1115695"/>
                <a:gridCol w="1115695"/>
              </a:tblGrid>
              <a:tr h="532130">
                <a:tc>
                  <a:txBody>
                    <a:bodyPr>
                      <a:spAutoFit/>
                    </a:bodyPr>
                    <a:p>
                      <a:pPr indent="0" algn="ctr">
                        <a:buNone/>
                      </a:pPr>
                      <a:r>
                        <a:rPr lang="en-US" sz="1800" b="0" strike="noStrike" spc="-1">
                          <a:solidFill>
                            <a:srgbClr val="000000"/>
                          </a:solidFill>
                          <a:latin typeface="Arial" panose="020B0604020202020204"/>
                        </a:rPr>
                        <a:t>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CA" altLang="en-US" sz="1800" b="0" strike="noStrike" spc="-1">
                          <a:solidFill>
                            <a:schemeClr val="bg1"/>
                          </a:solidFill>
                          <a:latin typeface="Arial" panose="020B0604020202020204"/>
                        </a:rPr>
                        <a:t>1</a:t>
                      </a:r>
                      <a:endParaRPr lang="en-CA" altLang="en-US" sz="1800" b="0" strike="noStrike" spc="-1">
                        <a:solidFill>
                          <a:schemeClr val="bg1"/>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chemeClr val="tx1">
                        <a:lumMod val="50000"/>
                        <a:lumOff val="50000"/>
                      </a:schemeClr>
                    </a:solidFill>
                  </a:tcPr>
                </a:tc>
                <a:tc>
                  <a:txBody>
                    <a:bodyPr>
                      <a:spAutoFit/>
                    </a:bodyPr>
                    <a:p>
                      <a:pPr indent="0" algn="ctr">
                        <a:buNone/>
                      </a:pPr>
                      <a:r>
                        <a:rPr lang="en-US" sz="1800" b="0" strike="noStrike" spc="-1">
                          <a:solidFill>
                            <a:srgbClr val="000000"/>
                          </a:solidFill>
                          <a:latin typeface="Arial" panose="020B0604020202020204"/>
                        </a:rPr>
                        <a:t>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2765">
                <a:tc>
                  <a:txBody>
                    <a:bodyPr>
                      <a:spAutoFit/>
                    </a:bodyPr>
                    <a:p>
                      <a:pPr indent="0" algn="ctr">
                        <a:buNone/>
                      </a:pP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noFill/>
                  </a:tcPr>
                </a:tc>
                <a:tc>
                  <a:txBody>
                    <a:bodyPr>
                      <a:spAutoFit/>
                    </a:bodyPr>
                    <a:p>
                      <a:pPr indent="0" algn="ctr">
                        <a:buNone/>
                      </a:pPr>
                      <a:r>
                        <a:rPr lang="en-CA" altLang="en-US" sz="1800" b="0" strike="noStrike" spc="-1">
                          <a:solidFill>
                            <a:schemeClr val="bg1"/>
                          </a:solidFill>
                          <a:latin typeface="Arial" panose="020B0604020202020204"/>
                        </a:rPr>
                        <a:t>6</a:t>
                      </a:r>
                      <a:endParaRPr lang="en-CA" altLang="en-US" sz="1800" b="0" strike="noStrike" spc="-1">
                        <a:solidFill>
                          <a:schemeClr val="bg1"/>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808080"/>
                    </a:solidFill>
                  </a:tcPr>
                </a:tc>
                <a:tc>
                  <a:txBody>
                    <a:bodyPr>
                      <a:spAutoFit/>
                    </a:bodyPr>
                    <a:p>
                      <a:pPr indent="0" algn="ctr">
                        <a:buNone/>
                      </a:pPr>
                      <a:r>
                        <a:rPr lang="en-US" sz="1800" b="0" strike="noStrike" spc="-1">
                          <a:solidFill>
                            <a:srgbClr val="000000"/>
                          </a:solidFill>
                          <a:latin typeface="Arial" panose="020B0604020202020204"/>
                        </a:rPr>
                        <a:t>7</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8</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9</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spAutoFit/>
                    </a:bodyPr>
                    <a:p>
                      <a:pPr indent="0" algn="ctr">
                        <a:buNone/>
                      </a:pPr>
                      <a:r>
                        <a:rPr lang="en-US" sz="1800" b="0" strike="noStrike" spc="-1">
                          <a:solidFill>
                            <a:srgbClr val="000000"/>
                          </a:solidFill>
                          <a:latin typeface="Arial" panose="020B0604020202020204"/>
                        </a:rPr>
                        <a:t>10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13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p>
                      <a:pPr indent="0" algn="ctr">
                        <a:buNone/>
                      </a:pPr>
                      <a:r>
                        <a:rPr lang="en-US" altLang="en-US" sz="1800" b="0" strike="noStrike" spc="-1">
                          <a:solidFill>
                            <a:srgbClr val="000000"/>
                          </a:solidFill>
                          <a:latin typeface="Arial" panose="020B0604020202020204"/>
                        </a:rPr>
                        <a:t>15</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16</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17</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18</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19</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4035">
                <a:tc>
                  <a:txBody>
                    <a:bodyPr>
                      <a:spAutoFit/>
                    </a:bodyPr>
                    <a:p>
                      <a:pPr indent="0" algn="ctr">
                        <a:buNone/>
                      </a:pPr>
                      <a:r>
                        <a:rPr lang="en-US" sz="1800" b="0" strike="noStrike" spc="-1">
                          <a:solidFill>
                            <a:srgbClr val="000000"/>
                          </a:solidFill>
                          <a:latin typeface="Arial" panose="020B0604020202020204"/>
                        </a:rPr>
                        <a:t>20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FF00"/>
                    </a:solidFill>
                  </a:tcPr>
                </a:tc>
              </a:tr>
            </a:tbl>
          </a:graphicData>
        </a:graphic>
      </p:graphicFrame>
      <p:sp>
        <p:nvSpPr>
          <p:cNvPr id="17" name="文本框 16"/>
          <p:cNvSpPr txBox="1"/>
          <p:nvPr/>
        </p:nvSpPr>
        <p:spPr>
          <a:xfrm>
            <a:off x="283845" y="1322705"/>
            <a:ext cx="5579110" cy="368300"/>
          </a:xfrm>
          <a:prstGeom prst="rect">
            <a:avLst/>
          </a:prstGeom>
          <a:noFill/>
        </p:spPr>
        <p:txBody>
          <a:bodyPr wrap="square" rtlCol="0">
            <a:spAutoFit/>
          </a:bodyPr>
          <a:p>
            <a:pPr algn="ctr"/>
            <a:r>
              <a:rPr lang="en-CA" altLang="zh-CN"/>
              <a:t>Map</a:t>
            </a:r>
            <a:endParaRPr lang="en-CA" altLang="zh-CN"/>
          </a:p>
        </p:txBody>
      </p:sp>
      <p:graphicFrame>
        <p:nvGraphicFramePr>
          <p:cNvPr id="8" name="表格 7"/>
          <p:cNvGraphicFramePr/>
          <p:nvPr>
            <p:custDataLst>
              <p:tags r:id="rId1"/>
            </p:custDataLst>
          </p:nvPr>
        </p:nvGraphicFramePr>
        <p:xfrm>
          <a:off x="6419850" y="1689100"/>
          <a:ext cx="5581650" cy="2663825"/>
        </p:xfrm>
        <a:graphic>
          <a:graphicData uri="http://schemas.openxmlformats.org/drawingml/2006/table">
            <a:tbl>
              <a:tblPr firstRow="1" bandRow="1">
                <a:tableStyleId>{5C22544A-7EE6-4342-B048-85BDC9FD1C3A}</a:tableStyleId>
              </a:tblPr>
              <a:tblGrid>
                <a:gridCol w="372110"/>
                <a:gridCol w="372110"/>
                <a:gridCol w="372110"/>
                <a:gridCol w="372110"/>
                <a:gridCol w="372110"/>
                <a:gridCol w="372110"/>
                <a:gridCol w="372110"/>
                <a:gridCol w="372110"/>
                <a:gridCol w="372110"/>
                <a:gridCol w="372110"/>
                <a:gridCol w="372110"/>
                <a:gridCol w="372110"/>
                <a:gridCol w="372110"/>
                <a:gridCol w="372110"/>
                <a:gridCol w="372110"/>
              </a:tblGrid>
              <a:tr h="532765">
                <a:tc>
                  <a:txBody>
                    <a:bodyPr/>
                    <a:p>
                      <a:pPr algn="ctr">
                        <a:buNone/>
                      </a:pPr>
                      <a:r>
                        <a:rPr lang="en-CA" altLang="zh-CN" b="0">
                          <a:solidFill>
                            <a:schemeClr val="tx1"/>
                          </a:solidFill>
                        </a:rPr>
                        <a:t>1</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8</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bg1"/>
                          </a:solidFill>
                        </a:rPr>
                        <a:t>1</a:t>
                      </a:r>
                      <a:endParaRPr lang="en-CA" altLang="zh-CN" b="0">
                        <a:solidFill>
                          <a:schemeClr val="bg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bg1"/>
                          </a:solidFill>
                        </a:rPr>
                        <a:t>0</a:t>
                      </a:r>
                      <a:endParaRPr lang="en-CA" altLang="zh-CN" b="0">
                        <a:solidFill>
                          <a:schemeClr val="bg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bg1"/>
                          </a:solidFill>
                        </a:rPr>
                        <a:t>7</a:t>
                      </a:r>
                      <a:endParaRPr lang="en-CA" altLang="zh-CN" b="0">
                        <a:solidFill>
                          <a:schemeClr val="bg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6</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2</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7</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bg1"/>
                          </a:solidFill>
                        </a:rPr>
                        <a:t>1</a:t>
                      </a:r>
                      <a:endParaRPr lang="en-CA" altLang="zh-CN">
                        <a:solidFill>
                          <a:schemeClr val="bg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808080"/>
                    </a:solidFill>
                  </a:tcPr>
                </a:tc>
                <a:tc>
                  <a:txBody>
                    <a:bodyPr/>
                    <a:p>
                      <a:pPr algn="ctr">
                        <a:buNone/>
                      </a:pPr>
                      <a:r>
                        <a:rPr lang="en-CA" altLang="zh-CN">
                          <a:solidFill>
                            <a:schemeClr val="bg1"/>
                          </a:solidFill>
                        </a:rPr>
                        <a:t>1</a:t>
                      </a:r>
                      <a:endParaRPr lang="en-CA" altLang="zh-CN">
                        <a:solidFill>
                          <a:schemeClr val="bg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808080"/>
                    </a:solidFill>
                  </a:tcPr>
                </a:tc>
                <a:tc>
                  <a:txBody>
                    <a:bodyPr/>
                    <a:p>
                      <a:pPr algn="ctr">
                        <a:buNone/>
                      </a:pPr>
                      <a:r>
                        <a:rPr lang="en-CA" altLang="zh-CN">
                          <a:solidFill>
                            <a:schemeClr val="bg1"/>
                          </a:solidFill>
                        </a:rPr>
                        <a:t>6</a:t>
                      </a:r>
                      <a:endParaRPr lang="en-CA" altLang="zh-CN">
                        <a:solidFill>
                          <a:schemeClr val="bg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80808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r>
            </a:tbl>
          </a:graphicData>
        </a:graphic>
      </p:graphicFrame>
      <p:sp>
        <p:nvSpPr>
          <p:cNvPr id="16" name="文本框 15"/>
          <p:cNvSpPr txBox="1"/>
          <p:nvPr/>
        </p:nvSpPr>
        <p:spPr>
          <a:xfrm>
            <a:off x="6419850" y="1322705"/>
            <a:ext cx="5579110" cy="368300"/>
          </a:xfrm>
          <a:prstGeom prst="rect">
            <a:avLst/>
          </a:prstGeom>
          <a:noFill/>
        </p:spPr>
        <p:txBody>
          <a:bodyPr wrap="square" rtlCol="0">
            <a:spAutoFit/>
          </a:bodyPr>
          <a:p>
            <a:pPr algn="ctr"/>
            <a:r>
              <a:rPr lang="en-CA" altLang="zh-CN"/>
              <a:t>Closed List</a:t>
            </a:r>
            <a:endParaRPr lang="en-CA" altLang="zh-CN"/>
          </a:p>
        </p:txBody>
      </p:sp>
      <p:sp>
        <p:nvSpPr>
          <p:cNvPr id="9" name="文本框 8"/>
          <p:cNvSpPr txBox="1"/>
          <p:nvPr/>
        </p:nvSpPr>
        <p:spPr>
          <a:xfrm>
            <a:off x="1042035" y="4528820"/>
            <a:ext cx="4064000" cy="368300"/>
          </a:xfrm>
          <a:prstGeom prst="rect">
            <a:avLst/>
          </a:prstGeom>
          <a:noFill/>
        </p:spPr>
        <p:txBody>
          <a:bodyPr wrap="square" rtlCol="0">
            <a:spAutoFit/>
          </a:bodyPr>
          <a:p>
            <a:pPr algn="ctr"/>
            <a:r>
              <a:rPr lang="en-CA" altLang="zh-CN"/>
              <a:t>Open List - tree</a:t>
            </a:r>
            <a:endParaRPr lang="en-CA" altLang="zh-CN"/>
          </a:p>
        </p:txBody>
      </p:sp>
      <p:sp>
        <p:nvSpPr>
          <p:cNvPr id="10" name="文本框 9"/>
          <p:cNvSpPr txBox="1"/>
          <p:nvPr/>
        </p:nvSpPr>
        <p:spPr>
          <a:xfrm>
            <a:off x="7177405" y="4528820"/>
            <a:ext cx="4064000" cy="368300"/>
          </a:xfrm>
          <a:prstGeom prst="rect">
            <a:avLst/>
          </a:prstGeom>
          <a:noFill/>
        </p:spPr>
        <p:txBody>
          <a:bodyPr wrap="square" rtlCol="0">
            <a:spAutoFit/>
          </a:bodyPr>
          <a:p>
            <a:pPr algn="ctr"/>
            <a:r>
              <a:rPr lang="en-CA" altLang="zh-CN"/>
              <a:t>Open List - array</a:t>
            </a:r>
            <a:endParaRPr lang="en-CA" altLang="zh-CN"/>
          </a:p>
        </p:txBody>
      </p:sp>
      <p:graphicFrame>
        <p:nvGraphicFramePr>
          <p:cNvPr id="11" name="表格 10"/>
          <p:cNvGraphicFramePr/>
          <p:nvPr>
            <p:custDataLst>
              <p:tags r:id="rId2"/>
            </p:custDataLst>
          </p:nvPr>
        </p:nvGraphicFramePr>
        <p:xfrm>
          <a:off x="8560435" y="4895850"/>
          <a:ext cx="1464945" cy="732790"/>
        </p:xfrm>
        <a:graphic>
          <a:graphicData uri="http://schemas.openxmlformats.org/drawingml/2006/table">
            <a:tbl>
              <a:tblPr firstRow="1" bandRow="1">
                <a:tableStyleId>{5C22544A-7EE6-4342-B048-85BDC9FD1C3A}</a:tableStyleId>
              </a:tblPr>
              <a:tblGrid>
                <a:gridCol w="855345"/>
              </a:tblGrid>
              <a:tr h="366395">
                <a:tc>
                  <a:txBody>
                    <a:bodyPr/>
                    <a:p>
                      <a:pPr algn="r">
                        <a:buNone/>
                      </a:pPr>
                      <a:r>
                        <a:rPr lang="en-CA" altLang="zh-CN"/>
                        <a:t>Value</a:t>
                      </a:r>
                      <a:endParaRPr lang="en-CA" altLang="zh-CN"/>
                    </a:p>
                  </a:txBody>
                  <a:tcPr/>
                </a:tc>
              </a:tr>
              <a:tr h="366395">
                <a:tc>
                  <a:txBody>
                    <a:bodyPr/>
                    <a:p>
                      <a:pPr algn="r">
                        <a:buNone/>
                      </a:pPr>
                      <a:r>
                        <a:rPr lang="en-CA" altLang="zh-CN"/>
                        <a:t>Index</a:t>
                      </a:r>
                      <a:endParaRPr lang="en-CA" altLang="zh-CN"/>
                    </a:p>
                  </a:txBody>
                  <a:tcPr/>
                </a:tc>
              </a:tr>
            </a:tbl>
          </a:graphicData>
        </a:graphic>
      </p:graphicFrame>
      <p:sp>
        <p:nvSpPr>
          <p:cNvPr id="5" name="椭圆 4"/>
          <p:cNvSpPr>
            <a:spLocks noChangeAspect="1"/>
          </p:cNvSpPr>
          <p:nvPr>
            <p:custDataLst>
              <p:tags r:id="rId3"/>
            </p:custDataLst>
          </p:nvPr>
        </p:nvSpPr>
        <p:spPr>
          <a:xfrm>
            <a:off x="2806700" y="4897120"/>
            <a:ext cx="534035" cy="534035"/>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solidFill>
                  <a:schemeClr val="tx1"/>
                </a:solidFill>
              </a:rPr>
              <a:t>0</a:t>
            </a:r>
            <a:endParaRPr lang="en-CA" altLang="zh-CN">
              <a:solidFill>
                <a:schemeClr val="tx1"/>
              </a:solidFill>
            </a:endParaRPr>
          </a:p>
        </p:txBody>
      </p:sp>
      <p:sp>
        <p:nvSpPr>
          <p:cNvPr id="22" name="文本框 21"/>
          <p:cNvSpPr txBox="1"/>
          <p:nvPr>
            <p:custDataLst>
              <p:tags r:id="rId4"/>
            </p:custDataLst>
          </p:nvPr>
        </p:nvSpPr>
        <p:spPr>
          <a:xfrm>
            <a:off x="3340735" y="4984750"/>
            <a:ext cx="573405" cy="368300"/>
          </a:xfrm>
          <a:prstGeom prst="rect">
            <a:avLst/>
          </a:prstGeom>
          <a:noFill/>
        </p:spPr>
        <p:txBody>
          <a:bodyPr wrap="square" rtlCol="0">
            <a:spAutoFit/>
          </a:bodyPr>
          <a:p>
            <a:r>
              <a:rPr lang="en-CA" altLang="zh-CN">
                <a:latin typeface="Consolas" panose="020B0609020204030204" charset="0"/>
                <a:cs typeface="Consolas" panose="020B0609020204030204" charset="0"/>
              </a:rPr>
              <a:t>f =</a:t>
            </a:r>
            <a:endParaRPr lang="en-CA" altLang="zh-CN">
              <a:latin typeface="Consolas" panose="020B0609020204030204" charset="0"/>
              <a:cs typeface="Consolas" panose="020B0609020204030204" charset="0"/>
            </a:endParaRPr>
          </a:p>
        </p:txBody>
      </p:sp>
      <p:sp>
        <p:nvSpPr>
          <p:cNvPr id="3" name="文本框 2"/>
          <p:cNvSpPr txBox="1"/>
          <p:nvPr>
            <p:custDataLst>
              <p:tags r:id="rId5"/>
            </p:custDataLst>
          </p:nvPr>
        </p:nvSpPr>
        <p:spPr>
          <a:xfrm>
            <a:off x="3808730" y="4984750"/>
            <a:ext cx="1053465" cy="368300"/>
          </a:xfrm>
          <a:prstGeom prst="rect">
            <a:avLst/>
          </a:prstGeom>
          <a:noFill/>
        </p:spPr>
        <p:txBody>
          <a:bodyPr wrap="square" rtlCol="0">
            <a:spAutoFit/>
          </a:bodyPr>
          <a:p>
            <a:r>
              <a:rPr lang="en-CA" altLang="zh-CN">
                <a:latin typeface="Consolas" panose="020B0609020204030204" charset="0"/>
                <a:cs typeface="Consolas" panose="020B0609020204030204" charset="0"/>
                <a:sym typeface="+mn-ea"/>
              </a:rPr>
              <a:t>9</a:t>
            </a:r>
            <a:endParaRPr lang="zh-CN" altLang="en-US"/>
          </a:p>
        </p:txBody>
      </p:sp>
      <p:sp>
        <p:nvSpPr>
          <p:cNvPr id="20" name="文本框 19"/>
          <p:cNvSpPr txBox="1"/>
          <p:nvPr/>
        </p:nvSpPr>
        <p:spPr>
          <a:xfrm>
            <a:off x="294640" y="2237105"/>
            <a:ext cx="1092200" cy="509270"/>
          </a:xfrm>
          <a:prstGeom prst="rect">
            <a:avLst/>
          </a:prstGeom>
          <a:solidFill>
            <a:srgbClr val="61F400"/>
          </a:solidFill>
        </p:spPr>
        <p:txBody>
          <a:bodyPr wrap="square" rtlCol="0" anchor="ctr" anchorCtr="0">
            <a:noAutofit/>
          </a:bodyPr>
          <a:p>
            <a:pPr algn="ctr"/>
            <a:r>
              <a:rPr lang="en-CA" altLang="zh-CN">
                <a:solidFill>
                  <a:schemeClr val="tx1"/>
                </a:solidFill>
                <a:latin typeface="Arial" panose="020B0604020202020204" pitchFamily="34" charset="0"/>
                <a:cs typeface="Arial" panose="020B0604020202020204" pitchFamily="34" charset="0"/>
              </a:rPr>
              <a:t>5</a:t>
            </a:r>
            <a:endParaRPr lang="en-CA" altLang="zh-CN">
              <a:solidFill>
                <a:schemeClr val="tx1"/>
              </a:solidFill>
              <a:latin typeface="Arial" panose="020B0604020202020204" pitchFamily="34" charset="0"/>
              <a:cs typeface="Arial" panose="020B0604020202020204" pitchFamily="34" charset="0"/>
            </a:endParaRPr>
          </a:p>
        </p:txBody>
      </p:sp>
      <p:sp>
        <p:nvSpPr>
          <p:cNvPr id="18" name="文本框 17"/>
          <p:cNvSpPr txBox="1"/>
          <p:nvPr/>
        </p:nvSpPr>
        <p:spPr>
          <a:xfrm>
            <a:off x="7545705" y="2762885"/>
            <a:ext cx="356400" cy="516255"/>
          </a:xfrm>
          <a:prstGeom prst="rect">
            <a:avLst/>
          </a:prstGeom>
          <a:solidFill>
            <a:srgbClr val="61F400"/>
          </a:solidFill>
        </p:spPr>
        <p:txBody>
          <a:bodyPr wrap="square" rtlCol="0" anchor="ctr" anchorCtr="0">
            <a:noAutofit/>
          </a:bodyPr>
          <a:p>
            <a:pPr algn="ctr"/>
            <a:r>
              <a:rPr lang="en-CA" altLang="zh-CN">
                <a:solidFill>
                  <a:srgbClr val="FF0000"/>
                </a:solidFill>
              </a:rPr>
              <a:t>6</a:t>
            </a:r>
            <a:endParaRPr lang="en-CA" altLang="zh-CN">
              <a:solidFill>
                <a:srgbClr val="FF0000"/>
              </a:solidFill>
            </a:endParaRPr>
          </a:p>
        </p:txBody>
      </p:sp>
      <p:sp>
        <p:nvSpPr>
          <p:cNvPr id="21" name="文本框 20"/>
          <p:cNvSpPr txBox="1"/>
          <p:nvPr/>
        </p:nvSpPr>
        <p:spPr>
          <a:xfrm>
            <a:off x="7917815" y="2762885"/>
            <a:ext cx="356400" cy="514800"/>
          </a:xfrm>
          <a:prstGeom prst="rect">
            <a:avLst/>
          </a:prstGeom>
          <a:solidFill>
            <a:srgbClr val="61F400"/>
          </a:solidFill>
        </p:spPr>
        <p:txBody>
          <a:bodyPr wrap="square" rtlCol="0" anchor="ctr" anchorCtr="0">
            <a:noAutofit/>
          </a:bodyPr>
          <a:p>
            <a:pPr algn="ctr"/>
            <a:r>
              <a:rPr lang="en-CA" altLang="zh-CN">
                <a:solidFill>
                  <a:srgbClr val="FF0000"/>
                </a:solidFill>
              </a:rPr>
              <a:t>2</a:t>
            </a:r>
            <a:endParaRPr lang="en-CA" altLang="zh-CN">
              <a:solidFill>
                <a:srgbClr val="FF0000"/>
              </a:solidFill>
            </a:endParaRPr>
          </a:p>
        </p:txBody>
      </p:sp>
      <p:sp>
        <p:nvSpPr>
          <p:cNvPr id="24" name="文本框 23"/>
          <p:cNvSpPr txBox="1"/>
          <p:nvPr/>
        </p:nvSpPr>
        <p:spPr>
          <a:xfrm>
            <a:off x="8288020" y="2763520"/>
            <a:ext cx="356400" cy="514985"/>
          </a:xfrm>
          <a:prstGeom prst="rect">
            <a:avLst/>
          </a:prstGeom>
          <a:solidFill>
            <a:srgbClr val="61F400"/>
          </a:solidFill>
        </p:spPr>
        <p:txBody>
          <a:bodyPr wrap="square" rtlCol="0" anchor="ctr" anchorCtr="0">
            <a:noAutofit/>
          </a:bodyPr>
          <a:p>
            <a:pPr algn="ctr"/>
            <a:r>
              <a:rPr lang="en-CA" altLang="zh-CN">
                <a:solidFill>
                  <a:srgbClr val="FF0000"/>
                </a:solidFill>
              </a:rPr>
              <a:t>5</a:t>
            </a:r>
            <a:endParaRPr lang="en-CA" altLang="zh-CN">
              <a:solidFill>
                <a:srgbClr val="FF0000"/>
              </a:solidFill>
            </a:endParaRPr>
          </a:p>
        </p:txBody>
      </p:sp>
      <p:graphicFrame>
        <p:nvGraphicFramePr>
          <p:cNvPr id="31" name="表格 30"/>
          <p:cNvGraphicFramePr/>
          <p:nvPr>
            <p:custDataLst>
              <p:tags r:id="rId6"/>
            </p:custDataLst>
          </p:nvPr>
        </p:nvGraphicFramePr>
        <p:xfrm>
          <a:off x="9425940" y="4897120"/>
          <a:ext cx="284480" cy="731520"/>
        </p:xfrm>
        <a:graphic>
          <a:graphicData uri="http://schemas.openxmlformats.org/drawingml/2006/table">
            <a:tbl>
              <a:tblPr firstRow="1" bandRow="1">
                <a:tableStyleId>{5C22544A-7EE6-4342-B048-85BDC9FD1C3A}</a:tableStyleId>
              </a:tblPr>
              <a:tblGrid>
                <a:gridCol w="284480"/>
              </a:tblGrid>
              <a:tr h="365760">
                <a:tc>
                  <a:txBody>
                    <a:bodyPr/>
                    <a:p>
                      <a:pPr algn="ctr">
                        <a:buNone/>
                      </a:pPr>
                      <a:r>
                        <a:rPr lang="en-CA" altLang="zh-CN"/>
                        <a:t>0</a:t>
                      </a:r>
                      <a:endParaRPr lang="en-CA" altLang="zh-CN"/>
                    </a:p>
                  </a:txBody>
                  <a:tcPr anchor="ctr" anchorCtr="0"/>
                </a:tc>
              </a:tr>
              <a:tr h="365760">
                <a:tc>
                  <a:txBody>
                    <a:bodyPr/>
                    <a:p>
                      <a:pPr algn="ctr">
                        <a:buNone/>
                      </a:pPr>
                      <a:r>
                        <a:rPr lang="en-CA" altLang="zh-CN"/>
                        <a:t>0</a:t>
                      </a:r>
                      <a:endParaRPr lang="en-CA" altLang="zh-CN"/>
                    </a:p>
                  </a:txBody>
                  <a:tcPr anchor="ctr" anchorCtr="0"/>
                </a:tc>
              </a:tr>
            </a:tbl>
          </a:graphicData>
        </a:graphic>
      </p:graphicFrame>
      <p:cxnSp>
        <p:nvCxnSpPr>
          <p:cNvPr id="27" name="直接连接符 26"/>
          <p:cNvCxnSpPr>
            <a:stCxn id="5" idx="3"/>
            <a:endCxn id="26" idx="7"/>
          </p:cNvCxnSpPr>
          <p:nvPr>
            <p:custDataLst>
              <p:tags r:id="rId7"/>
            </p:custDataLst>
          </p:nvPr>
        </p:nvCxnSpPr>
        <p:spPr>
          <a:xfrm flipH="1">
            <a:off x="2345055" y="5353050"/>
            <a:ext cx="539750" cy="431800"/>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sp>
        <p:nvSpPr>
          <p:cNvPr id="6" name="椭圆 5"/>
          <p:cNvSpPr>
            <a:spLocks noChangeAspect="1"/>
          </p:cNvSpPr>
          <p:nvPr>
            <p:custDataLst>
              <p:tags r:id="rId8"/>
            </p:custDataLst>
          </p:nvPr>
        </p:nvSpPr>
        <p:spPr>
          <a:xfrm>
            <a:off x="1889125" y="5706745"/>
            <a:ext cx="534035" cy="534035"/>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solidFill>
                  <a:schemeClr val="tx1"/>
                </a:solidFill>
              </a:rPr>
              <a:t>5</a:t>
            </a:r>
            <a:endParaRPr lang="en-CA" altLang="zh-CN">
              <a:solidFill>
                <a:schemeClr val="tx1"/>
              </a:solidFill>
            </a:endParaRPr>
          </a:p>
        </p:txBody>
      </p:sp>
      <p:sp>
        <p:nvSpPr>
          <p:cNvPr id="12" name="文本框 11"/>
          <p:cNvSpPr txBox="1"/>
          <p:nvPr>
            <p:custDataLst>
              <p:tags r:id="rId9"/>
            </p:custDataLst>
          </p:nvPr>
        </p:nvSpPr>
        <p:spPr>
          <a:xfrm>
            <a:off x="2414270" y="5784850"/>
            <a:ext cx="650875" cy="368300"/>
          </a:xfrm>
          <a:prstGeom prst="rect">
            <a:avLst/>
          </a:prstGeom>
          <a:noFill/>
        </p:spPr>
        <p:txBody>
          <a:bodyPr wrap="square" rtlCol="0">
            <a:spAutoFit/>
          </a:bodyPr>
          <a:p>
            <a:r>
              <a:rPr lang="en-CA" altLang="zh-CN">
                <a:latin typeface="Consolas" panose="020B0609020204030204" charset="0"/>
                <a:cs typeface="Consolas" panose="020B0609020204030204" charset="0"/>
              </a:rPr>
              <a:t>f =</a:t>
            </a:r>
            <a:endParaRPr lang="en-CA" altLang="zh-CN">
              <a:latin typeface="Consolas" panose="020B0609020204030204" charset="0"/>
              <a:cs typeface="Consolas" panose="020B0609020204030204" charset="0"/>
            </a:endParaRPr>
          </a:p>
        </p:txBody>
      </p:sp>
      <p:sp>
        <p:nvSpPr>
          <p:cNvPr id="13" name="文本框 12"/>
          <p:cNvSpPr txBox="1"/>
          <p:nvPr>
            <p:custDataLst>
              <p:tags r:id="rId10"/>
            </p:custDataLst>
          </p:nvPr>
        </p:nvSpPr>
        <p:spPr>
          <a:xfrm>
            <a:off x="2884805" y="5784850"/>
            <a:ext cx="1029335" cy="368300"/>
          </a:xfrm>
          <a:prstGeom prst="rect">
            <a:avLst/>
          </a:prstGeom>
          <a:noFill/>
        </p:spPr>
        <p:txBody>
          <a:bodyPr wrap="square" rtlCol="0">
            <a:spAutoFit/>
          </a:bodyPr>
          <a:p>
            <a:r>
              <a:rPr lang="en-CA" altLang="zh-CN">
                <a:latin typeface="Consolas" panose="020B0609020204030204" charset="0"/>
                <a:cs typeface="Consolas" panose="020B0609020204030204" charset="0"/>
                <a:sym typeface="+mn-ea"/>
              </a:rPr>
              <a:t>9</a:t>
            </a:r>
            <a:endParaRPr lang="zh-CN" altLang="en-US"/>
          </a:p>
        </p:txBody>
      </p:sp>
      <p:grpSp>
        <p:nvGrpSpPr>
          <p:cNvPr id="35" name="组合 34"/>
          <p:cNvGrpSpPr/>
          <p:nvPr/>
        </p:nvGrpSpPr>
        <p:grpSpPr>
          <a:xfrm>
            <a:off x="3262630" y="5353050"/>
            <a:ext cx="2411730" cy="887095"/>
            <a:chOff x="5138" y="8430"/>
            <a:chExt cx="3798" cy="1397"/>
          </a:xfrm>
        </p:grpSpPr>
        <p:sp>
          <p:nvSpPr>
            <p:cNvPr id="15" name="椭圆 14"/>
            <p:cNvSpPr>
              <a:spLocks noChangeAspect="1"/>
            </p:cNvSpPr>
            <p:nvPr>
              <p:custDataLst>
                <p:tags r:id="rId11"/>
              </p:custDataLst>
            </p:nvPr>
          </p:nvSpPr>
          <p:spPr>
            <a:xfrm>
              <a:off x="5748" y="8987"/>
              <a:ext cx="841" cy="841"/>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lIns="36195" tIns="36195" rIns="36195" bIns="36195" rtlCol="0" anchor="ctr"/>
            <a:p>
              <a:pPr algn="ctr"/>
              <a:r>
                <a:rPr lang="en-CA" altLang="zh-CN">
                  <a:solidFill>
                    <a:schemeClr val="tx1"/>
                  </a:solidFill>
                </a:rPr>
                <a:t>11</a:t>
              </a:r>
              <a:endParaRPr lang="en-CA" altLang="zh-CN">
                <a:solidFill>
                  <a:schemeClr val="tx1"/>
                </a:solidFill>
              </a:endParaRPr>
            </a:p>
          </p:txBody>
        </p:sp>
        <p:sp>
          <p:nvSpPr>
            <p:cNvPr id="23" name="文本框 22"/>
            <p:cNvSpPr txBox="1"/>
            <p:nvPr>
              <p:custDataLst>
                <p:tags r:id="rId12"/>
              </p:custDataLst>
            </p:nvPr>
          </p:nvSpPr>
          <p:spPr>
            <a:xfrm>
              <a:off x="6575" y="9110"/>
              <a:ext cx="1025" cy="580"/>
            </a:xfrm>
            <a:prstGeom prst="rect">
              <a:avLst/>
            </a:prstGeom>
            <a:noFill/>
          </p:spPr>
          <p:txBody>
            <a:bodyPr wrap="square" rtlCol="0">
              <a:spAutoFit/>
            </a:bodyPr>
            <a:p>
              <a:r>
                <a:rPr lang="en-CA" altLang="zh-CN">
                  <a:latin typeface="Consolas" panose="020B0609020204030204" charset="0"/>
                  <a:cs typeface="Consolas" panose="020B0609020204030204" charset="0"/>
                </a:rPr>
                <a:t>f =</a:t>
              </a:r>
              <a:endParaRPr lang="en-CA" altLang="zh-CN">
                <a:latin typeface="Consolas" panose="020B0609020204030204" charset="0"/>
                <a:cs typeface="Consolas" panose="020B0609020204030204" charset="0"/>
              </a:endParaRPr>
            </a:p>
          </p:txBody>
        </p:sp>
        <p:sp>
          <p:nvSpPr>
            <p:cNvPr id="26" name="文本框 25"/>
            <p:cNvSpPr txBox="1"/>
            <p:nvPr>
              <p:custDataLst>
                <p:tags r:id="rId13"/>
              </p:custDataLst>
            </p:nvPr>
          </p:nvSpPr>
          <p:spPr>
            <a:xfrm>
              <a:off x="7316" y="9110"/>
              <a:ext cx="1621" cy="580"/>
            </a:xfrm>
            <a:prstGeom prst="rect">
              <a:avLst/>
            </a:prstGeom>
            <a:noFill/>
          </p:spPr>
          <p:txBody>
            <a:bodyPr wrap="square" rtlCol="0">
              <a:spAutoFit/>
            </a:bodyPr>
            <a:p>
              <a:r>
                <a:rPr lang="en-CA" altLang="zh-CN">
                  <a:latin typeface="Consolas" panose="020B0609020204030204" charset="0"/>
                  <a:cs typeface="Consolas" panose="020B0609020204030204" charset="0"/>
                  <a:sym typeface="+mn-ea"/>
                </a:rPr>
                <a:t>7</a:t>
              </a:r>
              <a:endParaRPr lang="zh-CN" altLang="en-US"/>
            </a:p>
          </p:txBody>
        </p:sp>
        <p:cxnSp>
          <p:nvCxnSpPr>
            <p:cNvPr id="30" name="直接连接符 29"/>
            <p:cNvCxnSpPr>
              <a:stCxn id="5" idx="5"/>
              <a:endCxn id="15" idx="1"/>
            </p:cNvCxnSpPr>
            <p:nvPr>
              <p:custDataLst>
                <p:tags r:id="rId14"/>
              </p:custDataLst>
            </p:nvPr>
          </p:nvCxnSpPr>
          <p:spPr>
            <a:xfrm>
              <a:off x="5138" y="8430"/>
              <a:ext cx="733" cy="680"/>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grpSp>
      <p:graphicFrame>
        <p:nvGraphicFramePr>
          <p:cNvPr id="33" name="表格 32"/>
          <p:cNvGraphicFramePr/>
          <p:nvPr>
            <p:custDataLst>
              <p:tags r:id="rId15"/>
            </p:custDataLst>
          </p:nvPr>
        </p:nvGraphicFramePr>
        <p:xfrm>
          <a:off x="9720580" y="4897120"/>
          <a:ext cx="284480" cy="731520"/>
        </p:xfrm>
        <a:graphic>
          <a:graphicData uri="http://schemas.openxmlformats.org/drawingml/2006/table">
            <a:tbl>
              <a:tblPr firstRow="1" bandRow="1">
                <a:tableStyleId>{5C22544A-7EE6-4342-B048-85BDC9FD1C3A}</a:tableStyleId>
              </a:tblPr>
              <a:tblGrid>
                <a:gridCol w="284480"/>
              </a:tblGrid>
              <a:tr h="365760">
                <a:tc>
                  <a:txBody>
                    <a:bodyPr/>
                    <a:p>
                      <a:pPr algn="ctr">
                        <a:buNone/>
                      </a:pPr>
                      <a:r>
                        <a:rPr lang="en-CA" altLang="zh-CN"/>
                        <a:t>5</a:t>
                      </a:r>
                      <a:endParaRPr lang="en-CA" altLang="zh-CN"/>
                    </a:p>
                  </a:txBody>
                  <a:tcPr anchor="ctr" anchorCtr="0"/>
                </a:tc>
              </a:tr>
              <a:tr h="365760">
                <a:tc>
                  <a:txBody>
                    <a:bodyPr/>
                    <a:p>
                      <a:pPr algn="ctr">
                        <a:buNone/>
                      </a:pPr>
                      <a:r>
                        <a:rPr lang="en-CA" altLang="zh-CN"/>
                        <a:t>1</a:t>
                      </a:r>
                      <a:endParaRPr lang="en-CA" altLang="zh-CN"/>
                    </a:p>
                  </a:txBody>
                  <a:tcPr anchor="ctr" anchorCtr="0"/>
                </a:tc>
              </a:tr>
            </a:tbl>
          </a:graphicData>
        </a:graphic>
      </p:graphicFrame>
      <p:graphicFrame>
        <p:nvGraphicFramePr>
          <p:cNvPr id="34" name="表格 33"/>
          <p:cNvGraphicFramePr/>
          <p:nvPr>
            <p:custDataLst>
              <p:tags r:id="rId16"/>
            </p:custDataLst>
          </p:nvPr>
        </p:nvGraphicFramePr>
        <p:xfrm>
          <a:off x="10015220" y="4897120"/>
          <a:ext cx="419735" cy="731520"/>
        </p:xfrm>
        <a:graphic>
          <a:graphicData uri="http://schemas.openxmlformats.org/drawingml/2006/table">
            <a:tbl>
              <a:tblPr firstRow="1" bandRow="1">
                <a:tableStyleId>{5C22544A-7EE6-4342-B048-85BDC9FD1C3A}</a:tableStyleId>
              </a:tblPr>
              <a:tblGrid>
                <a:gridCol w="419735"/>
              </a:tblGrid>
              <a:tr h="365760">
                <a:tc>
                  <a:txBody>
                    <a:bodyPr/>
                    <a:p>
                      <a:pPr algn="ctr">
                        <a:buNone/>
                      </a:pPr>
                      <a:r>
                        <a:rPr lang="en-CA" altLang="zh-CN"/>
                        <a:t>11</a:t>
                      </a:r>
                      <a:endParaRPr lang="en-CA" altLang="zh-CN"/>
                    </a:p>
                  </a:txBody>
                  <a:tcPr anchor="ctr" anchorCtr="0"/>
                </a:tc>
              </a:tr>
              <a:tr h="365760">
                <a:tc>
                  <a:txBody>
                    <a:bodyPr/>
                    <a:p>
                      <a:pPr algn="ctr">
                        <a:buNone/>
                      </a:pPr>
                      <a:r>
                        <a:rPr lang="en-CA" altLang="zh-CN"/>
                        <a:t>2</a:t>
                      </a:r>
                      <a:endParaRPr lang="en-CA" altLang="zh-CN"/>
                    </a:p>
                  </a:txBody>
                  <a:tcPr anchor="ctr" anchorCtr="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par>
                                <p:cTn id="8" presetID="22" presetClass="exit" presetSubtype="8" fill="hold" grpId="2" nodeType="withEffect">
                                  <p:stCondLst>
                                    <p:cond delay="0"/>
                                  </p:stCondLst>
                                  <p:childTnLst>
                                    <p:animEffect transition="out" filter="wipe(left)">
                                      <p:cBhvr>
                                        <p:cTn id="9" dur="500"/>
                                        <p:tgtEl>
                                          <p:spTgt spid="4"/>
                                        </p:tgtEl>
                                      </p:cBhvr>
                                    </p:animEffect>
                                    <p:set>
                                      <p:cBhvr>
                                        <p:cTn id="10" dur="1" fill="hold">
                                          <p:stCondLst>
                                            <p:cond delay="499"/>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2" presetClass="entr" presetSubtype="1"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anim calcmode="lin" valueType="num">
                                      <p:cBhvr additive="base">
                                        <p:cTn id="15" dur="500"/>
                                        <p:tgtEl>
                                          <p:spTgt spid="24"/>
                                        </p:tgtEl>
                                        <p:attrNameLst>
                                          <p:attrName>ppt_y</p:attrName>
                                        </p:attrNameLst>
                                      </p:cBhvr>
                                      <p:tavLst>
                                        <p:tav tm="0">
                                          <p:val>
                                            <p:strVal val="#ppt_y-#ppt_h*1.125000"/>
                                          </p:val>
                                        </p:tav>
                                        <p:tav tm="100000">
                                          <p:val>
                                            <p:strVal val="#ppt_y"/>
                                          </p:val>
                                        </p:tav>
                                      </p:tavLst>
                                    </p:anim>
                                    <p:animEffect transition="in" filter="wipe(down)">
                                      <p:cBhvr>
                                        <p:cTn id="16" dur="500"/>
                                        <p:tgtEl>
                                          <p:spTgt spid="24"/>
                                        </p:tgtEl>
                                      </p:cBhvr>
                                    </p:animEffect>
                                  </p:childTnLst>
                                </p:cTn>
                              </p:par>
                              <p:par>
                                <p:cTn id="17" presetID="12" presetClass="entr" presetSubtype="1"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p:tgtEl>
                                          <p:spTgt spid="21"/>
                                        </p:tgtEl>
                                        <p:attrNameLst>
                                          <p:attrName>ppt_y</p:attrName>
                                        </p:attrNameLst>
                                      </p:cBhvr>
                                      <p:tavLst>
                                        <p:tav tm="0">
                                          <p:val>
                                            <p:strVal val="#ppt_y-#ppt_h*1.125000"/>
                                          </p:val>
                                        </p:tav>
                                        <p:tav tm="100000">
                                          <p:val>
                                            <p:strVal val="#ppt_y"/>
                                          </p:val>
                                        </p:tav>
                                      </p:tavLst>
                                    </p:anim>
                                    <p:animEffect transition="in" filter="wipe(down)">
                                      <p:cBhvr>
                                        <p:cTn id="20" dur="500"/>
                                        <p:tgtEl>
                                          <p:spTgt spid="21"/>
                                        </p:tgtEl>
                                      </p:cBhvr>
                                    </p:animEffect>
                                  </p:childTnLst>
                                </p:cTn>
                              </p:par>
                              <p:par>
                                <p:cTn id="21" presetID="12" presetClass="entr" presetSubtype="1"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p:tgtEl>
                                          <p:spTgt spid="18"/>
                                        </p:tgtEl>
                                        <p:attrNameLst>
                                          <p:attrName>ppt_y</p:attrName>
                                        </p:attrNameLst>
                                      </p:cBhvr>
                                      <p:tavLst>
                                        <p:tav tm="0">
                                          <p:val>
                                            <p:strVal val="#ppt_y-#ppt_h*1.125000"/>
                                          </p:val>
                                        </p:tav>
                                        <p:tav tm="100000">
                                          <p:val>
                                            <p:strVal val="#ppt_y"/>
                                          </p:val>
                                        </p:tav>
                                      </p:tavLst>
                                    </p:anim>
                                    <p:animEffect transition="in" filter="wipe(down)">
                                      <p:cBhvr>
                                        <p:cTn id="24" dur="500"/>
                                        <p:tgtEl>
                                          <p:spTgt spid="18"/>
                                        </p:tgtEl>
                                      </p:cBhvr>
                                    </p:animEffect>
                                  </p:childTnLst>
                                </p:cTn>
                              </p:par>
                              <p:par>
                                <p:cTn id="25" presetID="22" presetClass="entr" presetSubtype="1" fill="hold" nodeType="with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wipe(up)">
                                      <p:cBhvr>
                                        <p:cTn id="27" dur="500"/>
                                        <p:tgtEl>
                                          <p:spTgt spid="35"/>
                                        </p:tgtEl>
                                      </p:cBhvr>
                                    </p:animEffect>
                                  </p:childTnLst>
                                </p:cTn>
                              </p:par>
                              <p:par>
                                <p:cTn id="28" presetID="22" presetClass="entr" presetSubtype="8" fill="hold" nodeType="with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wipe(left)">
                                      <p:cBhvr>
                                        <p:cTn id="30"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4" grpId="2"/>
      <p:bldP spid="24" grpId="0" bldLvl="0" animBg="1"/>
      <p:bldP spid="21" grpId="0" bldLvl="0" animBg="1"/>
      <p:bldP spid="18" grpId="0" bldLvl="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838200" y="5805805"/>
            <a:ext cx="10402570" cy="1047115"/>
          </a:xfrm>
          <a:prstGeom prst="rect">
            <a:avLst/>
          </a:prstGeom>
          <a:noFill/>
        </p:spPr>
        <p:txBody>
          <a:bodyPr wrap="square" rtlCol="0" anchor="ctr" anchorCtr="0">
            <a:noAutofit/>
          </a:bodyPr>
          <a:p>
            <a:pPr algn="ctr"/>
            <a:r>
              <a:rPr lang="en-CA" altLang="zh-CN" sz="2800"/>
              <a:t>Heapify the open list</a:t>
            </a:r>
            <a:endParaRPr lang="en-CA" altLang="zh-CN" sz="2800"/>
          </a:p>
        </p:txBody>
      </p:sp>
      <p:sp>
        <p:nvSpPr>
          <p:cNvPr id="19" name="文本框 18"/>
          <p:cNvSpPr txBox="1"/>
          <p:nvPr/>
        </p:nvSpPr>
        <p:spPr>
          <a:xfrm>
            <a:off x="838200" y="5784850"/>
            <a:ext cx="10403205" cy="1052195"/>
          </a:xfrm>
          <a:prstGeom prst="rect">
            <a:avLst/>
          </a:prstGeom>
          <a:noFill/>
        </p:spPr>
        <p:txBody>
          <a:bodyPr wrap="square" rtlCol="0" anchor="ctr" anchorCtr="0">
            <a:noAutofit/>
          </a:bodyPr>
          <a:p>
            <a:pPr algn="ctr"/>
            <a:r>
              <a:rPr lang="en-CA" altLang="zh-CN" sz="2800"/>
              <a:t>Visit bottom adjacent cell</a:t>
            </a:r>
            <a:endParaRPr lang="en-CA" altLang="zh-CN" sz="2800"/>
          </a:p>
        </p:txBody>
      </p:sp>
      <p:sp>
        <p:nvSpPr>
          <p:cNvPr id="2" name="标题 1"/>
          <p:cNvSpPr>
            <a:spLocks noGrp="1"/>
          </p:cNvSpPr>
          <p:nvPr>
            <p:ph type="title"/>
          </p:nvPr>
        </p:nvSpPr>
        <p:spPr/>
        <p:txBody>
          <a:bodyPr/>
          <a:p>
            <a:r>
              <a:rPr lang="en-CA" altLang="zh-CN">
                <a:sym typeface="+mn-ea"/>
              </a:rPr>
              <a:t>Visit cell 11</a:t>
            </a:r>
            <a:endParaRPr lang="en-CA" altLang="zh-CN"/>
          </a:p>
        </p:txBody>
      </p:sp>
      <p:graphicFrame>
        <p:nvGraphicFramePr>
          <p:cNvPr id="7" name="表格 6"/>
          <p:cNvGraphicFramePr/>
          <p:nvPr/>
        </p:nvGraphicFramePr>
        <p:xfrm>
          <a:off x="284480" y="1689100"/>
          <a:ext cx="5578475" cy="2661920"/>
        </p:xfrm>
        <a:graphic>
          <a:graphicData uri="http://schemas.openxmlformats.org/drawingml/2006/table">
            <a:tbl>
              <a:tblPr/>
              <a:tblGrid>
                <a:gridCol w="1115695"/>
                <a:gridCol w="1115695"/>
                <a:gridCol w="1115695"/>
                <a:gridCol w="1115695"/>
                <a:gridCol w="1115695"/>
              </a:tblGrid>
              <a:tr h="532130">
                <a:tc>
                  <a:txBody>
                    <a:bodyPr>
                      <a:spAutoFit/>
                    </a:bodyPr>
                    <a:p>
                      <a:pPr indent="0" algn="ctr">
                        <a:buNone/>
                      </a:pPr>
                      <a:r>
                        <a:rPr lang="en-US" sz="1800" b="0" strike="noStrike" spc="-1">
                          <a:solidFill>
                            <a:srgbClr val="000000"/>
                          </a:solidFill>
                          <a:latin typeface="Arial" panose="020B0604020202020204"/>
                        </a:rPr>
                        <a:t>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CA" altLang="en-US" sz="1800" b="0" strike="noStrike" spc="-1">
                          <a:solidFill>
                            <a:schemeClr val="bg1"/>
                          </a:solidFill>
                          <a:latin typeface="Arial" panose="020B0604020202020204"/>
                        </a:rPr>
                        <a:t>1</a:t>
                      </a:r>
                      <a:endParaRPr lang="en-CA" altLang="en-US" sz="1800" b="0" strike="noStrike" spc="-1">
                        <a:solidFill>
                          <a:schemeClr val="bg1"/>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chemeClr val="tx1">
                        <a:lumMod val="50000"/>
                        <a:lumOff val="50000"/>
                      </a:schemeClr>
                    </a:solidFill>
                  </a:tcPr>
                </a:tc>
                <a:tc>
                  <a:txBody>
                    <a:bodyPr>
                      <a:spAutoFit/>
                    </a:bodyPr>
                    <a:p>
                      <a:pPr indent="0" algn="ctr">
                        <a:buNone/>
                      </a:pPr>
                      <a:r>
                        <a:rPr lang="en-US" sz="1800" b="0" strike="noStrike" spc="-1">
                          <a:solidFill>
                            <a:srgbClr val="000000"/>
                          </a:solidFill>
                          <a:latin typeface="Arial" panose="020B0604020202020204"/>
                        </a:rPr>
                        <a:t>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2765">
                <a:tc>
                  <a:txBody>
                    <a:bodyPr>
                      <a:spAutoFit/>
                    </a:bodyPr>
                    <a:p>
                      <a:pPr indent="0" algn="ctr">
                        <a:buNone/>
                      </a:pP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noFill/>
                  </a:tcPr>
                </a:tc>
                <a:tc>
                  <a:txBody>
                    <a:bodyPr>
                      <a:spAutoFit/>
                    </a:bodyPr>
                    <a:p>
                      <a:pPr indent="0" algn="ctr">
                        <a:buNone/>
                      </a:pPr>
                      <a:r>
                        <a:rPr lang="en-CA" altLang="en-US" sz="1800" b="0" strike="noStrike" spc="-1">
                          <a:solidFill>
                            <a:schemeClr val="bg1"/>
                          </a:solidFill>
                          <a:latin typeface="Arial" panose="020B0604020202020204"/>
                        </a:rPr>
                        <a:t>6</a:t>
                      </a:r>
                      <a:endParaRPr lang="en-CA" altLang="en-US" sz="1800" b="0" strike="noStrike" spc="-1">
                        <a:solidFill>
                          <a:schemeClr val="bg1"/>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808080"/>
                    </a:solidFill>
                  </a:tcPr>
                </a:tc>
                <a:tc>
                  <a:txBody>
                    <a:bodyPr>
                      <a:spAutoFit/>
                    </a:bodyPr>
                    <a:p>
                      <a:pPr indent="0" algn="ctr">
                        <a:buNone/>
                      </a:pPr>
                      <a:r>
                        <a:rPr lang="en-US" sz="1800" b="0" strike="noStrike" spc="-1">
                          <a:solidFill>
                            <a:srgbClr val="000000"/>
                          </a:solidFill>
                          <a:latin typeface="Arial" panose="020B0604020202020204"/>
                        </a:rPr>
                        <a:t>7</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8</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9</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spAutoFit/>
                    </a:bodyPr>
                    <a:p>
                      <a:pPr indent="0" algn="ctr">
                        <a:buNone/>
                      </a:pPr>
                      <a:r>
                        <a:rPr lang="en-US" sz="1800" b="0" strike="noStrike" spc="-1">
                          <a:solidFill>
                            <a:srgbClr val="000000"/>
                          </a:solidFill>
                          <a:latin typeface="Arial" panose="020B0604020202020204"/>
                        </a:rPr>
                        <a:t>10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00B0F0"/>
                    </a:solidFill>
                  </a:tcPr>
                </a:tc>
                <a:tc>
                  <a:txBody>
                    <a:bodyPr>
                      <a:spAutoFit/>
                    </a:bodyPr>
                    <a:p>
                      <a:pPr indent="0" algn="ctr">
                        <a:buNone/>
                      </a:pPr>
                      <a:r>
                        <a:rPr lang="en-US" sz="1800" b="0" strike="noStrike" spc="-1">
                          <a:solidFill>
                            <a:srgbClr val="000000"/>
                          </a:solidFill>
                          <a:latin typeface="Arial" panose="020B0604020202020204"/>
                        </a:rPr>
                        <a:t>13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14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1495">
                <a:tc>
                  <a:txBody>
                    <a:bodyPr/>
                    <a:p>
                      <a:pPr indent="0" algn="ctr">
                        <a:buNone/>
                      </a:pPr>
                      <a:r>
                        <a:rPr lang="en-US" altLang="en-US" sz="1800" b="0" strike="noStrike" spc="-1">
                          <a:solidFill>
                            <a:srgbClr val="000000"/>
                          </a:solidFill>
                          <a:latin typeface="Arial" panose="020B0604020202020204"/>
                        </a:rPr>
                        <a:t>15</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16</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17</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18</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p>
                      <a:pPr indent="0" algn="ctr">
                        <a:buNone/>
                      </a:pPr>
                      <a:r>
                        <a:rPr lang="en-US" altLang="en-US" sz="1800" b="0" strike="noStrike" spc="-1">
                          <a:solidFill>
                            <a:srgbClr val="000000"/>
                          </a:solidFill>
                          <a:latin typeface="Arial" panose="020B0604020202020204"/>
                        </a:rPr>
                        <a:t>19</a:t>
                      </a:r>
                      <a:endParaRPr lang="en-US" alt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r>
              <a:tr h="534035">
                <a:tc>
                  <a:txBody>
                    <a:bodyPr>
                      <a:spAutoFit/>
                    </a:bodyPr>
                    <a:p>
                      <a:pPr indent="0" algn="ctr">
                        <a:buNone/>
                      </a:pPr>
                      <a:r>
                        <a:rPr lang="en-US" sz="1800" b="0" strike="noStrike" spc="-1">
                          <a:solidFill>
                            <a:srgbClr val="000000"/>
                          </a:solidFill>
                          <a:latin typeface="Arial" panose="020B0604020202020204"/>
                        </a:rPr>
                        <a:t>20</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21</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22</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23</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61F400"/>
                    </a:solidFill>
                  </a:tcPr>
                </a:tc>
                <a:tc>
                  <a:txBody>
                    <a:bodyPr>
                      <a:spAutoFit/>
                    </a:bodyPr>
                    <a:p>
                      <a:pPr indent="0" algn="ctr">
                        <a:buNone/>
                      </a:pPr>
                      <a:r>
                        <a:rPr lang="en-US" sz="1800" b="0" strike="noStrike" spc="-1">
                          <a:solidFill>
                            <a:srgbClr val="000000"/>
                          </a:solidFill>
                          <a:latin typeface="Arial" panose="020B0604020202020204"/>
                        </a:rPr>
                        <a:t>24</a:t>
                      </a:r>
                      <a:endParaRPr lang="en-US" sz="1800" b="0" strike="noStrike" spc="-1">
                        <a:solidFill>
                          <a:srgbClr val="000000"/>
                        </a:solidFill>
                        <a:latin typeface="Arial" panose="020B0604020202020204"/>
                      </a:endParaRPr>
                    </a:p>
                  </a:txBody>
                  <a:tcPr marL="90000" marR="90000" marT="46800" marB="46800" anchor="ctr">
                    <a:lnL w="19050">
                      <a:solidFill>
                        <a:schemeClr val="bg1"/>
                      </a:solidFill>
                      <a:prstDash val="solid"/>
                    </a:lnL>
                    <a:lnR w="19050">
                      <a:solidFill>
                        <a:schemeClr val="bg1"/>
                      </a:solidFill>
                      <a:prstDash val="solid"/>
                    </a:lnR>
                    <a:lnT w="19050">
                      <a:solidFill>
                        <a:schemeClr val="bg1"/>
                      </a:solidFill>
                      <a:prstDash val="solid"/>
                    </a:lnT>
                    <a:lnB w="19050">
                      <a:solidFill>
                        <a:schemeClr val="bg1"/>
                      </a:solidFill>
                      <a:prstDash val="solid"/>
                    </a:lnB>
                    <a:solidFill>
                      <a:srgbClr val="FFFF00"/>
                    </a:solidFill>
                  </a:tcPr>
                </a:tc>
              </a:tr>
            </a:tbl>
          </a:graphicData>
        </a:graphic>
      </p:graphicFrame>
      <p:sp>
        <p:nvSpPr>
          <p:cNvPr id="17" name="文本框 16"/>
          <p:cNvSpPr txBox="1"/>
          <p:nvPr/>
        </p:nvSpPr>
        <p:spPr>
          <a:xfrm>
            <a:off x="283845" y="1322705"/>
            <a:ext cx="5579110" cy="368300"/>
          </a:xfrm>
          <a:prstGeom prst="rect">
            <a:avLst/>
          </a:prstGeom>
          <a:noFill/>
        </p:spPr>
        <p:txBody>
          <a:bodyPr wrap="square" rtlCol="0">
            <a:spAutoFit/>
          </a:bodyPr>
          <a:p>
            <a:pPr algn="ctr"/>
            <a:r>
              <a:rPr lang="en-CA" altLang="zh-CN"/>
              <a:t>Map</a:t>
            </a:r>
            <a:endParaRPr lang="en-CA" altLang="zh-CN"/>
          </a:p>
        </p:txBody>
      </p:sp>
      <p:graphicFrame>
        <p:nvGraphicFramePr>
          <p:cNvPr id="8" name="表格 7"/>
          <p:cNvGraphicFramePr/>
          <p:nvPr>
            <p:custDataLst>
              <p:tags r:id="rId1"/>
            </p:custDataLst>
          </p:nvPr>
        </p:nvGraphicFramePr>
        <p:xfrm>
          <a:off x="6419850" y="1689100"/>
          <a:ext cx="5581650" cy="2663825"/>
        </p:xfrm>
        <a:graphic>
          <a:graphicData uri="http://schemas.openxmlformats.org/drawingml/2006/table">
            <a:tbl>
              <a:tblPr firstRow="1" bandRow="1">
                <a:tableStyleId>{5C22544A-7EE6-4342-B048-85BDC9FD1C3A}</a:tableStyleId>
              </a:tblPr>
              <a:tblGrid>
                <a:gridCol w="372110"/>
                <a:gridCol w="372110"/>
                <a:gridCol w="372110"/>
                <a:gridCol w="372110"/>
                <a:gridCol w="372110"/>
                <a:gridCol w="372110"/>
                <a:gridCol w="372110"/>
                <a:gridCol w="372110"/>
                <a:gridCol w="372110"/>
                <a:gridCol w="372110"/>
                <a:gridCol w="372110"/>
                <a:gridCol w="372110"/>
                <a:gridCol w="372110"/>
                <a:gridCol w="372110"/>
                <a:gridCol w="372110"/>
              </a:tblGrid>
              <a:tr h="532765">
                <a:tc>
                  <a:txBody>
                    <a:bodyPr/>
                    <a:p>
                      <a:pPr algn="ctr">
                        <a:buNone/>
                      </a:pPr>
                      <a:r>
                        <a:rPr lang="en-CA" altLang="zh-CN" b="0">
                          <a:solidFill>
                            <a:schemeClr val="tx1"/>
                          </a:solidFill>
                        </a:rPr>
                        <a:t>1</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8</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bg1"/>
                          </a:solidFill>
                        </a:rPr>
                        <a:t>1</a:t>
                      </a:r>
                      <a:endParaRPr lang="en-CA" altLang="zh-CN" b="0">
                        <a:solidFill>
                          <a:schemeClr val="bg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bg1"/>
                          </a:solidFill>
                        </a:rPr>
                        <a:t>0</a:t>
                      </a:r>
                      <a:endParaRPr lang="en-CA" altLang="zh-CN" b="0">
                        <a:solidFill>
                          <a:schemeClr val="bg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bg1"/>
                          </a:solidFill>
                        </a:rPr>
                        <a:t>7</a:t>
                      </a:r>
                      <a:endParaRPr lang="en-CA" altLang="zh-CN" b="0">
                        <a:solidFill>
                          <a:schemeClr val="bg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chemeClr val="tx1">
                        <a:lumMod val="50000"/>
                        <a:lumOff val="50000"/>
                      </a:schemeClr>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00B0F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28575">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-1</a:t>
                      </a:r>
                      <a:endParaRPr lang="en-CA" altLang="zh-CN" b="0">
                        <a:solidFill>
                          <a:schemeClr val="tx1"/>
                        </a:solidFill>
                      </a:endParaRPr>
                    </a:p>
                  </a:txBody>
                  <a:tcPr anchor="ctr" anchorCtr="0">
                    <a:lnL w="28575">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c>
                  <a:txBody>
                    <a:bodyPr/>
                    <a:p>
                      <a:pPr algn="ctr">
                        <a:buNone/>
                      </a:pPr>
                      <a:r>
                        <a:rPr lang="en-CA" altLang="zh-CN" b="0">
                          <a:solidFill>
                            <a:schemeClr val="tx1"/>
                          </a:solidFill>
                        </a:rPr>
                        <a:t>0</a:t>
                      </a:r>
                      <a:endParaRPr lang="en-CA" altLang="zh-CN" b="0">
                        <a:solidFill>
                          <a:schemeClr val="tx1"/>
                        </a:solidFill>
                      </a:endParaRPr>
                    </a:p>
                  </a:txBody>
                  <a:tcPr anchor="ctr" anchorCtr="0">
                    <a:lnL w="12700">
                      <a:solidFill>
                        <a:schemeClr val="bg1"/>
                      </a:solidFill>
                      <a:prstDash val="solid"/>
                    </a:lnL>
                    <a:lnR w="12700">
                      <a:solidFill>
                        <a:schemeClr val="bg1"/>
                      </a:solidFill>
                      <a:prstDash val="solid"/>
                    </a:lnR>
                    <a:lnT w="12700">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6</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2</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7</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bg1"/>
                          </a:solidFill>
                        </a:rPr>
                        <a:t>1</a:t>
                      </a:r>
                      <a:endParaRPr lang="en-CA" altLang="zh-CN">
                        <a:solidFill>
                          <a:schemeClr val="bg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808080"/>
                    </a:solidFill>
                  </a:tcPr>
                </a:tc>
                <a:tc>
                  <a:txBody>
                    <a:bodyPr/>
                    <a:p>
                      <a:pPr algn="ctr">
                        <a:buNone/>
                      </a:pPr>
                      <a:r>
                        <a:rPr lang="en-CA" altLang="zh-CN">
                          <a:solidFill>
                            <a:schemeClr val="bg1"/>
                          </a:solidFill>
                        </a:rPr>
                        <a:t>1</a:t>
                      </a:r>
                      <a:endParaRPr lang="en-CA" altLang="zh-CN">
                        <a:solidFill>
                          <a:schemeClr val="bg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808080"/>
                    </a:solidFill>
                  </a:tcPr>
                </a:tc>
                <a:tc>
                  <a:txBody>
                    <a:bodyPr/>
                    <a:p>
                      <a:pPr algn="ctr">
                        <a:buNone/>
                      </a:pPr>
                      <a:r>
                        <a:rPr lang="en-CA" altLang="zh-CN">
                          <a:solidFill>
                            <a:schemeClr val="bg1"/>
                          </a:solidFill>
                        </a:rPr>
                        <a:t>6</a:t>
                      </a:r>
                      <a:endParaRPr lang="en-CA" altLang="zh-CN">
                        <a:solidFill>
                          <a:schemeClr val="bg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80808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6</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2</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5</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00B0F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lnTlToBr>
                      <a:noFill/>
                    </a:lnTlToBr>
                    <a:lnBlToTr>
                      <a:noFill/>
                    </a:lnBlToTr>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28575">
                      <a:solidFill>
                        <a:schemeClr val="bg1"/>
                      </a:solidFill>
                      <a:prstDash val="solid"/>
                    </a:lnB>
                    <a:solidFill>
                      <a:srgbClr val="61F400"/>
                    </a:solidFill>
                  </a:tcPr>
                </a:tc>
              </a:tr>
              <a:tr h="532765">
                <a:tc>
                  <a:txBody>
                    <a:bodyPr/>
                    <a:p>
                      <a:pPr algn="ctr">
                        <a:buNone/>
                      </a:pPr>
                      <a:r>
                        <a:rPr lang="en-CA" altLang="zh-CN">
                          <a:solidFill>
                            <a:schemeClr val="tx1"/>
                          </a:solidFill>
                        </a:rPr>
                        <a:t>-1</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28575">
                      <a:solidFill>
                        <a:schemeClr val="bg1"/>
                      </a:solidFill>
                      <a:prstDash val="solid"/>
                    </a:lnR>
                    <a:lnT w="28575">
                      <a:solidFill>
                        <a:schemeClr val="bg1"/>
                      </a:solidFill>
                      <a:prstDash val="solid"/>
                    </a:lnT>
                    <a:lnB w="12700">
                      <a:solidFill>
                        <a:schemeClr val="bg1"/>
                      </a:solidFill>
                      <a:prstDash val="solid"/>
                    </a:lnB>
                    <a:solidFill>
                      <a:srgbClr val="61F400"/>
                    </a:solidFill>
                  </a:tcPr>
                </a:tc>
                <a:tc>
                  <a:txBody>
                    <a:bodyPr/>
                    <a:p>
                      <a:pPr algn="ctr">
                        <a:buNone/>
                      </a:pPr>
                      <a:r>
                        <a:rPr lang="en-CA" altLang="zh-CN">
                          <a:solidFill>
                            <a:schemeClr val="tx1"/>
                          </a:solidFill>
                        </a:rPr>
                        <a:t>-1</a:t>
                      </a:r>
                      <a:endParaRPr lang="en-CA" altLang="zh-CN">
                        <a:solidFill>
                          <a:schemeClr val="tx1"/>
                        </a:solidFill>
                      </a:endParaRPr>
                    </a:p>
                  </a:txBody>
                  <a:tcPr anchor="ctr" anchorCtr="0">
                    <a:lnL w="28575">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c>
                  <a:txBody>
                    <a:bodyPr/>
                    <a:p>
                      <a:pPr algn="ctr">
                        <a:buNone/>
                      </a:pPr>
                      <a:r>
                        <a:rPr lang="en-CA" altLang="zh-CN">
                          <a:solidFill>
                            <a:schemeClr val="tx1"/>
                          </a:solidFill>
                        </a:rPr>
                        <a:t>0</a:t>
                      </a:r>
                      <a:endParaRPr lang="en-CA" altLang="zh-CN">
                        <a:solidFill>
                          <a:schemeClr val="tx1"/>
                        </a:solidFill>
                      </a:endParaRPr>
                    </a:p>
                  </a:txBody>
                  <a:tcPr anchor="ctr" anchorCtr="0">
                    <a:lnL w="12700">
                      <a:solidFill>
                        <a:schemeClr val="bg1"/>
                      </a:solidFill>
                      <a:prstDash val="solid"/>
                    </a:lnL>
                    <a:lnR w="12700">
                      <a:solidFill>
                        <a:schemeClr val="bg1"/>
                      </a:solidFill>
                      <a:prstDash val="solid"/>
                    </a:lnR>
                    <a:lnT w="28575">
                      <a:solidFill>
                        <a:schemeClr val="bg1"/>
                      </a:solidFill>
                      <a:prstDash val="solid"/>
                    </a:lnT>
                    <a:lnB w="12700">
                      <a:solidFill>
                        <a:schemeClr val="bg1"/>
                      </a:solidFill>
                      <a:prstDash val="solid"/>
                    </a:lnB>
                    <a:solidFill>
                      <a:srgbClr val="FFFF00"/>
                    </a:solidFill>
                  </a:tcPr>
                </a:tc>
              </a:tr>
            </a:tbl>
          </a:graphicData>
        </a:graphic>
      </p:graphicFrame>
      <p:sp>
        <p:nvSpPr>
          <p:cNvPr id="16" name="文本框 15"/>
          <p:cNvSpPr txBox="1"/>
          <p:nvPr/>
        </p:nvSpPr>
        <p:spPr>
          <a:xfrm>
            <a:off x="6419850" y="1322705"/>
            <a:ext cx="5579110" cy="368300"/>
          </a:xfrm>
          <a:prstGeom prst="rect">
            <a:avLst/>
          </a:prstGeom>
          <a:noFill/>
        </p:spPr>
        <p:txBody>
          <a:bodyPr wrap="square" rtlCol="0">
            <a:spAutoFit/>
          </a:bodyPr>
          <a:p>
            <a:pPr algn="ctr"/>
            <a:r>
              <a:rPr lang="en-CA" altLang="zh-CN"/>
              <a:t>Closed List</a:t>
            </a:r>
            <a:endParaRPr lang="en-CA" altLang="zh-CN"/>
          </a:p>
        </p:txBody>
      </p:sp>
      <p:sp>
        <p:nvSpPr>
          <p:cNvPr id="9" name="文本框 8"/>
          <p:cNvSpPr txBox="1"/>
          <p:nvPr/>
        </p:nvSpPr>
        <p:spPr>
          <a:xfrm>
            <a:off x="1042035" y="4528820"/>
            <a:ext cx="4064000" cy="368300"/>
          </a:xfrm>
          <a:prstGeom prst="rect">
            <a:avLst/>
          </a:prstGeom>
          <a:noFill/>
        </p:spPr>
        <p:txBody>
          <a:bodyPr wrap="square" rtlCol="0">
            <a:spAutoFit/>
          </a:bodyPr>
          <a:p>
            <a:pPr algn="ctr"/>
            <a:r>
              <a:rPr lang="en-CA" altLang="zh-CN"/>
              <a:t>Open List - tree</a:t>
            </a:r>
            <a:endParaRPr lang="en-CA" altLang="zh-CN"/>
          </a:p>
        </p:txBody>
      </p:sp>
      <p:sp>
        <p:nvSpPr>
          <p:cNvPr id="10" name="文本框 9"/>
          <p:cNvSpPr txBox="1"/>
          <p:nvPr/>
        </p:nvSpPr>
        <p:spPr>
          <a:xfrm>
            <a:off x="7177405" y="4528820"/>
            <a:ext cx="4064000" cy="368300"/>
          </a:xfrm>
          <a:prstGeom prst="rect">
            <a:avLst/>
          </a:prstGeom>
          <a:noFill/>
        </p:spPr>
        <p:txBody>
          <a:bodyPr wrap="square" rtlCol="0">
            <a:spAutoFit/>
          </a:bodyPr>
          <a:p>
            <a:pPr algn="ctr"/>
            <a:r>
              <a:rPr lang="en-CA" altLang="zh-CN"/>
              <a:t>Open List - array</a:t>
            </a:r>
            <a:endParaRPr lang="en-CA" altLang="zh-CN"/>
          </a:p>
        </p:txBody>
      </p:sp>
      <p:graphicFrame>
        <p:nvGraphicFramePr>
          <p:cNvPr id="11" name="表格 10"/>
          <p:cNvGraphicFramePr/>
          <p:nvPr>
            <p:custDataLst>
              <p:tags r:id="rId2"/>
            </p:custDataLst>
          </p:nvPr>
        </p:nvGraphicFramePr>
        <p:xfrm>
          <a:off x="8560435" y="4895850"/>
          <a:ext cx="1464945" cy="732790"/>
        </p:xfrm>
        <a:graphic>
          <a:graphicData uri="http://schemas.openxmlformats.org/drawingml/2006/table">
            <a:tbl>
              <a:tblPr firstRow="1" bandRow="1">
                <a:tableStyleId>{5C22544A-7EE6-4342-B048-85BDC9FD1C3A}</a:tableStyleId>
              </a:tblPr>
              <a:tblGrid>
                <a:gridCol w="855345"/>
              </a:tblGrid>
              <a:tr h="366395">
                <a:tc>
                  <a:txBody>
                    <a:bodyPr/>
                    <a:p>
                      <a:pPr algn="r">
                        <a:buNone/>
                      </a:pPr>
                      <a:r>
                        <a:rPr lang="en-CA" altLang="zh-CN"/>
                        <a:t>Value</a:t>
                      </a:r>
                      <a:endParaRPr lang="en-CA" altLang="zh-CN"/>
                    </a:p>
                  </a:txBody>
                  <a:tcPr/>
                </a:tc>
              </a:tr>
              <a:tr h="366395">
                <a:tc>
                  <a:txBody>
                    <a:bodyPr/>
                    <a:p>
                      <a:pPr algn="r">
                        <a:buNone/>
                      </a:pPr>
                      <a:r>
                        <a:rPr lang="en-CA" altLang="zh-CN"/>
                        <a:t>Index</a:t>
                      </a:r>
                      <a:endParaRPr lang="en-CA" altLang="zh-CN"/>
                    </a:p>
                  </a:txBody>
                  <a:tcPr/>
                </a:tc>
              </a:tr>
            </a:tbl>
          </a:graphicData>
        </a:graphic>
      </p:graphicFrame>
      <p:grpSp>
        <p:nvGrpSpPr>
          <p:cNvPr id="29" name="组合 28"/>
          <p:cNvGrpSpPr/>
          <p:nvPr/>
        </p:nvGrpSpPr>
        <p:grpSpPr>
          <a:xfrm>
            <a:off x="2806700" y="4897120"/>
            <a:ext cx="2054860" cy="533400"/>
            <a:chOff x="4420" y="7712"/>
            <a:chExt cx="3236" cy="840"/>
          </a:xfrm>
        </p:grpSpPr>
        <p:sp>
          <p:nvSpPr>
            <p:cNvPr id="5" name="椭圆 4"/>
            <p:cNvSpPr>
              <a:spLocks noChangeAspect="1"/>
            </p:cNvSpPr>
            <p:nvPr>
              <p:custDataLst>
                <p:tags r:id="rId3"/>
              </p:custDataLst>
            </p:nvPr>
          </p:nvSpPr>
          <p:spPr>
            <a:xfrm>
              <a:off x="4420" y="7712"/>
              <a:ext cx="841" cy="841"/>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solidFill>
                    <a:schemeClr val="tx1"/>
                  </a:solidFill>
                </a:rPr>
                <a:t>0</a:t>
              </a:r>
              <a:endParaRPr lang="en-CA" altLang="zh-CN">
                <a:solidFill>
                  <a:schemeClr val="tx1"/>
                </a:solidFill>
              </a:endParaRPr>
            </a:p>
          </p:txBody>
        </p:sp>
        <p:sp>
          <p:nvSpPr>
            <p:cNvPr id="22" name="文本框 21"/>
            <p:cNvSpPr txBox="1"/>
            <p:nvPr>
              <p:custDataLst>
                <p:tags r:id="rId4"/>
              </p:custDataLst>
            </p:nvPr>
          </p:nvSpPr>
          <p:spPr>
            <a:xfrm>
              <a:off x="5261" y="7850"/>
              <a:ext cx="903" cy="580"/>
            </a:xfrm>
            <a:prstGeom prst="rect">
              <a:avLst/>
            </a:prstGeom>
            <a:noFill/>
          </p:spPr>
          <p:txBody>
            <a:bodyPr wrap="square" rtlCol="0">
              <a:spAutoFit/>
            </a:bodyPr>
            <a:p>
              <a:r>
                <a:rPr lang="en-CA" altLang="zh-CN">
                  <a:latin typeface="Consolas" panose="020B0609020204030204" charset="0"/>
                  <a:cs typeface="Consolas" panose="020B0609020204030204" charset="0"/>
                </a:rPr>
                <a:t>f =</a:t>
              </a:r>
              <a:endParaRPr lang="en-CA" altLang="zh-CN">
                <a:latin typeface="Consolas" panose="020B0609020204030204" charset="0"/>
                <a:cs typeface="Consolas" panose="020B0609020204030204" charset="0"/>
              </a:endParaRPr>
            </a:p>
          </p:txBody>
        </p:sp>
        <p:sp>
          <p:nvSpPr>
            <p:cNvPr id="3" name="文本框 2"/>
            <p:cNvSpPr txBox="1"/>
            <p:nvPr>
              <p:custDataLst>
                <p:tags r:id="rId5"/>
              </p:custDataLst>
            </p:nvPr>
          </p:nvSpPr>
          <p:spPr>
            <a:xfrm>
              <a:off x="5998" y="7850"/>
              <a:ext cx="1659" cy="580"/>
            </a:xfrm>
            <a:prstGeom prst="rect">
              <a:avLst/>
            </a:prstGeom>
            <a:noFill/>
          </p:spPr>
          <p:txBody>
            <a:bodyPr wrap="square" rtlCol="0">
              <a:spAutoFit/>
            </a:bodyPr>
            <a:p>
              <a:r>
                <a:rPr lang="en-CA" altLang="zh-CN">
                  <a:latin typeface="Consolas" panose="020B0609020204030204" charset="0"/>
                  <a:cs typeface="Consolas" panose="020B0609020204030204" charset="0"/>
                  <a:sym typeface="+mn-ea"/>
                </a:rPr>
                <a:t>9</a:t>
              </a:r>
              <a:endParaRPr lang="zh-CN" altLang="en-US"/>
            </a:p>
          </p:txBody>
        </p:sp>
      </p:grpSp>
      <p:sp>
        <p:nvSpPr>
          <p:cNvPr id="20" name="文本框 19"/>
          <p:cNvSpPr txBox="1"/>
          <p:nvPr/>
        </p:nvSpPr>
        <p:spPr>
          <a:xfrm>
            <a:off x="294640" y="2237105"/>
            <a:ext cx="1092200" cy="509270"/>
          </a:xfrm>
          <a:prstGeom prst="rect">
            <a:avLst/>
          </a:prstGeom>
          <a:solidFill>
            <a:srgbClr val="61F400"/>
          </a:solidFill>
        </p:spPr>
        <p:txBody>
          <a:bodyPr wrap="square" rtlCol="0" anchor="ctr" anchorCtr="0">
            <a:noAutofit/>
          </a:bodyPr>
          <a:p>
            <a:pPr algn="ctr"/>
            <a:r>
              <a:rPr lang="en-CA" altLang="zh-CN">
                <a:solidFill>
                  <a:schemeClr val="tx1"/>
                </a:solidFill>
                <a:latin typeface="Arial" panose="020B0604020202020204" pitchFamily="34" charset="0"/>
                <a:cs typeface="Arial" panose="020B0604020202020204" pitchFamily="34" charset="0"/>
              </a:rPr>
              <a:t>5</a:t>
            </a:r>
            <a:endParaRPr lang="en-CA" altLang="zh-CN">
              <a:solidFill>
                <a:schemeClr val="tx1"/>
              </a:solidFill>
              <a:latin typeface="Arial" panose="020B0604020202020204" pitchFamily="34" charset="0"/>
              <a:cs typeface="Arial" panose="020B0604020202020204" pitchFamily="34" charset="0"/>
            </a:endParaRPr>
          </a:p>
        </p:txBody>
      </p:sp>
      <p:graphicFrame>
        <p:nvGraphicFramePr>
          <p:cNvPr id="31" name="表格 30"/>
          <p:cNvGraphicFramePr/>
          <p:nvPr>
            <p:custDataLst>
              <p:tags r:id="rId6"/>
            </p:custDataLst>
          </p:nvPr>
        </p:nvGraphicFramePr>
        <p:xfrm>
          <a:off x="9425940" y="4897120"/>
          <a:ext cx="284480" cy="731520"/>
        </p:xfrm>
        <a:graphic>
          <a:graphicData uri="http://schemas.openxmlformats.org/drawingml/2006/table">
            <a:tbl>
              <a:tblPr firstRow="1" bandRow="1">
                <a:tableStyleId>{5C22544A-7EE6-4342-B048-85BDC9FD1C3A}</a:tableStyleId>
              </a:tblPr>
              <a:tblGrid>
                <a:gridCol w="284480"/>
              </a:tblGrid>
              <a:tr h="365760">
                <a:tc>
                  <a:txBody>
                    <a:bodyPr/>
                    <a:p>
                      <a:pPr algn="ctr">
                        <a:buNone/>
                      </a:pPr>
                      <a:endParaRPr lang="en-CA" altLang="zh-CN"/>
                    </a:p>
                  </a:txBody>
                  <a:tcPr anchor="ctr" anchorCtr="0"/>
                </a:tc>
              </a:tr>
              <a:tr h="365760">
                <a:tc>
                  <a:txBody>
                    <a:bodyPr/>
                    <a:p>
                      <a:pPr algn="ctr">
                        <a:buNone/>
                      </a:pPr>
                      <a:r>
                        <a:rPr lang="en-CA" altLang="zh-CN"/>
                        <a:t>0</a:t>
                      </a:r>
                      <a:endParaRPr lang="en-CA" altLang="zh-CN"/>
                    </a:p>
                  </a:txBody>
                  <a:tcPr anchor="ctr" anchorCtr="0"/>
                </a:tc>
              </a:tr>
            </a:tbl>
          </a:graphicData>
        </a:graphic>
      </p:graphicFrame>
      <p:cxnSp>
        <p:nvCxnSpPr>
          <p:cNvPr id="27" name="直接连接符 26"/>
          <p:cNvCxnSpPr>
            <a:stCxn id="5" idx="3"/>
            <a:endCxn id="26" idx="7"/>
          </p:cNvCxnSpPr>
          <p:nvPr>
            <p:custDataLst>
              <p:tags r:id="rId7"/>
            </p:custDataLst>
          </p:nvPr>
        </p:nvCxnSpPr>
        <p:spPr>
          <a:xfrm flipH="1">
            <a:off x="2345055" y="5353050"/>
            <a:ext cx="539750" cy="431800"/>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sp>
        <p:nvSpPr>
          <p:cNvPr id="6" name="椭圆 5"/>
          <p:cNvSpPr>
            <a:spLocks noChangeAspect="1"/>
          </p:cNvSpPr>
          <p:nvPr>
            <p:custDataLst>
              <p:tags r:id="rId8"/>
            </p:custDataLst>
          </p:nvPr>
        </p:nvSpPr>
        <p:spPr>
          <a:xfrm>
            <a:off x="1889125" y="5706745"/>
            <a:ext cx="534035" cy="534035"/>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en-CA" altLang="zh-CN">
                <a:solidFill>
                  <a:schemeClr val="tx1"/>
                </a:solidFill>
              </a:rPr>
              <a:t>5</a:t>
            </a:r>
            <a:endParaRPr lang="en-CA" altLang="zh-CN">
              <a:solidFill>
                <a:schemeClr val="tx1"/>
              </a:solidFill>
            </a:endParaRPr>
          </a:p>
        </p:txBody>
      </p:sp>
      <p:sp>
        <p:nvSpPr>
          <p:cNvPr id="12" name="文本框 11"/>
          <p:cNvSpPr txBox="1"/>
          <p:nvPr>
            <p:custDataLst>
              <p:tags r:id="rId9"/>
            </p:custDataLst>
          </p:nvPr>
        </p:nvSpPr>
        <p:spPr>
          <a:xfrm>
            <a:off x="2414270" y="5784850"/>
            <a:ext cx="650875" cy="368300"/>
          </a:xfrm>
          <a:prstGeom prst="rect">
            <a:avLst/>
          </a:prstGeom>
          <a:noFill/>
        </p:spPr>
        <p:txBody>
          <a:bodyPr wrap="square" rtlCol="0">
            <a:spAutoFit/>
          </a:bodyPr>
          <a:p>
            <a:r>
              <a:rPr lang="en-CA" altLang="zh-CN">
                <a:latin typeface="Consolas" panose="020B0609020204030204" charset="0"/>
                <a:cs typeface="Consolas" panose="020B0609020204030204" charset="0"/>
              </a:rPr>
              <a:t>f =</a:t>
            </a:r>
            <a:endParaRPr lang="en-CA" altLang="zh-CN">
              <a:latin typeface="Consolas" panose="020B0609020204030204" charset="0"/>
              <a:cs typeface="Consolas" panose="020B0609020204030204" charset="0"/>
            </a:endParaRPr>
          </a:p>
        </p:txBody>
      </p:sp>
      <p:sp>
        <p:nvSpPr>
          <p:cNvPr id="13" name="文本框 12"/>
          <p:cNvSpPr txBox="1"/>
          <p:nvPr>
            <p:custDataLst>
              <p:tags r:id="rId10"/>
            </p:custDataLst>
          </p:nvPr>
        </p:nvSpPr>
        <p:spPr>
          <a:xfrm>
            <a:off x="2884805" y="5784850"/>
            <a:ext cx="1029335" cy="368300"/>
          </a:xfrm>
          <a:prstGeom prst="rect">
            <a:avLst/>
          </a:prstGeom>
          <a:noFill/>
        </p:spPr>
        <p:txBody>
          <a:bodyPr wrap="square" rtlCol="0">
            <a:spAutoFit/>
          </a:bodyPr>
          <a:p>
            <a:r>
              <a:rPr lang="en-CA" altLang="zh-CN">
                <a:latin typeface="Consolas" panose="020B0609020204030204" charset="0"/>
                <a:cs typeface="Consolas" panose="020B0609020204030204" charset="0"/>
                <a:sym typeface="+mn-ea"/>
              </a:rPr>
              <a:t>9</a:t>
            </a:r>
            <a:endParaRPr lang="zh-CN" altLang="en-US"/>
          </a:p>
        </p:txBody>
      </p:sp>
      <p:grpSp>
        <p:nvGrpSpPr>
          <p:cNvPr id="32" name="组合 31"/>
          <p:cNvGrpSpPr/>
          <p:nvPr/>
        </p:nvGrpSpPr>
        <p:grpSpPr>
          <a:xfrm>
            <a:off x="3649980" y="5706745"/>
            <a:ext cx="2024380" cy="533400"/>
            <a:chOff x="5748" y="8987"/>
            <a:chExt cx="3188" cy="840"/>
          </a:xfrm>
        </p:grpSpPr>
        <p:sp>
          <p:nvSpPr>
            <p:cNvPr id="15" name="椭圆 14"/>
            <p:cNvSpPr>
              <a:spLocks noChangeAspect="1"/>
            </p:cNvSpPr>
            <p:nvPr>
              <p:custDataLst>
                <p:tags r:id="rId11"/>
              </p:custDataLst>
            </p:nvPr>
          </p:nvSpPr>
          <p:spPr>
            <a:xfrm>
              <a:off x="5748" y="8987"/>
              <a:ext cx="841" cy="841"/>
            </a:xfrm>
            <a:prstGeom prst="ellipse">
              <a:avLst/>
            </a:prstGeom>
            <a:noFill/>
            <a:ln>
              <a:solidFill>
                <a:schemeClr val="tx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lIns="36195" tIns="36195" rIns="36195" bIns="36195" rtlCol="0" anchor="ctr"/>
            <a:p>
              <a:pPr algn="ctr"/>
              <a:r>
                <a:rPr lang="en-CA" altLang="zh-CN">
                  <a:solidFill>
                    <a:schemeClr val="tx1"/>
                  </a:solidFill>
                </a:rPr>
                <a:t>11</a:t>
              </a:r>
              <a:endParaRPr lang="en-CA" altLang="zh-CN">
                <a:solidFill>
                  <a:schemeClr val="tx1"/>
                </a:solidFill>
              </a:endParaRPr>
            </a:p>
          </p:txBody>
        </p:sp>
        <p:sp>
          <p:nvSpPr>
            <p:cNvPr id="23" name="文本框 22"/>
            <p:cNvSpPr txBox="1"/>
            <p:nvPr>
              <p:custDataLst>
                <p:tags r:id="rId12"/>
              </p:custDataLst>
            </p:nvPr>
          </p:nvSpPr>
          <p:spPr>
            <a:xfrm>
              <a:off x="6575" y="9110"/>
              <a:ext cx="1025" cy="580"/>
            </a:xfrm>
            <a:prstGeom prst="rect">
              <a:avLst/>
            </a:prstGeom>
            <a:noFill/>
          </p:spPr>
          <p:txBody>
            <a:bodyPr wrap="square" rtlCol="0">
              <a:spAutoFit/>
            </a:bodyPr>
            <a:p>
              <a:r>
                <a:rPr lang="en-CA" altLang="zh-CN">
                  <a:latin typeface="Consolas" panose="020B0609020204030204" charset="0"/>
                  <a:cs typeface="Consolas" panose="020B0609020204030204" charset="0"/>
                </a:rPr>
                <a:t>f =</a:t>
              </a:r>
              <a:endParaRPr lang="en-CA" altLang="zh-CN">
                <a:latin typeface="Consolas" panose="020B0609020204030204" charset="0"/>
                <a:cs typeface="Consolas" panose="020B0609020204030204" charset="0"/>
              </a:endParaRPr>
            </a:p>
          </p:txBody>
        </p:sp>
        <p:sp>
          <p:nvSpPr>
            <p:cNvPr id="26" name="文本框 25"/>
            <p:cNvSpPr txBox="1"/>
            <p:nvPr>
              <p:custDataLst>
                <p:tags r:id="rId13"/>
              </p:custDataLst>
            </p:nvPr>
          </p:nvSpPr>
          <p:spPr>
            <a:xfrm>
              <a:off x="7316" y="9110"/>
              <a:ext cx="1621" cy="580"/>
            </a:xfrm>
            <a:prstGeom prst="rect">
              <a:avLst/>
            </a:prstGeom>
            <a:noFill/>
          </p:spPr>
          <p:txBody>
            <a:bodyPr wrap="square" rtlCol="0">
              <a:spAutoFit/>
            </a:bodyPr>
            <a:p>
              <a:r>
                <a:rPr lang="en-CA" altLang="zh-CN">
                  <a:latin typeface="Consolas" panose="020B0609020204030204" charset="0"/>
                  <a:cs typeface="Consolas" panose="020B0609020204030204" charset="0"/>
                  <a:sym typeface="+mn-ea"/>
                </a:rPr>
                <a:t>7</a:t>
              </a:r>
              <a:endParaRPr lang="zh-CN" altLang="en-US"/>
            </a:p>
          </p:txBody>
        </p:sp>
      </p:grpSp>
      <p:cxnSp>
        <p:nvCxnSpPr>
          <p:cNvPr id="30" name="直接连接符 29"/>
          <p:cNvCxnSpPr>
            <a:stCxn id="5" idx="5"/>
            <a:endCxn id="15" idx="1"/>
          </p:cNvCxnSpPr>
          <p:nvPr>
            <p:custDataLst>
              <p:tags r:id="rId14"/>
            </p:custDataLst>
          </p:nvPr>
        </p:nvCxnSpPr>
        <p:spPr>
          <a:xfrm>
            <a:off x="3262630" y="5353050"/>
            <a:ext cx="465455" cy="431800"/>
          </a:xfrm>
          <a:prstGeom prst="line">
            <a:avLst/>
          </a:prstGeom>
          <a:ln w="25400">
            <a:solidFill>
              <a:schemeClr val="tx1"/>
            </a:solidFill>
          </a:ln>
        </p:spPr>
        <p:style>
          <a:lnRef idx="2">
            <a:schemeClr val="accent1"/>
          </a:lnRef>
          <a:fillRef idx="0">
            <a:srgbClr val="FFFFFF"/>
          </a:fillRef>
          <a:effectRef idx="0">
            <a:srgbClr val="FFFFFF"/>
          </a:effectRef>
          <a:fontRef idx="minor">
            <a:schemeClr val="tx1"/>
          </a:fontRef>
        </p:style>
      </p:cxnSp>
      <p:graphicFrame>
        <p:nvGraphicFramePr>
          <p:cNvPr id="33" name="表格 32"/>
          <p:cNvGraphicFramePr/>
          <p:nvPr>
            <p:custDataLst>
              <p:tags r:id="rId15"/>
            </p:custDataLst>
          </p:nvPr>
        </p:nvGraphicFramePr>
        <p:xfrm>
          <a:off x="9720580" y="4897120"/>
          <a:ext cx="284480" cy="731520"/>
        </p:xfrm>
        <a:graphic>
          <a:graphicData uri="http://schemas.openxmlformats.org/drawingml/2006/table">
            <a:tbl>
              <a:tblPr firstRow="1" bandRow="1">
                <a:tableStyleId>{5C22544A-7EE6-4342-B048-85BDC9FD1C3A}</a:tableStyleId>
              </a:tblPr>
              <a:tblGrid>
                <a:gridCol w="284480"/>
              </a:tblGrid>
              <a:tr h="365760">
                <a:tc>
                  <a:txBody>
                    <a:bodyPr/>
                    <a:p>
                      <a:pPr algn="ctr">
                        <a:buNone/>
                      </a:pPr>
                      <a:r>
                        <a:rPr lang="en-CA" altLang="zh-CN"/>
                        <a:t>5</a:t>
                      </a:r>
                      <a:endParaRPr lang="en-CA" altLang="zh-CN"/>
                    </a:p>
                  </a:txBody>
                  <a:tcPr anchor="ctr" anchorCtr="0"/>
                </a:tc>
              </a:tr>
              <a:tr h="365760">
                <a:tc>
                  <a:txBody>
                    <a:bodyPr/>
                    <a:p>
                      <a:pPr algn="ctr">
                        <a:buNone/>
                      </a:pPr>
                      <a:r>
                        <a:rPr lang="en-CA" altLang="zh-CN"/>
                        <a:t>1</a:t>
                      </a:r>
                      <a:endParaRPr lang="en-CA" altLang="zh-CN"/>
                    </a:p>
                  </a:txBody>
                  <a:tcPr anchor="ctr" anchorCtr="0"/>
                </a:tc>
              </a:tr>
            </a:tbl>
          </a:graphicData>
        </a:graphic>
      </p:graphicFrame>
      <p:graphicFrame>
        <p:nvGraphicFramePr>
          <p:cNvPr id="34" name="表格 33"/>
          <p:cNvGraphicFramePr/>
          <p:nvPr>
            <p:custDataLst>
              <p:tags r:id="rId16"/>
            </p:custDataLst>
          </p:nvPr>
        </p:nvGraphicFramePr>
        <p:xfrm>
          <a:off x="10015220" y="4897120"/>
          <a:ext cx="419735" cy="731520"/>
        </p:xfrm>
        <a:graphic>
          <a:graphicData uri="http://schemas.openxmlformats.org/drawingml/2006/table">
            <a:tbl>
              <a:tblPr firstRow="1" bandRow="1">
                <a:tableStyleId>{5C22544A-7EE6-4342-B048-85BDC9FD1C3A}</a:tableStyleId>
              </a:tblPr>
              <a:tblGrid>
                <a:gridCol w="419735"/>
              </a:tblGrid>
              <a:tr h="365760">
                <a:tc>
                  <a:txBody>
                    <a:bodyPr/>
                    <a:p>
                      <a:pPr algn="ctr">
                        <a:buNone/>
                      </a:pPr>
                      <a:endParaRPr lang="en-CA" altLang="zh-CN"/>
                    </a:p>
                  </a:txBody>
                  <a:tcPr anchor="ctr" anchorCtr="0"/>
                </a:tc>
              </a:tr>
              <a:tr h="365760">
                <a:tc>
                  <a:txBody>
                    <a:bodyPr/>
                    <a:p>
                      <a:pPr algn="ctr">
                        <a:buNone/>
                      </a:pPr>
                      <a:r>
                        <a:rPr lang="en-CA" altLang="zh-CN"/>
                        <a:t>2</a:t>
                      </a:r>
                      <a:endParaRPr lang="en-CA" altLang="zh-CN"/>
                    </a:p>
                  </a:txBody>
                  <a:tcPr anchor="ctr" anchorCtr="0"/>
                </a:tc>
              </a:tr>
            </a:tbl>
          </a:graphicData>
        </a:graphic>
      </p:graphicFrame>
      <p:sp>
        <p:nvSpPr>
          <p:cNvPr id="25" name="文本框 24"/>
          <p:cNvSpPr txBox="1"/>
          <p:nvPr/>
        </p:nvSpPr>
        <p:spPr>
          <a:xfrm>
            <a:off x="9425940" y="4884420"/>
            <a:ext cx="284480" cy="368300"/>
          </a:xfrm>
          <a:prstGeom prst="rect">
            <a:avLst/>
          </a:prstGeom>
          <a:noFill/>
        </p:spPr>
        <p:txBody>
          <a:bodyPr wrap="square" rtlCol="0" anchor="ctr" anchorCtr="0">
            <a:spAutoFit/>
          </a:bodyPr>
          <a:p>
            <a:pPr algn="ctr"/>
            <a:r>
              <a:rPr lang="en-CA" altLang="zh-CN" b="1">
                <a:solidFill>
                  <a:schemeClr val="bg1"/>
                </a:solidFill>
              </a:rPr>
              <a:t>0</a:t>
            </a:r>
            <a:endParaRPr lang="en-CA" altLang="zh-CN" b="1">
              <a:solidFill>
                <a:schemeClr val="bg1"/>
              </a:solidFill>
            </a:endParaRPr>
          </a:p>
        </p:txBody>
      </p:sp>
      <p:sp>
        <p:nvSpPr>
          <p:cNvPr id="28" name="文本框 27"/>
          <p:cNvSpPr txBox="1"/>
          <p:nvPr/>
        </p:nvSpPr>
        <p:spPr>
          <a:xfrm>
            <a:off x="10015220" y="4895215"/>
            <a:ext cx="419735" cy="368300"/>
          </a:xfrm>
          <a:prstGeom prst="rect">
            <a:avLst/>
          </a:prstGeom>
          <a:noFill/>
        </p:spPr>
        <p:txBody>
          <a:bodyPr wrap="square" rtlCol="0" anchor="ctr" anchorCtr="0">
            <a:spAutoFit/>
          </a:bodyPr>
          <a:p>
            <a:pPr algn="ctr"/>
            <a:r>
              <a:rPr lang="en-CA" altLang="zh-CN" b="1">
                <a:solidFill>
                  <a:schemeClr val="bg1"/>
                </a:solidFill>
              </a:rPr>
              <a:t>11</a:t>
            </a:r>
            <a:endParaRPr lang="en-CA" altLang="zh-CN" b="1">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xit" presetSubtype="8" fill="hold" grpId="0" nodeType="withEffect">
                                  <p:stCondLst>
                                    <p:cond delay="0"/>
                                  </p:stCondLst>
                                  <p:childTnLst>
                                    <p:animEffect transition="out" filter="wipe(left)">
                                      <p:cBhvr>
                                        <p:cTn id="6" dur="500"/>
                                        <p:tgtEl>
                                          <p:spTgt spid="19"/>
                                        </p:tgtEl>
                                      </p:cBhvr>
                                    </p:animEffect>
                                    <p:set>
                                      <p:cBhvr>
                                        <p:cTn id="7" dur="1" fill="hold">
                                          <p:stCondLst>
                                            <p:cond delay="499"/>
                                          </p:stCondLst>
                                        </p:cTn>
                                        <p:tgtEl>
                                          <p:spTgt spid="19"/>
                                        </p:tgtEl>
                                        <p:attrNameLst>
                                          <p:attrName>style.visibility</p:attrName>
                                        </p:attrNameLst>
                                      </p:cBhvr>
                                      <p:to>
                                        <p:strVal val="hidden"/>
                                      </p:to>
                                    </p:set>
                                  </p:childTnLst>
                                </p:cTn>
                              </p:par>
                              <p:par>
                                <p:cTn id="8" presetID="22" presetClass="entr" presetSubtype="8" fill="hold" grpId="2"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left)">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0 0 L -0.0540625 0 " pathEditMode="relative" ptsTypes="">
                                      <p:cBhvr>
                                        <p:cTn id="14" dur="500" fill="hold"/>
                                        <p:tgtEl>
                                          <p:spTgt spid="28"/>
                                        </p:tgtEl>
                                        <p:attrNameLst>
                                          <p:attrName>ppt_x</p:attrName>
                                          <p:attrName>ppt_y</p:attrName>
                                        </p:attrNameLst>
                                      </p:cBhvr>
                                    </p:animMotion>
                                  </p:childTnLst>
                                </p:cTn>
                              </p:par>
                              <p:par>
                                <p:cTn id="15" presetID="0" presetClass="path" presetSubtype="0" accel="50000" decel="50000" fill="hold" grpId="0" nodeType="withEffect">
                                  <p:stCondLst>
                                    <p:cond delay="0"/>
                                  </p:stCondLst>
                                  <p:childTnLst>
                                    <p:animMotion origin="layout" path="M 0 0 L 0.0532292 0.00138889 " pathEditMode="relative" ptsTypes="">
                                      <p:cBhvr>
                                        <p:cTn id="16" dur="500" fill="hold"/>
                                        <p:tgtEl>
                                          <p:spTgt spid="25"/>
                                        </p:tgtEl>
                                        <p:attrNameLst>
                                          <p:attrName>ppt_x</p:attrName>
                                          <p:attrName>ppt_y</p:attrName>
                                        </p:attrNameLst>
                                      </p:cBhvr>
                                    </p:animMotion>
                                  </p:childTnLst>
                                </p:cTn>
                              </p:par>
                              <p:par>
                                <p:cTn id="17" presetID="0" presetClass="path" presetSubtype="0" accel="50000" decel="50000" fill="hold" nodeType="withEffect">
                                  <p:stCondLst>
                                    <p:cond delay="0"/>
                                  </p:stCondLst>
                                  <p:childTnLst>
                                    <p:animMotion origin="layout" path="M 0 0 L -0.0691667 -0.118704 " pathEditMode="relative" ptsTypes="">
                                      <p:cBhvr>
                                        <p:cTn id="18" dur="500" fill="hold"/>
                                        <p:tgtEl>
                                          <p:spTgt spid="32"/>
                                        </p:tgtEl>
                                        <p:attrNameLst>
                                          <p:attrName>ppt_x</p:attrName>
                                          <p:attrName>ppt_y</p:attrName>
                                        </p:attrNameLst>
                                      </p:cBhvr>
                                    </p:animMotion>
                                  </p:childTnLst>
                                </p:cTn>
                              </p:par>
                              <p:par>
                                <p:cTn id="19" presetID="0" presetClass="path" presetSubtype="0" accel="50000" decel="50000" fill="hold" nodeType="withEffect">
                                  <p:stCondLst>
                                    <p:cond delay="0"/>
                                  </p:stCondLst>
                                  <p:childTnLst>
                                    <p:animMotion origin="layout" path="M 0 0 L 0.0691667 0.118704 " pathEditMode="relative" ptsTypes="">
                                      <p:cBhvr>
                                        <p:cTn id="20" dur="500" fill="hold"/>
                                        <p:tgtEl>
                                          <p:spTgt spid="29"/>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4" grpId="2"/>
      <p:bldP spid="28" grpId="0"/>
      <p:bldP spid="25"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CA" altLang="zh-CN"/>
              <a:t>Exercise</a:t>
            </a:r>
            <a:endParaRPr lang="en-CA" altLang="zh-CN"/>
          </a:p>
        </p:txBody>
      </p:sp>
      <p:sp>
        <p:nvSpPr>
          <p:cNvPr id="4" name="内容占位符 3"/>
          <p:cNvSpPr>
            <a:spLocks noGrp="1"/>
          </p:cNvSpPr>
          <p:nvPr>
            <p:ph idx="1"/>
          </p:nvPr>
        </p:nvSpPr>
        <p:spPr/>
        <p:txBody>
          <a:bodyPr/>
          <a:p>
            <a:r>
              <a:rPr lang="en-CA" altLang="zh-CN">
                <a:solidFill>
                  <a:schemeClr val="tx1"/>
                </a:solidFill>
              </a:rPr>
              <a:t>Try tracing the A* pseudocodes with the previous example</a:t>
            </a:r>
            <a:endParaRPr lang="en-CA" altLang="zh-CN">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PlaceHolder 1"/>
          <p:cNvSpPr>
            <a:spLocks noGrp="1"/>
          </p:cNvSpPr>
          <p:nvPr>
            <p:ph type="title"/>
          </p:nvPr>
        </p:nvSpPr>
        <p:spPr>
          <a:xfrm>
            <a:off x="415680" y="593280"/>
            <a:ext cx="11360160" cy="763200"/>
          </a:xfrm>
          <a:prstGeom prst="rect">
            <a:avLst/>
          </a:prstGeom>
          <a:noFill/>
          <a:ln w="0">
            <a:noFill/>
          </a:ln>
        </p:spPr>
        <p:txBody>
          <a:bodyPr tIns="121920" bIns="121920" anchor="t">
            <a:noAutofit/>
          </a:bodyPr>
          <a:p>
            <a:pPr indent="0">
              <a:lnSpc>
                <a:spcPct val="100000"/>
              </a:lnSpc>
              <a:buNone/>
              <a:tabLst>
                <a:tab pos="0" algn="l"/>
              </a:tabLst>
            </a:pPr>
            <a:r>
              <a:rPr lang="en-GB" sz="4300" b="0" strike="noStrike" spc="-1">
                <a:solidFill>
                  <a:schemeClr val="dk1"/>
                </a:solidFill>
                <a:ea typeface="+mj-lt"/>
              </a:rPr>
              <a:t>GLIR: Color</a:t>
            </a:r>
            <a:endParaRPr lang="en-GB" sz="4300" b="0" strike="noStrike" spc="-1">
              <a:solidFill>
                <a:schemeClr val="dk1"/>
              </a:solidFill>
              <a:ea typeface="+mj-lt"/>
            </a:endParaRPr>
          </a:p>
        </p:txBody>
      </p:sp>
      <p:sp>
        <p:nvSpPr>
          <p:cNvPr id="138" name="PlaceHolder 2"/>
          <p:cNvSpPr>
            <a:spLocks noGrp="1"/>
          </p:cNvSpPr>
          <p:nvPr>
            <p:ph/>
          </p:nvPr>
        </p:nvSpPr>
        <p:spPr>
          <a:xfrm>
            <a:off x="415680" y="1536480"/>
            <a:ext cx="11360160" cy="4554720"/>
          </a:xfrm>
          <a:prstGeom prst="rect">
            <a:avLst/>
          </a:prstGeom>
          <a:noFill/>
          <a:ln w="0">
            <a:noFill/>
          </a:ln>
        </p:spPr>
        <p:txBody>
          <a:bodyPr tIns="121920" bIns="121920" anchor="t">
            <a:normAutofit/>
          </a:bodyPr>
          <a:p>
            <a:pPr marL="457200" indent="-342900">
              <a:lnSpc>
                <a:spcPct val="115000"/>
              </a:lnSpc>
              <a:buClr>
                <a:srgbClr val="000000"/>
              </a:buClr>
              <a:buFont typeface="Consolas" panose="020B0609020204030204" charset="0"/>
              <a:buChar char="●"/>
            </a:pPr>
            <a:r>
              <a:rPr lang="en-GB" sz="2400" b="0" strike="noStrike" spc="-1">
                <a:solidFill>
                  <a:schemeClr val="tx1"/>
                </a:solidFill>
                <a:ea typeface="+mn-lt"/>
              </a:rPr>
              <a:t>GLIR supports 256-color terminals.</a:t>
            </a:r>
            <a:endParaRPr lang="en-US" sz="2400" b="0" strike="noStrike" spc="-1">
              <a:solidFill>
                <a:schemeClr val="tx1"/>
              </a:solidFill>
              <a:ea typeface="+mn-lt"/>
            </a:endParaRPr>
          </a:p>
          <a:p>
            <a:pPr marL="457200" indent="-342900">
              <a:lnSpc>
                <a:spcPct val="115000"/>
              </a:lnSpc>
              <a:buClr>
                <a:srgbClr val="000000"/>
              </a:buClr>
              <a:buFont typeface="Consolas" panose="020B0609020204030204" charset="0"/>
              <a:buChar char="●"/>
            </a:pPr>
            <a:r>
              <a:rPr lang="en-GB" sz="2400" b="0" strike="noStrike" spc="-1">
                <a:solidFill>
                  <a:schemeClr val="tx1"/>
                </a:solidFill>
                <a:ea typeface="+mn-lt"/>
              </a:rPr>
              <a:t>It changes colors using ANSI escape codes.</a:t>
            </a:r>
            <a:endParaRPr lang="en-US" sz="2400" b="0" strike="noStrike" spc="-1">
              <a:solidFill>
                <a:schemeClr val="tx1"/>
              </a:solidFill>
              <a:ea typeface="+mn-lt"/>
            </a:endParaRPr>
          </a:p>
          <a:p>
            <a:pPr marL="457200" indent="-342900">
              <a:lnSpc>
                <a:spcPct val="115000"/>
              </a:lnSpc>
              <a:buClr>
                <a:srgbClr val="000000"/>
              </a:buClr>
              <a:buFont typeface="Consolas" panose="020B0609020204030204" charset="0"/>
              <a:buChar char="●"/>
            </a:pPr>
            <a:r>
              <a:rPr lang="en-GB" sz="2400" b="0" strike="noStrike" spc="-1">
                <a:solidFill>
                  <a:schemeClr val="tx1"/>
                </a:solidFill>
                <a:ea typeface="+mn-lt"/>
              </a:rPr>
              <a:t>ANSI escape codes are a set of codes that can be used to change terminal options such as cursor location, font styling, and colors.</a:t>
            </a:r>
            <a:endParaRPr lang="en-US" sz="2400" b="0" strike="noStrike" spc="-1">
              <a:solidFill>
                <a:schemeClr val="tx1"/>
              </a:solidFill>
              <a:ea typeface="+mn-lt"/>
            </a:endParaRPr>
          </a:p>
          <a:p>
            <a:pPr marL="457200" indent="-342900">
              <a:lnSpc>
                <a:spcPct val="115000"/>
              </a:lnSpc>
              <a:buClr>
                <a:srgbClr val="000000"/>
              </a:buClr>
              <a:buFont typeface="Consolas" panose="020B0609020204030204" charset="0"/>
              <a:buChar char="●"/>
            </a:pPr>
            <a:r>
              <a:rPr lang="en-GB" sz="2400" b="0" strike="noStrike" spc="-1">
                <a:solidFill>
                  <a:schemeClr val="tx1"/>
                </a:solidFill>
                <a:ea typeface="+mn-lt"/>
              </a:rPr>
              <a:t>GLIR abstracts away these ANSI escape codes to allow the user to simply pass it the desired color code from the Xterm 256 colors.</a:t>
            </a:r>
            <a:endParaRPr lang="en-US" sz="2400" b="0" strike="noStrike" spc="-1">
              <a:solidFill>
                <a:schemeClr val="tx1"/>
              </a:solidFill>
              <a:ea typeface="+mn-lt"/>
            </a:endParaRPr>
          </a:p>
          <a:p>
            <a:pPr marL="457200" indent="-342900">
              <a:lnSpc>
                <a:spcPct val="115000"/>
              </a:lnSpc>
              <a:buClr>
                <a:srgbClr val="000000"/>
              </a:buClr>
              <a:buFont typeface="Consolas" panose="020B0609020204030204" charset="0"/>
              <a:buChar char="●"/>
            </a:pPr>
            <a:r>
              <a:rPr lang="en-GB" sz="2400" b="0" strike="noStrike" spc="-1">
                <a:solidFill>
                  <a:schemeClr val="tx1"/>
                </a:solidFill>
                <a:ea typeface="+mn-lt"/>
              </a:rPr>
              <a:t>The list of Xterm 256 colors can be found here:</a:t>
            </a:r>
            <a:r>
              <a:rPr lang="en-GB" sz="2400" b="0" strike="noStrike" spc="-1">
                <a:solidFill>
                  <a:schemeClr val="dk2"/>
                </a:solidFill>
                <a:ea typeface="+mn-lt"/>
              </a:rPr>
              <a:t> </a:t>
            </a:r>
            <a:r>
              <a:rPr lang="en-GB" sz="2400" b="0" u="sng" strike="noStrike" spc="-1">
                <a:solidFill>
                  <a:schemeClr val="hlink"/>
                </a:solidFill>
                <a:uFillTx/>
                <a:ea typeface="+mn-lt"/>
                <a:hlinkClick r:id="rId1"/>
              </a:rPr>
              <a:t>https://www.ditig.com/256-colors-cheat-sheet</a:t>
            </a:r>
            <a:r>
              <a:rPr lang="en-GB" sz="2400" b="0" strike="noStrike" spc="-1">
                <a:solidFill>
                  <a:schemeClr val="dk2"/>
                </a:solidFill>
                <a:ea typeface="+mn-lt"/>
              </a:rPr>
              <a:t> </a:t>
            </a:r>
            <a:endParaRPr lang="en-US" sz="2400" b="0" strike="noStrike" spc="-1">
              <a:solidFill>
                <a:srgbClr val="000000"/>
              </a:solidFill>
              <a:ea typeface="+mn-lt"/>
            </a:endParaRPr>
          </a:p>
        </p:txBody>
      </p:sp>
      <p:sp>
        <p:nvSpPr>
          <p:cNvPr id="139" name="PlaceHolder 3"/>
          <p:cNvSpPr>
            <a:spLocks noGrp="1"/>
          </p:cNvSpPr>
          <p:nvPr>
            <p:ph type="sldNum" idx="12"/>
          </p:nvPr>
        </p:nvSpPr>
        <p:spPr>
          <a:xfrm>
            <a:off x="11296800" y="6217440"/>
            <a:ext cx="731040" cy="524160"/>
          </a:xfrm>
          <a:prstGeom prst="rect">
            <a:avLst/>
          </a:prstGeom>
          <a:noFill/>
          <a:ln w="0">
            <a:noFill/>
          </a:ln>
        </p:spPr>
        <p:txBody>
          <a:bodyPr tIns="121920" bIns="121920" anchor="ctr">
            <a:normAutofit/>
          </a:bodyPr>
          <a:lstStyle>
            <a:lvl1pPr indent="0" algn="r">
              <a:lnSpc>
                <a:spcPct val="100000"/>
              </a:lnSpc>
              <a:buNone/>
              <a:tabLst>
                <a:tab pos="0" algn="l"/>
              </a:tabLst>
              <a:defRPr lang="en-GB" sz="1000" b="0" strike="noStrike" spc="-1">
                <a:solidFill>
                  <a:schemeClr val="dk2"/>
                </a:solidFill>
                <a:latin typeface="Arial" panose="020B0604020202020204"/>
                <a:ea typeface="Arial" panose="020B0604020202020204"/>
              </a:defRPr>
            </a:lvl1pPr>
          </a:lstStyle>
          <a:p>
            <a:pPr indent="0" algn="r">
              <a:lnSpc>
                <a:spcPct val="100000"/>
              </a:lnSpc>
              <a:buNone/>
              <a:tabLst>
                <a:tab pos="0" algn="l"/>
              </a:tabLst>
            </a:pPr>
            <a:fld id="{77178DCD-2B0D-4902-AAB8-C2BA8132A3FE}" type="slidenum">
              <a:rPr lang="en-GB" sz="1335" b="0" strike="noStrike" spc="-1">
                <a:solidFill>
                  <a:schemeClr val="dk2"/>
                </a:solidFill>
                <a:latin typeface="Arial" panose="020B0604020202020204"/>
                <a:ea typeface="Arial" panose="020B0604020202020204"/>
              </a:rPr>
            </a:fld>
            <a:endParaRPr lang="en-US" sz="1335" b="0" strike="noStrike" spc="-1">
              <a:solidFill>
                <a:srgbClr val="000000"/>
              </a:solidFill>
              <a:latin typeface="Times New Roman" panose="02020603050405020304"/>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8">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PlaceHolder 1"/>
          <p:cNvSpPr>
            <a:spLocks noGrp="1"/>
          </p:cNvSpPr>
          <p:nvPr>
            <p:ph type="title"/>
          </p:nvPr>
        </p:nvSpPr>
        <p:spPr>
          <a:xfrm>
            <a:off x="415680" y="593280"/>
            <a:ext cx="11360160" cy="763200"/>
          </a:xfrm>
          <a:prstGeom prst="rect">
            <a:avLst/>
          </a:prstGeom>
          <a:noFill/>
          <a:ln w="0">
            <a:noFill/>
          </a:ln>
        </p:spPr>
        <p:txBody>
          <a:bodyPr tIns="121920" bIns="121920" anchor="t">
            <a:normAutofit fontScale="91000"/>
          </a:bodyPr>
          <a:p>
            <a:pPr indent="0">
              <a:lnSpc>
                <a:spcPct val="100000"/>
              </a:lnSpc>
              <a:buNone/>
              <a:tabLst>
                <a:tab pos="0" algn="l"/>
              </a:tabLst>
            </a:pPr>
            <a:r>
              <a:rPr lang="en-GB" sz="3735" b="0" strike="noStrike" spc="-1">
                <a:solidFill>
                  <a:schemeClr val="dk1"/>
                </a:solidFill>
                <a:latin typeface="Arial" panose="020B0604020202020204"/>
                <a:ea typeface="Arial" panose="020B0604020202020204"/>
              </a:rPr>
              <a:t>GLIR: Color Table</a:t>
            </a:r>
            <a:endParaRPr lang="en-US" sz="3735" b="0" strike="noStrike" spc="-1">
              <a:solidFill>
                <a:srgbClr val="000000"/>
              </a:solidFill>
              <a:latin typeface="Arial" panose="020B0604020202020204"/>
            </a:endParaRPr>
          </a:p>
        </p:txBody>
      </p:sp>
      <p:sp>
        <p:nvSpPr>
          <p:cNvPr id="142" name="PlaceHolder 3"/>
          <p:cNvSpPr>
            <a:spLocks noGrp="1"/>
          </p:cNvSpPr>
          <p:nvPr>
            <p:ph type="sldNum" idx="13"/>
          </p:nvPr>
        </p:nvSpPr>
        <p:spPr>
          <a:xfrm>
            <a:off x="11296800" y="6217440"/>
            <a:ext cx="731040" cy="524160"/>
          </a:xfrm>
          <a:prstGeom prst="rect">
            <a:avLst/>
          </a:prstGeom>
          <a:noFill/>
          <a:ln w="0">
            <a:noFill/>
          </a:ln>
        </p:spPr>
        <p:txBody>
          <a:bodyPr tIns="121920" bIns="121920" anchor="ctr">
            <a:normAutofit/>
          </a:bodyPr>
          <a:lstStyle>
            <a:lvl1pPr indent="0" algn="r">
              <a:lnSpc>
                <a:spcPct val="100000"/>
              </a:lnSpc>
              <a:buNone/>
              <a:tabLst>
                <a:tab pos="0" algn="l"/>
              </a:tabLst>
              <a:defRPr lang="en-GB" sz="1000" b="0" strike="noStrike" spc="-1">
                <a:solidFill>
                  <a:schemeClr val="dk2"/>
                </a:solidFill>
                <a:latin typeface="Arial" panose="020B0604020202020204"/>
                <a:ea typeface="Arial" panose="020B0604020202020204"/>
              </a:defRPr>
            </a:lvl1pPr>
          </a:lstStyle>
          <a:p>
            <a:pPr indent="0" algn="r">
              <a:lnSpc>
                <a:spcPct val="100000"/>
              </a:lnSpc>
              <a:buNone/>
              <a:tabLst>
                <a:tab pos="0" algn="l"/>
              </a:tabLst>
            </a:pPr>
            <a:fld id="{EFF5E516-2119-44D4-B6A3-F12CE21985EA}" type="slidenum">
              <a:rPr lang="en-GB" sz="1335" b="0" strike="noStrike" spc="-1">
                <a:solidFill>
                  <a:schemeClr val="dk2"/>
                </a:solidFill>
                <a:latin typeface="Arial" panose="020B0604020202020204"/>
                <a:ea typeface="Arial" panose="020B0604020202020204"/>
              </a:rPr>
            </a:fld>
            <a:endParaRPr lang="en-US" sz="1335" b="0" strike="noStrike" spc="-1">
              <a:solidFill>
                <a:srgbClr val="000000"/>
              </a:solidFill>
              <a:latin typeface="Times New Roman" panose="02020603050405020304"/>
            </a:endParaRPr>
          </a:p>
        </p:txBody>
      </p:sp>
      <p:pic>
        <p:nvPicPr>
          <p:cNvPr id="143" name="Google Shape;153;p24"/>
          <p:cNvPicPr/>
          <p:nvPr/>
        </p:nvPicPr>
        <p:blipFill>
          <a:blip r:embed="rId1"/>
          <a:stretch>
            <a:fillRect/>
          </a:stretch>
        </p:blipFill>
        <p:spPr>
          <a:xfrm>
            <a:off x="3828000" y="1536480"/>
            <a:ext cx="4536000" cy="4554720"/>
          </a:xfrm>
          <a:prstGeom prst="rect">
            <a:avLst/>
          </a:prstGeom>
          <a:ln w="0">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Environment</a:t>
            </a:r>
            <a:endParaRPr lang="en-US" altLang="zh-CN"/>
          </a:p>
        </p:txBody>
      </p:sp>
      <p:sp>
        <p:nvSpPr>
          <p:cNvPr id="3" name="内容占位符 2"/>
          <p:cNvSpPr>
            <a:spLocks noGrp="1"/>
          </p:cNvSpPr>
          <p:nvPr>
            <p:ph idx="1"/>
          </p:nvPr>
        </p:nvSpPr>
        <p:spPr>
          <a:xfrm>
            <a:off x="838200" y="1690370"/>
            <a:ext cx="10516235" cy="4721860"/>
          </a:xfrm>
        </p:spPr>
        <p:txBody>
          <a:bodyPr wrap="square" anchor="t" anchorCtr="0">
            <a:noAutofit/>
          </a:bodyPr>
          <a:p>
            <a:pPr fontAlgn="ctr">
              <a:lnSpc>
                <a:spcPct val="110000"/>
              </a:lnSpc>
              <a:buSzPct val="60000"/>
              <a:buFont typeface="Consolas" panose="020B0609020204030204" charset="0"/>
              <a:buChar char="●"/>
            </a:pPr>
            <a:r>
              <a:rPr lang="en-US" altLang="zh-CN" sz="2200">
                <a:latin typeface="Consolas" panose="020B0609020204030204" charset="0"/>
                <a:cs typeface="Consolas" panose="020B0609020204030204" charset="0"/>
              </a:rPr>
              <a:t>m × n</a:t>
            </a:r>
            <a:r>
              <a:rPr lang="en-US" altLang="zh-CN" sz="2200">
                <a:ea typeface="+mn-lt"/>
                <a:cs typeface="Consolas" panose="020B0609020204030204" charset="0"/>
              </a:rPr>
              <a:t> eqaully sized </a:t>
            </a:r>
            <a:r>
              <a:rPr lang="en-CA" altLang="en-US" sz="2200">
                <a:ea typeface="+mn-lt"/>
                <a:cs typeface="Consolas" panose="020B0609020204030204" charset="0"/>
              </a:rPr>
              <a:t>cells</a:t>
            </a:r>
            <a:endParaRPr lang="en-US" altLang="zh-CN" sz="2200">
              <a:ea typeface="+mn-lt"/>
              <a:cs typeface="Consolas" panose="020B0609020204030204" charset="0"/>
            </a:endParaRPr>
          </a:p>
          <a:p>
            <a:pPr fontAlgn="ctr">
              <a:lnSpc>
                <a:spcPct val="110000"/>
              </a:lnSpc>
              <a:buSzPct val="60000"/>
              <a:buFont typeface="Consolas" panose="020B0609020204030204" charset="0"/>
              <a:buChar char="●"/>
            </a:pPr>
            <a:r>
              <a:rPr lang="en-US" altLang="zh-CN" sz="2200">
                <a:ea typeface="+mn-lt"/>
                <a:cs typeface="Consolas" panose="020B0609020204030204" charset="0"/>
              </a:rPr>
              <a:t>From any </a:t>
            </a:r>
            <a:r>
              <a:rPr lang="en-CA" altLang="en-US" sz="2200">
                <a:ea typeface="+mn-lt"/>
                <a:cs typeface="Consolas" panose="020B0609020204030204" charset="0"/>
              </a:rPr>
              <a:t>cell</a:t>
            </a:r>
            <a:r>
              <a:rPr lang="en-US" altLang="zh-CN" sz="2200">
                <a:ea typeface="+mn-lt"/>
                <a:cs typeface="Consolas" panose="020B0609020204030204" charset="0"/>
              </a:rPr>
              <a:t>:</a:t>
            </a:r>
            <a:endParaRPr lang="en-US" altLang="zh-CN" sz="2200">
              <a:ea typeface="+mn-lt"/>
              <a:cs typeface="Consolas" panose="020B0609020204030204" charset="0"/>
            </a:endParaRPr>
          </a:p>
          <a:p>
            <a:pPr lvl="1" fontAlgn="ctr">
              <a:lnSpc>
                <a:spcPct val="110000"/>
              </a:lnSpc>
              <a:buSzPct val="100000"/>
              <a:buFont typeface="Consolas" panose="020B0609020204030204" charset="0"/>
              <a:buChar char="◦"/>
            </a:pPr>
            <a:r>
              <a:rPr lang="en-US" altLang="zh-CN" sz="2200">
                <a:ea typeface="+mn-lt"/>
                <a:cs typeface="Consolas" panose="020B0609020204030204" charset="0"/>
              </a:rPr>
              <a:t>cannot move off the map</a:t>
            </a:r>
            <a:endParaRPr lang="en-US" altLang="zh-CN" sz="2200">
              <a:ea typeface="+mn-lt"/>
              <a:cs typeface="Consolas" panose="020B0609020204030204" charset="0"/>
            </a:endParaRPr>
          </a:p>
          <a:p>
            <a:pPr lvl="1" fontAlgn="ctr">
              <a:lnSpc>
                <a:spcPct val="110000"/>
              </a:lnSpc>
              <a:buSzPct val="100000"/>
              <a:buFont typeface="Consolas" panose="020B0609020204030204" charset="0"/>
              <a:buChar char="◦"/>
            </a:pPr>
            <a:r>
              <a:rPr lang="en-US" altLang="zh-CN" sz="2200">
                <a:ea typeface="+mn-lt"/>
                <a:cs typeface="Consolas" panose="020B0609020204030204" charset="0"/>
              </a:rPr>
              <a:t>cannot move into a water cell</a:t>
            </a:r>
            <a:endParaRPr lang="en-US" altLang="zh-CN" sz="2200">
              <a:ea typeface="+mn-lt"/>
              <a:cs typeface="Consolas" panose="020B0609020204030204" charset="0"/>
            </a:endParaRPr>
          </a:p>
          <a:p>
            <a:pPr lvl="1" fontAlgn="ctr">
              <a:lnSpc>
                <a:spcPct val="110000"/>
              </a:lnSpc>
              <a:buSzPct val="100000"/>
              <a:buFont typeface="Consolas" panose="020B0609020204030204" charset="0"/>
              <a:buChar char="◦"/>
            </a:pPr>
            <a:r>
              <a:rPr lang="en-US" altLang="zh-CN" sz="2200">
                <a:ea typeface="+mn-lt"/>
                <a:cs typeface="Consolas" panose="020B0609020204030204" charset="0"/>
              </a:rPr>
              <a:t>can only move into </a:t>
            </a:r>
            <a:r>
              <a:rPr lang="en-CA" altLang="en-US" sz="2200">
                <a:ea typeface="+mn-lt"/>
                <a:cs typeface="Consolas" panose="020B0609020204030204" charset="0"/>
              </a:rPr>
              <a:t>adjacent cells (cells </a:t>
            </a:r>
            <a:r>
              <a:rPr lang="en-US" altLang="zh-CN" sz="2200">
                <a:ea typeface="+mn-lt"/>
                <a:cs typeface="Consolas" panose="020B0609020204030204" charset="0"/>
              </a:rPr>
              <a:t>immediately on the left, right, top, and bottom</a:t>
            </a:r>
            <a:r>
              <a:rPr lang="en-CA" altLang="en-US" sz="2200">
                <a:ea typeface="+mn-lt"/>
                <a:cs typeface="Consolas" panose="020B0609020204030204" charset="0"/>
              </a:rPr>
              <a:t>)</a:t>
            </a:r>
            <a:endParaRPr lang="en-US" altLang="zh-CN" sz="2200">
              <a:ea typeface="+mn-lt"/>
              <a:cs typeface="Consolas" panose="020B0609020204030204" charset="0"/>
            </a:endParaRPr>
          </a:p>
          <a:p>
            <a:pPr lvl="0" fontAlgn="ctr">
              <a:lnSpc>
                <a:spcPct val="110000"/>
              </a:lnSpc>
              <a:buSzPct val="100000"/>
              <a:buFont typeface="Arial" panose="020B0604020202020204" pitchFamily="34" charset="0"/>
              <a:buChar char="•"/>
            </a:pPr>
            <a:r>
              <a:rPr lang="en-CA" altLang="en-US" sz="2200">
                <a:ea typeface="+mn-lt"/>
                <a:cs typeface="Consolas" panose="020B0609020204030204" charset="0"/>
              </a:rPr>
              <a:t>Number e</a:t>
            </a:r>
            <a:r>
              <a:rPr lang="en-US" altLang="zh-CN" sz="2200">
                <a:ea typeface="+mn-lt"/>
                <a:cs typeface="Consolas" panose="020B0609020204030204" charset="0"/>
              </a:rPr>
              <a:t>ach cell with a unique non-negative integer</a:t>
            </a:r>
            <a:endParaRPr lang="en-US" altLang="zh-CN" sz="2200">
              <a:ea typeface="+mn-lt"/>
              <a:cs typeface="Consolas" panose="020B0609020204030204" charset="0"/>
            </a:endParaRPr>
          </a:p>
          <a:p>
            <a:pPr lvl="1" fontAlgn="ctr">
              <a:lnSpc>
                <a:spcPct val="110000"/>
              </a:lnSpc>
              <a:buSzPct val="100000"/>
              <a:buFont typeface="Consolas" panose="020B0609020204030204" charset="0"/>
              <a:buChar char="◦"/>
            </a:pPr>
            <a:r>
              <a:rPr lang="en-US" altLang="zh-CN" sz="2200">
                <a:ea typeface="+mn-lt"/>
                <a:cs typeface="Consolas" panose="020B0609020204030204" charset="0"/>
              </a:rPr>
              <a:t>The most upper left cell is numbered 0</a:t>
            </a:r>
            <a:endParaRPr lang="en-US" altLang="zh-CN" sz="2200">
              <a:ea typeface="+mn-lt"/>
              <a:cs typeface="Consolas" panose="020B0609020204030204" charset="0"/>
            </a:endParaRPr>
          </a:p>
          <a:p>
            <a:pPr lvl="1" fontAlgn="ctr">
              <a:lnSpc>
                <a:spcPct val="110000"/>
              </a:lnSpc>
              <a:buSzPct val="100000"/>
              <a:buFont typeface="Consolas" panose="020B0609020204030204" charset="0"/>
              <a:buChar char="◦"/>
            </a:pPr>
            <a:r>
              <a:rPr lang="en-CA" altLang="en-US" sz="2200">
                <a:ea typeface="+mn-lt"/>
                <a:cs typeface="Consolas" panose="020B0609020204030204" charset="0"/>
              </a:rPr>
              <a:t>I</a:t>
            </a:r>
            <a:r>
              <a:rPr lang="en-US" altLang="zh-CN" sz="2200">
                <a:ea typeface="+mn-lt"/>
                <a:cs typeface="Consolas" panose="020B0609020204030204" charset="0"/>
              </a:rPr>
              <a:t>ncrement by one each time we move one cell to the right. </a:t>
            </a:r>
            <a:endParaRPr lang="en-US" altLang="zh-CN" sz="2200">
              <a:ea typeface="+mn-lt"/>
              <a:cs typeface="Consolas" panose="020B0609020204030204" charset="0"/>
            </a:endParaRPr>
          </a:p>
          <a:p>
            <a:pPr lvl="1" fontAlgn="ctr">
              <a:lnSpc>
                <a:spcPct val="110000"/>
              </a:lnSpc>
              <a:buSzPct val="100000"/>
              <a:buFont typeface="Consolas" panose="020B0609020204030204" charset="0"/>
              <a:buChar char="◦"/>
            </a:pPr>
            <a:r>
              <a:rPr lang="en-US" altLang="zh-CN" sz="2200">
                <a:ea typeface="+mn-lt"/>
                <a:cs typeface="Consolas" panose="020B0609020204030204" charset="0"/>
              </a:rPr>
              <a:t>If we reach the end of the row, we wrap to the left most cell one row below, and continue</a:t>
            </a:r>
            <a:endParaRPr lang="en-CA" altLang="en-US" sz="2200">
              <a:ea typeface="+mn-lt"/>
              <a:cs typeface="Consolas" panose="020B060902020403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TABLE_ENDDRAG_ORIGIN_RECT" val="377*261"/>
  <p:tag name="TABLE_ENDDRAG_RECT" val="66*133*377*261"/>
</p:tagLst>
</file>

<file path=ppt/tags/tag10.xml><?xml version="1.0" encoding="utf-8"?>
<p:tagLst xmlns:p="http://schemas.openxmlformats.org/presentationml/2006/main">
  <p:tag name="TABLE_ENDDRAG_ORIGIN_RECT" val="298*60"/>
  <p:tag name="TABLE_ENDDRAG_RECT" val="21*338*298*60"/>
</p:tagLst>
</file>

<file path=ppt/tags/tag100.xml><?xml version="1.0" encoding="utf-8"?>
<p:tagLst xmlns:p="http://schemas.openxmlformats.org/presentationml/2006/main">
  <p:tag name="TABLE_ENDDRAG_ORIGIN_RECT" val="22*57"/>
  <p:tag name="TABLE_ENDDRAG_RECT" val="765*385*22*57"/>
</p:tagLst>
</file>

<file path=ppt/tags/tag101.xml><?xml version="1.0" encoding="utf-8"?>
<p:tagLst xmlns:p="http://schemas.openxmlformats.org/presentationml/2006/main">
  <p:tag name="TABLE_ENDDRAG_ORIGIN_RECT" val="33*79"/>
  <p:tag name="TABLE_ENDDRAG_RECT" val="788*385*33*79"/>
</p:tagLst>
</file>

<file path=ppt/tags/tag102.xml><?xml version="1.0" encoding="utf-8"?>
<p:tagLst xmlns:p="http://schemas.openxmlformats.org/presentationml/2006/main">
  <p:tag name="commondata" val="eyJoZGlkIjoiNzU3NDlkYWRmMmMwMDVjMDQxODllOTQ0MTBlNTlhMGIifQ=="/>
</p:tagLst>
</file>

<file path=ppt/tags/tag11.xml><?xml version="1.0" encoding="utf-8"?>
<p:tagLst xmlns:p="http://schemas.openxmlformats.org/presentationml/2006/main">
  <p:tag name="TABLE_ENDDRAG_ORIGIN_RECT" val="363*59"/>
  <p:tag name="TABLE_ENDDRAG_RECT" val="63*449*364*59"/>
</p:tagLst>
</file>

<file path=ppt/tags/tag12.xml><?xml version="1.0" encoding="utf-8"?>
<p:tagLst xmlns:p="http://schemas.openxmlformats.org/presentationml/2006/main">
  <p:tag name="TABLE_ENDDRAG_ORIGIN_RECT" val="363*60"/>
  <p:tag name="TABLE_ENDDRAG_RECT" val="478*449*364*60"/>
</p:tagLst>
</file>

<file path=ppt/tags/tag13.xml><?xml version="1.0" encoding="utf-8"?>
<p:tagLst xmlns:p="http://schemas.openxmlformats.org/presentationml/2006/main">
  <p:tag name="KSO_WM_DIAGRAM_VIRTUALLY_FRAME" val="{&quot;height&quot;:375.75,&quot;left&quot;:110.35,&quot;top&quot;:133.15,&quot;width&quot;:734.15}"/>
</p:tagLst>
</file>

<file path=ppt/tags/tag14.xml><?xml version="1.0" encoding="utf-8"?>
<p:tagLst xmlns:p="http://schemas.openxmlformats.org/presentationml/2006/main">
  <p:tag name="KSO_WM_DIAGRAM_VIRTUALLY_FRAME" val="{&quot;height&quot;:375.75,&quot;left&quot;:110.35,&quot;top&quot;:133.15,&quot;width&quot;:734.15}"/>
</p:tagLst>
</file>

<file path=ppt/tags/tag15.xml><?xml version="1.0" encoding="utf-8"?>
<p:tagLst xmlns:p="http://schemas.openxmlformats.org/presentationml/2006/main">
  <p:tag name="KSO_WM_DIAGRAM_VIRTUALLY_FRAME" val="{&quot;height&quot;:375.75,&quot;left&quot;:110.35,&quot;top&quot;:133.15,&quot;width&quot;:734.15}"/>
</p:tagLst>
</file>

<file path=ppt/tags/tag16.xml><?xml version="1.0" encoding="utf-8"?>
<p:tagLst xmlns:p="http://schemas.openxmlformats.org/presentationml/2006/main">
  <p:tag name="KSO_WM_DIAGRAM_VIRTUALLY_FRAME" val="{&quot;height&quot;:375.75,&quot;left&quot;:110.35,&quot;top&quot;:133.15,&quot;width&quot;:734.15}"/>
</p:tagLst>
</file>

<file path=ppt/tags/tag17.xml><?xml version="1.0" encoding="utf-8"?>
<p:tagLst xmlns:p="http://schemas.openxmlformats.org/presentationml/2006/main">
  <p:tag name="TABLE_ENDDRAG_ORIGIN_RECT" val="901*85"/>
  <p:tag name="TABLE_ENDDRAG_RECT" val="30*406*901*85"/>
</p:tagLst>
</file>

<file path=ppt/tags/tag18.xml><?xml version="1.0" encoding="utf-8"?>
<p:tagLst xmlns:p="http://schemas.openxmlformats.org/presentationml/2006/main">
  <p:tag name="TABLE_ENDDRAG_ORIGIN_RECT" val="439*209"/>
  <p:tag name="TABLE_ENDDRAG_RECT" val="66*133*439*209"/>
</p:tagLst>
</file>

<file path=ppt/tags/tag19.xml><?xml version="1.0" encoding="utf-8"?>
<p:tagLst xmlns:p="http://schemas.openxmlformats.org/presentationml/2006/main">
  <p:tag name="TABLE_ENDDRAG_ORIGIN_RECT" val="439*209"/>
  <p:tag name="TABLE_ENDDRAG_RECT" val="66*133*439*209"/>
</p:tagLst>
</file>

<file path=ppt/tags/tag2.xml><?xml version="1.0" encoding="utf-8"?>
<p:tagLst xmlns:p="http://schemas.openxmlformats.org/presentationml/2006/main">
  <p:tag name="TABLE_ENDDRAG_ORIGIN_RECT" val="377*261"/>
  <p:tag name="TABLE_ENDDRAG_RECT" val="66*133*377*261"/>
</p:tagLst>
</file>

<file path=ppt/tags/tag20.xml><?xml version="1.0" encoding="utf-8"?>
<p:tagLst xmlns:p="http://schemas.openxmlformats.org/presentationml/2006/main">
  <p:tag name="TABLE_ENDDRAG_ORIGIN_RECT" val="102*42"/>
  <p:tag name="TABLE_ENDDRAG_RECT" val="505*420*102*42"/>
</p:tagLst>
</file>

<file path=ppt/tags/tag21.xml><?xml version="1.0" encoding="utf-8"?>
<p:tagLst xmlns:p="http://schemas.openxmlformats.org/presentationml/2006/main">
  <p:tag name="TABLE_ENDDRAG_ORIGIN_RECT" val="439*209"/>
  <p:tag name="TABLE_ENDDRAG_RECT" val="66*133*439*209"/>
</p:tagLst>
</file>

<file path=ppt/tags/tag22.xml><?xml version="1.0" encoding="utf-8"?>
<p:tagLst xmlns:p="http://schemas.openxmlformats.org/presentationml/2006/main">
  <p:tag name="TABLE_ENDDRAG_ORIGIN_RECT" val="102*42"/>
  <p:tag name="TABLE_ENDDRAG_RECT" val="505*420*102*42"/>
</p:tagLst>
</file>

<file path=ppt/tags/tag23.xml><?xml version="1.0" encoding="utf-8"?>
<p:tagLst xmlns:p="http://schemas.openxmlformats.org/presentationml/2006/main">
  <p:tag name="TABLE_ENDDRAG_ORIGIN_RECT" val="439*209"/>
  <p:tag name="TABLE_ENDDRAG_RECT" val="66*133*439*209"/>
</p:tagLst>
</file>

<file path=ppt/tags/tag24.xml><?xml version="1.0" encoding="utf-8"?>
<p:tagLst xmlns:p="http://schemas.openxmlformats.org/presentationml/2006/main">
  <p:tag name="TABLE_ENDDRAG_ORIGIN_RECT" val="102*42"/>
  <p:tag name="TABLE_ENDDRAG_RECT" val="505*420*102*42"/>
</p:tagLst>
</file>

<file path=ppt/tags/tag25.xml><?xml version="1.0" encoding="utf-8"?>
<p:tagLst xmlns:p="http://schemas.openxmlformats.org/presentationml/2006/main">
  <p:tag name="TABLE_ENDDRAG_ORIGIN_RECT" val="439*209"/>
  <p:tag name="TABLE_ENDDRAG_RECT" val="66*133*439*209"/>
</p:tagLst>
</file>

<file path=ppt/tags/tag26.xml><?xml version="1.0" encoding="utf-8"?>
<p:tagLst xmlns:p="http://schemas.openxmlformats.org/presentationml/2006/main">
  <p:tag name="TABLE_ENDDRAG_ORIGIN_RECT" val="102*42"/>
  <p:tag name="TABLE_ENDDRAG_RECT" val="505*420*102*42"/>
</p:tagLst>
</file>

<file path=ppt/tags/tag27.xml><?xml version="1.0" encoding="utf-8"?>
<p:tagLst xmlns:p="http://schemas.openxmlformats.org/presentationml/2006/main">
  <p:tag name="TABLE_ENDDRAG_ORIGIN_RECT" val="24*57"/>
  <p:tag name="TABLE_ENDDRAG_RECT" val="776*385*24*57"/>
</p:tagLst>
</file>

<file path=ppt/tags/tag28.xml><?xml version="1.0" encoding="utf-8"?>
<p:tagLst xmlns:p="http://schemas.openxmlformats.org/presentationml/2006/main">
  <p:tag name="TABLE_ENDDRAG_ORIGIN_RECT" val="439*209"/>
  <p:tag name="TABLE_ENDDRAG_RECT" val="66*133*439*209"/>
</p:tagLst>
</file>

<file path=ppt/tags/tag29.xml><?xml version="1.0" encoding="utf-8"?>
<p:tagLst xmlns:p="http://schemas.openxmlformats.org/presentationml/2006/main">
  <p:tag name="TABLE_ENDDRAG_ORIGIN_RECT" val="102*42"/>
  <p:tag name="TABLE_ENDDRAG_RECT" val="505*420*102*42"/>
</p:tagLst>
</file>

<file path=ppt/tags/tag3.xml><?xml version="1.0" encoding="utf-8"?>
<p:tagLst xmlns:p="http://schemas.openxmlformats.org/presentationml/2006/main">
  <p:tag name="TABLE_ENDDRAG_ORIGIN_RECT" val="377*261"/>
  <p:tag name="TABLE_ENDDRAG_RECT" val="66*133*377*261"/>
</p:tagLst>
</file>

<file path=ppt/tags/tag30.xml><?xml version="1.0" encoding="utf-8"?>
<p:tagLst xmlns:p="http://schemas.openxmlformats.org/presentationml/2006/main">
  <p:tag name="TABLE_ENDDRAG_ORIGIN_RECT" val="24*57"/>
  <p:tag name="TABLE_ENDDRAG_RECT" val="776*385*24*57"/>
</p:tagLst>
</file>

<file path=ppt/tags/tag31.xml><?xml version="1.0" encoding="utf-8"?>
<p:tagLst xmlns:p="http://schemas.openxmlformats.org/presentationml/2006/main">
  <p:tag name="TABLE_ENDDRAG_ORIGIN_RECT" val="134*124"/>
  <p:tag name="TABLE_ENDDRAG_RECT" val="659*315*134*124"/>
</p:tagLst>
</file>

<file path=ppt/tags/tag32.xml><?xml version="1.0" encoding="utf-8"?>
<p:tagLst xmlns:p="http://schemas.openxmlformats.org/presentationml/2006/main">
  <p:tag name="KSO_WM_DIAGRAM_VIRTUALLY_FRAME" val="{&quot;height&quot;:323,&quot;left&quot;:66,&quot;top&quot;:168.3,&quot;width&quot;:522.5}"/>
</p:tagLst>
</file>

<file path=ppt/tags/tag33.xml><?xml version="1.0" encoding="utf-8"?>
<p:tagLst xmlns:p="http://schemas.openxmlformats.org/presentationml/2006/main">
  <p:tag name="KSO_WM_DIAGRAM_VIRTUALLY_FRAME" val="{&quot;height&quot;:323,&quot;left&quot;:66,&quot;top&quot;:168.3,&quot;width&quot;:522.5}"/>
</p:tagLst>
</file>

<file path=ppt/tags/tag34.xml><?xml version="1.0" encoding="utf-8"?>
<p:tagLst xmlns:p="http://schemas.openxmlformats.org/presentationml/2006/main">
  <p:tag name="KSO_WM_DIAGRAM_VIRTUALLY_FRAME" val="{&quot;height&quot;:323,&quot;left&quot;:66,&quot;top&quot;:168.3,&quot;width&quot;:522.5}"/>
</p:tagLst>
</file>

<file path=ppt/tags/tag35.xml><?xml version="1.0" encoding="utf-8"?>
<p:tagLst xmlns:p="http://schemas.openxmlformats.org/presentationml/2006/main">
  <p:tag name="KSO_WM_DIAGRAM_VIRTUALLY_FRAME" val="{&quot;height&quot;:323,&quot;left&quot;:66,&quot;top&quot;:168.3,&quot;width&quot;:522.5}"/>
</p:tagLst>
</file>

<file path=ppt/tags/tag36.xml><?xml version="1.0" encoding="utf-8"?>
<p:tagLst xmlns:p="http://schemas.openxmlformats.org/presentationml/2006/main">
  <p:tag name="KSO_WM_DIAGRAM_VIRTUALLY_FRAME" val="{&quot;height&quot;:323,&quot;left&quot;:66,&quot;top&quot;:168.3,&quot;width&quot;:522.5}"/>
</p:tagLst>
</file>

<file path=ppt/tags/tag37.xml><?xml version="1.0" encoding="utf-8"?>
<p:tagLst xmlns:p="http://schemas.openxmlformats.org/presentationml/2006/main">
  <p:tag name="TABLE_ENDDRAG_ORIGIN_RECT" val="439*209"/>
  <p:tag name="TABLE_ENDDRAG_RECT" val="66*133*439*209"/>
</p:tagLst>
</file>

<file path=ppt/tags/tag38.xml><?xml version="1.0" encoding="utf-8"?>
<p:tagLst xmlns:p="http://schemas.openxmlformats.org/presentationml/2006/main">
  <p:tag name="TABLE_ENDDRAG_ORIGIN_RECT" val="115*57"/>
  <p:tag name="TABLE_ENDDRAG_RECT" val="674*385*115*57"/>
</p:tagLst>
</file>

<file path=ppt/tags/tag39.xml><?xml version="1.0" encoding="utf-8"?>
<p:tagLst xmlns:p="http://schemas.openxmlformats.org/presentationml/2006/main">
  <p:tag name="KSO_WM_DIAGRAM_VIRTUALLY_FRAME" val="{&quot;height&quot;:105.75,&quot;left&quot;:148.75,&quot;top&quot;:385.6,&quot;width&quot;:234.1}"/>
</p:tagLst>
</file>

<file path=ppt/tags/tag4.xml><?xml version="1.0" encoding="utf-8"?>
<p:tagLst xmlns:p="http://schemas.openxmlformats.org/presentationml/2006/main">
  <p:tag name="TABLE_ENDDRAG_ORIGIN_RECT" val="377*261"/>
  <p:tag name="TABLE_ENDDRAG_RECT" val="66*133*377*261"/>
</p:tagLst>
</file>

<file path=ppt/tags/tag40.xml><?xml version="1.0" encoding="utf-8"?>
<p:tagLst xmlns:p="http://schemas.openxmlformats.org/presentationml/2006/main">
  <p:tag name="KSO_WM_DIAGRAM_VIRTUALLY_FRAME" val="{&quot;height&quot;:105.75,&quot;left&quot;:148.75,&quot;top&quot;:385.6,&quot;width&quot;:234.1}"/>
</p:tagLst>
</file>

<file path=ppt/tags/tag41.xml><?xml version="1.0" encoding="utf-8"?>
<p:tagLst xmlns:p="http://schemas.openxmlformats.org/presentationml/2006/main">
  <p:tag name="KSO_WM_DIAGRAM_VIRTUALLY_FRAME" val="{&quot;height&quot;:105.75,&quot;left&quot;:148.75,&quot;top&quot;:385.6,&quot;width&quot;:234.1}"/>
</p:tagLst>
</file>

<file path=ppt/tags/tag42.xml><?xml version="1.0" encoding="utf-8"?>
<p:tagLst xmlns:p="http://schemas.openxmlformats.org/presentationml/2006/main">
  <p:tag name="KSO_WM_DIAGRAM_VIRTUALLY_FRAME" val="{&quot;height&quot;:105.75,&quot;left&quot;:148.75,&quot;top&quot;:385.6,&quot;width&quot;:234.1}"/>
</p:tagLst>
</file>

<file path=ppt/tags/tag43.xml><?xml version="1.0" encoding="utf-8"?>
<p:tagLst xmlns:p="http://schemas.openxmlformats.org/presentationml/2006/main">
  <p:tag name="KSO_WM_DIAGRAM_VIRTUALLY_FRAME" val="{&quot;height&quot;:105.75,&quot;left&quot;:148.75,&quot;top&quot;:385.6,&quot;width&quot;:234.1}"/>
</p:tagLst>
</file>

<file path=ppt/tags/tag44.xml><?xml version="1.0" encoding="utf-8"?>
<p:tagLst xmlns:p="http://schemas.openxmlformats.org/presentationml/2006/main">
  <p:tag name="KSO_WM_DIAGRAM_VIRTUALLY_FRAME" val="{&quot;height&quot;:105.75,&quot;left&quot;:148.75,&quot;top&quot;:385.6,&quot;width&quot;:234.1}"/>
</p:tagLst>
</file>

<file path=ppt/tags/tag45.xml><?xml version="1.0" encoding="utf-8"?>
<p:tagLst xmlns:p="http://schemas.openxmlformats.org/presentationml/2006/main">
  <p:tag name="KSO_WM_DIAGRAM_VIRTUALLY_FRAME" val="{&quot;height&quot;:105.75,&quot;left&quot;:148.75,&quot;top&quot;:385.6,&quot;width&quot;:234.1}"/>
</p:tagLst>
</file>

<file path=ppt/tags/tag46.xml><?xml version="1.0" encoding="utf-8"?>
<p:tagLst xmlns:p="http://schemas.openxmlformats.org/presentationml/2006/main">
  <p:tag name="TABLE_ENDDRAG_ORIGIN_RECT" val="22*57"/>
  <p:tag name="TABLE_ENDDRAG_RECT" val="765*385*22*57"/>
</p:tagLst>
</file>

<file path=ppt/tags/tag47.xml><?xml version="1.0" encoding="utf-8"?>
<p:tagLst xmlns:p="http://schemas.openxmlformats.org/presentationml/2006/main">
  <p:tag name="TABLE_ENDDRAG_ORIGIN_RECT" val="22*57"/>
  <p:tag name="TABLE_ENDDRAG_RECT" val="765*385*22*57"/>
</p:tagLst>
</file>

<file path=ppt/tags/tag48.xml><?xml version="1.0" encoding="utf-8"?>
<p:tagLst xmlns:p="http://schemas.openxmlformats.org/presentationml/2006/main">
  <p:tag name="TABLE_ENDDRAG_ORIGIN_RECT" val="439*209"/>
  <p:tag name="TABLE_ENDDRAG_RECT" val="66*133*439*209"/>
</p:tagLst>
</file>

<file path=ppt/tags/tag49.xml><?xml version="1.0" encoding="utf-8"?>
<p:tagLst xmlns:p="http://schemas.openxmlformats.org/presentationml/2006/main">
  <p:tag name="TABLE_ENDDRAG_ORIGIN_RECT" val="115*57"/>
  <p:tag name="TABLE_ENDDRAG_RECT" val="674*385*115*57"/>
</p:tagLst>
</file>

<file path=ppt/tags/tag5.xml><?xml version="1.0" encoding="utf-8"?>
<p:tagLst xmlns:p="http://schemas.openxmlformats.org/presentationml/2006/main">
  <p:tag name="TABLE_ENDDRAG_ORIGIN_RECT" val="377*261"/>
  <p:tag name="TABLE_ENDDRAG_RECT" val="66*133*377*261"/>
</p:tagLst>
</file>

<file path=ppt/tags/tag50.xml><?xml version="1.0" encoding="utf-8"?>
<p:tagLst xmlns:p="http://schemas.openxmlformats.org/presentationml/2006/main">
  <p:tag name="KSO_WM_DIAGRAM_VIRTUALLY_FRAME" val="{&quot;height&quot;:105.75,&quot;left&quot;:148.75,&quot;top&quot;:385.6,&quot;width&quot;:234.1}"/>
</p:tagLst>
</file>

<file path=ppt/tags/tag51.xml><?xml version="1.0" encoding="utf-8"?>
<p:tagLst xmlns:p="http://schemas.openxmlformats.org/presentationml/2006/main">
  <p:tag name="KSO_WM_DIAGRAM_VIRTUALLY_FRAME" val="{&quot;height&quot;:105.75,&quot;left&quot;:148.75,&quot;top&quot;:385.6,&quot;width&quot;:234.1}"/>
</p:tagLst>
</file>

<file path=ppt/tags/tag52.xml><?xml version="1.0" encoding="utf-8"?>
<p:tagLst xmlns:p="http://schemas.openxmlformats.org/presentationml/2006/main">
  <p:tag name="KSO_WM_DIAGRAM_VIRTUALLY_FRAME" val="{&quot;height&quot;:105.75,&quot;left&quot;:148.75,&quot;top&quot;:385.6,&quot;width&quot;:234.1}"/>
</p:tagLst>
</file>

<file path=ppt/tags/tag53.xml><?xml version="1.0" encoding="utf-8"?>
<p:tagLst xmlns:p="http://schemas.openxmlformats.org/presentationml/2006/main">
  <p:tag name="TABLE_ENDDRAG_ORIGIN_RECT" val="22*57"/>
  <p:tag name="TABLE_ENDDRAG_RECT" val="765*385*22*57"/>
</p:tagLst>
</file>

<file path=ppt/tags/tag54.xml><?xml version="1.0" encoding="utf-8"?>
<p:tagLst xmlns:p="http://schemas.openxmlformats.org/presentationml/2006/main">
  <p:tag name="TABLE_ENDDRAG_ORIGIN_RECT" val="22*57"/>
  <p:tag name="TABLE_ENDDRAG_RECT" val="765*385*22*57"/>
</p:tagLst>
</file>

<file path=ppt/tags/tag55.xml><?xml version="1.0" encoding="utf-8"?>
<p:tagLst xmlns:p="http://schemas.openxmlformats.org/presentationml/2006/main">
  <p:tag name="KSO_WM_DIAGRAM_VIRTUALLY_FRAME" val="{&quot;height&quot;:105.75,&quot;left&quot;:148.75,&quot;top&quot;:385.6,&quot;width&quot;:234.1}"/>
</p:tagLst>
</file>

<file path=ppt/tags/tag56.xml><?xml version="1.0" encoding="utf-8"?>
<p:tagLst xmlns:p="http://schemas.openxmlformats.org/presentationml/2006/main">
  <p:tag name="KSO_WM_DIAGRAM_VIRTUALLY_FRAME" val="{&quot;height&quot;:105.75,&quot;left&quot;:148.75,&quot;top&quot;:385.6,&quot;width&quot;:234.1}"/>
</p:tagLst>
</file>

<file path=ppt/tags/tag57.xml><?xml version="1.0" encoding="utf-8"?>
<p:tagLst xmlns:p="http://schemas.openxmlformats.org/presentationml/2006/main">
  <p:tag name="KSO_WM_DIAGRAM_VIRTUALLY_FRAME" val="{&quot;height&quot;:105.75,&quot;left&quot;:148.75,&quot;top&quot;:385.6,&quot;width&quot;:234.1}"/>
</p:tagLst>
</file>

<file path=ppt/tags/tag58.xml><?xml version="1.0" encoding="utf-8"?>
<p:tagLst xmlns:p="http://schemas.openxmlformats.org/presentationml/2006/main">
  <p:tag name="KSO_WM_DIAGRAM_VIRTUALLY_FRAME" val="{&quot;height&quot;:105.75,&quot;left&quot;:148.75,&quot;top&quot;:385.6,&quot;width&quot;:234.1}"/>
</p:tagLst>
</file>

<file path=ppt/tags/tag59.xml><?xml version="1.0" encoding="utf-8"?>
<p:tagLst xmlns:p="http://schemas.openxmlformats.org/presentationml/2006/main">
  <p:tag name="TABLE_ENDDRAG_ORIGIN_RECT" val="439*209"/>
  <p:tag name="TABLE_ENDDRAG_RECT" val="66*133*439*209"/>
</p:tagLst>
</file>

<file path=ppt/tags/tag6.xml><?xml version="1.0" encoding="utf-8"?>
<p:tagLst xmlns:p="http://schemas.openxmlformats.org/presentationml/2006/main">
  <p:tag name="TABLE_ENDDRAG_ORIGIN_RECT" val="377*261"/>
  <p:tag name="TABLE_ENDDRAG_RECT" val="66*133*377*261"/>
</p:tagLst>
</file>

<file path=ppt/tags/tag60.xml><?xml version="1.0" encoding="utf-8"?>
<p:tagLst xmlns:p="http://schemas.openxmlformats.org/presentationml/2006/main">
  <p:tag name="TABLE_ENDDRAG_ORIGIN_RECT" val="115*57"/>
  <p:tag name="TABLE_ENDDRAG_RECT" val="674*385*115*57"/>
</p:tagLst>
</file>

<file path=ppt/tags/tag61.xml><?xml version="1.0" encoding="utf-8"?>
<p:tagLst xmlns:p="http://schemas.openxmlformats.org/presentationml/2006/main">
  <p:tag name="KSO_WM_DIAGRAM_VIRTUALLY_FRAME" val="{&quot;height&quot;:105.75,&quot;left&quot;:148.75,&quot;top&quot;:385.6,&quot;width&quot;:234.1}"/>
</p:tagLst>
</file>

<file path=ppt/tags/tag62.xml><?xml version="1.0" encoding="utf-8"?>
<p:tagLst xmlns:p="http://schemas.openxmlformats.org/presentationml/2006/main">
  <p:tag name="KSO_WM_DIAGRAM_VIRTUALLY_FRAME" val="{&quot;height&quot;:105.75,&quot;left&quot;:148.75,&quot;top&quot;:385.6,&quot;width&quot;:234.1}"/>
</p:tagLst>
</file>

<file path=ppt/tags/tag63.xml><?xml version="1.0" encoding="utf-8"?>
<p:tagLst xmlns:p="http://schemas.openxmlformats.org/presentationml/2006/main">
  <p:tag name="KSO_WM_DIAGRAM_VIRTUALLY_FRAME" val="{&quot;height&quot;:105.75,&quot;left&quot;:148.75,&quot;top&quot;:385.6,&quot;width&quot;:234.1}"/>
</p:tagLst>
</file>

<file path=ppt/tags/tag64.xml><?xml version="1.0" encoding="utf-8"?>
<p:tagLst xmlns:p="http://schemas.openxmlformats.org/presentationml/2006/main">
  <p:tag name="TABLE_ENDDRAG_ORIGIN_RECT" val="22*57"/>
  <p:tag name="TABLE_ENDDRAG_RECT" val="765*385*22*57"/>
</p:tagLst>
</file>

<file path=ppt/tags/tag65.xml><?xml version="1.0" encoding="utf-8"?>
<p:tagLst xmlns:p="http://schemas.openxmlformats.org/presentationml/2006/main">
  <p:tag name="TABLE_ENDDRAG_ORIGIN_RECT" val="22*57"/>
  <p:tag name="TABLE_ENDDRAG_RECT" val="765*385*22*57"/>
</p:tagLst>
</file>

<file path=ppt/tags/tag66.xml><?xml version="1.0" encoding="utf-8"?>
<p:tagLst xmlns:p="http://schemas.openxmlformats.org/presentationml/2006/main">
  <p:tag name="KSO_WM_DIAGRAM_VIRTUALLY_FRAME" val="{&quot;height&quot;:105.75,&quot;left&quot;:148.75,&quot;top&quot;:385.6,&quot;width&quot;:234.1}"/>
</p:tagLst>
</file>

<file path=ppt/tags/tag67.xml><?xml version="1.0" encoding="utf-8"?>
<p:tagLst xmlns:p="http://schemas.openxmlformats.org/presentationml/2006/main">
  <p:tag name="KSO_WM_DIAGRAM_VIRTUALLY_FRAME" val="{&quot;height&quot;:105.75,&quot;left&quot;:148.75,&quot;top&quot;:385.6,&quot;width&quot;:234.1}"/>
</p:tagLst>
</file>

<file path=ppt/tags/tag68.xml><?xml version="1.0" encoding="utf-8"?>
<p:tagLst xmlns:p="http://schemas.openxmlformats.org/presentationml/2006/main">
  <p:tag name="KSO_WM_DIAGRAM_VIRTUALLY_FRAME" val="{&quot;height&quot;:105.75,&quot;left&quot;:148.75,&quot;top&quot;:385.6,&quot;width&quot;:234.1}"/>
</p:tagLst>
</file>

<file path=ppt/tags/tag69.xml><?xml version="1.0" encoding="utf-8"?>
<p:tagLst xmlns:p="http://schemas.openxmlformats.org/presentationml/2006/main">
  <p:tag name="KSO_WM_DIAGRAM_VIRTUALLY_FRAME" val="{&quot;height&quot;:105.75,&quot;left&quot;:148.75,&quot;top&quot;:385.6,&quot;width&quot;:234.1}"/>
</p:tagLst>
</file>

<file path=ppt/tags/tag7.xml><?xml version="1.0" encoding="utf-8"?>
<p:tagLst xmlns:p="http://schemas.openxmlformats.org/presentationml/2006/main">
  <p:tag name="TABLE_ENDDRAG_ORIGIN_RECT" val="368*61"/>
  <p:tag name="TABLE_ENDDRAG_RECT" val="527*141*368*61"/>
</p:tagLst>
</file>

<file path=ppt/tags/tag70.xml><?xml version="1.0" encoding="utf-8"?>
<p:tagLst xmlns:p="http://schemas.openxmlformats.org/presentationml/2006/main">
  <p:tag name="TABLE_ENDDRAG_ORIGIN_RECT" val="439*209"/>
  <p:tag name="TABLE_ENDDRAG_RECT" val="66*133*439*209"/>
</p:tagLst>
</file>

<file path=ppt/tags/tag71.xml><?xml version="1.0" encoding="utf-8"?>
<p:tagLst xmlns:p="http://schemas.openxmlformats.org/presentationml/2006/main">
  <p:tag name="TABLE_ENDDRAG_ORIGIN_RECT" val="115*57"/>
  <p:tag name="TABLE_ENDDRAG_RECT" val="674*385*115*57"/>
</p:tagLst>
</file>

<file path=ppt/tags/tag72.xml><?xml version="1.0" encoding="utf-8"?>
<p:tagLst xmlns:p="http://schemas.openxmlformats.org/presentationml/2006/main">
  <p:tag name="KSO_WM_DIAGRAM_VIRTUALLY_FRAME" val="{&quot;height&quot;:105.75,&quot;left&quot;:148.75,&quot;top&quot;:385.6,&quot;width&quot;:234.1}"/>
</p:tagLst>
</file>

<file path=ppt/tags/tag73.xml><?xml version="1.0" encoding="utf-8"?>
<p:tagLst xmlns:p="http://schemas.openxmlformats.org/presentationml/2006/main">
  <p:tag name="KSO_WM_DIAGRAM_VIRTUALLY_FRAME" val="{&quot;height&quot;:105.75,&quot;left&quot;:148.75,&quot;top&quot;:385.6,&quot;width&quot;:234.1}"/>
</p:tagLst>
</file>

<file path=ppt/tags/tag74.xml><?xml version="1.0" encoding="utf-8"?>
<p:tagLst xmlns:p="http://schemas.openxmlformats.org/presentationml/2006/main">
  <p:tag name="KSO_WM_DIAGRAM_VIRTUALLY_FRAME" val="{&quot;height&quot;:105.75,&quot;left&quot;:148.75,&quot;top&quot;:385.6,&quot;width&quot;:234.1}"/>
</p:tagLst>
</file>

<file path=ppt/tags/tag75.xml><?xml version="1.0" encoding="utf-8"?>
<p:tagLst xmlns:p="http://schemas.openxmlformats.org/presentationml/2006/main">
  <p:tag name="TABLE_ENDDRAG_ORIGIN_RECT" val="22*57"/>
  <p:tag name="TABLE_ENDDRAG_RECT" val="765*385*22*57"/>
</p:tagLst>
</file>

<file path=ppt/tags/tag76.xml><?xml version="1.0" encoding="utf-8"?>
<p:tagLst xmlns:p="http://schemas.openxmlformats.org/presentationml/2006/main">
  <p:tag name="KSO_WM_DIAGRAM_VIRTUALLY_FRAME" val="{&quot;height&quot;:105.75,&quot;left&quot;:148.75,&quot;top&quot;:385.6,&quot;width&quot;:234.1}"/>
</p:tagLst>
</file>

<file path=ppt/tags/tag77.xml><?xml version="1.0" encoding="utf-8"?>
<p:tagLst xmlns:p="http://schemas.openxmlformats.org/presentationml/2006/main">
  <p:tag name="KSO_WM_DIAGRAM_VIRTUALLY_FRAME" val="{&quot;height&quot;:105.75,&quot;left&quot;:148.75,&quot;top&quot;:385.6,&quot;width&quot;:234.1}"/>
</p:tagLst>
</file>

<file path=ppt/tags/tag78.xml><?xml version="1.0" encoding="utf-8"?>
<p:tagLst xmlns:p="http://schemas.openxmlformats.org/presentationml/2006/main">
  <p:tag name="KSO_WM_DIAGRAM_VIRTUALLY_FRAME" val="{&quot;height&quot;:105.75,&quot;left&quot;:148.75,&quot;top&quot;:385.6,&quot;width&quot;:234.1}"/>
</p:tagLst>
</file>

<file path=ppt/tags/tag79.xml><?xml version="1.0" encoding="utf-8"?>
<p:tagLst xmlns:p="http://schemas.openxmlformats.org/presentationml/2006/main">
  <p:tag name="KSO_WM_DIAGRAM_VIRTUALLY_FRAME" val="{&quot;height&quot;:105.75,&quot;left&quot;:148.75,&quot;top&quot;:385.6,&quot;width&quot;:234.1}"/>
</p:tagLst>
</file>

<file path=ppt/tags/tag8.xml><?xml version="1.0" encoding="utf-8"?>
<p:tagLst xmlns:p="http://schemas.openxmlformats.org/presentationml/2006/main">
  <p:tag name="TABLE_ENDDRAG_ORIGIN_RECT" val="901*85"/>
  <p:tag name="TABLE_ENDDRAG_RECT" val="30*406*901*85"/>
</p:tagLst>
</file>

<file path=ppt/tags/tag80.xml><?xml version="1.0" encoding="utf-8"?>
<p:tagLst xmlns:p="http://schemas.openxmlformats.org/presentationml/2006/main">
  <p:tag name="KSO_WM_DIAGRAM_VIRTUALLY_FRAME" val="{&quot;height&quot;:105.75,&quot;left&quot;:148.75,&quot;top&quot;:385.6,&quot;width&quot;:234.1}"/>
</p:tagLst>
</file>

<file path=ppt/tags/tag81.xml><?xml version="1.0" encoding="utf-8"?>
<p:tagLst xmlns:p="http://schemas.openxmlformats.org/presentationml/2006/main">
  <p:tag name="KSO_WM_DIAGRAM_VIRTUALLY_FRAME" val="{&quot;height&quot;:105.75,&quot;left&quot;:148.75,&quot;top&quot;:385.6,&quot;width&quot;:234.1}"/>
</p:tagLst>
</file>

<file path=ppt/tags/tag82.xml><?xml version="1.0" encoding="utf-8"?>
<p:tagLst xmlns:p="http://schemas.openxmlformats.org/presentationml/2006/main">
  <p:tag name="KSO_WM_DIAGRAM_VIRTUALLY_FRAME" val="{&quot;height&quot;:105.75,&quot;left&quot;:148.75,&quot;top&quot;:385.6,&quot;width&quot;:234.1}"/>
</p:tagLst>
</file>

<file path=ppt/tags/tag83.xml><?xml version="1.0" encoding="utf-8"?>
<p:tagLst xmlns:p="http://schemas.openxmlformats.org/presentationml/2006/main">
  <p:tag name="KSO_WM_DIAGRAM_VIRTUALLY_FRAME" val="{&quot;height&quot;:105.75,&quot;left&quot;:148.75,&quot;top&quot;:385.6,&quot;width&quot;:234.1}"/>
</p:tagLst>
</file>

<file path=ppt/tags/tag84.xml><?xml version="1.0" encoding="utf-8"?>
<p:tagLst xmlns:p="http://schemas.openxmlformats.org/presentationml/2006/main">
  <p:tag name="TABLE_ENDDRAG_ORIGIN_RECT" val="22*57"/>
  <p:tag name="TABLE_ENDDRAG_RECT" val="765*385*22*57"/>
</p:tagLst>
</file>

<file path=ppt/tags/tag85.xml><?xml version="1.0" encoding="utf-8"?>
<p:tagLst xmlns:p="http://schemas.openxmlformats.org/presentationml/2006/main">
  <p:tag name="TABLE_ENDDRAG_ORIGIN_RECT" val="33*79"/>
  <p:tag name="TABLE_ENDDRAG_RECT" val="788*385*33*79"/>
</p:tagLst>
</file>

<file path=ppt/tags/tag86.xml><?xml version="1.0" encoding="utf-8"?>
<p:tagLst xmlns:p="http://schemas.openxmlformats.org/presentationml/2006/main">
  <p:tag name="TABLE_ENDDRAG_ORIGIN_RECT" val="439*209"/>
  <p:tag name="TABLE_ENDDRAG_RECT" val="66*133*439*209"/>
</p:tagLst>
</file>

<file path=ppt/tags/tag87.xml><?xml version="1.0" encoding="utf-8"?>
<p:tagLst xmlns:p="http://schemas.openxmlformats.org/presentationml/2006/main">
  <p:tag name="TABLE_ENDDRAG_ORIGIN_RECT" val="115*57"/>
  <p:tag name="TABLE_ENDDRAG_RECT" val="674*385*115*57"/>
</p:tagLst>
</file>

<file path=ppt/tags/tag88.xml><?xml version="1.0" encoding="utf-8"?>
<p:tagLst xmlns:p="http://schemas.openxmlformats.org/presentationml/2006/main">
  <p:tag name="KSO_WM_DIAGRAM_VIRTUALLY_FRAME" val="{&quot;height&quot;:105.75,&quot;left&quot;:148.75,&quot;top&quot;:385.6,&quot;width&quot;:234.1}"/>
</p:tagLst>
</file>

<file path=ppt/tags/tag89.xml><?xml version="1.0" encoding="utf-8"?>
<p:tagLst xmlns:p="http://schemas.openxmlformats.org/presentationml/2006/main">
  <p:tag name="KSO_WM_DIAGRAM_VIRTUALLY_FRAME" val="{&quot;height&quot;:105.75,&quot;left&quot;:148.75,&quot;top&quot;:385.6,&quot;width&quot;:234.1}"/>
</p:tagLst>
</file>

<file path=ppt/tags/tag9.xml><?xml version="1.0" encoding="utf-8"?>
<p:tagLst xmlns:p="http://schemas.openxmlformats.org/presentationml/2006/main">
  <p:tag name="TABLE_ENDDRAG_ORIGIN_RECT" val="901*85"/>
  <p:tag name="TABLE_ENDDRAG_RECT" val="30*406*901*85"/>
</p:tagLst>
</file>

<file path=ppt/tags/tag90.xml><?xml version="1.0" encoding="utf-8"?>
<p:tagLst xmlns:p="http://schemas.openxmlformats.org/presentationml/2006/main">
  <p:tag name="KSO_WM_DIAGRAM_VIRTUALLY_FRAME" val="{&quot;height&quot;:105.75,&quot;left&quot;:148.75,&quot;top&quot;:385.6,&quot;width&quot;:234.1}"/>
</p:tagLst>
</file>

<file path=ppt/tags/tag91.xml><?xml version="1.0" encoding="utf-8"?>
<p:tagLst xmlns:p="http://schemas.openxmlformats.org/presentationml/2006/main">
  <p:tag name="TABLE_ENDDRAG_ORIGIN_RECT" val="22*57"/>
  <p:tag name="TABLE_ENDDRAG_RECT" val="765*385*22*57"/>
</p:tagLst>
</file>

<file path=ppt/tags/tag92.xml><?xml version="1.0" encoding="utf-8"?>
<p:tagLst xmlns:p="http://schemas.openxmlformats.org/presentationml/2006/main">
  <p:tag name="KSO_WM_DIAGRAM_VIRTUALLY_FRAME" val="{&quot;height&quot;:105.75,&quot;left&quot;:148.75,&quot;top&quot;:385.6,&quot;width&quot;:234.1}"/>
</p:tagLst>
</file>

<file path=ppt/tags/tag93.xml><?xml version="1.0" encoding="utf-8"?>
<p:tagLst xmlns:p="http://schemas.openxmlformats.org/presentationml/2006/main">
  <p:tag name="KSO_WM_DIAGRAM_VIRTUALLY_FRAME" val="{&quot;height&quot;:105.75,&quot;left&quot;:148.75,&quot;top&quot;:385.6,&quot;width&quot;:234.1}"/>
</p:tagLst>
</file>

<file path=ppt/tags/tag94.xml><?xml version="1.0" encoding="utf-8"?>
<p:tagLst xmlns:p="http://schemas.openxmlformats.org/presentationml/2006/main">
  <p:tag name="KSO_WM_DIAGRAM_VIRTUALLY_FRAME" val="{&quot;height&quot;:105.75,&quot;left&quot;:148.75,&quot;top&quot;:385.6,&quot;width&quot;:234.1}"/>
</p:tagLst>
</file>

<file path=ppt/tags/tag95.xml><?xml version="1.0" encoding="utf-8"?>
<p:tagLst xmlns:p="http://schemas.openxmlformats.org/presentationml/2006/main">
  <p:tag name="KSO_WM_DIAGRAM_VIRTUALLY_FRAME" val="{&quot;height&quot;:105.75,&quot;left&quot;:148.75,&quot;top&quot;:385.6,&quot;width&quot;:234.1}"/>
</p:tagLst>
</file>

<file path=ppt/tags/tag96.xml><?xml version="1.0" encoding="utf-8"?>
<p:tagLst xmlns:p="http://schemas.openxmlformats.org/presentationml/2006/main">
  <p:tag name="KSO_WM_DIAGRAM_VIRTUALLY_FRAME" val="{&quot;height&quot;:105.75,&quot;left&quot;:148.75,&quot;top&quot;:385.6,&quot;width&quot;:234.1}"/>
</p:tagLst>
</file>

<file path=ppt/tags/tag97.xml><?xml version="1.0" encoding="utf-8"?>
<p:tagLst xmlns:p="http://schemas.openxmlformats.org/presentationml/2006/main">
  <p:tag name="KSO_WM_DIAGRAM_VIRTUALLY_FRAME" val="{&quot;height&quot;:105.75,&quot;left&quot;:148.75,&quot;top&quot;:385.6,&quot;width&quot;:234.1}"/>
</p:tagLst>
</file>

<file path=ppt/tags/tag98.xml><?xml version="1.0" encoding="utf-8"?>
<p:tagLst xmlns:p="http://schemas.openxmlformats.org/presentationml/2006/main">
  <p:tag name="KSO_WM_DIAGRAM_VIRTUALLY_FRAME" val="{&quot;height&quot;:105.75,&quot;left&quot;:148.75,&quot;top&quot;:385.6,&quot;width&quot;:234.1}"/>
</p:tagLst>
</file>

<file path=ppt/tags/tag99.xml><?xml version="1.0" encoding="utf-8"?>
<p:tagLst xmlns:p="http://schemas.openxmlformats.org/presentationml/2006/main">
  <p:tag name="KSO_WM_DIAGRAM_VIRTUALLY_FRAME" val="{&quot;height&quot;:105.75,&quot;left&quot;:148.75,&quot;top&quot;:385.6,&quot;width&quot;:234.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14887</Words>
  <Application>WPS 演示</Application>
  <PresentationFormat>宽屏</PresentationFormat>
  <Paragraphs>3786</Paragraphs>
  <Slides>63</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63</vt:i4>
      </vt:variant>
    </vt:vector>
  </HeadingPairs>
  <TitlesOfParts>
    <vt:vector size="75" baseType="lpstr">
      <vt:lpstr>Arial</vt:lpstr>
      <vt:lpstr>宋体</vt:lpstr>
      <vt:lpstr>Wingdings</vt:lpstr>
      <vt:lpstr>Consolas</vt:lpstr>
      <vt:lpstr>Arial</vt:lpstr>
      <vt:lpstr>Times New Roman</vt:lpstr>
      <vt:lpstr>Consolas</vt:lpstr>
      <vt:lpstr>Calibri Light</vt:lpstr>
      <vt:lpstr>Calibri</vt:lpstr>
      <vt:lpstr>微软雅黑</vt:lpstr>
      <vt:lpstr>Arial Unicode MS</vt:lpstr>
      <vt:lpstr>Office 主题</vt:lpstr>
      <vt:lpstr>Path Finder</vt:lpstr>
      <vt:lpstr>Your task in the lab</vt:lpstr>
      <vt:lpstr>GLIR</vt:lpstr>
      <vt:lpstr>GLIR: Terminal</vt:lpstr>
      <vt:lpstr>GLIR: Terminal (cont’d)</vt:lpstr>
      <vt:lpstr>GLIR: Preparation and Cleanup</vt:lpstr>
      <vt:lpstr>GLIR: Color</vt:lpstr>
      <vt:lpstr>GLIR: Color Table</vt:lpstr>
      <vt:lpstr>Environment</vt:lpstr>
      <vt:lpstr>Example</vt:lpstr>
      <vt:lpstr>Paths</vt:lpstr>
      <vt:lpstr>Valid Path</vt:lpstr>
      <vt:lpstr>Invalid path</vt:lpstr>
      <vt:lpstr>Invalid path</vt:lpstr>
      <vt:lpstr>Invalid path</vt:lpstr>
      <vt:lpstr>Path Concepts - Representation</vt:lpstr>
      <vt:lpstr>Path Concepts - Distance</vt:lpstr>
      <vt:lpstr>Path Concepts - Distance</vt:lpstr>
      <vt:lpstr>A* - Introduction</vt:lpstr>
      <vt:lpstr>A* - Terminologies</vt:lpstr>
      <vt:lpstr>parent and g - An Example</vt:lpstr>
      <vt:lpstr>A* - Terminologies</vt:lpstr>
      <vt:lpstr>A* - Terminologies</vt:lpstr>
      <vt:lpstr>A* - Algorithm</vt:lpstr>
      <vt:lpstr>A* - Algorithm</vt:lpstr>
      <vt:lpstr>A* Pseudocode</vt:lpstr>
      <vt:lpstr>Pathfinder</vt:lpstr>
      <vt:lpstr>Pathfinder Implementation</vt:lpstr>
      <vt:lpstr>Map Buffer</vt:lpstr>
      <vt:lpstr>Water Array</vt:lpstr>
      <vt:lpstr>Closed List</vt:lpstr>
      <vt:lpstr>In-Memory Representation</vt:lpstr>
      <vt:lpstr>Open List</vt:lpstr>
      <vt:lpstr>(Min-)heap</vt:lpstr>
      <vt:lpstr>Heap Property of Min-Heap</vt:lpstr>
      <vt:lpstr>Heap Property - Example</vt:lpstr>
      <vt:lpstr>Heap Property - Example</vt:lpstr>
      <vt:lpstr>Heap Operations</vt:lpstr>
      <vt:lpstr>Heap - Notes</vt:lpstr>
      <vt:lpstr>Initialization</vt:lpstr>
      <vt:lpstr>Heuristic Function</vt:lpstr>
      <vt:lpstr>Manhattan Distance</vt:lpstr>
      <vt:lpstr>Manhattan Distance - Example</vt:lpstr>
      <vt:lpstr>Drawing the Map with GLIR</vt:lpstr>
      <vt:lpstr>Drawing the Map - Colors</vt:lpstr>
      <vt:lpstr>Drawing the Map - Updates</vt:lpstr>
      <vt:lpstr>Drawing the Map - Updates</vt:lpstr>
      <vt:lpstr>GLIR: GLIR_PrintRect</vt:lpstr>
      <vt:lpstr>Pathfinder Visualizer General Flow</vt:lpstr>
      <vt:lpstr>Demonstration</vt:lpstr>
      <vt:lpstr>Initialization</vt:lpstr>
      <vt:lpstr>Visit the Start Cell</vt:lpstr>
      <vt:lpstr>Expand cell 1</vt:lpstr>
      <vt:lpstr>Visit cell 0</vt:lpstr>
      <vt:lpstr>Visit cell 6</vt:lpstr>
      <vt:lpstr>Calculate f</vt:lpstr>
      <vt:lpstr>Heapify</vt:lpstr>
      <vt:lpstr>Expand cell 6</vt:lpstr>
      <vt:lpstr>Visit cell 5</vt:lpstr>
      <vt:lpstr>Visit cell 1</vt:lpstr>
      <vt:lpstr>Visit cell 11</vt:lpstr>
      <vt:lpstr>Visit cell 11</vt:lpstr>
      <vt:lpstr>Exercise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wps</dc:creator>
  <cp:lastModifiedBy>wotdr</cp:lastModifiedBy>
  <cp:revision>299</cp:revision>
  <dcterms:created xsi:type="dcterms:W3CDTF">2024-06-21T15:26:00Z</dcterms:created>
  <dcterms:modified xsi:type="dcterms:W3CDTF">2024-08-06T15:50:58Z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
  </property>
  <property fmtid="{D5CDD505-2E9C-101B-9397-08002B2CF9AE}" pid="3" name="KSOProductBuildVer">
    <vt:lpwstr>2052-12.1.0.17147</vt:lpwstr>
  </property>
</Properties>
</file>