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1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9BC14FD-543C-4C2E-8720-659288DA36C7}" type="datetime">
              <a:rPr lang="en-CA" sz="1200" b="0" strike="noStrike" spc="-1">
                <a:solidFill>
                  <a:srgbClr val="8B8B8B"/>
                </a:solidFill>
                <a:latin typeface="Calibri"/>
              </a:rPr>
              <a:t>2019-11-18</a:t>
            </a:fld>
            <a:endParaRPr lang="en-CA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CA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1FC2100-0253-48BA-96BD-1E1D021D2ECA}" type="slidenum">
              <a:rPr lang="en-CA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CA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4B7315B-5E9B-45B0-B807-28021779AD65}" type="datetime">
              <a:rPr lang="en-CA" sz="1200" b="0" strike="noStrike" spc="-1">
                <a:solidFill>
                  <a:srgbClr val="8B8B8B"/>
                </a:solidFill>
                <a:latin typeface="Calibri"/>
              </a:rPr>
              <a:t>2019-11-18</a:t>
            </a:fld>
            <a:endParaRPr lang="en-CA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CA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AB82CE6-FE6A-4F0E-95CD-431E61D68D23}" type="slidenum">
              <a:rPr lang="en-CA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CA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CBB06AD-6281-4A1D-91A4-37F706A3CCE4}" type="datetime">
              <a:rPr lang="en-CA" sz="1200" b="0" strike="noStrike" spc="-1">
                <a:solidFill>
                  <a:srgbClr val="8B8B8B"/>
                </a:solidFill>
                <a:latin typeface="Calibri"/>
              </a:rPr>
              <a:t>2019-11-18</a:t>
            </a:fld>
            <a:endParaRPr lang="en-CA" sz="1200" b="0" strike="noStrike" spc="-1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CA" sz="24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FFA6F45-69E4-436D-B734-A0CAE4513ABC}" type="slidenum">
              <a:rPr lang="en-CA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CA" sz="12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Lab_Interning: String Interning Implementation</a:t>
            </a:r>
          </a:p>
        </p:txBody>
      </p:sp>
      <p:sp>
        <p:nvSpPr>
          <p:cNvPr id="124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CA" sz="3200" b="0" strike="noStrike" spc="-1">
                <a:solidFill>
                  <a:srgbClr val="8B8B8B"/>
                </a:solidFill>
                <a:latin typeface="Calibri"/>
              </a:rPr>
              <a:t>J. Nelson Amaral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6314760" y="5036760"/>
            <a:ext cx="2086560" cy="148500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65" name="TextShape 2"/>
          <p:cNvSpPr txBox="1"/>
          <p:nvPr/>
        </p:nvSpPr>
        <p:spPr>
          <a:xfrm>
            <a:off x="457200" y="-1699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String Interning Table</a:t>
            </a:r>
          </a:p>
        </p:txBody>
      </p:sp>
      <p:grpSp>
        <p:nvGrpSpPr>
          <p:cNvPr id="266" name="Group 3"/>
          <p:cNvGrpSpPr/>
          <p:nvPr/>
        </p:nvGrpSpPr>
        <p:grpSpPr>
          <a:xfrm>
            <a:off x="334080" y="1166760"/>
            <a:ext cx="2500920" cy="1095840"/>
            <a:chOff x="334080" y="1166760"/>
            <a:chExt cx="2500920" cy="1095840"/>
          </a:xfrm>
        </p:grpSpPr>
        <p:sp>
          <p:nvSpPr>
            <p:cNvPr id="267" name="CustomShape 4"/>
            <p:cNvSpPr/>
            <p:nvPr/>
          </p:nvSpPr>
          <p:spPr>
            <a:xfrm>
              <a:off x="405720" y="1419120"/>
              <a:ext cx="676800" cy="34236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8" name="CustomShape 5"/>
            <p:cNvSpPr/>
            <p:nvPr/>
          </p:nvSpPr>
          <p:spPr>
            <a:xfrm rot="5400000">
              <a:off x="1362600" y="1565280"/>
              <a:ext cx="838800" cy="555480"/>
            </a:xfrm>
            <a:prstGeom prst="trapezoid">
              <a:avLst>
                <a:gd name="adj" fmla="val 25000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69" name="CustomShape 6"/>
            <p:cNvSpPr/>
            <p:nvPr/>
          </p:nvSpPr>
          <p:spPr>
            <a:xfrm>
              <a:off x="1628280" y="1661040"/>
              <a:ext cx="356400" cy="5162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800" b="0" strike="noStrike" spc="-1">
                  <a:solidFill>
                    <a:srgbClr val="000000"/>
                  </a:solidFill>
                  <a:latin typeface="Calibri"/>
                </a:rPr>
                <a:t>+</a:t>
              </a:r>
              <a:endParaRPr lang="en-CA" sz="2800" b="0" strike="noStrike" spc="-1">
                <a:latin typeface="Arial"/>
              </a:endParaRPr>
            </a:p>
          </p:txBody>
        </p:sp>
        <p:sp>
          <p:nvSpPr>
            <p:cNvPr id="270" name="CustomShape 7"/>
            <p:cNvSpPr/>
            <p:nvPr/>
          </p:nvSpPr>
          <p:spPr>
            <a:xfrm>
              <a:off x="2342520" y="1713240"/>
              <a:ext cx="492480" cy="2610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CA" sz="1200" b="1" strike="noStrike" spc="-1">
                  <a:solidFill>
                    <a:srgbClr val="000000"/>
                  </a:solidFill>
                  <a:latin typeface="Calibri"/>
                </a:rPr>
                <a:t>% n</a:t>
              </a:r>
              <a:endParaRPr lang="en-CA" sz="1200" b="0" strike="noStrike" spc="-1">
                <a:latin typeface="Arial"/>
              </a:endParaRPr>
            </a:p>
          </p:txBody>
        </p:sp>
        <p:sp>
          <p:nvSpPr>
            <p:cNvPr id="271" name="CustomShape 8"/>
            <p:cNvSpPr/>
            <p:nvPr/>
          </p:nvSpPr>
          <p:spPr>
            <a:xfrm>
              <a:off x="334080" y="1166760"/>
              <a:ext cx="609480" cy="303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400" b="0" strike="noStrike" spc="-1">
                  <a:solidFill>
                    <a:srgbClr val="000000"/>
                  </a:solidFill>
                  <a:latin typeface="Monaco"/>
                </a:rPr>
                <a:t>hash</a:t>
              </a:r>
              <a:endParaRPr lang="en-CA" sz="1400" b="0" strike="noStrike" spc="-1">
                <a:latin typeface="Arial"/>
              </a:endParaRPr>
            </a:p>
          </p:txBody>
        </p:sp>
        <p:sp>
          <p:nvSpPr>
            <p:cNvPr id="272" name="CustomShape 9"/>
            <p:cNvSpPr/>
            <p:nvPr/>
          </p:nvSpPr>
          <p:spPr>
            <a:xfrm flipV="1">
              <a:off x="1082880" y="1583640"/>
              <a:ext cx="420840" cy="5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73" name="CustomShape 10"/>
            <p:cNvSpPr/>
            <p:nvPr/>
          </p:nvSpPr>
          <p:spPr>
            <a:xfrm flipV="1">
              <a:off x="1082880" y="2078640"/>
              <a:ext cx="420840" cy="5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74" name="CustomShape 11"/>
            <p:cNvSpPr/>
            <p:nvPr/>
          </p:nvSpPr>
          <p:spPr>
            <a:xfrm>
              <a:off x="2059920" y="1843920"/>
              <a:ext cx="2818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75" name="CustomShape 12"/>
            <p:cNvSpPr/>
            <p:nvPr/>
          </p:nvSpPr>
          <p:spPr>
            <a:xfrm flipH="1" flipV="1">
              <a:off x="405360" y="1590120"/>
              <a:ext cx="2429280" cy="253440"/>
            </a:xfrm>
            <a:prstGeom prst="bentConnector5">
              <a:avLst>
                <a:gd name="adj1" fmla="val -5921"/>
                <a:gd name="adj2" fmla="val 266460"/>
                <a:gd name="adj3" fmla="val 105921"/>
              </a:avLst>
            </a:prstGeom>
            <a:noFill/>
            <a:ln w="38160">
              <a:solidFill>
                <a:srgbClr val="000000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276" name="CustomShape 13"/>
          <p:cNvSpPr/>
          <p:nvPr/>
        </p:nvSpPr>
        <p:spPr>
          <a:xfrm>
            <a:off x="208080" y="155520"/>
            <a:ext cx="14778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E4B357"/>
                </a:solidFill>
                <a:latin typeface="Monaco"/>
              </a:rPr>
              <a:t>⟨string⟩</a:t>
            </a:r>
            <a:endParaRPr lang="en-CA" sz="2800" b="0" strike="noStrike" spc="-1">
              <a:latin typeface="Arial"/>
            </a:endParaRPr>
          </a:p>
        </p:txBody>
      </p:sp>
      <p:grpSp>
        <p:nvGrpSpPr>
          <p:cNvPr id="277" name="Group 14"/>
          <p:cNvGrpSpPr/>
          <p:nvPr/>
        </p:nvGrpSpPr>
        <p:grpSpPr>
          <a:xfrm>
            <a:off x="2053440" y="2262600"/>
            <a:ext cx="2708640" cy="3779280"/>
            <a:chOff x="2053440" y="2262600"/>
            <a:chExt cx="2708640" cy="3779280"/>
          </a:xfrm>
        </p:grpSpPr>
        <p:sp>
          <p:nvSpPr>
            <p:cNvPr id="278" name="CustomShape 15"/>
            <p:cNvSpPr/>
            <p:nvPr/>
          </p:nvSpPr>
          <p:spPr>
            <a:xfrm>
              <a:off x="2616120" y="22626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79" name="CustomShape 16"/>
            <p:cNvSpPr/>
            <p:nvPr/>
          </p:nvSpPr>
          <p:spPr>
            <a:xfrm>
              <a:off x="2616120" y="27338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80" name="CustomShape 17"/>
            <p:cNvSpPr/>
            <p:nvPr/>
          </p:nvSpPr>
          <p:spPr>
            <a:xfrm>
              <a:off x="2616120" y="32036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81" name="CustomShape 18"/>
            <p:cNvSpPr/>
            <p:nvPr/>
          </p:nvSpPr>
          <p:spPr>
            <a:xfrm>
              <a:off x="2616120" y="36734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82" name="CustomShape 19"/>
            <p:cNvSpPr/>
            <p:nvPr/>
          </p:nvSpPr>
          <p:spPr>
            <a:xfrm>
              <a:off x="2616120" y="41432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83" name="CustomShape 20"/>
            <p:cNvSpPr/>
            <p:nvPr/>
          </p:nvSpPr>
          <p:spPr>
            <a:xfrm>
              <a:off x="2616120" y="46134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84" name="CustomShape 21"/>
            <p:cNvSpPr/>
            <p:nvPr/>
          </p:nvSpPr>
          <p:spPr>
            <a:xfrm>
              <a:off x="2616120" y="50832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85" name="CustomShape 22"/>
            <p:cNvSpPr/>
            <p:nvPr/>
          </p:nvSpPr>
          <p:spPr>
            <a:xfrm>
              <a:off x="2616120" y="55530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86" name="CustomShape 23"/>
            <p:cNvSpPr/>
            <p:nvPr/>
          </p:nvSpPr>
          <p:spPr>
            <a:xfrm>
              <a:off x="2053440" y="558576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00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287" name="CustomShape 24"/>
            <p:cNvSpPr/>
            <p:nvPr/>
          </p:nvSpPr>
          <p:spPr>
            <a:xfrm>
              <a:off x="2053440" y="509148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01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288" name="CustomShape 25"/>
            <p:cNvSpPr/>
            <p:nvPr/>
          </p:nvSpPr>
          <p:spPr>
            <a:xfrm>
              <a:off x="2053440" y="461340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02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289" name="CustomShape 26"/>
            <p:cNvSpPr/>
            <p:nvPr/>
          </p:nvSpPr>
          <p:spPr>
            <a:xfrm>
              <a:off x="2242440" y="2313360"/>
              <a:ext cx="37332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n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290" name="CustomShape 27"/>
            <p:cNvSpPr/>
            <p:nvPr/>
          </p:nvSpPr>
          <p:spPr>
            <a:xfrm rot="16200000">
              <a:off x="1961640" y="3445920"/>
              <a:ext cx="668520" cy="455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. . .</a:t>
              </a:r>
              <a:endParaRPr lang="en-CA" sz="2400" b="0" strike="noStrike" spc="-1">
                <a:latin typeface="Arial"/>
              </a:endParaRPr>
            </a:p>
          </p:txBody>
        </p:sp>
      </p:grpSp>
      <p:sp>
        <p:nvSpPr>
          <p:cNvPr id="291" name="CustomShape 28"/>
          <p:cNvSpPr/>
          <p:nvPr/>
        </p:nvSpPr>
        <p:spPr>
          <a:xfrm rot="16200000" flipH="1">
            <a:off x="606240" y="1899000"/>
            <a:ext cx="2146680" cy="1871640"/>
          </a:xfrm>
          <a:prstGeom prst="bentConnector2">
            <a:avLst/>
          </a:prstGeom>
          <a:noFill/>
          <a:ln w="28440">
            <a:solidFill>
              <a:srgbClr val="4A452A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92" name="CustomShape 29"/>
          <p:cNvSpPr/>
          <p:nvPr/>
        </p:nvSpPr>
        <p:spPr>
          <a:xfrm>
            <a:off x="2746800" y="3673440"/>
            <a:ext cx="18392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 dirty="0">
                <a:solidFill>
                  <a:srgbClr val="000000"/>
                </a:solidFill>
                <a:latin typeface="Monaco"/>
              </a:rPr>
              <a:t>1bbbb…bb</a:t>
            </a:r>
            <a:endParaRPr lang="en-CA" sz="2400" b="0" strike="noStrike" spc="-1" dirty="0">
              <a:latin typeface="Arial"/>
            </a:endParaRPr>
          </a:p>
        </p:txBody>
      </p:sp>
      <p:sp>
        <p:nvSpPr>
          <p:cNvPr id="293" name="CustomShape 30"/>
          <p:cNvSpPr/>
          <p:nvPr/>
        </p:nvSpPr>
        <p:spPr>
          <a:xfrm>
            <a:off x="6314760" y="4857840"/>
            <a:ext cx="2086560" cy="313920"/>
          </a:xfrm>
          <a:prstGeom prst="ellipse">
            <a:avLst/>
          </a:prstGeom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94" name="CustomShape 31"/>
          <p:cNvSpPr/>
          <p:nvPr/>
        </p:nvSpPr>
        <p:spPr>
          <a:xfrm>
            <a:off x="6519960" y="5203080"/>
            <a:ext cx="11959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strike="noStrike" spc="-1">
                <a:solidFill>
                  <a:srgbClr val="000000"/>
                </a:solidFill>
                <a:latin typeface="Monaco"/>
              </a:rPr>
              <a:t>0x078E 7400</a:t>
            </a:r>
            <a:endParaRPr lang="en-CA" sz="1200" b="0" strike="noStrike" spc="-1">
              <a:latin typeface="Arial"/>
            </a:endParaRPr>
          </a:p>
        </p:txBody>
      </p:sp>
      <p:sp>
        <p:nvSpPr>
          <p:cNvPr id="295" name="CustomShape 32"/>
          <p:cNvSpPr/>
          <p:nvPr/>
        </p:nvSpPr>
        <p:spPr>
          <a:xfrm>
            <a:off x="6929280" y="6252480"/>
            <a:ext cx="115344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400" b="0" strike="noStrike" spc="-1">
                <a:solidFill>
                  <a:srgbClr val="000000"/>
                </a:solidFill>
                <a:latin typeface="Times New Roman"/>
              </a:rPr>
              <a:t>0x0808 400C</a:t>
            </a:r>
            <a:endParaRPr lang="en-CA" sz="1400" b="0" strike="noStrike" spc="-1">
              <a:latin typeface="Arial"/>
            </a:endParaRPr>
          </a:p>
        </p:txBody>
      </p:sp>
      <p:sp>
        <p:nvSpPr>
          <p:cNvPr id="296" name="CustomShape 33"/>
          <p:cNvSpPr/>
          <p:nvPr/>
        </p:nvSpPr>
        <p:spPr>
          <a:xfrm>
            <a:off x="5309280" y="2448360"/>
            <a:ext cx="3796200" cy="155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 dirty="0">
                <a:solidFill>
                  <a:srgbClr val="000000"/>
                </a:solidFill>
                <a:latin typeface="Calibri"/>
              </a:rPr>
              <a:t>If not found</a:t>
            </a:r>
            <a:r>
              <a:rPr lang="en-CA" sz="2400" b="0" strike="noStrike" spc="-1" dirty="0">
                <a:solidFill>
                  <a:srgbClr val="000000"/>
                </a:solidFill>
                <a:latin typeface="Calibri"/>
              </a:rPr>
              <a:t>:</a:t>
            </a:r>
            <a:endParaRPr lang="en-CA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 dirty="0">
                <a:solidFill>
                  <a:srgbClr val="000000"/>
                </a:solidFill>
                <a:latin typeface="Calibri"/>
              </a:rPr>
              <a:t>create</a:t>
            </a:r>
            <a:r>
              <a:rPr lang="en-CA" sz="2400" b="0" strike="noStrike" spc="-1" dirty="0">
                <a:solidFill>
                  <a:srgbClr val="000000"/>
                </a:solidFill>
                <a:latin typeface="Calibri"/>
              </a:rPr>
              <a:t> immutable copy</a:t>
            </a:r>
            <a:endParaRPr lang="en-CA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 dirty="0">
                <a:solidFill>
                  <a:srgbClr val="000000"/>
                </a:solidFill>
                <a:latin typeface="Calibri"/>
              </a:rPr>
              <a:t>insert</a:t>
            </a:r>
            <a:r>
              <a:rPr lang="en-CA" sz="2400" b="0" strike="noStrike" spc="-1" dirty="0">
                <a:solidFill>
                  <a:srgbClr val="000000"/>
                </a:solidFill>
                <a:latin typeface="Calibri"/>
              </a:rPr>
              <a:t> string into tank.</a:t>
            </a:r>
            <a:endParaRPr lang="en-CA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 dirty="0">
                <a:solidFill>
                  <a:srgbClr val="000000"/>
                </a:solidFill>
                <a:latin typeface="Calibri"/>
              </a:rPr>
              <a:t>return</a:t>
            </a:r>
            <a:r>
              <a:rPr lang="en-CA" sz="2400" b="0" strike="noStrike" spc="-1" dirty="0">
                <a:solidFill>
                  <a:srgbClr val="000000"/>
                </a:solidFill>
                <a:latin typeface="Calibri"/>
              </a:rPr>
              <a:t> unique id</a:t>
            </a:r>
            <a:endParaRPr lang="en-CA" sz="2400" b="0" strike="noStrike" spc="-1" dirty="0">
              <a:latin typeface="Arial"/>
            </a:endParaRPr>
          </a:p>
        </p:txBody>
      </p:sp>
      <p:sp>
        <p:nvSpPr>
          <p:cNvPr id="297" name="CustomShape 34"/>
          <p:cNvSpPr/>
          <p:nvPr/>
        </p:nvSpPr>
        <p:spPr>
          <a:xfrm>
            <a:off x="6670080" y="5856120"/>
            <a:ext cx="1320480" cy="30744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98" name="CustomShape 35"/>
          <p:cNvSpPr/>
          <p:nvPr/>
        </p:nvSpPr>
        <p:spPr>
          <a:xfrm flipH="1" flipV="1">
            <a:off x="6674040" y="4780800"/>
            <a:ext cx="655560" cy="1074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452A"/>
            </a:solidFill>
            <a:round/>
            <a:head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99" name="CustomShape 36"/>
          <p:cNvSpPr/>
          <p:nvPr/>
        </p:nvSpPr>
        <p:spPr>
          <a:xfrm>
            <a:off x="5034240" y="1858680"/>
            <a:ext cx="290268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Search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tank for string.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00" name="CustomShape 37"/>
          <p:cNvSpPr/>
          <p:nvPr/>
        </p:nvSpPr>
        <p:spPr>
          <a:xfrm>
            <a:off x="5314320" y="3949560"/>
            <a:ext cx="272016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 dirty="0">
                <a:solidFill>
                  <a:srgbClr val="000000"/>
                </a:solidFill>
                <a:latin typeface="Calibri"/>
              </a:rPr>
              <a:t>If found</a:t>
            </a:r>
            <a:r>
              <a:rPr lang="en-CA" sz="2400" b="0" strike="noStrike" spc="-1" dirty="0">
                <a:solidFill>
                  <a:srgbClr val="000000"/>
                </a:solidFill>
                <a:latin typeface="Calibri"/>
              </a:rPr>
              <a:t>:</a:t>
            </a:r>
            <a:endParaRPr lang="en-CA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 dirty="0">
                <a:solidFill>
                  <a:srgbClr val="000000"/>
                </a:solidFill>
                <a:latin typeface="Calibri"/>
              </a:rPr>
              <a:t> return </a:t>
            </a:r>
            <a:r>
              <a:rPr lang="en-CA" sz="2400" b="0" strike="noStrike" spc="-1" dirty="0">
                <a:solidFill>
                  <a:srgbClr val="000000"/>
                </a:solidFill>
                <a:latin typeface="Calibri"/>
              </a:rPr>
              <a:t>unique ID.</a:t>
            </a:r>
            <a:endParaRPr lang="en-CA" sz="2400" b="0" strike="noStrike" spc="-1" dirty="0">
              <a:latin typeface="Arial"/>
            </a:endParaRPr>
          </a:p>
        </p:txBody>
      </p:sp>
      <p:sp>
        <p:nvSpPr>
          <p:cNvPr id="301" name="CustomShape 38"/>
          <p:cNvSpPr/>
          <p:nvPr/>
        </p:nvSpPr>
        <p:spPr>
          <a:xfrm>
            <a:off x="6846840" y="5447160"/>
            <a:ext cx="11959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strike="noStrike" spc="-1">
                <a:solidFill>
                  <a:srgbClr val="000000"/>
                </a:solidFill>
                <a:latin typeface="Monaco"/>
              </a:rPr>
              <a:t>0x078E 7440</a:t>
            </a:r>
            <a:endParaRPr lang="en-CA" sz="1200" b="0" strike="noStrike" spc="-1">
              <a:latin typeface="Arial"/>
            </a:endParaRPr>
          </a:p>
        </p:txBody>
      </p:sp>
      <p:sp>
        <p:nvSpPr>
          <p:cNvPr id="302" name="CustomShape 39"/>
          <p:cNvSpPr/>
          <p:nvPr/>
        </p:nvSpPr>
        <p:spPr>
          <a:xfrm>
            <a:off x="6792840" y="5856120"/>
            <a:ext cx="11959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strike="noStrike" spc="-1">
                <a:solidFill>
                  <a:srgbClr val="000000"/>
                </a:solidFill>
                <a:latin typeface="Monaco"/>
              </a:rPr>
              <a:t>0x078E 7348</a:t>
            </a:r>
            <a:endParaRPr lang="en-CA" sz="1200" b="0" strike="noStrike" spc="-1">
              <a:latin typeface="Arial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9E9E863-FF1F-F74F-87DB-DA9F2AF5E970}"/>
              </a:ext>
            </a:extLst>
          </p:cNvPr>
          <p:cNvGrpSpPr/>
          <p:nvPr/>
        </p:nvGrpSpPr>
        <p:grpSpPr>
          <a:xfrm>
            <a:off x="-16020" y="4028813"/>
            <a:ext cx="2759579" cy="1762709"/>
            <a:chOff x="-16020" y="4028813"/>
            <a:chExt cx="2759579" cy="1762709"/>
          </a:xfrm>
        </p:grpSpPr>
        <p:sp>
          <p:nvSpPr>
            <p:cNvPr id="46" name="CustomShape 31">
              <a:extLst>
                <a:ext uri="{FF2B5EF4-FFF2-40B4-BE49-F238E27FC236}">
                  <a16:creationId xmlns:a16="http://schemas.microsoft.com/office/drawing/2014/main" id="{ABB5094C-53CD-0D4E-A9A9-AA3CE390038B}"/>
                </a:ext>
              </a:extLst>
            </p:cNvPr>
            <p:cNvSpPr/>
            <p:nvPr/>
          </p:nvSpPr>
          <p:spPr>
            <a:xfrm>
              <a:off x="-16020" y="4592647"/>
              <a:ext cx="1842662" cy="119887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Multiple</a:t>
              </a:r>
              <a:r>
                <a:rPr lang="en-CA" sz="1800" b="0" strike="noStrike" spc="-1" dirty="0">
                  <a:solidFill>
                    <a:srgbClr val="FF0000"/>
                  </a:solidFill>
                  <a:latin typeface="Calibri"/>
                </a:rPr>
                <a:t> strings</a:t>
              </a:r>
            </a:p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have</a:t>
              </a:r>
              <a:r>
                <a:rPr lang="en-CA" sz="1800" b="0" strike="noStrike" spc="-1" dirty="0">
                  <a:solidFill>
                    <a:srgbClr val="FF0000"/>
                  </a:solidFill>
                  <a:latin typeface="Calibri"/>
                </a:rPr>
                <a:t> </a:t>
              </a: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mapped to </a:t>
              </a:r>
            </a:p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this </a:t>
              </a:r>
              <a:r>
                <a:rPr lang="en-CA" sz="1800" b="0" i="1" strike="noStrike" spc="-1" dirty="0">
                  <a:solidFill>
                    <a:srgbClr val="FF0000"/>
                  </a:solidFill>
                  <a:latin typeface="Calibri"/>
                </a:rPr>
                <a:t>bucket. </a:t>
              </a:r>
              <a:r>
                <a:rPr lang="en-CA" sz="1800" b="0" strike="noStrike" spc="-1" dirty="0">
                  <a:solidFill>
                    <a:srgbClr val="FF0000"/>
                  </a:solidFill>
                  <a:latin typeface="Calibri"/>
                </a:rPr>
                <a:t>There</a:t>
              </a:r>
            </a:p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is a tank.</a:t>
              </a:r>
              <a:endParaRPr lang="en-CA" sz="1800" b="0" strike="noStrike" spc="-1" dirty="0">
                <a:latin typeface="Arial"/>
              </a:endParaRPr>
            </a:p>
          </p:txBody>
        </p:sp>
        <p:sp>
          <p:nvSpPr>
            <p:cNvPr id="47" name="CustomShape 32">
              <a:extLst>
                <a:ext uri="{FF2B5EF4-FFF2-40B4-BE49-F238E27FC236}">
                  <a16:creationId xmlns:a16="http://schemas.microsoft.com/office/drawing/2014/main" id="{E4226D5F-37D3-EB4A-8485-5B7A75BADAED}"/>
                </a:ext>
              </a:extLst>
            </p:cNvPr>
            <p:cNvSpPr/>
            <p:nvPr/>
          </p:nvSpPr>
          <p:spPr>
            <a:xfrm flipV="1">
              <a:off x="943558" y="4028813"/>
              <a:ext cx="1800001" cy="645914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80DEB3A-FE4E-BA4E-B7A7-9660C71E3D93}"/>
              </a:ext>
            </a:extLst>
          </p:cNvPr>
          <p:cNvGrpSpPr/>
          <p:nvPr/>
        </p:nvGrpSpPr>
        <p:grpSpPr>
          <a:xfrm>
            <a:off x="1984680" y="6080550"/>
            <a:ext cx="4546279" cy="644877"/>
            <a:chOff x="1984680" y="6080550"/>
            <a:chExt cx="4546279" cy="644877"/>
          </a:xfrm>
        </p:grpSpPr>
        <p:sp>
          <p:nvSpPr>
            <p:cNvPr id="306" name="CustomShape 43"/>
            <p:cNvSpPr/>
            <p:nvPr/>
          </p:nvSpPr>
          <p:spPr>
            <a:xfrm>
              <a:off x="1984680" y="6080550"/>
              <a:ext cx="3931759" cy="64487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T</a:t>
              </a:r>
              <a:r>
                <a:rPr lang="en-CA" sz="1800" b="0" strike="noStrike" spc="-1" dirty="0">
                  <a:solidFill>
                    <a:srgbClr val="FF0000"/>
                  </a:solidFill>
                  <a:latin typeface="Calibri"/>
                </a:rPr>
                <a:t>he unbounded data structure used for</a:t>
              </a:r>
              <a:endParaRPr lang="en-CA" sz="18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FF0000"/>
                  </a:solidFill>
                  <a:latin typeface="Calibri"/>
                </a:rPr>
                <a:t>the overflowing of a bucket is a </a:t>
              </a:r>
              <a:r>
                <a:rPr lang="en-CA" sz="1800" b="1" i="1" strike="noStrike" spc="-1" dirty="0">
                  <a:solidFill>
                    <a:srgbClr val="FF0000"/>
                  </a:solidFill>
                  <a:latin typeface="Calibri"/>
                </a:rPr>
                <a:t>tank</a:t>
              </a:r>
              <a:endParaRPr lang="en-CA" sz="1800" b="0" strike="noStrike" spc="-1" dirty="0">
                <a:latin typeface="Arial"/>
              </a:endParaRPr>
            </a:p>
          </p:txBody>
        </p:sp>
        <p:sp>
          <p:nvSpPr>
            <p:cNvPr id="48" name="CustomShape 32">
              <a:extLst>
                <a:ext uri="{FF2B5EF4-FFF2-40B4-BE49-F238E27FC236}">
                  <a16:creationId xmlns:a16="http://schemas.microsoft.com/office/drawing/2014/main" id="{59846252-E9C3-3742-AA42-292DB1923DAC}"/>
                </a:ext>
              </a:extLst>
            </p:cNvPr>
            <p:cNvSpPr/>
            <p:nvPr/>
          </p:nvSpPr>
          <p:spPr>
            <a:xfrm flipV="1">
              <a:off x="5653800" y="6105785"/>
              <a:ext cx="877159" cy="3139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" grpId="0"/>
      <p:bldP spid="296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Group 1"/>
          <p:cNvGrpSpPr/>
          <p:nvPr/>
        </p:nvGrpSpPr>
        <p:grpSpPr>
          <a:xfrm>
            <a:off x="6847200" y="5074920"/>
            <a:ext cx="2086560" cy="1663920"/>
            <a:chOff x="6847200" y="5074920"/>
            <a:chExt cx="2086560" cy="1663920"/>
          </a:xfrm>
        </p:grpSpPr>
        <p:sp>
          <p:nvSpPr>
            <p:cNvPr id="308" name="CustomShape 2"/>
            <p:cNvSpPr/>
            <p:nvPr/>
          </p:nvSpPr>
          <p:spPr>
            <a:xfrm>
              <a:off x="6847200" y="5253840"/>
              <a:ext cx="2086560" cy="1485000"/>
            </a:xfrm>
            <a:prstGeom prst="rect">
              <a:avLst/>
            </a:prstGeom>
            <a:ln>
              <a:solidFill>
                <a:srgbClr val="4A7EBB"/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09" name="CustomShape 3"/>
            <p:cNvSpPr/>
            <p:nvPr/>
          </p:nvSpPr>
          <p:spPr>
            <a:xfrm>
              <a:off x="6847200" y="5074920"/>
              <a:ext cx="2086560" cy="313920"/>
            </a:xfrm>
            <a:prstGeom prst="ellipse">
              <a:avLst/>
            </a:prstGeom>
            <a:ln>
              <a:solidFill>
                <a:srgbClr val="4A7EBB"/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310" name="TextShape 4"/>
          <p:cNvSpPr txBox="1"/>
          <p:nvPr/>
        </p:nvSpPr>
        <p:spPr>
          <a:xfrm>
            <a:off x="457200" y="-3096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String Interning Table</a:t>
            </a:r>
          </a:p>
        </p:txBody>
      </p:sp>
      <p:grpSp>
        <p:nvGrpSpPr>
          <p:cNvPr id="311" name="Group 5"/>
          <p:cNvGrpSpPr/>
          <p:nvPr/>
        </p:nvGrpSpPr>
        <p:grpSpPr>
          <a:xfrm>
            <a:off x="334080" y="1166760"/>
            <a:ext cx="2500920" cy="1095840"/>
            <a:chOff x="334080" y="1166760"/>
            <a:chExt cx="2500920" cy="1095840"/>
          </a:xfrm>
        </p:grpSpPr>
        <p:sp>
          <p:nvSpPr>
            <p:cNvPr id="312" name="CustomShape 6"/>
            <p:cNvSpPr/>
            <p:nvPr/>
          </p:nvSpPr>
          <p:spPr>
            <a:xfrm>
              <a:off x="405720" y="1419120"/>
              <a:ext cx="676800" cy="34236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13" name="CustomShape 7"/>
            <p:cNvSpPr/>
            <p:nvPr/>
          </p:nvSpPr>
          <p:spPr>
            <a:xfrm rot="5400000">
              <a:off x="1362600" y="1565280"/>
              <a:ext cx="838800" cy="555480"/>
            </a:xfrm>
            <a:prstGeom prst="trapezoid">
              <a:avLst>
                <a:gd name="adj" fmla="val 25000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14" name="CustomShape 8"/>
            <p:cNvSpPr/>
            <p:nvPr/>
          </p:nvSpPr>
          <p:spPr>
            <a:xfrm>
              <a:off x="1628280" y="1661040"/>
              <a:ext cx="356400" cy="5162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800" b="0" strike="noStrike" spc="-1">
                  <a:solidFill>
                    <a:srgbClr val="000000"/>
                  </a:solidFill>
                  <a:latin typeface="Calibri"/>
                </a:rPr>
                <a:t>+</a:t>
              </a:r>
              <a:endParaRPr lang="en-CA" sz="2800" b="0" strike="noStrike" spc="-1">
                <a:latin typeface="Arial"/>
              </a:endParaRPr>
            </a:p>
          </p:txBody>
        </p:sp>
        <p:sp>
          <p:nvSpPr>
            <p:cNvPr id="315" name="CustomShape 9"/>
            <p:cNvSpPr/>
            <p:nvPr/>
          </p:nvSpPr>
          <p:spPr>
            <a:xfrm>
              <a:off x="2342520" y="1713240"/>
              <a:ext cx="492480" cy="2610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CA" sz="1200" b="1" strike="noStrike" spc="-1">
                  <a:solidFill>
                    <a:srgbClr val="000000"/>
                  </a:solidFill>
                  <a:latin typeface="Calibri"/>
                </a:rPr>
                <a:t>% n</a:t>
              </a:r>
              <a:endParaRPr lang="en-CA" sz="1200" b="0" strike="noStrike" spc="-1">
                <a:latin typeface="Arial"/>
              </a:endParaRPr>
            </a:p>
          </p:txBody>
        </p:sp>
        <p:sp>
          <p:nvSpPr>
            <p:cNvPr id="316" name="CustomShape 10"/>
            <p:cNvSpPr/>
            <p:nvPr/>
          </p:nvSpPr>
          <p:spPr>
            <a:xfrm>
              <a:off x="334080" y="1166760"/>
              <a:ext cx="609480" cy="303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400" b="0" strike="noStrike" spc="-1">
                  <a:solidFill>
                    <a:srgbClr val="000000"/>
                  </a:solidFill>
                  <a:latin typeface="Monaco"/>
                </a:rPr>
                <a:t>hash</a:t>
              </a:r>
              <a:endParaRPr lang="en-CA" sz="1400" b="0" strike="noStrike" spc="-1">
                <a:latin typeface="Arial"/>
              </a:endParaRPr>
            </a:p>
          </p:txBody>
        </p:sp>
        <p:sp>
          <p:nvSpPr>
            <p:cNvPr id="317" name="CustomShape 11"/>
            <p:cNvSpPr/>
            <p:nvPr/>
          </p:nvSpPr>
          <p:spPr>
            <a:xfrm flipV="1">
              <a:off x="1082880" y="1583640"/>
              <a:ext cx="420840" cy="5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18" name="CustomShape 12"/>
            <p:cNvSpPr/>
            <p:nvPr/>
          </p:nvSpPr>
          <p:spPr>
            <a:xfrm flipV="1">
              <a:off x="1082880" y="2078640"/>
              <a:ext cx="420840" cy="5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19" name="CustomShape 13"/>
            <p:cNvSpPr/>
            <p:nvPr/>
          </p:nvSpPr>
          <p:spPr>
            <a:xfrm>
              <a:off x="2059920" y="1843920"/>
              <a:ext cx="2818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20" name="CustomShape 14"/>
            <p:cNvSpPr/>
            <p:nvPr/>
          </p:nvSpPr>
          <p:spPr>
            <a:xfrm flipH="1" flipV="1">
              <a:off x="405360" y="1590120"/>
              <a:ext cx="2429280" cy="253440"/>
            </a:xfrm>
            <a:prstGeom prst="bentConnector5">
              <a:avLst>
                <a:gd name="adj1" fmla="val -5921"/>
                <a:gd name="adj2" fmla="val 266460"/>
                <a:gd name="adj3" fmla="val 105921"/>
              </a:avLst>
            </a:prstGeom>
            <a:noFill/>
            <a:ln w="38160">
              <a:solidFill>
                <a:srgbClr val="000000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321" name="CustomShape 15"/>
          <p:cNvSpPr/>
          <p:nvPr/>
        </p:nvSpPr>
        <p:spPr>
          <a:xfrm>
            <a:off x="208080" y="155520"/>
            <a:ext cx="14778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E4B357"/>
                </a:solidFill>
                <a:latin typeface="Monaco"/>
              </a:rPr>
              <a:t>⟨string⟩</a:t>
            </a:r>
            <a:endParaRPr lang="en-CA" sz="2800" b="0" strike="noStrike" spc="-1">
              <a:latin typeface="Arial"/>
            </a:endParaRPr>
          </a:p>
        </p:txBody>
      </p:sp>
      <p:grpSp>
        <p:nvGrpSpPr>
          <p:cNvPr id="322" name="Group 16"/>
          <p:cNvGrpSpPr/>
          <p:nvPr/>
        </p:nvGrpSpPr>
        <p:grpSpPr>
          <a:xfrm>
            <a:off x="2053440" y="2262600"/>
            <a:ext cx="2708640" cy="3779280"/>
            <a:chOff x="2053440" y="2262600"/>
            <a:chExt cx="2708640" cy="3779280"/>
          </a:xfrm>
        </p:grpSpPr>
        <p:sp>
          <p:nvSpPr>
            <p:cNvPr id="323" name="CustomShape 17"/>
            <p:cNvSpPr/>
            <p:nvPr/>
          </p:nvSpPr>
          <p:spPr>
            <a:xfrm>
              <a:off x="2616120" y="22626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24" name="CustomShape 18"/>
            <p:cNvSpPr/>
            <p:nvPr/>
          </p:nvSpPr>
          <p:spPr>
            <a:xfrm>
              <a:off x="2616120" y="27338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25" name="CustomShape 19"/>
            <p:cNvSpPr/>
            <p:nvPr/>
          </p:nvSpPr>
          <p:spPr>
            <a:xfrm>
              <a:off x="2616120" y="32036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26" name="CustomShape 20"/>
            <p:cNvSpPr/>
            <p:nvPr/>
          </p:nvSpPr>
          <p:spPr>
            <a:xfrm>
              <a:off x="2616120" y="36734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27" name="CustomShape 21"/>
            <p:cNvSpPr/>
            <p:nvPr/>
          </p:nvSpPr>
          <p:spPr>
            <a:xfrm>
              <a:off x="2616120" y="41432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28" name="CustomShape 22"/>
            <p:cNvSpPr/>
            <p:nvPr/>
          </p:nvSpPr>
          <p:spPr>
            <a:xfrm>
              <a:off x="2616120" y="46134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29" name="CustomShape 23"/>
            <p:cNvSpPr/>
            <p:nvPr/>
          </p:nvSpPr>
          <p:spPr>
            <a:xfrm>
              <a:off x="2616120" y="50832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30" name="CustomShape 24"/>
            <p:cNvSpPr/>
            <p:nvPr/>
          </p:nvSpPr>
          <p:spPr>
            <a:xfrm>
              <a:off x="2616120" y="55530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31" name="CustomShape 25"/>
            <p:cNvSpPr/>
            <p:nvPr/>
          </p:nvSpPr>
          <p:spPr>
            <a:xfrm>
              <a:off x="2053440" y="558576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00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332" name="CustomShape 26"/>
            <p:cNvSpPr/>
            <p:nvPr/>
          </p:nvSpPr>
          <p:spPr>
            <a:xfrm>
              <a:off x="2053440" y="509148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01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333" name="CustomShape 27"/>
            <p:cNvSpPr/>
            <p:nvPr/>
          </p:nvSpPr>
          <p:spPr>
            <a:xfrm>
              <a:off x="2053440" y="461340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02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334" name="CustomShape 28"/>
            <p:cNvSpPr/>
            <p:nvPr/>
          </p:nvSpPr>
          <p:spPr>
            <a:xfrm>
              <a:off x="2242440" y="2313360"/>
              <a:ext cx="37332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n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335" name="CustomShape 29"/>
            <p:cNvSpPr/>
            <p:nvPr/>
          </p:nvSpPr>
          <p:spPr>
            <a:xfrm rot="16200000">
              <a:off x="1961640" y="3445920"/>
              <a:ext cx="668520" cy="455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. . .</a:t>
              </a:r>
              <a:endParaRPr lang="en-CA" sz="2400" b="0" strike="noStrike" spc="-1">
                <a:latin typeface="Arial"/>
              </a:endParaRPr>
            </a:p>
          </p:txBody>
        </p:sp>
      </p:grpSp>
      <p:sp>
        <p:nvSpPr>
          <p:cNvPr id="336" name="CustomShape 30"/>
          <p:cNvSpPr/>
          <p:nvPr/>
        </p:nvSpPr>
        <p:spPr>
          <a:xfrm rot="16200000" flipH="1">
            <a:off x="606240" y="1899000"/>
            <a:ext cx="2146680" cy="1871640"/>
          </a:xfrm>
          <a:prstGeom prst="bentConnector2">
            <a:avLst/>
          </a:prstGeom>
          <a:noFill/>
          <a:ln w="28440">
            <a:solidFill>
              <a:srgbClr val="4A452A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37" name="CustomShape 31"/>
          <p:cNvSpPr/>
          <p:nvPr/>
        </p:nvSpPr>
        <p:spPr>
          <a:xfrm>
            <a:off x="2746800" y="3673440"/>
            <a:ext cx="18392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0bbbb…bb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38" name="CustomShape 32"/>
          <p:cNvSpPr/>
          <p:nvPr/>
        </p:nvSpPr>
        <p:spPr>
          <a:xfrm>
            <a:off x="7320600" y="5585760"/>
            <a:ext cx="1361761" cy="3063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400" b="0" strike="noStrike" spc="-1" dirty="0">
                <a:solidFill>
                  <a:srgbClr val="000000"/>
                </a:solidFill>
                <a:latin typeface="Monaco"/>
              </a:rPr>
              <a:t>0xhhhh </a:t>
            </a:r>
            <a:r>
              <a:rPr lang="en-CA" sz="1400" b="0" strike="noStrike" spc="-1" dirty="0" err="1">
                <a:solidFill>
                  <a:srgbClr val="000000"/>
                </a:solidFill>
                <a:latin typeface="Monaco"/>
              </a:rPr>
              <a:t>hhhh</a:t>
            </a:r>
            <a:endParaRPr lang="en-CA" sz="1400" b="0" strike="noStrike" spc="-1" dirty="0">
              <a:latin typeface="Arial"/>
            </a:endParaRPr>
          </a:p>
        </p:txBody>
      </p:sp>
      <p:sp>
        <p:nvSpPr>
          <p:cNvPr id="339" name="CustomShape 33"/>
          <p:cNvSpPr/>
          <p:nvPr/>
        </p:nvSpPr>
        <p:spPr>
          <a:xfrm>
            <a:off x="7320600" y="6009480"/>
            <a:ext cx="135756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400" b="0" strike="noStrike" spc="-1">
                <a:solidFill>
                  <a:srgbClr val="000000"/>
                </a:solidFill>
                <a:latin typeface="Monaco"/>
              </a:rPr>
              <a:t>0xnnnn nnnn</a:t>
            </a:r>
            <a:endParaRPr lang="en-CA" sz="1400" b="0" strike="noStrike" spc="-1">
              <a:latin typeface="Arial"/>
            </a:endParaRPr>
          </a:p>
        </p:txBody>
      </p:sp>
      <p:sp>
        <p:nvSpPr>
          <p:cNvPr id="340" name="CustomShape 34"/>
          <p:cNvSpPr/>
          <p:nvPr/>
        </p:nvSpPr>
        <p:spPr>
          <a:xfrm>
            <a:off x="5010480" y="1523520"/>
            <a:ext cx="37962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If it matches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return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unique id</a:t>
            </a:r>
            <a:endParaRPr lang="en-CA" sz="2400" b="0" strike="noStrike" spc="-1">
              <a:latin typeface="Arial"/>
            </a:endParaRPr>
          </a:p>
        </p:txBody>
      </p:sp>
      <p:grpSp>
        <p:nvGrpSpPr>
          <p:cNvPr id="341" name="Group 35"/>
          <p:cNvGrpSpPr/>
          <p:nvPr/>
        </p:nvGrpSpPr>
        <p:grpSpPr>
          <a:xfrm>
            <a:off x="609840" y="4127400"/>
            <a:ext cx="3832309" cy="2764903"/>
            <a:chOff x="609840" y="4127400"/>
            <a:chExt cx="3832309" cy="2764903"/>
          </a:xfrm>
        </p:grpSpPr>
        <p:sp>
          <p:nvSpPr>
            <p:cNvPr id="342" name="CustomShape 36"/>
            <p:cNvSpPr/>
            <p:nvPr/>
          </p:nvSpPr>
          <p:spPr>
            <a:xfrm flipV="1">
              <a:off x="1308240" y="4127400"/>
              <a:ext cx="1663200" cy="1881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ln>
              <a:solidFill>
                <a:srgbClr val="FF0000"/>
              </a:solidFill>
              <a:head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  <p:sp>
          <p:nvSpPr>
            <p:cNvPr id="343" name="CustomShape 37"/>
            <p:cNvSpPr/>
            <p:nvPr/>
          </p:nvSpPr>
          <p:spPr>
            <a:xfrm>
              <a:off x="609840" y="6062760"/>
              <a:ext cx="3832309" cy="82954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 dirty="0">
                  <a:solidFill>
                    <a:srgbClr val="FF0000"/>
                  </a:solidFill>
                  <a:latin typeface="Monaco"/>
                </a:rPr>
                <a:t>0bbbb…bb</a:t>
              </a:r>
              <a:r>
                <a:rPr lang="en-CA" sz="2400" b="0" strike="noStrike" spc="-1" dirty="0">
                  <a:solidFill>
                    <a:srgbClr val="FF0000"/>
                  </a:solidFill>
                  <a:latin typeface="Calibri"/>
                </a:rPr>
                <a:t> is the address of </a:t>
              </a:r>
              <a:endParaRPr lang="en-CA" sz="2400" b="0" strike="noStrike" spc="-1" dirty="0">
                <a:solidFill>
                  <a:srgbClr val="FF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n-CA" sz="2400" b="0" strike="noStrike" spc="-1" dirty="0">
                  <a:solidFill>
                    <a:srgbClr val="FF0000"/>
                  </a:solidFill>
                  <a:latin typeface="Calibri"/>
                </a:rPr>
                <a:t>an interned string</a:t>
              </a:r>
              <a:endParaRPr lang="en-CA" sz="2400" b="0" strike="noStrike" spc="-1" dirty="0">
                <a:solidFill>
                  <a:srgbClr val="FF0000"/>
                </a:solidFill>
                <a:latin typeface="Arial"/>
              </a:endParaRPr>
            </a:p>
          </p:txBody>
        </p:sp>
      </p:grpSp>
      <p:sp>
        <p:nvSpPr>
          <p:cNvPr id="344" name="CustomShape 38"/>
          <p:cNvSpPr/>
          <p:nvPr/>
        </p:nvSpPr>
        <p:spPr>
          <a:xfrm>
            <a:off x="4991760" y="601200"/>
            <a:ext cx="273564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Compare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input with </a:t>
            </a:r>
            <a:endParaRPr lang="en-CA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interned string.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45" name="CustomShape 39"/>
          <p:cNvSpPr/>
          <p:nvPr/>
        </p:nvSpPr>
        <p:spPr>
          <a:xfrm>
            <a:off x="5027040" y="2445840"/>
            <a:ext cx="3921120" cy="265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If it does not match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create  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a new tank.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add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interned string address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create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immutable copy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add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copy address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replace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bucket content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return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unique ID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46" name="CustomShape 40"/>
          <p:cNvSpPr/>
          <p:nvPr/>
        </p:nvSpPr>
        <p:spPr>
          <a:xfrm>
            <a:off x="2824560" y="3666240"/>
            <a:ext cx="1683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1cccc…cc</a:t>
            </a:r>
            <a:endParaRPr lang="en-CA" sz="2400" b="0" strike="noStrike" spc="-1">
              <a:latin typeface="Arial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3864299-D7F0-3D4E-95E2-B943832368D5}"/>
              </a:ext>
            </a:extLst>
          </p:cNvPr>
          <p:cNvGrpSpPr/>
          <p:nvPr/>
        </p:nvGrpSpPr>
        <p:grpSpPr>
          <a:xfrm>
            <a:off x="-16020" y="4028813"/>
            <a:ext cx="2759579" cy="1485710"/>
            <a:chOff x="-16020" y="4028813"/>
            <a:chExt cx="2759579" cy="1485710"/>
          </a:xfrm>
        </p:grpSpPr>
        <p:sp>
          <p:nvSpPr>
            <p:cNvPr id="43" name="CustomShape 31">
              <a:extLst>
                <a:ext uri="{FF2B5EF4-FFF2-40B4-BE49-F238E27FC236}">
                  <a16:creationId xmlns:a16="http://schemas.microsoft.com/office/drawing/2014/main" id="{EB8948DA-4F87-2441-B0D1-C4AF1115B094}"/>
                </a:ext>
              </a:extLst>
            </p:cNvPr>
            <p:cNvSpPr/>
            <p:nvPr/>
          </p:nvSpPr>
          <p:spPr>
            <a:xfrm>
              <a:off x="-16020" y="4592647"/>
              <a:ext cx="1650365" cy="921876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Only one string</a:t>
              </a:r>
              <a:endParaRPr lang="en-CA" sz="1800" b="0" strike="noStrike" spc="-1" dirty="0">
                <a:solidFill>
                  <a:srgbClr val="FF0000"/>
                </a:solidFill>
                <a:latin typeface="Calibri"/>
              </a:endParaRPr>
            </a:p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has</a:t>
              </a:r>
              <a:r>
                <a:rPr lang="en-CA" sz="1800" b="0" strike="noStrike" spc="-1" dirty="0">
                  <a:solidFill>
                    <a:srgbClr val="FF0000"/>
                  </a:solidFill>
                  <a:latin typeface="Calibri"/>
                </a:rPr>
                <a:t> </a:t>
              </a: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mapped to </a:t>
              </a:r>
            </a:p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this </a:t>
              </a:r>
              <a:r>
                <a:rPr lang="en-CA" sz="1800" b="0" i="1" strike="noStrike" spc="-1" dirty="0">
                  <a:solidFill>
                    <a:srgbClr val="FF0000"/>
                  </a:solidFill>
                  <a:latin typeface="Calibri"/>
                </a:rPr>
                <a:t>bucket.</a:t>
              </a:r>
              <a:endParaRPr lang="en-CA" sz="1800" b="0" strike="noStrike" spc="-1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44" name="CustomShape 32">
              <a:extLst>
                <a:ext uri="{FF2B5EF4-FFF2-40B4-BE49-F238E27FC236}">
                  <a16:creationId xmlns:a16="http://schemas.microsoft.com/office/drawing/2014/main" id="{31600E84-2795-9B4B-8166-201992F779F2}"/>
                </a:ext>
              </a:extLst>
            </p:cNvPr>
            <p:cNvSpPr/>
            <p:nvPr/>
          </p:nvSpPr>
          <p:spPr>
            <a:xfrm flipV="1">
              <a:off x="943558" y="4028813"/>
              <a:ext cx="1800001" cy="645914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58" dur="500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TextShape 1"/>
          <p:cNvSpPr txBox="1"/>
          <p:nvPr/>
        </p:nvSpPr>
        <p:spPr>
          <a:xfrm>
            <a:off x="457200" y="205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Why this works?</a:t>
            </a:r>
          </a:p>
        </p:txBody>
      </p:sp>
      <p:grpSp>
        <p:nvGrpSpPr>
          <p:cNvPr id="348" name="Group 2"/>
          <p:cNvGrpSpPr/>
          <p:nvPr/>
        </p:nvGrpSpPr>
        <p:grpSpPr>
          <a:xfrm>
            <a:off x="1827000" y="3981960"/>
            <a:ext cx="2917800" cy="2683800"/>
            <a:chOff x="1827000" y="3981960"/>
            <a:chExt cx="2917800" cy="2683800"/>
          </a:xfrm>
        </p:grpSpPr>
        <p:sp>
          <p:nvSpPr>
            <p:cNvPr id="349" name="CustomShape 3"/>
            <p:cNvSpPr/>
            <p:nvPr/>
          </p:nvSpPr>
          <p:spPr>
            <a:xfrm>
              <a:off x="3652920" y="399708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50" name="CustomShape 4"/>
            <p:cNvSpPr/>
            <p:nvPr/>
          </p:nvSpPr>
          <p:spPr>
            <a:xfrm>
              <a:off x="3652920" y="433080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51" name="CustomShape 5"/>
            <p:cNvSpPr/>
            <p:nvPr/>
          </p:nvSpPr>
          <p:spPr>
            <a:xfrm>
              <a:off x="3652920" y="466380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52" name="CustomShape 6"/>
            <p:cNvSpPr/>
            <p:nvPr/>
          </p:nvSpPr>
          <p:spPr>
            <a:xfrm>
              <a:off x="3652920" y="499680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53" name="CustomShape 7"/>
            <p:cNvSpPr/>
            <p:nvPr/>
          </p:nvSpPr>
          <p:spPr>
            <a:xfrm>
              <a:off x="3652920" y="53294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54" name="CustomShape 8"/>
            <p:cNvSpPr/>
            <p:nvPr/>
          </p:nvSpPr>
          <p:spPr>
            <a:xfrm>
              <a:off x="3652920" y="56624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55" name="CustomShape 9"/>
            <p:cNvSpPr/>
            <p:nvPr/>
          </p:nvSpPr>
          <p:spPr>
            <a:xfrm>
              <a:off x="3652920" y="59954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56" name="CustomShape 10"/>
            <p:cNvSpPr/>
            <p:nvPr/>
          </p:nvSpPr>
          <p:spPr>
            <a:xfrm>
              <a:off x="3652920" y="63284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57" name="CustomShape 11"/>
            <p:cNvSpPr/>
            <p:nvPr/>
          </p:nvSpPr>
          <p:spPr>
            <a:xfrm>
              <a:off x="1954080" y="6301080"/>
              <a:ext cx="1692720" cy="3646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>
                  <a:solidFill>
                    <a:srgbClr val="000000"/>
                  </a:solidFill>
                  <a:latin typeface="Monaco"/>
                </a:rPr>
                <a:t>0x0000 0000</a:t>
              </a:r>
              <a:endParaRPr lang="en-CA" sz="1800" b="0" strike="noStrike" spc="-1">
                <a:latin typeface="Arial"/>
              </a:endParaRPr>
            </a:p>
          </p:txBody>
        </p:sp>
        <p:sp>
          <p:nvSpPr>
            <p:cNvPr id="358" name="CustomShape 12"/>
            <p:cNvSpPr/>
            <p:nvPr/>
          </p:nvSpPr>
          <p:spPr>
            <a:xfrm>
              <a:off x="1827000" y="5950440"/>
              <a:ext cx="184320" cy="369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9" name="CustomShape 13"/>
            <p:cNvSpPr/>
            <p:nvPr/>
          </p:nvSpPr>
          <p:spPr>
            <a:xfrm>
              <a:off x="1827000" y="5611680"/>
              <a:ext cx="184320" cy="369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0" name="CustomShape 14"/>
            <p:cNvSpPr/>
            <p:nvPr/>
          </p:nvSpPr>
          <p:spPr>
            <a:xfrm>
              <a:off x="2001960" y="3981960"/>
              <a:ext cx="1596960" cy="3646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>
                  <a:solidFill>
                    <a:srgbClr val="000000"/>
                  </a:solidFill>
                  <a:latin typeface="Monaco"/>
                </a:rPr>
                <a:t>0x7FFF FFFF</a:t>
              </a:r>
              <a:endParaRPr lang="en-CA" sz="1800" b="0" strike="noStrike" spc="-1">
                <a:latin typeface="Arial"/>
              </a:endParaRPr>
            </a:p>
          </p:txBody>
        </p:sp>
        <p:sp>
          <p:nvSpPr>
            <p:cNvPr id="361" name="CustomShape 15"/>
            <p:cNvSpPr/>
            <p:nvPr/>
          </p:nvSpPr>
          <p:spPr>
            <a:xfrm rot="16200000">
              <a:off x="2525040" y="5144400"/>
              <a:ext cx="546480" cy="3643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>
                  <a:solidFill>
                    <a:srgbClr val="000000"/>
                  </a:solidFill>
                  <a:latin typeface="Monaco"/>
                </a:rPr>
                <a:t>. . .</a:t>
              </a:r>
              <a:endParaRPr lang="en-CA" sz="1800" b="0" strike="noStrike" spc="-1">
                <a:latin typeface="Arial"/>
              </a:endParaRPr>
            </a:p>
          </p:txBody>
        </p:sp>
      </p:grpSp>
      <p:grpSp>
        <p:nvGrpSpPr>
          <p:cNvPr id="362" name="Group 16"/>
          <p:cNvGrpSpPr/>
          <p:nvPr/>
        </p:nvGrpSpPr>
        <p:grpSpPr>
          <a:xfrm>
            <a:off x="1827000" y="1321200"/>
            <a:ext cx="2917800" cy="2683800"/>
            <a:chOff x="1827000" y="1321200"/>
            <a:chExt cx="2917800" cy="2683800"/>
          </a:xfrm>
        </p:grpSpPr>
        <p:sp>
          <p:nvSpPr>
            <p:cNvPr id="363" name="CustomShape 17"/>
            <p:cNvSpPr/>
            <p:nvPr/>
          </p:nvSpPr>
          <p:spPr>
            <a:xfrm>
              <a:off x="3652920" y="133632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64" name="CustomShape 18"/>
            <p:cNvSpPr/>
            <p:nvPr/>
          </p:nvSpPr>
          <p:spPr>
            <a:xfrm>
              <a:off x="3652920" y="16700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65" name="CustomShape 19"/>
            <p:cNvSpPr/>
            <p:nvPr/>
          </p:nvSpPr>
          <p:spPr>
            <a:xfrm>
              <a:off x="3652920" y="20030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66" name="CustomShape 20"/>
            <p:cNvSpPr/>
            <p:nvPr/>
          </p:nvSpPr>
          <p:spPr>
            <a:xfrm>
              <a:off x="3652920" y="23360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67" name="CustomShape 21"/>
            <p:cNvSpPr/>
            <p:nvPr/>
          </p:nvSpPr>
          <p:spPr>
            <a:xfrm>
              <a:off x="3652920" y="26690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68" name="CustomShape 22"/>
            <p:cNvSpPr/>
            <p:nvPr/>
          </p:nvSpPr>
          <p:spPr>
            <a:xfrm>
              <a:off x="3652920" y="30020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69" name="CustomShape 23"/>
            <p:cNvSpPr/>
            <p:nvPr/>
          </p:nvSpPr>
          <p:spPr>
            <a:xfrm>
              <a:off x="3652920" y="33350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70" name="CustomShape 24"/>
            <p:cNvSpPr/>
            <p:nvPr/>
          </p:nvSpPr>
          <p:spPr>
            <a:xfrm>
              <a:off x="3652920" y="3668040"/>
              <a:ext cx="1091880" cy="3326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371" name="CustomShape 25"/>
            <p:cNvSpPr/>
            <p:nvPr/>
          </p:nvSpPr>
          <p:spPr>
            <a:xfrm>
              <a:off x="1954080" y="3640320"/>
              <a:ext cx="1692720" cy="3646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>
                  <a:solidFill>
                    <a:srgbClr val="000000"/>
                  </a:solidFill>
                  <a:latin typeface="Monaco"/>
                </a:rPr>
                <a:t>0x8000 0000</a:t>
              </a:r>
              <a:endParaRPr lang="en-CA" sz="1800" b="0" strike="noStrike" spc="-1">
                <a:latin typeface="Arial"/>
              </a:endParaRPr>
            </a:p>
          </p:txBody>
        </p:sp>
        <p:sp>
          <p:nvSpPr>
            <p:cNvPr id="372" name="CustomShape 26"/>
            <p:cNvSpPr/>
            <p:nvPr/>
          </p:nvSpPr>
          <p:spPr>
            <a:xfrm>
              <a:off x="1827000" y="3290040"/>
              <a:ext cx="184320" cy="369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3" name="CustomShape 27"/>
            <p:cNvSpPr/>
            <p:nvPr/>
          </p:nvSpPr>
          <p:spPr>
            <a:xfrm>
              <a:off x="1827000" y="2951280"/>
              <a:ext cx="184320" cy="369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4" name="CustomShape 28"/>
            <p:cNvSpPr/>
            <p:nvPr/>
          </p:nvSpPr>
          <p:spPr>
            <a:xfrm>
              <a:off x="2034000" y="1321200"/>
              <a:ext cx="1532880" cy="3646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>
                  <a:solidFill>
                    <a:srgbClr val="000000"/>
                  </a:solidFill>
                  <a:latin typeface="Monaco"/>
                </a:rPr>
                <a:t>0xfFFF FFFF</a:t>
              </a:r>
              <a:endParaRPr lang="en-CA" sz="1800" b="0" strike="noStrike" spc="-1">
                <a:latin typeface="Arial"/>
              </a:endParaRPr>
            </a:p>
          </p:txBody>
        </p:sp>
        <p:sp>
          <p:nvSpPr>
            <p:cNvPr id="375" name="CustomShape 29"/>
            <p:cNvSpPr/>
            <p:nvPr/>
          </p:nvSpPr>
          <p:spPr>
            <a:xfrm rot="16200000">
              <a:off x="2525040" y="2484000"/>
              <a:ext cx="546480" cy="3643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>
                  <a:solidFill>
                    <a:srgbClr val="000000"/>
                  </a:solidFill>
                  <a:latin typeface="Monaco"/>
                </a:rPr>
                <a:t>. . .</a:t>
              </a:r>
              <a:endParaRPr lang="en-CA" sz="1800" b="0" strike="noStrike" spc="-1">
                <a:latin typeface="Arial"/>
              </a:endParaRPr>
            </a:p>
          </p:txBody>
        </p:sp>
      </p:grpSp>
      <p:grpSp>
        <p:nvGrpSpPr>
          <p:cNvPr id="376" name="Group 30"/>
          <p:cNvGrpSpPr/>
          <p:nvPr/>
        </p:nvGrpSpPr>
        <p:grpSpPr>
          <a:xfrm>
            <a:off x="4808880" y="1321200"/>
            <a:ext cx="2198160" cy="2679120"/>
            <a:chOff x="4808880" y="1321200"/>
            <a:chExt cx="2198160" cy="2679120"/>
          </a:xfrm>
        </p:grpSpPr>
        <p:sp>
          <p:nvSpPr>
            <p:cNvPr id="377" name="CustomShape 31"/>
            <p:cNvSpPr/>
            <p:nvPr/>
          </p:nvSpPr>
          <p:spPr>
            <a:xfrm>
              <a:off x="4808880" y="1321200"/>
              <a:ext cx="410760" cy="267912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12600">
              <a:solidFill>
                <a:schemeClr val="tx1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78" name="CustomShape 32"/>
            <p:cNvSpPr/>
            <p:nvPr/>
          </p:nvSpPr>
          <p:spPr>
            <a:xfrm>
              <a:off x="5234760" y="2374560"/>
              <a:ext cx="177228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Calibri"/>
                </a:rPr>
                <a:t>Kernel Space</a:t>
              </a:r>
              <a:endParaRPr lang="en-CA" sz="2400" b="0" strike="noStrike" spc="-1">
                <a:latin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Monaco"/>
              </a:rPr>
              <a:t>internString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0" name="CustomShape 2"/>
          <p:cNvSpPr/>
          <p:nvPr/>
        </p:nvSpPr>
        <p:spPr>
          <a:xfrm>
            <a:off x="744840" y="1929960"/>
            <a:ext cx="48078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 address of a string to be interned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81" name="CustomShape 3"/>
          <p:cNvSpPr/>
          <p:nvPr/>
        </p:nvSpPr>
        <p:spPr>
          <a:xfrm>
            <a:off x="738720" y="2946240"/>
            <a:ext cx="35780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 unique ID for the string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82" name="CustomShape 4"/>
          <p:cNvSpPr/>
          <p:nvPr/>
        </p:nvSpPr>
        <p:spPr>
          <a:xfrm>
            <a:off x="372240" y="1458360"/>
            <a:ext cx="15894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Parameter: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83" name="CustomShape 5"/>
          <p:cNvSpPr/>
          <p:nvPr/>
        </p:nvSpPr>
        <p:spPr>
          <a:xfrm>
            <a:off x="378360" y="2494800"/>
            <a:ext cx="18972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Return Value: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84" name="CustomShape 6"/>
          <p:cNvSpPr/>
          <p:nvPr/>
        </p:nvSpPr>
        <p:spPr>
          <a:xfrm>
            <a:off x="1881360" y="4851360"/>
            <a:ext cx="664272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b="0" strike="noStrike" spc="-1">
                <a:solidFill>
                  <a:srgbClr val="000000"/>
                </a:solidFill>
                <a:latin typeface="Calibri"/>
              </a:rPr>
              <a:t>Must create immutable copy if string was not interned before. 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385" name="CustomShape 7"/>
          <p:cNvSpPr/>
          <p:nvPr/>
        </p:nvSpPr>
        <p:spPr>
          <a:xfrm>
            <a:off x="1869840" y="3975120"/>
            <a:ext cx="5999760" cy="70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b="0" strike="noStrike" spc="-1">
                <a:solidFill>
                  <a:srgbClr val="000000"/>
                </a:solidFill>
                <a:latin typeface="Calibri"/>
              </a:rPr>
              <a:t>Strings with same value must always return the same ID </a:t>
            </a:r>
            <a:endParaRPr lang="en-CA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2000" b="0" strike="noStrike" spc="-1">
                <a:solidFill>
                  <a:srgbClr val="000000"/>
                </a:solidFill>
                <a:latin typeface="Calibri"/>
              </a:rPr>
              <a:t>independent of their memory address. </a:t>
            </a:r>
            <a:endParaRPr lang="en-CA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Monaco"/>
              </a:rPr>
              <a:t>getInternedString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7" name="CustomShape 2"/>
          <p:cNvSpPr/>
          <p:nvPr/>
        </p:nvSpPr>
        <p:spPr>
          <a:xfrm>
            <a:off x="739800" y="1929960"/>
            <a:ext cx="379908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 unique interned string ID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88" name="CustomShape 3"/>
          <p:cNvSpPr/>
          <p:nvPr/>
        </p:nvSpPr>
        <p:spPr>
          <a:xfrm>
            <a:off x="733680" y="2946240"/>
            <a:ext cx="243648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 string address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89" name="CustomShape 4"/>
          <p:cNvSpPr/>
          <p:nvPr/>
        </p:nvSpPr>
        <p:spPr>
          <a:xfrm>
            <a:off x="372240" y="1458360"/>
            <a:ext cx="15894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Parameter: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90" name="CustomShape 5"/>
          <p:cNvSpPr/>
          <p:nvPr/>
        </p:nvSpPr>
        <p:spPr>
          <a:xfrm>
            <a:off x="378360" y="2494800"/>
            <a:ext cx="18972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Return Value: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91" name="CustomShape 6"/>
          <p:cNvSpPr/>
          <p:nvPr/>
        </p:nvSpPr>
        <p:spPr>
          <a:xfrm>
            <a:off x="3838680" y="2958840"/>
            <a:ext cx="38772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if string was interned before. 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92" name="CustomShape 7"/>
          <p:cNvSpPr/>
          <p:nvPr/>
        </p:nvSpPr>
        <p:spPr>
          <a:xfrm>
            <a:off x="693360" y="3466800"/>
            <a:ext cx="9050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 </a:t>
            </a: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0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93" name="CustomShape 8"/>
          <p:cNvSpPr/>
          <p:nvPr/>
        </p:nvSpPr>
        <p:spPr>
          <a:xfrm>
            <a:off x="3828240" y="3479400"/>
            <a:ext cx="4369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if string was not interned before. </a:t>
            </a:r>
            <a:endParaRPr lang="en-CA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Monaco"/>
              </a:rPr>
              <a:t>internFile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5" name="CustomShape 2"/>
          <p:cNvSpPr/>
          <p:nvPr/>
        </p:nvSpPr>
        <p:spPr>
          <a:xfrm>
            <a:off x="744480" y="1929960"/>
            <a:ext cx="51264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 pointer to a file in mutable memory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96" name="CustomShape 3"/>
          <p:cNvSpPr/>
          <p:nvPr/>
        </p:nvSpPr>
        <p:spPr>
          <a:xfrm>
            <a:off x="740520" y="2946240"/>
            <a:ext cx="4751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 address of list of interned strings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97" name="CustomShape 4"/>
          <p:cNvSpPr/>
          <p:nvPr/>
        </p:nvSpPr>
        <p:spPr>
          <a:xfrm>
            <a:off x="372240" y="1458360"/>
            <a:ext cx="15894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Parameter: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98" name="CustomShape 5"/>
          <p:cNvSpPr/>
          <p:nvPr/>
        </p:nvSpPr>
        <p:spPr>
          <a:xfrm>
            <a:off x="378360" y="2494800"/>
            <a:ext cx="18972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Return Value: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99" name="CustomShape 6"/>
          <p:cNvSpPr/>
          <p:nvPr/>
        </p:nvSpPr>
        <p:spPr>
          <a:xfrm>
            <a:off x="732960" y="3466800"/>
            <a:ext cx="453528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a1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: number of identifiers in the list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400" name="CustomShape 7"/>
          <p:cNvSpPr/>
          <p:nvPr/>
        </p:nvSpPr>
        <p:spPr>
          <a:xfrm>
            <a:off x="157680" y="4559400"/>
            <a:ext cx="880236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strings are separated by one or more spaces or line feed characters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end of file is signaled by an End of Transmission (EOT) character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must make immutable copies of each string.</a:t>
            </a:r>
            <a:endParaRPr lang="en-CA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Guarantee</a:t>
            </a:r>
          </a:p>
        </p:txBody>
      </p:sp>
      <p:sp>
        <p:nvSpPr>
          <p:cNvPr id="402" name="CustomShape 2"/>
          <p:cNvSpPr/>
          <p:nvPr/>
        </p:nvSpPr>
        <p:spPr>
          <a:xfrm>
            <a:off x="1737000" y="3104280"/>
            <a:ext cx="56034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Your implementation will be presented with</a:t>
            </a:r>
            <a:endParaRPr lang="en-CA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at most 128 different strings.</a:t>
            </a:r>
            <a:endParaRPr lang="en-CA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380" y="1625588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Motivation</a:t>
            </a: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785E1576-36DF-2D41-891C-B43D1AE78975}"/>
              </a:ext>
            </a:extLst>
          </p:cNvPr>
          <p:cNvSpPr txBox="1"/>
          <p:nvPr/>
        </p:nvSpPr>
        <p:spPr>
          <a:xfrm>
            <a:off x="457380" y="3998673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Storing Code in a Compiler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3"/>
          <p:cNvPicPr/>
          <p:nvPr/>
        </p:nvPicPr>
        <p:blipFill>
          <a:blip r:embed="rId2"/>
          <a:stretch/>
        </p:blipFill>
        <p:spPr>
          <a:xfrm>
            <a:off x="165240" y="723960"/>
            <a:ext cx="8813520" cy="5409720"/>
          </a:xfrm>
          <a:prstGeom prst="rect">
            <a:avLst/>
          </a:prstGeom>
          <a:ln>
            <a:noFill/>
          </a:ln>
        </p:spPr>
      </p:pic>
      <p:sp>
        <p:nvSpPr>
          <p:cNvPr id="127" name="CustomShape 1"/>
          <p:cNvSpPr/>
          <p:nvPr/>
        </p:nvSpPr>
        <p:spPr>
          <a:xfrm>
            <a:off x="5052240" y="462240"/>
            <a:ext cx="375948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000000"/>
                </a:solidFill>
                <a:latin typeface="Calibri"/>
              </a:rPr>
              <a:t>298 no-space characters </a:t>
            </a:r>
            <a:endParaRPr lang="en-CA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icture 2"/>
          <p:cNvPicPr/>
          <p:nvPr/>
        </p:nvPicPr>
        <p:blipFill>
          <a:blip r:embed="rId2"/>
          <a:stretch/>
        </p:blipFill>
        <p:spPr>
          <a:xfrm>
            <a:off x="177840" y="711360"/>
            <a:ext cx="4584240" cy="5422680"/>
          </a:xfrm>
          <a:prstGeom prst="rect">
            <a:avLst/>
          </a:prstGeom>
          <a:ln>
            <a:noFill/>
          </a:ln>
        </p:spPr>
      </p:pic>
      <p:sp>
        <p:nvSpPr>
          <p:cNvPr id="129" name="CustomShape 1"/>
          <p:cNvSpPr/>
          <p:nvPr/>
        </p:nvSpPr>
        <p:spPr>
          <a:xfrm>
            <a:off x="5442120" y="2273400"/>
            <a:ext cx="330228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000000"/>
                </a:solidFill>
                <a:latin typeface="Calibri"/>
              </a:rPr>
              <a:t>33% reduction in size 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5204520" y="614520"/>
            <a:ext cx="375948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000000"/>
                </a:solidFill>
                <a:latin typeface="Calibri"/>
              </a:rPr>
              <a:t>199 no-space characters </a:t>
            </a:r>
            <a:endParaRPr lang="en-CA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 3"/>
          <p:cNvGrpSpPr/>
          <p:nvPr/>
        </p:nvGrpSpPr>
        <p:grpSpPr>
          <a:xfrm>
            <a:off x="2278080" y="4344120"/>
            <a:ext cx="3744360" cy="1194480"/>
            <a:chOff x="2278080" y="4344120"/>
            <a:chExt cx="3744360" cy="1194480"/>
          </a:xfrm>
        </p:grpSpPr>
        <p:sp>
          <p:nvSpPr>
            <p:cNvPr id="135" name="CustomShape 4"/>
            <p:cNvSpPr/>
            <p:nvPr/>
          </p:nvSpPr>
          <p:spPr>
            <a:xfrm>
              <a:off x="2278080" y="4569840"/>
              <a:ext cx="3744360" cy="968760"/>
            </a:xfrm>
            <a:prstGeom prst="roundRect">
              <a:avLst>
                <a:gd name="adj" fmla="val 1666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136" name="CustomShape 5"/>
            <p:cNvSpPr/>
            <p:nvPr/>
          </p:nvSpPr>
          <p:spPr>
            <a:xfrm>
              <a:off x="2814480" y="4344120"/>
              <a:ext cx="732600" cy="395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000" b="0" strike="noStrike" spc="-1" dirty="0">
                  <a:solidFill>
                    <a:srgbClr val="000000"/>
                  </a:solidFill>
                  <a:latin typeface="Calibri"/>
                </a:rPr>
                <a:t>Input</a:t>
              </a:r>
              <a:endParaRPr lang="en-CA" sz="2000" b="0" strike="noStrike" spc="-1" dirty="0">
                <a:latin typeface="Arial"/>
              </a:endParaRPr>
            </a:p>
          </p:txBody>
        </p:sp>
      </p:grpSp>
      <p:sp>
        <p:nvSpPr>
          <p:cNvPr id="131" name="CustomShape 1"/>
          <p:cNvSpPr/>
          <p:nvPr/>
        </p:nvSpPr>
        <p:spPr>
          <a:xfrm>
            <a:off x="2674080" y="4719600"/>
            <a:ext cx="30006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E4B357"/>
                </a:solidFill>
                <a:latin typeface="Monaco"/>
              </a:rPr>
              <a:t>MinutesPerHour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165240" y="-119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Hashing Algorithm</a:t>
            </a:r>
          </a:p>
        </p:txBody>
      </p:sp>
      <p:sp>
        <p:nvSpPr>
          <p:cNvPr id="137" name="CustomShape 6"/>
          <p:cNvSpPr/>
          <p:nvPr/>
        </p:nvSpPr>
        <p:spPr>
          <a:xfrm>
            <a:off x="466200" y="5992560"/>
            <a:ext cx="1718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ASCII Codes: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38" name="CustomShape 7"/>
          <p:cNvSpPr/>
          <p:nvPr/>
        </p:nvSpPr>
        <p:spPr>
          <a:xfrm>
            <a:off x="2406802" y="60019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77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39" name="CustomShape 8"/>
          <p:cNvSpPr/>
          <p:nvPr/>
        </p:nvSpPr>
        <p:spPr>
          <a:xfrm flipV="1">
            <a:off x="2690122" y="5194440"/>
            <a:ext cx="168840" cy="807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140" name="CustomShape 9"/>
          <p:cNvSpPr/>
          <p:nvPr/>
        </p:nvSpPr>
        <p:spPr>
          <a:xfrm>
            <a:off x="4699080" y="1349280"/>
            <a:ext cx="1076040" cy="571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1" name="CustomShape 10"/>
          <p:cNvSpPr/>
          <p:nvPr/>
        </p:nvSpPr>
        <p:spPr>
          <a:xfrm rot="5400000">
            <a:off x="6186600" y="1615320"/>
            <a:ext cx="1399320" cy="882720"/>
          </a:xfrm>
          <a:prstGeom prst="trapezoid">
            <a:avLst>
              <a:gd name="adj" fmla="val 2500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2" name="CustomShape 11"/>
          <p:cNvSpPr/>
          <p:nvPr/>
        </p:nvSpPr>
        <p:spPr>
          <a:xfrm>
            <a:off x="6746400" y="1753560"/>
            <a:ext cx="3578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000000"/>
                </a:solidFill>
                <a:latin typeface="Calibri"/>
              </a:rPr>
              <a:t>+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143" name="CustomShape 12"/>
          <p:cNvSpPr/>
          <p:nvPr/>
        </p:nvSpPr>
        <p:spPr>
          <a:xfrm>
            <a:off x="7776720" y="1840320"/>
            <a:ext cx="782640" cy="43596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CA" sz="1800" b="1" strike="noStrike" spc="-1">
                <a:solidFill>
                  <a:srgbClr val="000000"/>
                </a:solidFill>
                <a:latin typeface="Calibri"/>
              </a:rPr>
              <a:t>% 32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44" name="CustomShape 13"/>
          <p:cNvSpPr/>
          <p:nvPr/>
        </p:nvSpPr>
        <p:spPr>
          <a:xfrm>
            <a:off x="4645800" y="1013400"/>
            <a:ext cx="7297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800" b="0" strike="noStrike" spc="-1">
                <a:solidFill>
                  <a:srgbClr val="000000"/>
                </a:solidFill>
                <a:latin typeface="Monaco"/>
              </a:rPr>
              <a:t>hash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45" name="CustomShape 14"/>
          <p:cNvSpPr/>
          <p:nvPr/>
        </p:nvSpPr>
        <p:spPr>
          <a:xfrm>
            <a:off x="5176800" y="1407960"/>
            <a:ext cx="373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0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46" name="CustomShape 15"/>
          <p:cNvSpPr/>
          <p:nvPr/>
        </p:nvSpPr>
        <p:spPr>
          <a:xfrm flipV="1">
            <a:off x="5775120" y="1624680"/>
            <a:ext cx="66924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7" name="CustomShape 16"/>
          <p:cNvSpPr/>
          <p:nvPr/>
        </p:nvSpPr>
        <p:spPr>
          <a:xfrm flipV="1">
            <a:off x="5775120" y="2450160"/>
            <a:ext cx="66924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8" name="CustomShape 17"/>
          <p:cNvSpPr/>
          <p:nvPr/>
        </p:nvSpPr>
        <p:spPr>
          <a:xfrm>
            <a:off x="5047920" y="222984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77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49" name="CustomShape 18"/>
          <p:cNvSpPr/>
          <p:nvPr/>
        </p:nvSpPr>
        <p:spPr>
          <a:xfrm>
            <a:off x="7327800" y="2058480"/>
            <a:ext cx="448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0" name="CustomShape 19"/>
          <p:cNvSpPr/>
          <p:nvPr/>
        </p:nvSpPr>
        <p:spPr>
          <a:xfrm>
            <a:off x="7288920" y="14551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77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51" name="CustomShape 20"/>
          <p:cNvSpPr/>
          <p:nvPr/>
        </p:nvSpPr>
        <p:spPr>
          <a:xfrm flipH="1" flipV="1">
            <a:off x="4698360" y="1634400"/>
            <a:ext cx="3860280" cy="423000"/>
          </a:xfrm>
          <a:prstGeom prst="bentConnector5">
            <a:avLst>
              <a:gd name="adj1" fmla="val -5921"/>
              <a:gd name="adj2" fmla="val 266460"/>
              <a:gd name="adj3" fmla="val 105921"/>
            </a:avLst>
          </a:prstGeom>
          <a:noFill/>
          <a:ln w="38160">
            <a:solidFill>
              <a:srgbClr val="000000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2" name="CustomShape 21"/>
          <p:cNvSpPr/>
          <p:nvPr/>
        </p:nvSpPr>
        <p:spPr>
          <a:xfrm>
            <a:off x="6546600" y="3373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13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B67043-8D89-C048-AC8E-830745FBD8E2}"/>
              </a:ext>
            </a:extLst>
          </p:cNvPr>
          <p:cNvSpPr txBox="1"/>
          <p:nvPr/>
        </p:nvSpPr>
        <p:spPr>
          <a:xfrm>
            <a:off x="252185" y="1527840"/>
            <a:ext cx="50161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data[ ]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hash = 0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for d in data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do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hash = (hash + d) mod n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hash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4"/>
          <p:cNvSpPr/>
          <p:nvPr/>
        </p:nvSpPr>
        <p:spPr>
          <a:xfrm>
            <a:off x="2278080" y="4569840"/>
            <a:ext cx="3744360" cy="968760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53" name="CustomShape 1"/>
          <p:cNvSpPr/>
          <p:nvPr/>
        </p:nvSpPr>
        <p:spPr>
          <a:xfrm>
            <a:off x="2674080" y="4719600"/>
            <a:ext cx="30006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E4B357"/>
                </a:solidFill>
                <a:latin typeface="Monaco"/>
              </a:rPr>
              <a:t>MinutesPerHour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165240" y="-119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Hashing Algorithm</a:t>
            </a:r>
          </a:p>
        </p:txBody>
      </p:sp>
      <p:sp>
        <p:nvSpPr>
          <p:cNvPr id="158" name="CustomShape 5"/>
          <p:cNvSpPr/>
          <p:nvPr/>
        </p:nvSpPr>
        <p:spPr>
          <a:xfrm>
            <a:off x="2814480" y="4344120"/>
            <a:ext cx="732600" cy="395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b="0" strike="noStrike" spc="-1">
                <a:solidFill>
                  <a:srgbClr val="000000"/>
                </a:solidFill>
                <a:latin typeface="Calibri"/>
              </a:rPr>
              <a:t>Input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59" name="CustomShape 6"/>
          <p:cNvSpPr/>
          <p:nvPr/>
        </p:nvSpPr>
        <p:spPr>
          <a:xfrm>
            <a:off x="466200" y="5992560"/>
            <a:ext cx="1718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ASCII Codes: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61" name="CustomShape 8"/>
          <p:cNvSpPr/>
          <p:nvPr/>
        </p:nvSpPr>
        <p:spPr>
          <a:xfrm>
            <a:off x="3008150" y="60019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105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63" name="CustomShape 10"/>
          <p:cNvSpPr/>
          <p:nvPr/>
        </p:nvSpPr>
        <p:spPr>
          <a:xfrm flipH="1" flipV="1">
            <a:off x="3059990" y="5165640"/>
            <a:ext cx="328320" cy="835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164" name="CustomShape 11"/>
          <p:cNvSpPr/>
          <p:nvPr/>
        </p:nvSpPr>
        <p:spPr>
          <a:xfrm>
            <a:off x="4699080" y="1349280"/>
            <a:ext cx="1076040" cy="571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65" name="CustomShape 12"/>
          <p:cNvSpPr/>
          <p:nvPr/>
        </p:nvSpPr>
        <p:spPr>
          <a:xfrm rot="5400000">
            <a:off x="6186600" y="1615320"/>
            <a:ext cx="1399320" cy="882720"/>
          </a:xfrm>
          <a:prstGeom prst="trapezoid">
            <a:avLst>
              <a:gd name="adj" fmla="val 2500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66" name="CustomShape 13"/>
          <p:cNvSpPr/>
          <p:nvPr/>
        </p:nvSpPr>
        <p:spPr>
          <a:xfrm>
            <a:off x="6746400" y="1753560"/>
            <a:ext cx="3578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000000"/>
                </a:solidFill>
                <a:latin typeface="Calibri"/>
              </a:rPr>
              <a:t>+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167" name="CustomShape 14"/>
          <p:cNvSpPr/>
          <p:nvPr/>
        </p:nvSpPr>
        <p:spPr>
          <a:xfrm>
            <a:off x="7776720" y="1840320"/>
            <a:ext cx="782640" cy="43596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CA" sz="1800" b="1" strike="noStrike" spc="-1">
                <a:solidFill>
                  <a:srgbClr val="000000"/>
                </a:solidFill>
                <a:latin typeface="Calibri"/>
              </a:rPr>
              <a:t>% 32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68" name="CustomShape 15"/>
          <p:cNvSpPr/>
          <p:nvPr/>
        </p:nvSpPr>
        <p:spPr>
          <a:xfrm>
            <a:off x="4645800" y="1013400"/>
            <a:ext cx="7297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800" b="0" strike="noStrike" spc="-1">
                <a:solidFill>
                  <a:srgbClr val="000000"/>
                </a:solidFill>
                <a:latin typeface="Monaco"/>
              </a:rPr>
              <a:t>hash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69" name="CustomShape 16"/>
          <p:cNvSpPr/>
          <p:nvPr/>
        </p:nvSpPr>
        <p:spPr>
          <a:xfrm flipV="1">
            <a:off x="5775120" y="1624680"/>
            <a:ext cx="66924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0" name="CustomShape 17"/>
          <p:cNvSpPr/>
          <p:nvPr/>
        </p:nvSpPr>
        <p:spPr>
          <a:xfrm flipV="1">
            <a:off x="5775120" y="2450160"/>
            <a:ext cx="66924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1" name="CustomShape 18"/>
          <p:cNvSpPr/>
          <p:nvPr/>
        </p:nvSpPr>
        <p:spPr>
          <a:xfrm>
            <a:off x="5043600" y="222984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105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72" name="CustomShape 19"/>
          <p:cNvSpPr/>
          <p:nvPr/>
        </p:nvSpPr>
        <p:spPr>
          <a:xfrm>
            <a:off x="7327800" y="2058480"/>
            <a:ext cx="448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3" name="CustomShape 20"/>
          <p:cNvSpPr/>
          <p:nvPr/>
        </p:nvSpPr>
        <p:spPr>
          <a:xfrm>
            <a:off x="7284600" y="14551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118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74" name="CustomShape 21"/>
          <p:cNvSpPr/>
          <p:nvPr/>
        </p:nvSpPr>
        <p:spPr>
          <a:xfrm flipH="1" flipV="1">
            <a:off x="4698360" y="1634400"/>
            <a:ext cx="3860280" cy="423000"/>
          </a:xfrm>
          <a:prstGeom prst="bentConnector5">
            <a:avLst>
              <a:gd name="adj1" fmla="val -5921"/>
              <a:gd name="adj2" fmla="val 266460"/>
              <a:gd name="adj3" fmla="val 105921"/>
            </a:avLst>
          </a:prstGeom>
          <a:noFill/>
          <a:ln w="38160">
            <a:solidFill>
              <a:srgbClr val="000000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5" name="CustomShape 22"/>
          <p:cNvSpPr/>
          <p:nvPr/>
        </p:nvSpPr>
        <p:spPr>
          <a:xfrm>
            <a:off x="6546600" y="3373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22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76" name="CustomShape 23"/>
          <p:cNvSpPr/>
          <p:nvPr/>
        </p:nvSpPr>
        <p:spPr>
          <a:xfrm>
            <a:off x="5096520" y="139464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13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4EA6A0-66F5-604E-837E-036348CE02BA}"/>
              </a:ext>
            </a:extLst>
          </p:cNvPr>
          <p:cNvSpPr txBox="1"/>
          <p:nvPr/>
        </p:nvSpPr>
        <p:spPr>
          <a:xfrm>
            <a:off x="252185" y="1527840"/>
            <a:ext cx="50161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data[ ]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hash = 0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for d in data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do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hash = (hash + d) mod n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hash</a:t>
            </a:r>
          </a:p>
        </p:txBody>
      </p:sp>
      <p:sp>
        <p:nvSpPr>
          <p:cNvPr id="28" name="CustomShape 7">
            <a:extLst>
              <a:ext uri="{FF2B5EF4-FFF2-40B4-BE49-F238E27FC236}">
                <a16:creationId xmlns:a16="http://schemas.microsoft.com/office/drawing/2014/main" id="{7D759994-3F50-4243-AE0B-CBA1D8711770}"/>
              </a:ext>
            </a:extLst>
          </p:cNvPr>
          <p:cNvSpPr/>
          <p:nvPr/>
        </p:nvSpPr>
        <p:spPr>
          <a:xfrm>
            <a:off x="2406802" y="60019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77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9" name="CustomShape 8">
            <a:extLst>
              <a:ext uri="{FF2B5EF4-FFF2-40B4-BE49-F238E27FC236}">
                <a16:creationId xmlns:a16="http://schemas.microsoft.com/office/drawing/2014/main" id="{6FF9C22D-BED6-5D44-AC90-7A6FEF20942A}"/>
              </a:ext>
            </a:extLst>
          </p:cNvPr>
          <p:cNvSpPr/>
          <p:nvPr/>
        </p:nvSpPr>
        <p:spPr>
          <a:xfrm flipV="1">
            <a:off x="2690122" y="5194440"/>
            <a:ext cx="168840" cy="807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4"/>
          <p:cNvSpPr/>
          <p:nvPr/>
        </p:nvSpPr>
        <p:spPr>
          <a:xfrm>
            <a:off x="2278080" y="4569840"/>
            <a:ext cx="3744360" cy="968760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77" name="CustomShape 1"/>
          <p:cNvSpPr/>
          <p:nvPr/>
        </p:nvSpPr>
        <p:spPr>
          <a:xfrm>
            <a:off x="2674080" y="4719600"/>
            <a:ext cx="30006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E4B357"/>
                </a:solidFill>
                <a:latin typeface="Monaco"/>
              </a:rPr>
              <a:t>MinutesPerHour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165240" y="-119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Hashing Algorithm</a:t>
            </a:r>
          </a:p>
        </p:txBody>
      </p:sp>
      <p:sp>
        <p:nvSpPr>
          <p:cNvPr id="182" name="CustomShape 5"/>
          <p:cNvSpPr/>
          <p:nvPr/>
        </p:nvSpPr>
        <p:spPr>
          <a:xfrm>
            <a:off x="2814480" y="4344120"/>
            <a:ext cx="732600" cy="395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b="0" strike="noStrike" spc="-1">
                <a:solidFill>
                  <a:srgbClr val="000000"/>
                </a:solidFill>
                <a:latin typeface="Calibri"/>
              </a:rPr>
              <a:t>Input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83" name="CustomShape 6"/>
          <p:cNvSpPr/>
          <p:nvPr/>
        </p:nvSpPr>
        <p:spPr>
          <a:xfrm>
            <a:off x="466200" y="5992560"/>
            <a:ext cx="1718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ASCII Codes: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86" name="CustomShape 9"/>
          <p:cNvSpPr/>
          <p:nvPr/>
        </p:nvSpPr>
        <p:spPr>
          <a:xfrm>
            <a:off x="3807636" y="60019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110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89" name="CustomShape 12"/>
          <p:cNvSpPr/>
          <p:nvPr/>
        </p:nvSpPr>
        <p:spPr>
          <a:xfrm flipH="1" flipV="1">
            <a:off x="3278796" y="5165640"/>
            <a:ext cx="908640" cy="835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190" name="CustomShape 13"/>
          <p:cNvSpPr/>
          <p:nvPr/>
        </p:nvSpPr>
        <p:spPr>
          <a:xfrm>
            <a:off x="4699080" y="1349280"/>
            <a:ext cx="1076040" cy="571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91" name="CustomShape 14"/>
          <p:cNvSpPr/>
          <p:nvPr/>
        </p:nvSpPr>
        <p:spPr>
          <a:xfrm rot="5400000">
            <a:off x="6186600" y="1615320"/>
            <a:ext cx="1399320" cy="882720"/>
          </a:xfrm>
          <a:prstGeom prst="trapezoid">
            <a:avLst>
              <a:gd name="adj" fmla="val 2500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92" name="CustomShape 15"/>
          <p:cNvSpPr/>
          <p:nvPr/>
        </p:nvSpPr>
        <p:spPr>
          <a:xfrm>
            <a:off x="6746400" y="1753560"/>
            <a:ext cx="3578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000000"/>
                </a:solidFill>
                <a:latin typeface="Calibri"/>
              </a:rPr>
              <a:t>+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193" name="CustomShape 16"/>
          <p:cNvSpPr/>
          <p:nvPr/>
        </p:nvSpPr>
        <p:spPr>
          <a:xfrm>
            <a:off x="7776720" y="1840320"/>
            <a:ext cx="782640" cy="43596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CA" sz="1800" b="1" strike="noStrike" spc="-1">
                <a:solidFill>
                  <a:srgbClr val="000000"/>
                </a:solidFill>
                <a:latin typeface="Calibri"/>
              </a:rPr>
              <a:t>% 32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94" name="CustomShape 17"/>
          <p:cNvSpPr/>
          <p:nvPr/>
        </p:nvSpPr>
        <p:spPr>
          <a:xfrm>
            <a:off x="4645800" y="1013400"/>
            <a:ext cx="7297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800" b="0" strike="noStrike" spc="-1">
                <a:solidFill>
                  <a:srgbClr val="000000"/>
                </a:solidFill>
                <a:latin typeface="Monaco"/>
              </a:rPr>
              <a:t>hash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95" name="CustomShape 18"/>
          <p:cNvSpPr/>
          <p:nvPr/>
        </p:nvSpPr>
        <p:spPr>
          <a:xfrm flipV="1">
            <a:off x="5775120" y="1624680"/>
            <a:ext cx="66924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6" name="CustomShape 19"/>
          <p:cNvSpPr/>
          <p:nvPr/>
        </p:nvSpPr>
        <p:spPr>
          <a:xfrm flipV="1">
            <a:off x="5775120" y="2450160"/>
            <a:ext cx="66924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7" name="CustomShape 20"/>
          <p:cNvSpPr/>
          <p:nvPr/>
        </p:nvSpPr>
        <p:spPr>
          <a:xfrm>
            <a:off x="5043600" y="222984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110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98" name="CustomShape 21"/>
          <p:cNvSpPr/>
          <p:nvPr/>
        </p:nvSpPr>
        <p:spPr>
          <a:xfrm>
            <a:off x="7327800" y="2058480"/>
            <a:ext cx="448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9" name="CustomShape 22"/>
          <p:cNvSpPr/>
          <p:nvPr/>
        </p:nvSpPr>
        <p:spPr>
          <a:xfrm>
            <a:off x="7284600" y="14551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123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00" name="CustomShape 23"/>
          <p:cNvSpPr/>
          <p:nvPr/>
        </p:nvSpPr>
        <p:spPr>
          <a:xfrm flipH="1" flipV="1">
            <a:off x="4698360" y="1634400"/>
            <a:ext cx="3860280" cy="423000"/>
          </a:xfrm>
          <a:prstGeom prst="bentConnector5">
            <a:avLst>
              <a:gd name="adj1" fmla="val -5921"/>
              <a:gd name="adj2" fmla="val 266460"/>
              <a:gd name="adj3" fmla="val 105921"/>
            </a:avLst>
          </a:prstGeom>
          <a:noFill/>
          <a:ln w="38160">
            <a:solidFill>
              <a:srgbClr val="000000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1" name="CustomShape 24"/>
          <p:cNvSpPr/>
          <p:nvPr/>
        </p:nvSpPr>
        <p:spPr>
          <a:xfrm>
            <a:off x="6546600" y="3373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27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02" name="CustomShape 25"/>
          <p:cNvSpPr/>
          <p:nvPr/>
        </p:nvSpPr>
        <p:spPr>
          <a:xfrm>
            <a:off x="5096520" y="139464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22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CED78F4-CD59-8A4E-B812-7922727D57A3}"/>
              </a:ext>
            </a:extLst>
          </p:cNvPr>
          <p:cNvSpPr txBox="1"/>
          <p:nvPr/>
        </p:nvSpPr>
        <p:spPr>
          <a:xfrm>
            <a:off x="252185" y="1527840"/>
            <a:ext cx="50161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data[ ]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hash = 0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for d in data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do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hash = (hash + d) mod n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hash</a:t>
            </a:r>
          </a:p>
        </p:txBody>
      </p:sp>
      <p:sp>
        <p:nvSpPr>
          <p:cNvPr id="30" name="CustomShape 8">
            <a:extLst>
              <a:ext uri="{FF2B5EF4-FFF2-40B4-BE49-F238E27FC236}">
                <a16:creationId xmlns:a16="http://schemas.microsoft.com/office/drawing/2014/main" id="{D935BB61-97F5-B141-A5F5-5C8838B2A4B2}"/>
              </a:ext>
            </a:extLst>
          </p:cNvPr>
          <p:cNvSpPr/>
          <p:nvPr/>
        </p:nvSpPr>
        <p:spPr>
          <a:xfrm>
            <a:off x="3008150" y="60019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105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1" name="CustomShape 10">
            <a:extLst>
              <a:ext uri="{FF2B5EF4-FFF2-40B4-BE49-F238E27FC236}">
                <a16:creationId xmlns:a16="http://schemas.microsoft.com/office/drawing/2014/main" id="{27077931-0699-BF46-A743-5334C58F407F}"/>
              </a:ext>
            </a:extLst>
          </p:cNvPr>
          <p:cNvSpPr/>
          <p:nvPr/>
        </p:nvSpPr>
        <p:spPr>
          <a:xfrm flipH="1" flipV="1">
            <a:off x="3059990" y="5165640"/>
            <a:ext cx="328320" cy="835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32" name="CustomShape 7">
            <a:extLst>
              <a:ext uri="{FF2B5EF4-FFF2-40B4-BE49-F238E27FC236}">
                <a16:creationId xmlns:a16="http://schemas.microsoft.com/office/drawing/2014/main" id="{74DB37BC-8377-0D47-957D-7D79A9AF28FC}"/>
              </a:ext>
            </a:extLst>
          </p:cNvPr>
          <p:cNvSpPr/>
          <p:nvPr/>
        </p:nvSpPr>
        <p:spPr>
          <a:xfrm>
            <a:off x="2406802" y="60019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77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3" name="CustomShape 8">
            <a:extLst>
              <a:ext uri="{FF2B5EF4-FFF2-40B4-BE49-F238E27FC236}">
                <a16:creationId xmlns:a16="http://schemas.microsoft.com/office/drawing/2014/main" id="{7A0F8BE0-4762-A747-B669-005355E427B2}"/>
              </a:ext>
            </a:extLst>
          </p:cNvPr>
          <p:cNvSpPr/>
          <p:nvPr/>
        </p:nvSpPr>
        <p:spPr>
          <a:xfrm flipV="1">
            <a:off x="2690122" y="5194440"/>
            <a:ext cx="168840" cy="807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4"/>
          <p:cNvSpPr/>
          <p:nvPr/>
        </p:nvSpPr>
        <p:spPr>
          <a:xfrm>
            <a:off x="2278080" y="4569840"/>
            <a:ext cx="3744360" cy="968760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03" name="CustomShape 1"/>
          <p:cNvSpPr/>
          <p:nvPr/>
        </p:nvSpPr>
        <p:spPr>
          <a:xfrm>
            <a:off x="2674080" y="4719600"/>
            <a:ext cx="30006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E4B357"/>
                </a:solidFill>
                <a:latin typeface="Monaco"/>
              </a:rPr>
              <a:t>MinutesPerHour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205" name="TextShape 2"/>
          <p:cNvSpPr txBox="1"/>
          <p:nvPr/>
        </p:nvSpPr>
        <p:spPr>
          <a:xfrm>
            <a:off x="165240" y="-119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Hashing Algorithm</a:t>
            </a:r>
          </a:p>
        </p:txBody>
      </p:sp>
      <p:sp>
        <p:nvSpPr>
          <p:cNvPr id="208" name="CustomShape 5"/>
          <p:cNvSpPr/>
          <p:nvPr/>
        </p:nvSpPr>
        <p:spPr>
          <a:xfrm>
            <a:off x="2814480" y="4344120"/>
            <a:ext cx="732600" cy="395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b="0" strike="noStrike" spc="-1">
                <a:solidFill>
                  <a:srgbClr val="000000"/>
                </a:solidFill>
                <a:latin typeface="Calibri"/>
              </a:rPr>
              <a:t>Input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209" name="CustomShape 6"/>
          <p:cNvSpPr/>
          <p:nvPr/>
        </p:nvSpPr>
        <p:spPr>
          <a:xfrm>
            <a:off x="466200" y="5992560"/>
            <a:ext cx="1718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ASCII Codes: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13" name="CustomShape 10"/>
          <p:cNvSpPr/>
          <p:nvPr/>
        </p:nvSpPr>
        <p:spPr>
          <a:xfrm>
            <a:off x="4581710" y="60019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117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14" name="CustomShape 11"/>
          <p:cNvSpPr/>
          <p:nvPr/>
        </p:nvSpPr>
        <p:spPr>
          <a:xfrm>
            <a:off x="5321870" y="6001920"/>
            <a:ext cx="48456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…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18" name="CustomShape 15"/>
          <p:cNvSpPr/>
          <p:nvPr/>
        </p:nvSpPr>
        <p:spPr>
          <a:xfrm flipH="1" flipV="1">
            <a:off x="3498110" y="5165640"/>
            <a:ext cx="1463760" cy="835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219" name="CustomShape 16"/>
          <p:cNvSpPr/>
          <p:nvPr/>
        </p:nvSpPr>
        <p:spPr>
          <a:xfrm>
            <a:off x="4699080" y="1349280"/>
            <a:ext cx="1076040" cy="571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20" name="CustomShape 17"/>
          <p:cNvSpPr/>
          <p:nvPr/>
        </p:nvSpPr>
        <p:spPr>
          <a:xfrm rot="5400000">
            <a:off x="6186600" y="1615320"/>
            <a:ext cx="1399320" cy="882720"/>
          </a:xfrm>
          <a:prstGeom prst="trapezoid">
            <a:avLst>
              <a:gd name="adj" fmla="val 2500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21" name="CustomShape 18"/>
          <p:cNvSpPr/>
          <p:nvPr/>
        </p:nvSpPr>
        <p:spPr>
          <a:xfrm>
            <a:off x="6746400" y="1753560"/>
            <a:ext cx="3578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000000"/>
                </a:solidFill>
                <a:latin typeface="Calibri"/>
              </a:rPr>
              <a:t>+</a:t>
            </a:r>
            <a:endParaRPr lang="en-CA" sz="2800" b="0" strike="noStrike" spc="-1">
              <a:latin typeface="Arial"/>
            </a:endParaRPr>
          </a:p>
        </p:txBody>
      </p:sp>
      <p:sp>
        <p:nvSpPr>
          <p:cNvPr id="222" name="CustomShape 19"/>
          <p:cNvSpPr/>
          <p:nvPr/>
        </p:nvSpPr>
        <p:spPr>
          <a:xfrm>
            <a:off x="7776720" y="1840320"/>
            <a:ext cx="782640" cy="43596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CA" sz="1800" b="1" strike="noStrike" spc="-1">
                <a:solidFill>
                  <a:srgbClr val="000000"/>
                </a:solidFill>
                <a:latin typeface="Calibri"/>
              </a:rPr>
              <a:t>% 32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223" name="CustomShape 20"/>
          <p:cNvSpPr/>
          <p:nvPr/>
        </p:nvSpPr>
        <p:spPr>
          <a:xfrm>
            <a:off x="4645800" y="1013400"/>
            <a:ext cx="7297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800" b="0" strike="noStrike" spc="-1">
                <a:solidFill>
                  <a:srgbClr val="000000"/>
                </a:solidFill>
                <a:latin typeface="Monaco"/>
              </a:rPr>
              <a:t>hash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224" name="CustomShape 21"/>
          <p:cNvSpPr/>
          <p:nvPr/>
        </p:nvSpPr>
        <p:spPr>
          <a:xfrm flipV="1">
            <a:off x="5775120" y="1624680"/>
            <a:ext cx="66924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5" name="CustomShape 22"/>
          <p:cNvSpPr/>
          <p:nvPr/>
        </p:nvSpPr>
        <p:spPr>
          <a:xfrm flipV="1">
            <a:off x="5775120" y="2450160"/>
            <a:ext cx="66924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6" name="CustomShape 23"/>
          <p:cNvSpPr/>
          <p:nvPr/>
        </p:nvSpPr>
        <p:spPr>
          <a:xfrm>
            <a:off x="5043600" y="222984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117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27" name="CustomShape 24"/>
          <p:cNvSpPr/>
          <p:nvPr/>
        </p:nvSpPr>
        <p:spPr>
          <a:xfrm>
            <a:off x="7327800" y="2058480"/>
            <a:ext cx="448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tx1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8" name="CustomShape 25"/>
          <p:cNvSpPr/>
          <p:nvPr/>
        </p:nvSpPr>
        <p:spPr>
          <a:xfrm>
            <a:off x="7284600" y="14551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139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29" name="CustomShape 26"/>
          <p:cNvSpPr/>
          <p:nvPr/>
        </p:nvSpPr>
        <p:spPr>
          <a:xfrm flipH="1" flipV="1">
            <a:off x="4698360" y="1634400"/>
            <a:ext cx="3860280" cy="423000"/>
          </a:xfrm>
          <a:prstGeom prst="bentConnector5">
            <a:avLst>
              <a:gd name="adj1" fmla="val -5921"/>
              <a:gd name="adj2" fmla="val 266460"/>
              <a:gd name="adj3" fmla="val 105921"/>
            </a:avLst>
          </a:prstGeom>
          <a:noFill/>
          <a:ln w="38160">
            <a:solidFill>
              <a:srgbClr val="000000"/>
            </a:solidFill>
            <a:round/>
            <a:tailEnd type="triangle" w="med" len="med"/>
          </a:ln>
          <a:effectLst>
            <a:outerShdw blurRad="40000" dist="2016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30" name="CustomShape 27"/>
          <p:cNvSpPr/>
          <p:nvPr/>
        </p:nvSpPr>
        <p:spPr>
          <a:xfrm>
            <a:off x="6546600" y="3373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11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31" name="CustomShape 28"/>
          <p:cNvSpPr/>
          <p:nvPr/>
        </p:nvSpPr>
        <p:spPr>
          <a:xfrm>
            <a:off x="5096520" y="139464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22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988594-1440-7345-83D2-9F4B2D7F0374}"/>
              </a:ext>
            </a:extLst>
          </p:cNvPr>
          <p:cNvSpPr txBox="1"/>
          <p:nvPr/>
        </p:nvSpPr>
        <p:spPr>
          <a:xfrm>
            <a:off x="252185" y="1527840"/>
            <a:ext cx="50161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data[ ]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hash = 0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for d in data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do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hash = (hash + d) mod n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hash</a:t>
            </a:r>
          </a:p>
        </p:txBody>
      </p:sp>
      <p:sp>
        <p:nvSpPr>
          <p:cNvPr id="33" name="CustomShape 9">
            <a:extLst>
              <a:ext uri="{FF2B5EF4-FFF2-40B4-BE49-F238E27FC236}">
                <a16:creationId xmlns:a16="http://schemas.microsoft.com/office/drawing/2014/main" id="{89AA1C42-8B4E-3442-BE33-5B227AE8C72C}"/>
              </a:ext>
            </a:extLst>
          </p:cNvPr>
          <p:cNvSpPr/>
          <p:nvPr/>
        </p:nvSpPr>
        <p:spPr>
          <a:xfrm>
            <a:off x="3807636" y="60019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110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4" name="CustomShape 12">
            <a:extLst>
              <a:ext uri="{FF2B5EF4-FFF2-40B4-BE49-F238E27FC236}">
                <a16:creationId xmlns:a16="http://schemas.microsoft.com/office/drawing/2014/main" id="{9BC6CD3F-D985-CF46-87CB-2835C378B764}"/>
              </a:ext>
            </a:extLst>
          </p:cNvPr>
          <p:cNvSpPr/>
          <p:nvPr/>
        </p:nvSpPr>
        <p:spPr>
          <a:xfrm flipH="1" flipV="1">
            <a:off x="3278796" y="5165640"/>
            <a:ext cx="908640" cy="835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35" name="CustomShape 8">
            <a:extLst>
              <a:ext uri="{FF2B5EF4-FFF2-40B4-BE49-F238E27FC236}">
                <a16:creationId xmlns:a16="http://schemas.microsoft.com/office/drawing/2014/main" id="{998A9A5E-A7D1-684B-BCD2-6F04FDC9812D}"/>
              </a:ext>
            </a:extLst>
          </p:cNvPr>
          <p:cNvSpPr/>
          <p:nvPr/>
        </p:nvSpPr>
        <p:spPr>
          <a:xfrm>
            <a:off x="3008150" y="6001920"/>
            <a:ext cx="7603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105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6" name="CustomShape 10">
            <a:extLst>
              <a:ext uri="{FF2B5EF4-FFF2-40B4-BE49-F238E27FC236}">
                <a16:creationId xmlns:a16="http://schemas.microsoft.com/office/drawing/2014/main" id="{EF38E9DF-4254-2C43-BC58-E403025F7080}"/>
              </a:ext>
            </a:extLst>
          </p:cNvPr>
          <p:cNvSpPr/>
          <p:nvPr/>
        </p:nvSpPr>
        <p:spPr>
          <a:xfrm flipH="1" flipV="1">
            <a:off x="3059990" y="5165640"/>
            <a:ext cx="328320" cy="835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37" name="CustomShape 7">
            <a:extLst>
              <a:ext uri="{FF2B5EF4-FFF2-40B4-BE49-F238E27FC236}">
                <a16:creationId xmlns:a16="http://schemas.microsoft.com/office/drawing/2014/main" id="{181BB24A-7492-F64B-B1EB-00E2B2D7AD82}"/>
              </a:ext>
            </a:extLst>
          </p:cNvPr>
          <p:cNvSpPr/>
          <p:nvPr/>
        </p:nvSpPr>
        <p:spPr>
          <a:xfrm>
            <a:off x="2406802" y="6001920"/>
            <a:ext cx="56664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77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38" name="CustomShape 8">
            <a:extLst>
              <a:ext uri="{FF2B5EF4-FFF2-40B4-BE49-F238E27FC236}">
                <a16:creationId xmlns:a16="http://schemas.microsoft.com/office/drawing/2014/main" id="{C557ABE2-2985-8E4F-B030-6E2F81E95ED0}"/>
              </a:ext>
            </a:extLst>
          </p:cNvPr>
          <p:cNvSpPr/>
          <p:nvPr/>
        </p:nvSpPr>
        <p:spPr>
          <a:xfrm flipV="1">
            <a:off x="2690122" y="5194440"/>
            <a:ext cx="168840" cy="807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457200" y="-1699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String Interning Table</a:t>
            </a:r>
          </a:p>
        </p:txBody>
      </p:sp>
      <p:grpSp>
        <p:nvGrpSpPr>
          <p:cNvPr id="233" name="Group 2"/>
          <p:cNvGrpSpPr/>
          <p:nvPr/>
        </p:nvGrpSpPr>
        <p:grpSpPr>
          <a:xfrm>
            <a:off x="334080" y="1166760"/>
            <a:ext cx="2500920" cy="1095840"/>
            <a:chOff x="334080" y="1166760"/>
            <a:chExt cx="2500920" cy="1095840"/>
          </a:xfrm>
        </p:grpSpPr>
        <p:sp>
          <p:nvSpPr>
            <p:cNvPr id="234" name="CustomShape 3"/>
            <p:cNvSpPr/>
            <p:nvPr/>
          </p:nvSpPr>
          <p:spPr>
            <a:xfrm>
              <a:off x="405720" y="1419120"/>
              <a:ext cx="676800" cy="34236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35" name="CustomShape 4"/>
            <p:cNvSpPr/>
            <p:nvPr/>
          </p:nvSpPr>
          <p:spPr>
            <a:xfrm rot="5400000">
              <a:off x="1362600" y="1565280"/>
              <a:ext cx="838800" cy="555480"/>
            </a:xfrm>
            <a:prstGeom prst="trapezoid">
              <a:avLst>
                <a:gd name="adj" fmla="val 25000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36" name="CustomShape 5"/>
            <p:cNvSpPr/>
            <p:nvPr/>
          </p:nvSpPr>
          <p:spPr>
            <a:xfrm>
              <a:off x="1628280" y="1661040"/>
              <a:ext cx="356400" cy="5162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800" b="0" strike="noStrike" spc="-1">
                  <a:solidFill>
                    <a:srgbClr val="000000"/>
                  </a:solidFill>
                  <a:latin typeface="Calibri"/>
                </a:rPr>
                <a:t>+</a:t>
              </a:r>
              <a:endParaRPr lang="en-CA" sz="2800" b="0" strike="noStrike" spc="-1">
                <a:latin typeface="Arial"/>
              </a:endParaRPr>
            </a:p>
          </p:txBody>
        </p:sp>
        <p:sp>
          <p:nvSpPr>
            <p:cNvPr id="237" name="CustomShape 6"/>
            <p:cNvSpPr/>
            <p:nvPr/>
          </p:nvSpPr>
          <p:spPr>
            <a:xfrm>
              <a:off x="2342520" y="1713240"/>
              <a:ext cx="492480" cy="2610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CA" sz="1200" b="1" strike="noStrike" spc="-1">
                  <a:solidFill>
                    <a:srgbClr val="000000"/>
                  </a:solidFill>
                  <a:latin typeface="Calibri"/>
                </a:rPr>
                <a:t>% n</a:t>
              </a:r>
              <a:endParaRPr lang="en-CA" sz="1200" b="0" strike="noStrike" spc="-1">
                <a:latin typeface="Arial"/>
              </a:endParaRPr>
            </a:p>
          </p:txBody>
        </p:sp>
        <p:sp>
          <p:nvSpPr>
            <p:cNvPr id="238" name="CustomShape 7"/>
            <p:cNvSpPr/>
            <p:nvPr/>
          </p:nvSpPr>
          <p:spPr>
            <a:xfrm>
              <a:off x="334080" y="1166760"/>
              <a:ext cx="609480" cy="303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400" b="0" strike="noStrike" spc="-1">
                  <a:solidFill>
                    <a:srgbClr val="000000"/>
                  </a:solidFill>
                  <a:latin typeface="Monaco"/>
                </a:rPr>
                <a:t>hash</a:t>
              </a:r>
              <a:endParaRPr lang="en-CA" sz="1400" b="0" strike="noStrike" spc="-1">
                <a:latin typeface="Arial"/>
              </a:endParaRPr>
            </a:p>
          </p:txBody>
        </p:sp>
        <p:sp>
          <p:nvSpPr>
            <p:cNvPr id="239" name="CustomShape 8"/>
            <p:cNvSpPr/>
            <p:nvPr/>
          </p:nvSpPr>
          <p:spPr>
            <a:xfrm flipV="1">
              <a:off x="1082880" y="1583640"/>
              <a:ext cx="420840" cy="5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40" name="CustomShape 9"/>
            <p:cNvSpPr/>
            <p:nvPr/>
          </p:nvSpPr>
          <p:spPr>
            <a:xfrm flipV="1">
              <a:off x="1082880" y="2078640"/>
              <a:ext cx="420840" cy="5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41" name="CustomShape 10"/>
            <p:cNvSpPr/>
            <p:nvPr/>
          </p:nvSpPr>
          <p:spPr>
            <a:xfrm>
              <a:off x="2059920" y="1843920"/>
              <a:ext cx="2818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chemeClr val="tx1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42" name="CustomShape 11"/>
            <p:cNvSpPr/>
            <p:nvPr/>
          </p:nvSpPr>
          <p:spPr>
            <a:xfrm flipH="1" flipV="1">
              <a:off x="405360" y="1590120"/>
              <a:ext cx="2429280" cy="253440"/>
            </a:xfrm>
            <a:prstGeom prst="bentConnector5">
              <a:avLst>
                <a:gd name="adj1" fmla="val -5921"/>
                <a:gd name="adj2" fmla="val 266460"/>
                <a:gd name="adj3" fmla="val 105921"/>
              </a:avLst>
            </a:prstGeom>
            <a:noFill/>
            <a:ln w="38160">
              <a:solidFill>
                <a:srgbClr val="000000"/>
              </a:solidFill>
              <a:round/>
              <a:tailEnd type="triangle" w="med" len="med"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243" name="CustomShape 12"/>
          <p:cNvSpPr/>
          <p:nvPr/>
        </p:nvSpPr>
        <p:spPr>
          <a:xfrm>
            <a:off x="208080" y="155520"/>
            <a:ext cx="14778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800" b="0" strike="noStrike" spc="-1">
                <a:solidFill>
                  <a:srgbClr val="E4B357"/>
                </a:solidFill>
                <a:latin typeface="Monaco"/>
              </a:rPr>
              <a:t>⟨string⟩</a:t>
            </a:r>
            <a:endParaRPr lang="en-CA" sz="2800" b="0" strike="noStrike" spc="-1">
              <a:latin typeface="Arial"/>
            </a:endParaRPr>
          </a:p>
        </p:txBody>
      </p:sp>
      <p:grpSp>
        <p:nvGrpSpPr>
          <p:cNvPr id="244" name="Group 13"/>
          <p:cNvGrpSpPr/>
          <p:nvPr/>
        </p:nvGrpSpPr>
        <p:grpSpPr>
          <a:xfrm>
            <a:off x="2053440" y="2262600"/>
            <a:ext cx="2708640" cy="3779280"/>
            <a:chOff x="2053440" y="2262600"/>
            <a:chExt cx="2708640" cy="3779280"/>
          </a:xfrm>
        </p:grpSpPr>
        <p:sp>
          <p:nvSpPr>
            <p:cNvPr id="245" name="CustomShape 14"/>
            <p:cNvSpPr/>
            <p:nvPr/>
          </p:nvSpPr>
          <p:spPr>
            <a:xfrm>
              <a:off x="2616120" y="22626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6" name="CustomShape 15"/>
            <p:cNvSpPr/>
            <p:nvPr/>
          </p:nvSpPr>
          <p:spPr>
            <a:xfrm>
              <a:off x="2616120" y="27338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7" name="CustomShape 16"/>
            <p:cNvSpPr/>
            <p:nvPr/>
          </p:nvSpPr>
          <p:spPr>
            <a:xfrm>
              <a:off x="2616120" y="32036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8" name="CustomShape 17"/>
            <p:cNvSpPr/>
            <p:nvPr/>
          </p:nvSpPr>
          <p:spPr>
            <a:xfrm>
              <a:off x="2616120" y="36734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9" name="CustomShape 18"/>
            <p:cNvSpPr/>
            <p:nvPr/>
          </p:nvSpPr>
          <p:spPr>
            <a:xfrm>
              <a:off x="2616120" y="414324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0" name="CustomShape 19"/>
            <p:cNvSpPr/>
            <p:nvPr/>
          </p:nvSpPr>
          <p:spPr>
            <a:xfrm>
              <a:off x="2616120" y="46134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1" name="CustomShape 20"/>
            <p:cNvSpPr/>
            <p:nvPr/>
          </p:nvSpPr>
          <p:spPr>
            <a:xfrm>
              <a:off x="2616120" y="50832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2" name="CustomShape 21"/>
            <p:cNvSpPr/>
            <p:nvPr/>
          </p:nvSpPr>
          <p:spPr>
            <a:xfrm>
              <a:off x="2616120" y="5553000"/>
              <a:ext cx="2145960" cy="469440"/>
            </a:xfrm>
            <a:prstGeom prst="rect">
              <a:avLst/>
            </a:prstGeom>
            <a:solidFill>
              <a:srgbClr val="ADA387"/>
            </a:solidFill>
            <a:ln>
              <a:solidFill>
                <a:schemeClr val="bg2">
                  <a:lumMod val="25000"/>
                </a:schemeClr>
              </a:solidFill>
              <a:round/>
            </a:ln>
            <a:effectLst>
              <a:outerShdw blurRad="4000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3" name="CustomShape 22"/>
            <p:cNvSpPr/>
            <p:nvPr/>
          </p:nvSpPr>
          <p:spPr>
            <a:xfrm>
              <a:off x="2053440" y="558576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00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254" name="CustomShape 23"/>
            <p:cNvSpPr/>
            <p:nvPr/>
          </p:nvSpPr>
          <p:spPr>
            <a:xfrm>
              <a:off x="2053440" y="509148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01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255" name="CustomShape 24"/>
            <p:cNvSpPr/>
            <p:nvPr/>
          </p:nvSpPr>
          <p:spPr>
            <a:xfrm>
              <a:off x="2053440" y="4613400"/>
              <a:ext cx="56664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02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256" name="CustomShape 25"/>
            <p:cNvSpPr/>
            <p:nvPr/>
          </p:nvSpPr>
          <p:spPr>
            <a:xfrm>
              <a:off x="2242440" y="2313360"/>
              <a:ext cx="373320" cy="4561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n</a:t>
              </a:r>
              <a:endParaRPr lang="en-CA" sz="2400" b="0" strike="noStrike" spc="-1">
                <a:latin typeface="Arial"/>
              </a:endParaRPr>
            </a:p>
          </p:txBody>
        </p:sp>
        <p:sp>
          <p:nvSpPr>
            <p:cNvPr id="257" name="CustomShape 26"/>
            <p:cNvSpPr/>
            <p:nvPr/>
          </p:nvSpPr>
          <p:spPr>
            <a:xfrm rot="16200000">
              <a:off x="1961640" y="3445920"/>
              <a:ext cx="668520" cy="455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400" b="0" strike="noStrike" spc="-1">
                  <a:solidFill>
                    <a:srgbClr val="000000"/>
                  </a:solidFill>
                  <a:latin typeface="Monaco"/>
                </a:rPr>
                <a:t>. . .</a:t>
              </a:r>
              <a:endParaRPr lang="en-CA" sz="2400" b="0" strike="noStrike" spc="-1">
                <a:latin typeface="Arial"/>
              </a:endParaRPr>
            </a:p>
          </p:txBody>
        </p:sp>
      </p:grpSp>
      <p:sp>
        <p:nvSpPr>
          <p:cNvPr id="258" name="CustomShape 27"/>
          <p:cNvSpPr/>
          <p:nvPr/>
        </p:nvSpPr>
        <p:spPr>
          <a:xfrm rot="16200000" flipH="1">
            <a:off x="606240" y="1899000"/>
            <a:ext cx="2146680" cy="1871640"/>
          </a:xfrm>
          <a:prstGeom prst="bentConnector2">
            <a:avLst/>
          </a:prstGeom>
          <a:ln w="12700"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sp>
        <p:nvSpPr>
          <p:cNvPr id="259" name="CustomShape 28"/>
          <p:cNvSpPr/>
          <p:nvPr/>
        </p:nvSpPr>
        <p:spPr>
          <a:xfrm>
            <a:off x="2745360" y="3673440"/>
            <a:ext cx="18421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0" strike="noStrike" spc="-1">
                <a:solidFill>
                  <a:srgbClr val="000000"/>
                </a:solidFill>
                <a:latin typeface="Monaco"/>
              </a:rPr>
              <a:t>000 … 000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60" name="CustomShape 29"/>
          <p:cNvSpPr/>
          <p:nvPr/>
        </p:nvSpPr>
        <p:spPr>
          <a:xfrm>
            <a:off x="5626080" y="4197600"/>
            <a:ext cx="3428640" cy="191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Create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immutable copy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Place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address of immutable copy into the table entry.</a:t>
            </a:r>
            <a:endParaRPr lang="en-CA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CA" sz="2400" b="1" strike="noStrike" spc="-1">
                <a:solidFill>
                  <a:srgbClr val="000000"/>
                </a:solidFill>
                <a:latin typeface="Calibri"/>
              </a:rPr>
              <a:t>Return</a:t>
            </a:r>
            <a:r>
              <a:rPr lang="en-CA" sz="2400" b="0" strike="noStrike" spc="-1">
                <a:solidFill>
                  <a:srgbClr val="000000"/>
                </a:solidFill>
                <a:latin typeface="Calibri"/>
              </a:rPr>
              <a:t> unique ID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261" name="CustomShape 30"/>
          <p:cNvSpPr/>
          <p:nvPr/>
        </p:nvSpPr>
        <p:spPr>
          <a:xfrm flipH="1" flipV="1">
            <a:off x="4589280" y="3854160"/>
            <a:ext cx="1035720" cy="628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head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72ADED-A196-5845-9AE5-34B85369867B}"/>
              </a:ext>
            </a:extLst>
          </p:cNvPr>
          <p:cNvGrpSpPr/>
          <p:nvPr/>
        </p:nvGrpSpPr>
        <p:grpSpPr>
          <a:xfrm>
            <a:off x="4393440" y="1419120"/>
            <a:ext cx="4363200" cy="1501560"/>
            <a:chOff x="4393440" y="1419120"/>
            <a:chExt cx="4363200" cy="1501560"/>
          </a:xfrm>
        </p:grpSpPr>
        <p:sp>
          <p:nvSpPr>
            <p:cNvPr id="262" name="CustomShape 31"/>
            <p:cNvSpPr/>
            <p:nvPr/>
          </p:nvSpPr>
          <p:spPr>
            <a:xfrm>
              <a:off x="5643360" y="1419120"/>
              <a:ext cx="3113280" cy="639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>
                  <a:solidFill>
                    <a:srgbClr val="FF0000"/>
                  </a:solidFill>
                  <a:latin typeface="Calibri"/>
                </a:rPr>
                <a:t>Each one of these entries in the</a:t>
              </a:r>
              <a:endParaRPr lang="en-CA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n-CA" sz="1800" b="0" strike="noStrike" spc="-1">
                  <a:solidFill>
                    <a:srgbClr val="FF0000"/>
                  </a:solidFill>
                  <a:latin typeface="Calibri"/>
                </a:rPr>
                <a:t>table is called a </a:t>
              </a:r>
              <a:r>
                <a:rPr lang="en-CA" sz="1800" b="0" i="1" strike="noStrike" spc="-1">
                  <a:solidFill>
                    <a:srgbClr val="FF0000"/>
                  </a:solidFill>
                  <a:latin typeface="Calibri"/>
                </a:rPr>
                <a:t>bucket</a:t>
              </a:r>
              <a:endParaRPr lang="en-CA" sz="1800" b="0" strike="noStrike" spc="-1">
                <a:latin typeface="Arial"/>
              </a:endParaRPr>
            </a:p>
          </p:txBody>
        </p:sp>
        <p:sp>
          <p:nvSpPr>
            <p:cNvPr id="263" name="CustomShape 32"/>
            <p:cNvSpPr/>
            <p:nvPr/>
          </p:nvSpPr>
          <p:spPr>
            <a:xfrm flipH="1">
              <a:off x="4393440" y="1742040"/>
              <a:ext cx="1231560" cy="1178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EBAF1D0-CB8B-BE4B-A853-F15EC2364982}"/>
              </a:ext>
            </a:extLst>
          </p:cNvPr>
          <p:cNvGrpSpPr/>
          <p:nvPr/>
        </p:nvGrpSpPr>
        <p:grpSpPr>
          <a:xfrm>
            <a:off x="-53598" y="4028813"/>
            <a:ext cx="2797157" cy="1208711"/>
            <a:chOff x="-53598" y="4028813"/>
            <a:chExt cx="2797157" cy="1208711"/>
          </a:xfrm>
        </p:grpSpPr>
        <p:sp>
          <p:nvSpPr>
            <p:cNvPr id="34" name="CustomShape 31">
              <a:extLst>
                <a:ext uri="{FF2B5EF4-FFF2-40B4-BE49-F238E27FC236}">
                  <a16:creationId xmlns:a16="http://schemas.microsoft.com/office/drawing/2014/main" id="{DC253754-5B01-0048-A16D-6CF461F4DAE6}"/>
                </a:ext>
              </a:extLst>
            </p:cNvPr>
            <p:cNvSpPr/>
            <p:nvPr/>
          </p:nvSpPr>
          <p:spPr>
            <a:xfrm>
              <a:off x="-53598" y="4592647"/>
              <a:ext cx="2267842" cy="64487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FF0000"/>
                  </a:solidFill>
                  <a:latin typeface="Calibri"/>
                </a:rPr>
                <a:t>No string has ever</a:t>
              </a:r>
            </a:p>
            <a:p>
              <a:pPr>
                <a:lnSpc>
                  <a:spcPct val="100000"/>
                </a:lnSpc>
              </a:pPr>
              <a:r>
                <a:rPr lang="en-CA" spc="-1" dirty="0">
                  <a:solidFill>
                    <a:srgbClr val="FF0000"/>
                  </a:solidFill>
                  <a:latin typeface="Calibri"/>
                </a:rPr>
                <a:t>mapped to this </a:t>
              </a:r>
              <a:r>
                <a:rPr lang="en-CA" sz="1800" b="0" i="1" strike="noStrike" spc="-1" dirty="0">
                  <a:solidFill>
                    <a:srgbClr val="FF0000"/>
                  </a:solidFill>
                  <a:latin typeface="Calibri"/>
                </a:rPr>
                <a:t>bucket</a:t>
              </a:r>
              <a:endParaRPr lang="en-CA" sz="1800" b="0" strike="noStrike" spc="-1" dirty="0">
                <a:latin typeface="Arial"/>
              </a:endParaRPr>
            </a:p>
          </p:txBody>
        </p:sp>
        <p:sp>
          <p:nvSpPr>
            <p:cNvPr id="35" name="CustomShape 32">
              <a:extLst>
                <a:ext uri="{FF2B5EF4-FFF2-40B4-BE49-F238E27FC236}">
                  <a16:creationId xmlns:a16="http://schemas.microsoft.com/office/drawing/2014/main" id="{F6E7BEF2-CC66-6C4A-9E30-2369A52F7E23}"/>
                </a:ext>
              </a:extLst>
            </p:cNvPr>
            <p:cNvSpPr/>
            <p:nvPr/>
          </p:nvSpPr>
          <p:spPr>
            <a:xfrm flipV="1">
              <a:off x="943558" y="4028813"/>
              <a:ext cx="1800001" cy="645914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9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4937</TotalTime>
  <Words>602</Words>
  <Application>Microsoft Macintosh PowerPoint</Application>
  <PresentationFormat>On-screen Show (4:3)</PresentationFormat>
  <Paragraphs>198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Consolas</vt:lpstr>
      <vt:lpstr>Monaco</vt:lpstr>
      <vt:lpstr>Symbol</vt:lpstr>
      <vt:lpstr>Times New Roman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Alberta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Lab_Interning: String Interning Implementation</dc:title>
  <dc:subject/>
  <dc:creator>Jose Nelson Amaral</dc:creator>
  <dc:description/>
  <cp:lastModifiedBy>Jose Amaral</cp:lastModifiedBy>
  <cp:revision>40</cp:revision>
  <dcterms:created xsi:type="dcterms:W3CDTF">2014-11-04T02:24:28Z</dcterms:created>
  <dcterms:modified xsi:type="dcterms:W3CDTF">2019-11-19T15:48:33Z</dcterms:modified>
  <dc:language>en-CA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University of Alberta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16</vt:i4>
  </property>
</Properties>
</file>