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_rels/notesSlide44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1.xml.rels" ContentType="application/vnd.openxmlformats-package.relationship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4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28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2.xml" ContentType="application/vnd.openxmlformats-officedocument.presentationml.slide+xml"/>
  <Override PartName="/ppt/slides/slide44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6.xml" ContentType="application/vnd.openxmlformats-officedocument.presentationml.slide+xml"/>
  <Override PartName="/ppt/slides/slide41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24384000" cy="13716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CA" sz="2400" spc="-1" strike="noStrike">
                <a:solidFill>
                  <a:srgbClr val="5e5e5e"/>
                </a:solidFill>
                <a:latin typeface="Helvetica Neue"/>
              </a:rPr>
              <a:t>Click to move the slide</a:t>
            </a: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dt" idx="8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ftr" idx="9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sldNum" idx="10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CA0CF67-10D1-4225-A46F-894798BEC4CA}" type="slidenum"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11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FAF018-B90D-4886-A3CD-C36A33BB2176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12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F7C2E6-1CE7-4A2B-AFA9-D36FB0AEBFAA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13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BD489B5-6201-4383-BC5A-61C9CEB353E6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14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8AE8F7-0F46-4C14-A9F2-713348F333F4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15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66AACC-116E-48B6-B442-09F67378CE07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16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D08D84-F5D2-42D4-B3B7-A4BC6FBD6856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17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5E747D-2396-4AE3-8778-CCEE3667601E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18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07A1D74-FCA7-4587-85E0-D15C4006C171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19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55BA84A-984D-42F6-A3ED-B3058E4055B3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Num" idx="20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F5958F-624A-4745-8160-043EC26B2185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sldNum" idx="21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982BAD-A807-4EB9-8BE1-226B3783DD40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8920" cy="323964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1800" cy="378036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22"/>
          </p:nvPr>
        </p:nvSpPr>
        <p:spPr>
          <a:xfrm>
            <a:off x="4143600" y="9119520"/>
            <a:ext cx="3169440" cy="4813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5e5e5e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2C9C668-491E-46BA-9B89-B6FA038A9212}" type="slidenum">
              <a:rPr b="0" lang="en-CA" sz="2400" spc="-1" strike="noStrike">
                <a:solidFill>
                  <a:srgbClr val="5e5e5e"/>
                </a:solidFill>
                <a:latin typeface="+mn-lt"/>
                <a:ea typeface="+mn-ea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115A3E-B14E-4FF9-9F20-D51AEA24A2C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9742D9-6B8F-497C-824B-479A5CB804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0A74B6-723C-4660-B274-FF18F86D6A5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A0A40B-9D87-463B-8086-519E27845D3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D35C027-5EC6-4520-ADF1-32BBC6FD5608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5C68F26-CD0F-46BA-96AA-46F7C05C132E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FAA36EB-80F8-4AA5-9CA4-F58A238236A7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C70C78A-FF6B-4632-A72A-025CB450AC49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523F813-DFD7-491F-9CCB-16313B306F8E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219320" y="549360"/>
            <a:ext cx="21945240" cy="105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FB52BE2-3D7C-4FD9-A50F-0EA101EF6751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45CCB52-6478-458B-AA46-605BB09D76AE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81C267-139E-47DF-8F8E-90DF376E77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8E42472-D75A-4A7C-A335-F14313765CEA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AED276B-6A00-4024-8B71-962C8A3E7C59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8EF9A40-9FAB-412B-87F0-0C0094E05E06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A19DE35-9B2F-43E1-B20D-C31B4BE58B40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2A462C2-D928-450B-848A-CD70572CFFCF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39B91F7-138B-4F83-A076-26633E425E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9C048A2C-1C1E-4926-BD49-DDB0ACEB0C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0DE0323-CC5E-4A0C-8203-7707392B5F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CA2B78E-2862-4429-84D3-CD46DBDAC2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E9417EAB-A11F-48F9-89B6-BFAE822D3C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C06019-04CF-48A3-9EDF-875556FF8F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1219320" y="549360"/>
            <a:ext cx="21945240" cy="105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4F8CDC1-DDD4-4C11-81A5-6BCD1B83C5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D860E247-F550-4D2E-8396-E6E12CECD7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E53986A-187E-4C75-B7A4-6145F1DB90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4632532A-BD68-4933-91E1-E07D121C58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D1BA8EF2-9923-40A9-872B-3008AD2AB61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C4B5E37-EE19-4D00-8885-DA120821A41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91696D4E-817E-4FB4-8987-DB0C2442BB7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CE6DEE-325C-46FE-BF82-1FC842DCD2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8895B5-8B83-40A9-A45A-983B266E3DD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19320" y="549360"/>
            <a:ext cx="21945240" cy="105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3425CC-DA66-4596-9FF4-0A5D211628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0A44CA-4C51-4E60-B269-6E75C58C29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D4ED9F-D59E-45A2-9E19-0788844666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24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64051E-F9D3-476A-B83A-0D03E41A84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28800" y="4260960"/>
            <a:ext cx="20725920" cy="293976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 indent="0">
              <a:buNone/>
            </a:pPr>
            <a:r>
              <a:rPr b="0" lang="en-CA" sz="8500" spc="-1" strike="noStrike">
                <a:solidFill>
                  <a:srgbClr val="5e5e5e"/>
                </a:solidFill>
                <a:latin typeface="Helvetica Neue"/>
              </a:rPr>
              <a:t>Click to edit the title text format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1219320" y="12712680"/>
            <a:ext cx="5689080" cy="72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8331120" y="12712680"/>
            <a:ext cx="7721280" cy="72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17475120" y="12712680"/>
            <a:ext cx="5689080" cy="7297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1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CEC70A-DBEF-48A8-8BC2-367482808D1D}" type="slidenum">
              <a:rPr b="0" lang="en-CA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&lt;number&gt;</a:t>
            </a:fld>
            <a:endParaRPr b="0" lang="en-CA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Click to edit the outline text format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Second Outline Level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Third Outline Level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Fourth Outline Level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Helvetica Neue"/>
              </a:rPr>
              <a:t>Fifth Outline Level</a:t>
            </a:r>
            <a:endParaRPr b="0" lang="en-CA" sz="20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Helvetica Neue"/>
              </a:rPr>
              <a:t>Sixth Outline Level</a:t>
            </a:r>
            <a:endParaRPr b="0" lang="en-CA" sz="20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Helvetica Neue"/>
              </a:rPr>
              <a:t>Seventh Outline Level</a:t>
            </a:r>
            <a:endParaRPr b="0" lang="en-CA" sz="20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Title Text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4"/>
          </p:nvPr>
        </p:nvSpPr>
        <p:spPr>
          <a:xfrm>
            <a:off x="22660200" y="12835800"/>
            <a:ext cx="504000" cy="48348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24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38D8E02-183C-4F52-ADC6-96EDC58A78F7}" type="slidenum">
              <a:rPr b="0" lang="en-CA" sz="24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CA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Click to edit the outline text format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Second Outline Level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Third Outline Level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Fourth Outline Level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Helvetica Neue"/>
              </a:rPr>
              <a:t>Fifth Outline Level</a:t>
            </a:r>
            <a:endParaRPr b="0" lang="en-CA" sz="20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Helvetica Neue"/>
              </a:rPr>
              <a:t>Sixth Outline Level</a:t>
            </a:r>
            <a:endParaRPr b="0" lang="en-CA" sz="20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Helvetica Neue"/>
              </a:rPr>
              <a:t>Seventh Outline Level</a:t>
            </a:r>
            <a:endParaRPr b="0" lang="en-CA" sz="20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rmAutofit/>
          </a:bodyPr>
          <a:p>
            <a:pPr indent="0">
              <a:buNone/>
            </a:pPr>
            <a:r>
              <a:rPr b="0" lang="en-CA" sz="8500" spc="-1" strike="noStrike">
                <a:solidFill>
                  <a:srgbClr val="5e5e5e"/>
                </a:solidFill>
                <a:latin typeface="Helvetica Neue"/>
              </a:rPr>
              <a:t>Click to edit the title text format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dt" idx="5"/>
          </p:nvPr>
        </p:nvSpPr>
        <p:spPr>
          <a:xfrm>
            <a:off x="1219320" y="12712680"/>
            <a:ext cx="5689080" cy="72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ftr" idx="6"/>
          </p:nvPr>
        </p:nvSpPr>
        <p:spPr>
          <a:xfrm>
            <a:off x="8331120" y="12712680"/>
            <a:ext cx="7721280" cy="72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sldNum" idx="7"/>
          </p:nvPr>
        </p:nvSpPr>
        <p:spPr>
          <a:xfrm>
            <a:off x="17475120" y="12712680"/>
            <a:ext cx="5689080" cy="72972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A" sz="1800" spc="-1" strike="noStrike">
                <a:solidFill>
                  <a:srgbClr val="000000"/>
                </a:solidFill>
                <a:latin typeface="Helvetica Neue"/>
                <a:ea typeface="Helvetica Neu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0A28C9-D3F5-4C18-84AD-32AC533B486E}" type="slidenum">
              <a:rPr b="0" lang="en-CA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&lt;number&gt;</a:t>
            </a:fld>
            <a:endParaRPr b="0" lang="en-CA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Click to edit the outline text format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Second Outline Level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Third Outline Level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800" spc="-1" strike="noStrike">
                <a:solidFill>
                  <a:srgbClr val="000000"/>
                </a:solidFill>
                <a:latin typeface="Helvetica Neue"/>
              </a:rPr>
              <a:t>Fourth Outline Level</a:t>
            </a:r>
            <a:endParaRPr b="0" lang="en-CA" sz="48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Helvetica Neue"/>
              </a:rPr>
              <a:t>Fifth Outline Level</a:t>
            </a:r>
            <a:endParaRPr b="0" lang="en-CA" sz="20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Helvetica Neue"/>
              </a:rPr>
              <a:t>Sixth Outline Level</a:t>
            </a:r>
            <a:endParaRPr b="0" lang="en-CA" sz="20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Helvetica Neue"/>
              </a:rPr>
              <a:t>Seventh Outline Level</a:t>
            </a:r>
            <a:endParaRPr b="0" lang="en-CA" sz="20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s://github.com/michaeljclark/riscv-disassembler" TargetMode="Externa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9.xml"/><Relationship Id="rId5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828800" y="4260960"/>
            <a:ext cx="20725920" cy="293976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Lab #6: Dead Code Elimination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9659520" y="2111040"/>
            <a:ext cx="5064480" cy="15620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t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CA" sz="4800" spc="-1" strike="noStrike">
                <a:solidFill>
                  <a:srgbClr val="888888"/>
                </a:solidFill>
                <a:latin typeface="Helvetica Neue"/>
                <a:ea typeface="Helvetica Neue"/>
              </a:rPr>
              <a:t>CMPUT 229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2"/>
          <p:cNvSpPr/>
          <p:nvPr/>
        </p:nvSpPr>
        <p:spPr>
          <a:xfrm>
            <a:off x="465120" y="2558520"/>
            <a:ext cx="11180880" cy="5366160"/>
          </a:xfrm>
          <a:prstGeom prst="rect">
            <a:avLst/>
          </a:prstGeom>
          <a:noFill/>
          <a:ln w="508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find_dead_code: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for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each block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cfg.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blocks: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current_live_out = 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live_out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   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for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each instruction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block (iterate from end to start):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if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instruction is already marked as dead: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           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continue to next instruction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       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     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new_live_in = instruction.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gen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∪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(current_live_out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-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kill)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       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    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if 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instruction.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kill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if 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instruction.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kill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not in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 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current_live_out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or 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zero_register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instruction.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kill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     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mark instruction as dead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current_live_out = new_live_in 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seudo Code for Dead Code Identification (Instruction-Level Liveness Analysis)"/>
          <p:cNvSpPr/>
          <p:nvPr/>
        </p:nvSpPr>
        <p:spPr>
          <a:xfrm>
            <a:off x="5040360" y="993240"/>
            <a:ext cx="16096320" cy="669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32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Pseudo Code for Dead Code Identification (Instruction-Level Liveness Analysis)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ctangle 1"/>
          <p:cNvSpPr/>
          <p:nvPr/>
        </p:nvSpPr>
        <p:spPr>
          <a:xfrm>
            <a:off x="11887200" y="2365920"/>
            <a:ext cx="11742480" cy="8983080"/>
          </a:xfrm>
          <a:prstGeom prst="rect">
            <a:avLst/>
          </a:prstGeom>
          <a:solidFill>
            <a:srgbClr val="f9f2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tIns="0" bIns="11412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The algorithm initializes </a:t>
            </a:r>
            <a:r>
              <a:rPr b="0" lang="en-US" sz="3200" spc="-1" strike="noStrike">
                <a:solidFill>
                  <a:srgbClr val="222222"/>
                </a:solidFill>
                <a:latin typeface="Courier New"/>
                <a:ea typeface="Helvetica Neue"/>
              </a:rPr>
              <a:t>current_live_out</a:t>
            </a: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 with the block's </a:t>
            </a:r>
            <a:r>
              <a:rPr b="0" lang="en-US" sz="3200" spc="-1" strike="noStrike">
                <a:solidFill>
                  <a:srgbClr val="222222"/>
                </a:solidFill>
                <a:latin typeface="Courier New"/>
                <a:ea typeface="Helvetica Neue"/>
              </a:rPr>
              <a:t>live_out</a:t>
            </a: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 set. 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It then walks through each instruction in reverse. For each instruction: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6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3d4a43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If it's already marked dead, skip it.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3d4a43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Compute </a:t>
            </a:r>
            <a:r>
              <a:rPr b="0" lang="en-US" sz="3200" spc="-1" strike="noStrike">
                <a:solidFill>
                  <a:srgbClr val="222222"/>
                </a:solidFill>
                <a:latin typeface="Courier New"/>
                <a:ea typeface="Helvetica Neue"/>
              </a:rPr>
              <a:t>live_in = gen ∪ (live_out - kill)</a:t>
            </a: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3d4a43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If it defines a register that isn't live out (and isn't </a:t>
            </a:r>
            <a:r>
              <a:rPr b="0" lang="en-US" sz="3200" spc="-1" strike="noStrike">
                <a:solidFill>
                  <a:srgbClr val="222222"/>
                </a:solidFill>
                <a:latin typeface="Courier New"/>
                <a:ea typeface="Helvetica Neue"/>
              </a:rPr>
              <a:t>zero</a:t>
            </a: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), mark it as dead.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3d4a43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Update </a:t>
            </a:r>
            <a:r>
              <a:rPr b="0" lang="en-US" sz="3200" spc="-1" strike="noStrike">
                <a:solidFill>
                  <a:srgbClr val="222222"/>
                </a:solidFill>
                <a:latin typeface="Courier New"/>
                <a:ea typeface="Helvetica Neue"/>
              </a:rPr>
              <a:t>current_live_out</a:t>
            </a:r>
            <a:r>
              <a:rPr b="0" lang="en-US" sz="3600" spc="-1" strike="noStrike">
                <a:solidFill>
                  <a:srgbClr val="3d4a43"/>
                </a:solidFill>
                <a:latin typeface="DinWeb"/>
                <a:ea typeface="Helvetica Neue"/>
              </a:rPr>
              <a:t> to reflect the new liveness state.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828800" y="4260960"/>
            <a:ext cx="20725920" cy="293976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Data Structures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6907320" y="2175120"/>
            <a:ext cx="10569240" cy="15620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t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CA" sz="4800" spc="-1" strike="noStrike">
                <a:solidFill>
                  <a:srgbClr val="888888"/>
                </a:solidFill>
                <a:latin typeface="Helvetica Neue"/>
                <a:ea typeface="Helvetica Neue"/>
              </a:rPr>
              <a:t>Lab #6: Dead Code Elimination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978480" y="630360"/>
            <a:ext cx="22779360" cy="1265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genArray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pic>
        <p:nvPicPr>
          <p:cNvPr id="160" name="Picture 4" descr=""/>
          <p:cNvPicPr/>
          <p:nvPr/>
        </p:nvPicPr>
        <p:blipFill>
          <a:blip r:embed="rId1"/>
          <a:stretch/>
        </p:blipFill>
        <p:spPr>
          <a:xfrm>
            <a:off x="10314000" y="3848040"/>
            <a:ext cx="13726800" cy="6812280"/>
          </a:xfrm>
          <a:prstGeom prst="rect">
            <a:avLst/>
          </a:prstGeom>
          <a:ln w="0">
            <a:noFill/>
          </a:ln>
        </p:spPr>
      </p:pic>
      <p:sp>
        <p:nvSpPr>
          <p:cNvPr id="161" name="TextBox 2"/>
          <p:cNvSpPr/>
          <p:nvPr/>
        </p:nvSpPr>
        <p:spPr>
          <a:xfrm>
            <a:off x="342720" y="3830760"/>
            <a:ext cx="9662400" cy="7413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 marL="457200" indent="-457200">
              <a:lnSpc>
                <a:spcPct val="100000"/>
              </a:lnSpc>
              <a:buClr>
                <a:srgbClr val="5e5e5e"/>
              </a:buClr>
              <a:buFont typeface="Arial"/>
              <a:buChar char="•"/>
            </a:pPr>
            <a:r>
              <a:rPr b="0" lang="en-CA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Imagine some RISC-V Assembly function with basic blocks B0, B3, B10, B12. Then consider the genArray for foo, an array of words, where each word-entry corresponds to a block in the CFG for foo and each such word is a bitvector which represents the gen-set for that block.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CA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Every bit that is set (i.e. the bits that are 1) represents the registers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that are generated or defined within a block before any of them are killed by another instruction in the same block.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Example: if bit 23 is set in the third element of the genArray, that means register x23 is part of the genset for the 3</a:t>
            </a:r>
            <a:r>
              <a:rPr b="0" lang="en-US" sz="3200" spc="-1" strike="noStrike" baseline="30000">
                <a:solidFill>
                  <a:srgbClr val="5e5e5e"/>
                </a:solidFill>
                <a:latin typeface="Helvetica Neue"/>
                <a:ea typeface="Helvetica Neue"/>
              </a:rPr>
              <a:t>rd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block (B10 in the picture)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killArray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63" name="TextBox 2"/>
          <p:cNvSpPr/>
          <p:nvPr/>
        </p:nvSpPr>
        <p:spPr>
          <a:xfrm>
            <a:off x="982440" y="3240000"/>
            <a:ext cx="22418640" cy="3759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An array of words representing the kill sets for each basic block in the input function's CFG.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Each word is a bit vector where each bit corresponds to a register that is killed (overwritten or redefined) in that block.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Ends with a sentinel value of -1 (0xFFFFFFFF).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liveInArray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65" name="TextBox 2"/>
          <p:cNvSpPr/>
          <p:nvPr/>
        </p:nvSpPr>
        <p:spPr>
          <a:xfrm>
            <a:off x="981360" y="3372840"/>
            <a:ext cx="22418640" cy="436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An array of words representing the live-in sets for each basic block in the input function's CFG.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Each word is a bit vector where each bit corresponds to a register that is in the live-in of a given block.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Ends with a sentinel value of -1 (0xFFFFFFFF).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liveOutArray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67" name="TextBox 2"/>
          <p:cNvSpPr/>
          <p:nvPr/>
        </p:nvSpPr>
        <p:spPr>
          <a:xfrm>
            <a:off x="982440" y="3600000"/>
            <a:ext cx="22418640" cy="4367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An array of words representing the live-out sets for each basic block in the input function's CFG.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Each word is a bit vector where each bit corresponds to a register that is in the live-out of a given block.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Ends with a sentinel value of -1 (0xFFFFFFFF).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deadCodeArray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69" name="TextBox 2"/>
          <p:cNvSpPr/>
          <p:nvPr/>
        </p:nvSpPr>
        <p:spPr>
          <a:xfrm>
            <a:off x="734760" y="3592440"/>
            <a:ext cx="13190400" cy="5587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An array of bytes representing the dead code status of each instruction in the input function.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Each byte corresponds directly to an instruction. 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If the instruction is identified as dead code, its corresponding byte will be 1; if it is not dead code, the byte will be 0.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5" descr=""/>
          <p:cNvPicPr/>
          <p:nvPr/>
        </p:nvPicPr>
        <p:blipFill>
          <a:blip r:embed="rId1"/>
          <a:stretch/>
        </p:blipFill>
        <p:spPr>
          <a:xfrm>
            <a:off x="15541560" y="2835360"/>
            <a:ext cx="7824960" cy="9530640"/>
          </a:xfrm>
          <a:prstGeom prst="rect">
            <a:avLst/>
          </a:prstGeom>
          <a:ln w="0">
            <a:noFill/>
          </a:ln>
        </p:spPr>
      </p:pic>
      <p:sp>
        <p:nvSpPr>
          <p:cNvPr id="171" name="TextBox 6"/>
          <p:cNvSpPr/>
          <p:nvPr/>
        </p:nvSpPr>
        <p:spPr>
          <a:xfrm>
            <a:off x="11586600" y="12340440"/>
            <a:ext cx="12796920" cy="832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CA" sz="2400" spc="-1" strike="noStrike">
                <a:solidFill>
                  <a:schemeClr val="accent5">
                    <a:lumMod val="50000"/>
                  </a:schemeClr>
                </a:solidFill>
                <a:latin typeface="Helvetica Neue"/>
                <a:ea typeface="Helvetica Neue"/>
              </a:rPr>
              <a:t>Example may not be representative of an actual function with dead code, only for illustration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workList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73" name="TextBox 6"/>
          <p:cNvSpPr/>
          <p:nvPr/>
        </p:nvSpPr>
        <p:spPr>
          <a:xfrm>
            <a:off x="876240" y="3049560"/>
            <a:ext cx="23107320" cy="85014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worklist: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The workList is a circular queue used to manage a list of items to be processed. It operates with a fixed size and maintains two indices: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</a:t>
            </a: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- workListHeadIndex: Points to the position in the list where the next item will be removed.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</a:t>
            </a: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- workListTailIndex: Points to the position in the list where the next item will be added.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</a:t>
            </a: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The workList uses an array where: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</a:t>
            </a: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- An entry of -1 (0xFF) indicates an empty slot.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</a:t>
            </a: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- When the list is full, adding a new item will result in an error if there is no space.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</a:t>
            </a: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- When the list is empty, removing an item will return an error if there are no items to remove.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The workList is implemented as a circular queue, meaning that when the tail index reaches the end of the array, it wraps around to the beginning, and similarly for the head index.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workList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75" name="TextBox 6"/>
          <p:cNvSpPr/>
          <p:nvPr/>
        </p:nvSpPr>
        <p:spPr>
          <a:xfrm>
            <a:off x="876240" y="3049560"/>
            <a:ext cx="23107320" cy="4554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Picture 2" descr="Generated image"/>
          <p:cNvPicPr/>
          <p:nvPr/>
        </p:nvPicPr>
        <p:blipFill>
          <a:blip r:embed="rId1"/>
          <a:stretch/>
        </p:blipFill>
        <p:spPr>
          <a:xfrm>
            <a:off x="7315200" y="3049560"/>
            <a:ext cx="9753120" cy="9753120"/>
          </a:xfrm>
          <a:prstGeom prst="rect">
            <a:avLst/>
          </a:prstGeom>
          <a:ln w="0">
            <a:noFill/>
          </a:ln>
        </p:spPr>
      </p:pic>
      <p:cxnSp>
        <p:nvCxnSpPr>
          <p:cNvPr id="177" name="Straight Arrow Connector 3"/>
          <p:cNvCxnSpPr/>
          <p:nvPr/>
        </p:nvCxnSpPr>
        <p:spPr>
          <a:xfrm>
            <a:off x="15887520" y="7600680"/>
            <a:ext cx="360" cy="1715040"/>
          </a:xfrm>
          <a:prstGeom prst="straightConnector1">
            <a:avLst/>
          </a:prstGeom>
          <a:ln w="2540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178" name="Straight Arrow Connector 7"/>
          <p:cNvCxnSpPr/>
          <p:nvPr/>
        </p:nvCxnSpPr>
        <p:spPr>
          <a:xfrm flipV="1">
            <a:off x="15887520" y="7600680"/>
            <a:ext cx="360" cy="1715040"/>
          </a:xfrm>
          <a:prstGeom prst="straightConnector1">
            <a:avLst/>
          </a:prstGeom>
          <a:ln>
            <a:solidFill>
              <a:srgbClr val="5e5e5e">
                <a:lumMod val="50000"/>
              </a:srgbClr>
            </a:solidFill>
            <a:round/>
            <a:tailEnd len="med" type="triangle" w="med"/>
          </a:ln>
        </p:spPr>
      </p:cxnSp>
      <p:cxnSp>
        <p:nvCxnSpPr>
          <p:cNvPr id="179" name="Straight Connector 12"/>
          <p:cNvCxnSpPr/>
          <p:nvPr/>
        </p:nvCxnSpPr>
        <p:spPr>
          <a:xfrm>
            <a:off x="16363800" y="5752800"/>
            <a:ext cx="360" cy="1836360"/>
          </a:xfrm>
          <a:prstGeom prst="straightConnector1">
            <a:avLst/>
          </a:prstGeom>
          <a:ln>
            <a:solidFill>
              <a:srgbClr val="d5d5d5">
                <a:lumMod val="10000"/>
              </a:srgb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Example of a Function with Dead Code"/>
          <p:cNvSpPr/>
          <p:nvPr/>
        </p:nvSpPr>
        <p:spPr>
          <a:xfrm>
            <a:off x="506520" y="721800"/>
            <a:ext cx="23877000" cy="913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CA" sz="48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What is Dead Code?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3"/>
          <p:cNvSpPr/>
          <p:nvPr/>
        </p:nvSpPr>
        <p:spPr>
          <a:xfrm>
            <a:off x="741240" y="2860560"/>
            <a:ext cx="23254920" cy="1198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3600" spc="-1" strike="noStrike" u="sng">
                <a:solidFill>
                  <a:srgbClr val="5e5e5e"/>
                </a:solidFill>
                <a:uFillTx/>
                <a:latin typeface="Helvetica Neue"/>
                <a:ea typeface="Helvetica Neue"/>
              </a:rPr>
              <a:t>Dead Code</a:t>
            </a:r>
            <a:r>
              <a:rPr b="1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</a:t>
            </a:r>
            <a:r>
              <a:rPr b="0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refers to any line or block of code that is either </a:t>
            </a:r>
            <a:r>
              <a:rPr b="0" i="1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unreachable</a:t>
            </a:r>
            <a:r>
              <a:rPr b="0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(no execution path leads to that code) or it is </a:t>
            </a:r>
            <a:r>
              <a:rPr b="0" i="1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redundant</a:t>
            </a:r>
            <a:r>
              <a:rPr b="0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i.e. if it is executed the code has no visible effect on the output of the program.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7" descr=""/>
          <p:cNvPicPr/>
          <p:nvPr/>
        </p:nvPicPr>
        <p:blipFill>
          <a:blip r:embed="rId1"/>
          <a:stretch/>
        </p:blipFill>
        <p:spPr>
          <a:xfrm>
            <a:off x="7060680" y="4214880"/>
            <a:ext cx="10616400" cy="914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inWorkListArray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81" name="TextBox 3"/>
          <p:cNvSpPr/>
          <p:nvPr/>
        </p:nvSpPr>
        <p:spPr>
          <a:xfrm>
            <a:off x="3152880" y="3787200"/>
            <a:ext cx="18078120" cy="5574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An array of bytes corresponding to each block in the input function's CFG.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Each byte represents whether the block is currently in the worklist.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If the block is in the worklist, the byte will be set to 1; otherwise, it will be set to 0.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Ends with a sentinel value of -1 (0xFF).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828800" y="4260960"/>
            <a:ext cx="20725920" cy="293976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Function Signatures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907320" y="2175120"/>
            <a:ext cx="10569240" cy="15620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t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CA" sz="4800" spc="-1" strike="noStrike">
                <a:solidFill>
                  <a:srgbClr val="888888"/>
                </a:solidFill>
                <a:latin typeface="Helvetica Neue"/>
                <a:ea typeface="Helvetica Neue"/>
              </a:rPr>
              <a:t>Lab #6: Dead Code Elimination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deadCodeElimination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85" name="TextBox 4"/>
          <p:cNvSpPr/>
          <p:nvPr/>
        </p:nvSpPr>
        <p:spPr>
          <a:xfrm>
            <a:off x="1085760" y="2835360"/>
            <a:ext cx="23164560" cy="7401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Performs an iterative analysis to remove dead code from the input. This is the main entry point of the solution.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Follow the recommended flow given in the lab description.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Arguments: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a0: Pointer to the instructionsArray.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a1: Pointer to the genArray.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a2: Pointer to the killArray.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a3: Pointer to the liveInArray.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a4: Pointer to the liveOutArray.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a5: Input function's live-out set.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a6: Pointer to the deadCodeArray.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a7: Pointer to the refinedInstructionsArray.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Returns: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None.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getGenKillSets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87" name="TextBox 3"/>
          <p:cNvSpPr/>
          <p:nvPr/>
        </p:nvSpPr>
        <p:spPr>
          <a:xfrm>
            <a:off x="895320" y="2835360"/>
            <a:ext cx="20002320" cy="8863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Processes each basic block to compute GEN and KILL sets for later use.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GEN sets mark registers read before defined in the block.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KILL sets mark registers defined within the block.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Instructions marked dead are skipped.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For each instruction in a block: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- Used registers that have not already been killed are added to GEN.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- Defined registers are added to KILL.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The computed GEN and KILL sets for each block are stored in the provided arrays.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Arguments: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a0: Pointer to the instructionsArray.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a1: Pointer to the deadCodeArray.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a2: Pointer to the genArray.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a3: Pointer to the killArray.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Returns: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None.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getLiveSets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89" name="TextBox 3"/>
          <p:cNvSpPr/>
          <p:nvPr/>
        </p:nvSpPr>
        <p:spPr>
          <a:xfrm>
            <a:off x="895320" y="2835360"/>
            <a:ext cx="20002320" cy="6426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Iteratively computes live-in and live-out sets for each basic block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until they reach a fixed point. Refer to the lab description for details on the algorithm.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The live-in and live-out sets are stored back in the provided arrays.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Arguments: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a0: Pointer to the genArray.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a1: Pointer to the killArray.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a2: Pointer to the liveInArray.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a3: Pointer to the liveOutArray.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a4: Function's live-out set.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Returns: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None.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markDeadCode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91" name="TextBox 3"/>
          <p:cNvSpPr/>
          <p:nvPr/>
        </p:nvSpPr>
        <p:spPr>
          <a:xfrm>
            <a:off x="895320" y="2835360"/>
            <a:ext cx="20745000" cy="5451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Performs dead code identification analysis by iterating backwards through each basic block's instructions.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For each instruction (starting from the block's last instruction), marks each instruction as 0 or 1 (alive or dead) and   returns 1 if dead code marked, 0 otherwise.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Arguments: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a0: Pointer to the instructionsArray.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a1: Pointer to the liveOutArray.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a2: Pointer to the deadCodeArray.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Returns: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a0: Dead code status (1 if dead code found, 0 otherwise).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fixTargets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93" name="TextBox 3"/>
          <p:cNvSpPr/>
          <p:nvPr/>
        </p:nvSpPr>
        <p:spPr>
          <a:xfrm>
            <a:off x="895320" y="2835360"/>
            <a:ext cx="20002320" cy="447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Description: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Adjusts branch and jump instruction targets based on the presence of dead code.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Arguments: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a0: Pointer to the instructionsArray.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a1: Pointer to the deadCodeArray.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Returns: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None.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removeDeadCode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95" name="TextBox 3"/>
          <p:cNvSpPr/>
          <p:nvPr/>
        </p:nvSpPr>
        <p:spPr>
          <a:xfrm>
            <a:off x="895320" y="2835360"/>
            <a:ext cx="20002320" cy="5451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Description: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Removes dead code from the input function by filling the refinedInstructionsArray with only the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instructions marked as not dead in the deadCodeArray.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Arguments: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a0: Pointer to the instructionsArray.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a1: Pointer to the deadCodeArray.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a2: Pointer to the refinedInstructionsArray.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Returns: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None.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decodeInstruction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97" name="TextBox 3"/>
          <p:cNvSpPr/>
          <p:nvPr/>
        </p:nvSpPr>
        <p:spPr>
          <a:xfrm>
            <a:off x="895320" y="2835360"/>
            <a:ext cx="20002320" cy="9839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Description: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Decodes a given instruction to determine its defined and used registers and returns them as bit vectors.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Arguments: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a0: An instruction word.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Returns: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a0: Bit vector of the defined register.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         </a:t>
            </a: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a1: Bit vector of the used registers.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Yu Gothic UI"/>
                <a:ea typeface="Yu Gothic UI"/>
              </a:rPr>
              <a:t>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For this lab, only the following opcodes are relevant: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I-type (load): 0000011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I-type (arithmetic with immediate): 0010011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U-type (load upper immediate): 0110111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S-type (store): 0100011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SB-type (branch): 1100011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R-type (arithmetic): 0110011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Jump instructions are not considered to define or use any registers in this lab.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workList Functions 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99" name="TextBox 3"/>
          <p:cNvSpPr/>
          <p:nvPr/>
        </p:nvSpPr>
        <p:spPr>
          <a:xfrm>
            <a:off x="770040" y="3208680"/>
            <a:ext cx="21079080" cy="3929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initliazeWorkList: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Initializes the head and tail indices of the workList to zero. 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Sets up the workList to be empty and ready for new entries.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Arguments: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None.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Returns: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2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None.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Box 5"/>
          <p:cNvSpPr/>
          <p:nvPr/>
        </p:nvSpPr>
        <p:spPr>
          <a:xfrm>
            <a:off x="11748240" y="3083400"/>
            <a:ext cx="12191760" cy="447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addToWorkList: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Adds an item to the workList. Returns an error if the list is          full.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Arguments: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a0: Item to add to workList.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Returns: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a0: 0 on success, -1 (0xFF) if workList is full.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Box 7"/>
          <p:cNvSpPr/>
          <p:nvPr/>
        </p:nvSpPr>
        <p:spPr>
          <a:xfrm>
            <a:off x="770040" y="7980840"/>
            <a:ext cx="9929880" cy="4201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popFromWorkList:</a:t>
            </a:r>
            <a:endParaRPr b="0" lang="en-C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Pops an item from the workList.</a:t>
            </a:r>
            <a:endParaRPr b="0" lang="en-C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endParaRPr b="0" lang="en-C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Arguments:</a:t>
            </a:r>
            <a:endParaRPr b="0" lang="en-C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None.</a:t>
            </a:r>
            <a:endParaRPr b="0" lang="en-C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endParaRPr b="0" lang="en-C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</a:t>
            </a: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Returns:</a:t>
            </a:r>
            <a:endParaRPr b="0" lang="en-CA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      </a:t>
            </a:r>
            <a:r>
              <a:rPr b="0" lang="en-US" sz="3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a0: Item from workList or -1 (0xFF) if workList is empty.</a:t>
            </a:r>
            <a:endParaRPr b="0" lang="en-CA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xample of a Function with Dead Code"/>
          <p:cNvSpPr/>
          <p:nvPr/>
        </p:nvSpPr>
        <p:spPr>
          <a:xfrm>
            <a:off x="506520" y="721800"/>
            <a:ext cx="23877000" cy="1644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CA" sz="48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What is Dead Code?</a:t>
            </a:r>
            <a:br>
              <a:rPr sz="4800"/>
            </a:br>
            <a:r>
              <a:rPr b="0" i="1" lang="en-CA" sz="48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A Closer Look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3"/>
          <p:cNvSpPr/>
          <p:nvPr/>
        </p:nvSpPr>
        <p:spPr>
          <a:xfrm>
            <a:off x="741240" y="2495160"/>
            <a:ext cx="23254920" cy="1929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000" spc="-1" strike="noStrike" u="sng">
                <a:solidFill>
                  <a:srgbClr val="5e5e5e"/>
                </a:solidFill>
                <a:uFillTx/>
                <a:latin typeface="Helvetica Neue"/>
                <a:ea typeface="Helvetica Neue"/>
              </a:rPr>
              <a:t>Dead Code</a:t>
            </a:r>
            <a:r>
              <a:rPr b="1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</a:t>
            </a: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refers to any line or block of code that is either </a:t>
            </a:r>
            <a:r>
              <a:rPr b="0" i="1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unreachable</a:t>
            </a: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(no execution path leads to that code) or it is </a:t>
            </a:r>
            <a:r>
              <a:rPr b="0" i="1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redundant</a:t>
            </a: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i.e. if it is executed the code has no visible effect on the output of the program.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8"/>
          <p:cNvSpPr/>
          <p:nvPr/>
        </p:nvSpPr>
        <p:spPr>
          <a:xfrm>
            <a:off x="956160" y="4772160"/>
            <a:ext cx="9094320" cy="2417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 u="sng">
                <a:solidFill>
                  <a:srgbClr val="5e5e5e"/>
                </a:solidFill>
                <a:uFillTx/>
                <a:latin typeface="Helvetica Neue"/>
                <a:ea typeface="Helvetica Neue"/>
              </a:rPr>
              <a:t>Let’s study an example from the sample function</a:t>
            </a:r>
            <a:br>
              <a:rPr sz="3600"/>
            </a:br>
            <a:br>
              <a:rPr sz="3600"/>
            </a:b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10903680" y="5772240"/>
            <a:ext cx="12827520" cy="4171680"/>
          </a:xfrm>
          <a:prstGeom prst="rect">
            <a:avLst/>
          </a:prstGeom>
          <a:ln w="0">
            <a:noFill/>
          </a:ln>
        </p:spPr>
      </p:pic>
      <p:sp>
        <p:nvSpPr>
          <p:cNvPr id="136" name="Rectangle 2"/>
          <p:cNvSpPr/>
          <p:nvPr/>
        </p:nvSpPr>
        <p:spPr>
          <a:xfrm>
            <a:off x="832680" y="6601320"/>
            <a:ext cx="9947160" cy="499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5e5e5e"/>
                </a:solidFill>
                <a:latin typeface="Arial"/>
                <a:ea typeface="Helvetica Neue"/>
              </a:rPr>
              <a:t>Instruction:</a:t>
            </a:r>
            <a:r>
              <a:rPr b="0" lang="en-US" sz="7200" spc="-1" strike="noStrike">
                <a:solidFill>
                  <a:srgbClr val="5e5e5e"/>
                </a:solidFill>
                <a:latin typeface="Arial"/>
                <a:ea typeface="Helvetica Neue"/>
              </a:rPr>
              <a:t> </a:t>
            </a:r>
            <a:r>
              <a:rPr b="0" lang="en-US" sz="4000" spc="-1" strike="noStrike">
                <a:solidFill>
                  <a:srgbClr val="5e5e5e"/>
                </a:solidFill>
                <a:latin typeface="Arial Unicode MS"/>
                <a:ea typeface="Helvetica Neue"/>
              </a:rPr>
              <a:t>li t2, 20</a:t>
            </a:r>
            <a:br>
              <a:rPr sz="3600"/>
            </a:b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▸ </a:t>
            </a:r>
            <a:r>
              <a:rPr b="1" lang="en-US" sz="4000" spc="-1" strike="noStrike">
                <a:solidFill>
                  <a:srgbClr val="5e5e5e"/>
                </a:solidFill>
                <a:latin typeface="Arial"/>
                <a:ea typeface="Helvetica Neue"/>
              </a:rPr>
              <a:t>Dead</a:t>
            </a:r>
            <a:r>
              <a:rPr b="0" lang="en-US" sz="4000" spc="-1" strike="noStrike">
                <a:solidFill>
                  <a:srgbClr val="5e5e5e"/>
                </a:solidFill>
                <a:latin typeface="Arial"/>
                <a:ea typeface="Helvetica Neue"/>
              </a:rPr>
              <a:t> because it only feeds into a subsequent dead instruction.</a:t>
            </a:r>
            <a:br>
              <a:rPr sz="4000"/>
            </a:b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5e5e5e"/>
                </a:solidFill>
                <a:latin typeface="Arial"/>
                <a:ea typeface="Helvetica Neue"/>
              </a:rPr>
              <a:t>Instruction:</a:t>
            </a:r>
            <a:r>
              <a:rPr b="0" lang="en-US" sz="4000" spc="-1" strike="noStrike">
                <a:solidFill>
                  <a:srgbClr val="5e5e5e"/>
                </a:solidFill>
                <a:latin typeface="Arial"/>
                <a:ea typeface="Helvetica Neue"/>
              </a:rPr>
              <a:t> </a:t>
            </a:r>
            <a:r>
              <a:rPr b="0" lang="en-US" sz="4000" spc="-1" strike="noStrike">
                <a:solidFill>
                  <a:srgbClr val="5e5e5e"/>
                </a:solidFill>
                <a:latin typeface="Arial Unicode MS"/>
                <a:ea typeface="Helvetica Neue"/>
              </a:rPr>
              <a:t>addi t3, t2, 5</a:t>
            </a:r>
            <a:br>
              <a:rPr sz="3600"/>
            </a:b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▸ </a:t>
            </a:r>
            <a:r>
              <a:rPr b="1" lang="en-US" sz="4000" spc="-1" strike="noStrike">
                <a:solidFill>
                  <a:srgbClr val="5e5e5e"/>
                </a:solidFill>
                <a:latin typeface="Arial"/>
                <a:ea typeface="Helvetica Neue"/>
              </a:rPr>
              <a:t>Dead</a:t>
            </a:r>
            <a:r>
              <a:rPr b="0" lang="en-US" sz="4000" spc="-1" strike="noStrike">
                <a:solidFill>
                  <a:srgbClr val="5e5e5e"/>
                </a:solidFill>
                <a:latin typeface="Arial"/>
                <a:ea typeface="Helvetica Neue"/>
              </a:rPr>
              <a:t> as its result </a:t>
            </a:r>
            <a:r>
              <a:rPr b="0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(</a:t>
            </a:r>
            <a:r>
              <a:rPr b="0" lang="en-US" sz="3200" spc="-1" strike="noStrike">
                <a:solidFill>
                  <a:srgbClr val="5e5e5e"/>
                </a:solidFill>
                <a:latin typeface="Arial Unicode MS"/>
                <a:ea typeface="Helvetica Neue"/>
              </a:rPr>
              <a:t>t3</a:t>
            </a: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)</a:t>
            </a:r>
            <a:r>
              <a:rPr b="0" lang="en-US" sz="54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</a:t>
            </a:r>
            <a:r>
              <a:rPr b="0" lang="en-US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is never used later in the program.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328;p37"/>
          <p:cNvSpPr/>
          <p:nvPr/>
        </p:nvSpPr>
        <p:spPr>
          <a:xfrm>
            <a:off x="3481200" y="724680"/>
            <a:ext cx="18736920" cy="217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CA" sz="8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adjustBranchImm (optional helper)</a:t>
            </a:r>
            <a:endParaRPr b="0" lang="en-CA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Google Shape;329;p37"/>
          <p:cNvSpPr/>
          <p:nvPr/>
        </p:nvSpPr>
        <p:spPr>
          <a:xfrm>
            <a:off x="2604960" y="6011640"/>
            <a:ext cx="1979712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a0: A branch instruction.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a1: New immediate value.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Google Shape;330;p37"/>
          <p:cNvSpPr/>
          <p:nvPr/>
        </p:nvSpPr>
        <p:spPr>
          <a:xfrm>
            <a:off x="2732040" y="8530560"/>
            <a:ext cx="19250640" cy="11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      </a:t>
            </a:r>
            <a:r>
              <a:rPr b="0" lang="en-US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a0: Branch instruction with updated immediate.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Google Shape;331;p37"/>
          <p:cNvSpPr/>
          <p:nvPr/>
        </p:nvSpPr>
        <p:spPr>
          <a:xfrm>
            <a:off x="2604960" y="5226480"/>
            <a:ext cx="3980520" cy="9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800" spc="-1" strike="noStrike">
                <a:solidFill>
                  <a:srgbClr val="5e5e5e"/>
                </a:solidFill>
                <a:latin typeface="Calibri"/>
                <a:ea typeface="Calibri"/>
              </a:rPr>
              <a:t>Arguments</a:t>
            </a:r>
            <a:r>
              <a:rPr b="1" lang="en-CA" sz="4800" spc="-1" strike="noStrike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Google Shape;332;p37"/>
          <p:cNvSpPr/>
          <p:nvPr/>
        </p:nvSpPr>
        <p:spPr>
          <a:xfrm>
            <a:off x="2604960" y="7620480"/>
            <a:ext cx="480024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800" spc="-1" strike="noStrike">
                <a:solidFill>
                  <a:srgbClr val="000000"/>
                </a:solidFill>
                <a:latin typeface="Calibri"/>
                <a:ea typeface="Calibri"/>
              </a:rPr>
              <a:t>Return</a:t>
            </a:r>
            <a:r>
              <a:rPr b="1" lang="en-CA" sz="4800" spc="-1" strike="noStrike">
                <a:solidFill>
                  <a:srgbClr val="5e5e5e"/>
                </a:solidFill>
                <a:latin typeface="Calibri"/>
                <a:ea typeface="Calibri"/>
              </a:rPr>
              <a:t>s</a:t>
            </a:r>
            <a:r>
              <a:rPr b="1" lang="en-CA" sz="4800" spc="-1" strike="noStrike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Google Shape;333;p37"/>
          <p:cNvSpPr/>
          <p:nvPr/>
        </p:nvSpPr>
        <p:spPr>
          <a:xfrm>
            <a:off x="2604960" y="3517920"/>
            <a:ext cx="20333160" cy="16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 marL="1219320">
              <a:lnSpc>
                <a:spcPct val="115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Takes a branch instruction (</a:t>
            </a: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SB-type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) and extracts the sign-extended immediate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Google Shape;334;p37"/>
          <p:cNvSpPr/>
          <p:nvPr/>
        </p:nvSpPr>
        <p:spPr>
          <a:xfrm>
            <a:off x="2604960" y="2685960"/>
            <a:ext cx="3980520" cy="9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800" spc="-1" strike="noStrike">
                <a:solidFill>
                  <a:srgbClr val="000000"/>
                </a:solidFill>
                <a:latin typeface="Calibri"/>
                <a:ea typeface="Calibri"/>
              </a:rPr>
              <a:t>Description: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Google Shape;335;p37" descr=""/>
          <p:cNvPicPr/>
          <p:nvPr/>
        </p:nvPicPr>
        <p:blipFill>
          <a:blip r:embed="rId1"/>
          <a:stretch/>
        </p:blipFill>
        <p:spPr>
          <a:xfrm>
            <a:off x="2604960" y="10109160"/>
            <a:ext cx="19377360" cy="245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328;p37"/>
          <p:cNvSpPr/>
          <p:nvPr/>
        </p:nvSpPr>
        <p:spPr>
          <a:xfrm>
            <a:off x="3481200" y="724680"/>
            <a:ext cx="18736920" cy="217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CA" sz="88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adjustJalImm (optional helper)</a:t>
            </a:r>
            <a:endParaRPr b="0" lang="en-CA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Google Shape;329;p37"/>
          <p:cNvSpPr/>
          <p:nvPr/>
        </p:nvSpPr>
        <p:spPr>
          <a:xfrm>
            <a:off x="2604960" y="6011640"/>
            <a:ext cx="1979712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a0: A jal instruction.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</a:t>
            </a:r>
            <a:r>
              <a:rPr b="0" lang="en-US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	</a:t>
            </a:r>
            <a:r>
              <a:rPr b="0" lang="en-US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a1: New immediate value.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Google Shape;330;p37"/>
          <p:cNvSpPr/>
          <p:nvPr/>
        </p:nvSpPr>
        <p:spPr>
          <a:xfrm>
            <a:off x="2732040" y="8530560"/>
            <a:ext cx="19250640" cy="11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      </a:t>
            </a:r>
            <a:r>
              <a:rPr b="0" lang="en-US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a0: Jump instruction with updated immediate.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Google Shape;331;p37"/>
          <p:cNvSpPr/>
          <p:nvPr/>
        </p:nvSpPr>
        <p:spPr>
          <a:xfrm>
            <a:off x="2604960" y="5226480"/>
            <a:ext cx="3980520" cy="9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800" spc="-1" strike="noStrike">
                <a:solidFill>
                  <a:srgbClr val="5e5e5e"/>
                </a:solidFill>
                <a:latin typeface="Calibri"/>
                <a:ea typeface="Calibri"/>
              </a:rPr>
              <a:t>Arguments</a:t>
            </a:r>
            <a:r>
              <a:rPr b="1" lang="en-CA" sz="4800" spc="-1" strike="noStrike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Google Shape;332;p37"/>
          <p:cNvSpPr/>
          <p:nvPr/>
        </p:nvSpPr>
        <p:spPr>
          <a:xfrm>
            <a:off x="2604960" y="7620480"/>
            <a:ext cx="4800240" cy="9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800" spc="-1" strike="noStrike">
                <a:solidFill>
                  <a:srgbClr val="000000"/>
                </a:solidFill>
                <a:latin typeface="Calibri"/>
                <a:ea typeface="Calibri"/>
              </a:rPr>
              <a:t>Return</a:t>
            </a:r>
            <a:r>
              <a:rPr b="1" lang="en-CA" sz="4800" spc="-1" strike="noStrike">
                <a:solidFill>
                  <a:srgbClr val="5e5e5e"/>
                </a:solidFill>
                <a:latin typeface="Calibri"/>
                <a:ea typeface="Calibri"/>
              </a:rPr>
              <a:t>s</a:t>
            </a:r>
            <a:r>
              <a:rPr b="1" lang="en-CA" sz="4800" spc="-1" strike="noStrike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Google Shape;333;p37"/>
          <p:cNvSpPr/>
          <p:nvPr/>
        </p:nvSpPr>
        <p:spPr>
          <a:xfrm>
            <a:off x="2604960" y="3517920"/>
            <a:ext cx="20333160" cy="16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 marL="1219320">
              <a:lnSpc>
                <a:spcPct val="115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Updates the immediate value of a jump instruction (jal) (UJ type).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Google Shape;334;p37"/>
          <p:cNvSpPr/>
          <p:nvPr/>
        </p:nvSpPr>
        <p:spPr>
          <a:xfrm>
            <a:off x="2604960" y="2685960"/>
            <a:ext cx="3980520" cy="9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800" spc="-1" strike="noStrike">
                <a:solidFill>
                  <a:srgbClr val="000000"/>
                </a:solidFill>
                <a:latin typeface="Calibri"/>
                <a:ea typeface="Calibri"/>
              </a:rPr>
              <a:t>Description: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Google Shape;335;p37" descr=""/>
          <p:cNvPicPr/>
          <p:nvPr/>
        </p:nvPicPr>
        <p:blipFill>
          <a:blip r:embed="rId1"/>
          <a:stretch/>
        </p:blipFill>
        <p:spPr>
          <a:xfrm>
            <a:off x="2604960" y="10109160"/>
            <a:ext cx="19377360" cy="245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Flow of Implementation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19" name="TextBox 3"/>
          <p:cNvSpPr/>
          <p:nvPr/>
        </p:nvSpPr>
        <p:spPr>
          <a:xfrm>
            <a:off x="336960" y="3031920"/>
            <a:ext cx="23517360" cy="9838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Recommended Program Flow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5e5e5e"/>
              </a:buClr>
              <a:buFont typeface="Helvetica Neue"/>
              <a:buAutoNum type="arabicPeriod"/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Call getControlFlowGraph to populate the CFG data structures.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5e5e5e"/>
              </a:buClr>
              <a:buFont typeface="Helvetica Neue"/>
              <a:buAutoNum type="arabicPeriod"/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Initialize the deadCodeArray with all instructions set as unmarked.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5e5e5e"/>
              </a:buClr>
              <a:buFont typeface="Helvetica Neue"/>
              <a:buAutoNum type="arabicPeriod"/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Perform the iterative analysis as follows: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lvl="3" marL="457200" indent="-45720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Call genKillSets to compute the generation and killing sets.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Call getLiveSets to determine the live-in and live-out sets for each basic block.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Call markDeadCode to identify and mark the dead code based on the live sets.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If markDeadCode indicates that new dead code was found, return to step 3.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4. Once the loop exits (when no new dead code is found), call fixTargets to adjust any targets affected by the dead code removal.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5. Finally, call removeDeadCode to eliminate the marked dead code from the program.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828800" y="4260960"/>
            <a:ext cx="20725920" cy="293976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Testing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6907320" y="2175120"/>
            <a:ext cx="10569240" cy="15620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t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CA" sz="4800" spc="-1" strike="noStrike">
                <a:solidFill>
                  <a:srgbClr val="888888"/>
                </a:solidFill>
                <a:latin typeface="Helvetica Neue"/>
                <a:ea typeface="Helvetica Neue"/>
              </a:rPr>
              <a:t>Lab #6: Dead Code Elimination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CFG_simulator tool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23" name="TextBox 3"/>
          <p:cNvSpPr/>
          <p:nvPr/>
        </p:nvSpPr>
        <p:spPr>
          <a:xfrm>
            <a:off x="336960" y="3031920"/>
            <a:ext cx="23517360" cy="5451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In the Code/test_case_validator folder you will find an executable called cfg_verifier.</a:t>
            </a:r>
            <a:br>
              <a:rPr sz="3200"/>
            </a:br>
            <a:br>
              <a:rPr sz="3200"/>
            </a:b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To create a test case, write a RISC-V function (e.g., INPUT_FUNCTION.s) in an assembly file to begin with. Then, type in the following command in the terminal:  rars a dump .text Binary &lt;INPUT_FUNCTION.bin&gt; &lt;INPUT_FUNCTION.s&gt;.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The binary file generated by this command can serve as a program argument to the CFG_simulator tool included with this lab. The cfg_verifier tool will parse the file and output another binary file (the cfg.bin) which can be used as an argument to the deadCodeElimination.s file.</a:t>
            </a:r>
            <a:br>
              <a:rPr sz="3200"/>
            </a:br>
            <a:br>
              <a:rPr sz="3200"/>
            </a:b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Run as ./cfg_verifier &lt;INPUT_FUNCTION.bin&gt;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Program Arguments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25" name="Google Shape;361;p40"/>
          <p:cNvSpPr/>
          <p:nvPr/>
        </p:nvSpPr>
        <p:spPr>
          <a:xfrm>
            <a:off x="1615680" y="3221640"/>
            <a:ext cx="212371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We have provided some test inputs and expected outputs in the </a:t>
            </a: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Tests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folder.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Google Shape;362;p40" descr=""/>
          <p:cNvPicPr/>
          <p:nvPr/>
        </p:nvPicPr>
        <p:blipFill>
          <a:blip r:embed="rId1"/>
          <a:stretch/>
        </p:blipFill>
        <p:spPr>
          <a:xfrm>
            <a:off x="1919520" y="8431920"/>
            <a:ext cx="20544480" cy="3042360"/>
          </a:xfrm>
          <a:prstGeom prst="rect">
            <a:avLst/>
          </a:prstGeom>
          <a:ln w="38100">
            <a:solidFill>
              <a:srgbClr val="5e5e5e"/>
            </a:solidFill>
            <a:round/>
          </a:ln>
        </p:spPr>
      </p:pic>
      <p:sp>
        <p:nvSpPr>
          <p:cNvPr id="227" name="Google Shape;363;p40"/>
          <p:cNvSpPr/>
          <p:nvPr/>
        </p:nvSpPr>
        <p:spPr>
          <a:xfrm>
            <a:off x="1615680" y="4785840"/>
            <a:ext cx="212371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Two arguments required for deadCodeElimination.s: the full path to the binary file cfg.bin (output from the cfg_verifier tool) and the final live-out array of the function.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Google Shape;364;p40"/>
          <p:cNvSpPr/>
          <p:nvPr/>
        </p:nvSpPr>
        <p:spPr>
          <a:xfrm>
            <a:off x="1615680" y="6484320"/>
            <a:ext cx="18960840" cy="97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Ensure there are no quotation marks or spaces in the path.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Tests Folder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30" name="Google Shape;393;p43"/>
          <p:cNvSpPr/>
          <p:nvPr/>
        </p:nvSpPr>
        <p:spPr>
          <a:xfrm>
            <a:off x="1514520" y="3124800"/>
            <a:ext cx="17535240" cy="110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There are three tests</a:t>
            </a:r>
            <a:r>
              <a:rPr b="0" lang="en-CA" sz="4200" spc="-1" strike="noStrike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b="0" lang="en-CA" sz="4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basicblocks, nestedloop, singleinstruction</a:t>
            </a:r>
            <a:r>
              <a:rPr b="0" lang="en-CA" sz="42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Google Shape;394;p43"/>
          <p:cNvSpPr/>
          <p:nvPr/>
        </p:nvSpPr>
        <p:spPr>
          <a:xfrm>
            <a:off x="1757880" y="7610760"/>
            <a:ext cx="160815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t">
            <a:spAutoFit/>
          </a:bodyPr>
          <a:p>
            <a:pPr marL="914400" indent="-723960">
              <a:lnSpc>
                <a:spcPct val="100000"/>
              </a:lnSpc>
              <a:buClr>
                <a:srgbClr val="5e5e5e"/>
              </a:buClr>
              <a:buFont typeface="StarSymbol"/>
              <a:buChar char="-"/>
            </a:pP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</a:t>
            </a:r>
            <a:r>
              <a:rPr b="1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.txt </a:t>
            </a: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file containing the correct output for the test.</a:t>
            </a: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Google Shape;395;p43"/>
          <p:cNvSpPr/>
          <p:nvPr/>
        </p:nvSpPr>
        <p:spPr>
          <a:xfrm>
            <a:off x="1757880" y="6350040"/>
            <a:ext cx="1961712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t">
            <a:spAutoFit/>
          </a:bodyPr>
          <a:p>
            <a:pPr marL="914400" indent="-723960">
              <a:lnSpc>
                <a:spcPct val="100000"/>
              </a:lnSpc>
              <a:buClr>
                <a:srgbClr val="5e5e5e"/>
              </a:buClr>
              <a:buFont typeface="StarSymbol"/>
              <a:buChar char="-"/>
            </a:pP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</a:t>
            </a:r>
            <a:r>
              <a:rPr b="1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.bin</a:t>
            </a: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(binary) file containing the assembled function (program argument).</a:t>
            </a: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Google Shape;396;p43"/>
          <p:cNvSpPr/>
          <p:nvPr/>
        </p:nvSpPr>
        <p:spPr>
          <a:xfrm>
            <a:off x="2090520" y="5247000"/>
            <a:ext cx="1532016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-   A </a:t>
            </a:r>
            <a:r>
              <a:rPr b="1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.s </a:t>
            </a: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file containing the assembly code of the input function.</a:t>
            </a: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Google Shape;397;p43"/>
          <p:cNvSpPr/>
          <p:nvPr/>
        </p:nvSpPr>
        <p:spPr>
          <a:xfrm>
            <a:off x="1514520" y="3960000"/>
            <a:ext cx="701352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Each test has the following:</a:t>
            </a: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Unit Tests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36" name="Google Shape;371;p41"/>
          <p:cNvSpPr/>
          <p:nvPr/>
        </p:nvSpPr>
        <p:spPr>
          <a:xfrm>
            <a:off x="1788840" y="3392280"/>
            <a:ext cx="20273760" cy="10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The </a:t>
            </a:r>
            <a:r>
              <a:rPr b="1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common.s</a:t>
            </a: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file will run unit tests on the functions in </a:t>
            </a:r>
            <a:r>
              <a:rPr b="1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deadCodeElimination.s</a:t>
            </a: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.</a:t>
            </a: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Google Shape;373;p41"/>
          <p:cNvSpPr/>
          <p:nvPr/>
        </p:nvSpPr>
        <p:spPr>
          <a:xfrm>
            <a:off x="1788840" y="6718680"/>
            <a:ext cx="1772064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You can view the results in the “Run I/O” panel of RARS.</a:t>
            </a: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Google Shape;374;p41"/>
          <p:cNvSpPr/>
          <p:nvPr/>
        </p:nvSpPr>
        <p:spPr>
          <a:xfrm>
            <a:off x="1788840" y="5580360"/>
            <a:ext cx="1980792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Check out the </a:t>
            </a:r>
            <a:r>
              <a:rPr b="1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.data</a:t>
            </a: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section in the </a:t>
            </a:r>
            <a:r>
              <a:rPr b="1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common.s </a:t>
            </a: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file to see how they are set up.</a:t>
            </a:r>
            <a:r>
              <a:rPr b="1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</a:t>
            </a: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Google Shape;375;p41"/>
          <p:cNvSpPr/>
          <p:nvPr/>
        </p:nvSpPr>
        <p:spPr>
          <a:xfrm>
            <a:off x="1788840" y="4441680"/>
            <a:ext cx="202737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2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Tests are hardcoded and do not use the file set as the program argument.</a:t>
            </a:r>
            <a:endParaRPr b="0" lang="en-CA" sz="4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Picture 4" descr=""/>
          <p:cNvPicPr/>
          <p:nvPr/>
        </p:nvPicPr>
        <p:blipFill>
          <a:blip r:embed="rId1"/>
          <a:stretch/>
        </p:blipFill>
        <p:spPr>
          <a:xfrm>
            <a:off x="5951520" y="8726040"/>
            <a:ext cx="12897360" cy="415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828800" y="4260960"/>
            <a:ext cx="20725920" cy="293976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Disassembler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6034320" y="2169000"/>
            <a:ext cx="12654360" cy="171288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t">
            <a:normAutofit fontScale="76000"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888888"/>
                </a:solidFill>
                <a:latin typeface="Helvetica Neue"/>
                <a:ea typeface="Helvetica Neue"/>
              </a:rPr>
              <a:t>Lab #6: Dead Code Elimination</a:t>
            </a:r>
            <a:endParaRPr b="0" lang="en-CA" sz="8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What is a Disassembler?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44" name="Google Shape;423;p46"/>
          <p:cNvSpPr/>
          <p:nvPr/>
        </p:nvSpPr>
        <p:spPr>
          <a:xfrm>
            <a:off x="2641680" y="2980080"/>
            <a:ext cx="20001240" cy="95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RARS is a RISC-V Assembler that translates RISC-V </a:t>
            </a: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</a:t>
            </a: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nstructions to executable binary.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Google Shape;424;p46"/>
          <p:cNvSpPr/>
          <p:nvPr/>
        </p:nvSpPr>
        <p:spPr>
          <a:xfrm>
            <a:off x="2414880" y="10417320"/>
            <a:ext cx="19553760" cy="16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For this lab, we will use an Open-Source RISC-V Disassembler </a:t>
            </a: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(</a:t>
            </a:r>
            <a:r>
              <a:rPr b="0" lang="en-CA" sz="4000" spc="-1" strike="noStrike" u="sng">
                <a:solidFill>
                  <a:schemeClr val="hlink"/>
                </a:solidFill>
                <a:uFillTx/>
                <a:latin typeface="Helvetica Neue"/>
                <a:ea typeface="Helvetica Neue"/>
                <a:hlinkClick r:id="rId1"/>
              </a:rPr>
              <a:t>https://github.com/michaeljclark/riscv-disassembler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)</a:t>
            </a: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Google Shape;425;p46"/>
          <p:cNvSpPr/>
          <p:nvPr/>
        </p:nvSpPr>
        <p:spPr>
          <a:xfrm>
            <a:off x="2641680" y="6329880"/>
            <a:ext cx="834516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 Disassembler does the opposite.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Google Shape;426;p46" descr=""/>
          <p:cNvPicPr/>
          <p:nvPr/>
        </p:nvPicPr>
        <p:blipFill>
          <a:blip r:embed="rId2"/>
          <a:stretch/>
        </p:blipFill>
        <p:spPr>
          <a:xfrm>
            <a:off x="16409880" y="4494240"/>
            <a:ext cx="5070240" cy="5464440"/>
          </a:xfrm>
          <a:prstGeom prst="rect">
            <a:avLst/>
          </a:prstGeom>
          <a:ln w="0">
            <a:noFill/>
          </a:ln>
        </p:spPr>
      </p:pic>
      <p:cxnSp>
        <p:nvCxnSpPr>
          <p:cNvPr id="248" name="Google Shape;427;p46"/>
          <p:cNvCxnSpPr/>
          <p:nvPr/>
        </p:nvCxnSpPr>
        <p:spPr>
          <a:xfrm>
            <a:off x="14892120" y="7226640"/>
            <a:ext cx="1397520" cy="360"/>
          </a:xfrm>
          <a:prstGeom prst="straightConnector1">
            <a:avLst/>
          </a:prstGeom>
          <a:ln w="38100">
            <a:solidFill>
              <a:srgbClr val="5e5e5e"/>
            </a:solidFill>
            <a:round/>
            <a:tailEnd len="med" type="triangle" w="med"/>
          </a:ln>
        </p:spPr>
      </p:cxnSp>
      <p:pic>
        <p:nvPicPr>
          <p:cNvPr id="249" name="Google Shape;428;p46" descr=""/>
          <p:cNvPicPr/>
          <p:nvPr/>
        </p:nvPicPr>
        <p:blipFill>
          <a:blip r:embed="rId3"/>
          <a:stretch/>
        </p:blipFill>
        <p:spPr>
          <a:xfrm>
            <a:off x="11917080" y="4493160"/>
            <a:ext cx="2709000" cy="536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xample of a Function with Dead Code"/>
          <p:cNvSpPr/>
          <p:nvPr/>
        </p:nvSpPr>
        <p:spPr>
          <a:xfrm>
            <a:off x="506520" y="721800"/>
            <a:ext cx="23877000" cy="1644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CA" sz="48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What is Dead Code?</a:t>
            </a:r>
            <a:br>
              <a:rPr sz="4800"/>
            </a:br>
            <a:r>
              <a:rPr b="0" i="1" lang="en-CA" sz="48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A Closer Look</a:t>
            </a:r>
            <a:endParaRPr b="0" lang="en-C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3"/>
          <p:cNvSpPr/>
          <p:nvPr/>
        </p:nvSpPr>
        <p:spPr>
          <a:xfrm>
            <a:off x="741240" y="2860560"/>
            <a:ext cx="23254920" cy="1198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3600" spc="-1" strike="noStrike" u="sng">
                <a:solidFill>
                  <a:srgbClr val="5e5e5e"/>
                </a:solidFill>
                <a:uFillTx/>
                <a:latin typeface="Helvetica Neue"/>
                <a:ea typeface="Helvetica Neue"/>
              </a:rPr>
              <a:t>Dead Code</a:t>
            </a:r>
            <a:r>
              <a:rPr b="1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 </a:t>
            </a:r>
            <a:r>
              <a:rPr b="0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refers to any line or block of code that is either </a:t>
            </a:r>
            <a:r>
              <a:rPr b="0" i="1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unreachable</a:t>
            </a:r>
            <a:r>
              <a:rPr b="0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(no execution path leads to that code) or it is </a:t>
            </a:r>
            <a:r>
              <a:rPr b="0" i="1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redundant</a:t>
            </a:r>
            <a:r>
              <a:rPr b="0" lang="en-CA" sz="36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i.e. if it is executed the code has no visible effect on the output of the program.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8"/>
          <p:cNvSpPr/>
          <p:nvPr/>
        </p:nvSpPr>
        <p:spPr>
          <a:xfrm>
            <a:off x="985680" y="4320000"/>
            <a:ext cx="9094320" cy="13824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3600" spc="-1" strike="noStrike" u="sng">
                <a:solidFill>
                  <a:srgbClr val="5e5e5e"/>
                </a:solidFill>
                <a:uFillTx/>
                <a:latin typeface="Helvetica Neue"/>
                <a:ea typeface="Helvetica Neue"/>
              </a:rPr>
              <a:t>Example:</a:t>
            </a:r>
            <a:br>
              <a:rPr sz="2400"/>
            </a:br>
            <a:br>
              <a:rPr sz="2400"/>
            </a:b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Rectangle 2"/>
          <p:cNvSpPr/>
          <p:nvPr/>
        </p:nvSpPr>
        <p:spPr>
          <a:xfrm>
            <a:off x="920520" y="5396400"/>
            <a:ext cx="12759480" cy="59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Instruction:</a:t>
            </a:r>
            <a:r>
              <a:rPr b="0" lang="en-US" sz="6600" spc="-1" strike="noStrike">
                <a:solidFill>
                  <a:srgbClr val="5e5e5e"/>
                </a:solidFill>
                <a:latin typeface="Arial"/>
                <a:ea typeface="Helvetica Neue"/>
              </a:rPr>
              <a:t> </a:t>
            </a:r>
            <a:r>
              <a:rPr b="0" lang="en-US" sz="3600" spc="-1" strike="noStrike">
                <a:solidFill>
                  <a:srgbClr val="5e5e5e"/>
                </a:solidFill>
                <a:latin typeface="Arial Unicode MS"/>
                <a:ea typeface="Helvetica Neue"/>
              </a:rPr>
              <a:t>addi zero t1, 1</a:t>
            </a:r>
            <a:br>
              <a:rPr sz="3200"/>
            </a:b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▸ </a:t>
            </a:r>
            <a:r>
              <a:rPr b="1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Dead</a:t>
            </a:r>
            <a:r>
              <a:rPr b="0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 because it is trying to set the zero register which is immutable.</a:t>
            </a:r>
            <a:br>
              <a:rPr sz="3600"/>
            </a:b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Instruction:</a:t>
            </a:r>
            <a:r>
              <a:rPr b="0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 </a:t>
            </a:r>
            <a:r>
              <a:rPr b="0" lang="en-US" sz="3600" spc="-1" strike="noStrike">
                <a:solidFill>
                  <a:srgbClr val="5e5e5e"/>
                </a:solidFill>
                <a:latin typeface="Arial Unicode MS"/>
                <a:ea typeface="Helvetica Neue"/>
              </a:rPr>
              <a:t>mul s3, t0, t2</a:t>
            </a:r>
            <a:br>
              <a:rPr sz="3200"/>
            </a:b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▸ </a:t>
            </a:r>
            <a:r>
              <a:rPr b="1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Dead</a:t>
            </a:r>
            <a:r>
              <a:rPr b="0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 as its result (s3) is never used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Instruction:</a:t>
            </a:r>
            <a:r>
              <a:rPr b="0" lang="en-US" sz="6600" spc="-1" strike="noStrike">
                <a:solidFill>
                  <a:srgbClr val="5e5e5e"/>
                </a:solidFill>
                <a:latin typeface="Arial"/>
                <a:ea typeface="Helvetica Neue"/>
              </a:rPr>
              <a:t> </a:t>
            </a:r>
            <a:r>
              <a:rPr b="0" lang="en-US" sz="3600" spc="-1" strike="noStrike">
                <a:solidFill>
                  <a:srgbClr val="5e5e5e"/>
                </a:solidFill>
                <a:latin typeface="Arial Unicode MS"/>
                <a:ea typeface="Helvetica Neue"/>
              </a:rPr>
              <a:t>addi a1, s0, 4</a:t>
            </a:r>
            <a:br>
              <a:rPr sz="3200"/>
            </a:br>
            <a:r>
              <a:rPr b="0" lang="en-US" sz="32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▸ </a:t>
            </a:r>
            <a:r>
              <a:rPr b="1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Dead </a:t>
            </a:r>
            <a:r>
              <a:rPr b="0" lang="en-US" sz="3600" spc="-1" strike="noStrike">
                <a:solidFill>
                  <a:srgbClr val="5e5e5e"/>
                </a:solidFill>
                <a:latin typeface="Arial"/>
                <a:ea typeface="Helvetica Neue"/>
              </a:rPr>
              <a:t>because the result (a1) Is discarded immediately 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Picture 4" descr=""/>
          <p:cNvPicPr/>
          <p:nvPr/>
        </p:nvPicPr>
        <p:blipFill>
          <a:blip r:embed="rId1"/>
          <a:stretch/>
        </p:blipFill>
        <p:spPr>
          <a:xfrm>
            <a:off x="13335120" y="5981400"/>
            <a:ext cx="11048040" cy="488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How to Use the Disassembler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51" name="Google Shape;435;p47"/>
          <p:cNvSpPr/>
          <p:nvPr/>
        </p:nvSpPr>
        <p:spPr>
          <a:xfrm>
            <a:off x="1784520" y="3301200"/>
            <a:ext cx="20184120" cy="12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There is a</a:t>
            </a: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D</a:t>
            </a:r>
            <a:r>
              <a:rPr b="1" lang="en-CA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isassembly 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folder</a:t>
            </a: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in the </a:t>
            </a: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Code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folder</a:t>
            </a: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Google Shape;436;p47" descr=""/>
          <p:cNvPicPr/>
          <p:nvPr/>
        </p:nvPicPr>
        <p:blipFill>
          <a:blip r:embed="rId1"/>
          <a:stretch/>
        </p:blipFill>
        <p:spPr>
          <a:xfrm>
            <a:off x="7524000" y="8739000"/>
            <a:ext cx="8704800" cy="4413600"/>
          </a:xfrm>
          <a:prstGeom prst="rect">
            <a:avLst/>
          </a:prstGeom>
          <a:ln w="0">
            <a:noFill/>
          </a:ln>
        </p:spPr>
      </p:pic>
      <p:sp>
        <p:nvSpPr>
          <p:cNvPr id="253" name="Google Shape;437;p47"/>
          <p:cNvSpPr/>
          <p:nvPr/>
        </p:nvSpPr>
        <p:spPr>
          <a:xfrm>
            <a:off x="1784520" y="4434480"/>
            <a:ext cx="19845360" cy="12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There is a file called </a:t>
            </a:r>
            <a:r>
              <a:rPr b="1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“print-instructions.c” </a:t>
            </a: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in this folder that prints the equivalent instructions for hexadecimal words.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Google Shape;438;p47"/>
          <p:cNvSpPr/>
          <p:nvPr/>
        </p:nvSpPr>
        <p:spPr>
          <a:xfrm>
            <a:off x="1784520" y="6145560"/>
            <a:ext cx="21436920" cy="10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First, compile </a:t>
            </a:r>
            <a:r>
              <a:rPr b="1" lang="en-CA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“print-instructions.c”</a:t>
            </a: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by running e.g.</a:t>
            </a: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CA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“gcc print-instructions.c”</a:t>
            </a: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Google Shape;439;p47"/>
          <p:cNvSpPr/>
          <p:nvPr/>
        </p:nvSpPr>
        <p:spPr>
          <a:xfrm>
            <a:off x="1784520" y="7376400"/>
            <a:ext cx="20489760" cy="74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Next, create a text file containing hexadecimal instructions. The file should look like this: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How to Use the Disassembler (cont.)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57" name="Google Shape;446;p48"/>
          <p:cNvSpPr/>
          <p:nvPr/>
        </p:nvSpPr>
        <p:spPr>
          <a:xfrm>
            <a:off x="2320920" y="3333240"/>
            <a:ext cx="1974204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Once you have an executable for print-instructions.c (a.out) and a text file with hexadecimal instructions (example.txt), execute </a:t>
            </a:r>
            <a:r>
              <a:rPr b="1" lang="en-CA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“.</a:t>
            </a:r>
            <a:r>
              <a:rPr b="1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/a.out</a:t>
            </a:r>
            <a:r>
              <a:rPr b="1" lang="en-CA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example.txt”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Google Shape;447;p48" descr=""/>
          <p:cNvPicPr/>
          <p:nvPr/>
        </p:nvPicPr>
        <p:blipFill>
          <a:blip r:embed="rId1"/>
          <a:stretch/>
        </p:blipFill>
        <p:spPr>
          <a:xfrm>
            <a:off x="2547360" y="7364520"/>
            <a:ext cx="18362880" cy="3483360"/>
          </a:xfrm>
          <a:prstGeom prst="rect">
            <a:avLst/>
          </a:prstGeom>
          <a:ln w="0">
            <a:noFill/>
          </a:ln>
        </p:spPr>
      </p:pic>
      <p:sp>
        <p:nvSpPr>
          <p:cNvPr id="259" name="Google Shape;448;p48"/>
          <p:cNvSpPr/>
          <p:nvPr/>
        </p:nvSpPr>
        <p:spPr>
          <a:xfrm>
            <a:off x="2320920" y="5384520"/>
            <a:ext cx="19553760" cy="8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rgbClr val="000000"/>
                </a:solidFill>
                <a:latin typeface="Arial"/>
                <a:ea typeface="Arial"/>
              </a:rPr>
              <a:t>Here is the disassembled instructions from </a:t>
            </a:r>
            <a:r>
              <a:rPr b="1" lang="en-CA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example.txt</a:t>
            </a:r>
            <a:r>
              <a:rPr b="0" lang="en-CA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: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Notes on the Disassembler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61" name="Google Shape;454;p49"/>
          <p:cNvSpPr/>
          <p:nvPr/>
        </p:nvSpPr>
        <p:spPr>
          <a:xfrm>
            <a:off x="2376000" y="3795120"/>
            <a:ext cx="19631520" cy="14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The disassembler translates </a:t>
            </a: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addi t0, t0, 0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to </a:t>
            </a: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mv t0, zero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. Keep this in mind to avoid confusion with </a:t>
            </a: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addi 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instructions.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Google Shape;455;p49"/>
          <p:cNvSpPr/>
          <p:nvPr/>
        </p:nvSpPr>
        <p:spPr>
          <a:xfrm>
            <a:off x="2376000" y="5792400"/>
            <a:ext cx="19631520" cy="7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The disassembler will not translate a sentinel value (0xFFFFFFFF) as expected.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What to Submit?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64" name="Google Shape;461;p50"/>
          <p:cNvSpPr/>
          <p:nvPr/>
        </p:nvSpPr>
        <p:spPr>
          <a:xfrm>
            <a:off x="2376000" y="3795120"/>
            <a:ext cx="19631520" cy="7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 single file, called </a:t>
            </a: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controlFlowGraph.s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Google Shape;462;p50"/>
          <p:cNvSpPr/>
          <p:nvPr/>
        </p:nvSpPr>
        <p:spPr>
          <a:xfrm>
            <a:off x="2376000" y="7945560"/>
            <a:ext cx="19631520" cy="7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Do not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modify the line </a:t>
            </a: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.include "common.s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".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Google Shape;463;p50"/>
          <p:cNvSpPr/>
          <p:nvPr/>
        </p:nvSpPr>
        <p:spPr>
          <a:xfrm>
            <a:off x="2376000" y="9042480"/>
            <a:ext cx="19631520" cy="7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Do not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modify the </a:t>
            </a: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common.s 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file.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Google Shape;464;p50"/>
          <p:cNvSpPr/>
          <p:nvPr/>
        </p:nvSpPr>
        <p:spPr>
          <a:xfrm>
            <a:off x="2376000" y="5965200"/>
            <a:ext cx="19631520" cy="7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Do not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modify the name of any function.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Google Shape;465;p50"/>
          <p:cNvSpPr/>
          <p:nvPr/>
        </p:nvSpPr>
        <p:spPr>
          <a:xfrm>
            <a:off x="2376000" y="10115640"/>
            <a:ext cx="19631520" cy="7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Push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your repository to GitHub before the deadline.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Google Shape;466;p50"/>
          <p:cNvSpPr/>
          <p:nvPr/>
        </p:nvSpPr>
        <p:spPr>
          <a:xfrm>
            <a:off x="2376000" y="6955560"/>
            <a:ext cx="19631520" cy="7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Do not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 remove the CMPUT 229 Student Submission License.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Google Shape;467;p50"/>
          <p:cNvSpPr/>
          <p:nvPr/>
        </p:nvSpPr>
        <p:spPr>
          <a:xfrm>
            <a:off x="2376000" y="4921920"/>
            <a:ext cx="19631520" cy="7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Keep 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the file in the </a:t>
            </a:r>
            <a:r>
              <a:rPr b="1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Code </a:t>
            </a:r>
            <a:r>
              <a:rPr b="0" lang="en-CA" sz="4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folder of the git repository.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219320" y="571500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ctr">
            <a:norm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-CA" sz="8500" spc="-171" strike="noStrike">
                <a:solidFill>
                  <a:srgbClr val="000000"/>
                </a:solidFill>
                <a:latin typeface="Helvetica Neue"/>
                <a:ea typeface="Helvetica Neue"/>
              </a:rPr>
              <a:t>Good Luck!</a:t>
            </a:r>
            <a:endParaRPr b="0" lang="en-CA" sz="85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subTitle"/>
          </p:nvPr>
        </p:nvSpPr>
        <p:spPr>
          <a:xfrm>
            <a:off x="5711040" y="1966680"/>
            <a:ext cx="13683600" cy="1851120"/>
          </a:xfrm>
          <a:prstGeom prst="rect">
            <a:avLst/>
          </a:prstGeom>
          <a:noFill/>
          <a:ln w="12600">
            <a:noFill/>
          </a:ln>
        </p:spPr>
        <p:txBody>
          <a:bodyPr lIns="182880" rIns="182880" tIns="91440" bIns="91440" anchor="t">
            <a:normAutofit fontScale="75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888888"/>
                </a:solidFill>
                <a:latin typeface="Helvetica Neue"/>
                <a:ea typeface="Helvetica Neue"/>
              </a:rPr>
              <a:t>Lab #6: Dead Code Elimination</a:t>
            </a:r>
            <a:endParaRPr b="0" lang="en-CA" sz="8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Liveness Analysis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43" name="TextBox 2"/>
          <p:cNvSpPr/>
          <p:nvPr/>
        </p:nvSpPr>
        <p:spPr>
          <a:xfrm>
            <a:off x="1080000" y="2987280"/>
            <a:ext cx="22118400" cy="2052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 variable is said to be </a:t>
            </a:r>
            <a:r>
              <a:rPr b="0" i="1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live</a:t>
            </a: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at a particular point in a program if its current value might be used later meaning it hasn’t been overwritten or discarded yet.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Liveness Analysis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45" name="TextBox 2"/>
          <p:cNvSpPr/>
          <p:nvPr/>
        </p:nvSpPr>
        <p:spPr>
          <a:xfrm>
            <a:off x="1528200" y="3720600"/>
            <a:ext cx="22118400" cy="5586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Two Levels of Liveness Analysis</a:t>
            </a:r>
            <a:br>
              <a:rPr sz="4000"/>
            </a:b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Block-Level Analysis</a:t>
            </a:r>
            <a:br>
              <a:rPr sz="4000"/>
            </a:b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▸ Identifies live variables at the </a:t>
            </a:r>
            <a:r>
              <a:rPr b="1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entry and exit</a:t>
            </a: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of each basic block.</a:t>
            </a:r>
            <a:br>
              <a:rPr sz="4000"/>
            </a:br>
            <a:r>
              <a:rPr b="0" lang="en-US" sz="4000" spc="-1" strike="noStrike">
                <a:solidFill>
                  <a:srgbClr val="5e5e5e"/>
                </a:solidFill>
                <a:latin typeface="Helvetica Neue"/>
              </a:rPr>
              <a:t>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5e5e5e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Instruction-Level Analysis</a:t>
            </a:r>
            <a:br>
              <a:rPr sz="4000"/>
            </a:b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▸ Tracks liveness at the </a:t>
            </a:r>
            <a:r>
              <a:rPr b="1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granularity of individual instructions</a:t>
            </a: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.</a:t>
            </a:r>
            <a:br>
              <a:rPr sz="4000"/>
            </a:b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▸ Especially useful for catching </a:t>
            </a:r>
            <a:r>
              <a:rPr b="1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transitively dead code</a:t>
            </a: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 that block-level analysis may overlook.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Block-Level Liveness Analysis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47" name="TextBox 5"/>
          <p:cNvSpPr/>
          <p:nvPr/>
        </p:nvSpPr>
        <p:spPr>
          <a:xfrm>
            <a:off x="1411560" y="4505760"/>
            <a:ext cx="21752640" cy="3937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751"/>
              </a:spcAft>
              <a:tabLst>
                <a:tab algn="l" pos="0"/>
              </a:tabLst>
            </a:pPr>
            <a:r>
              <a:rPr b="1" lang="en-US" sz="4000" spc="-1" strike="noStrike">
                <a:solidFill>
                  <a:srgbClr val="3d4a43"/>
                </a:solidFill>
                <a:latin typeface="DinWeb"/>
                <a:ea typeface="Helvetica Neue"/>
              </a:rPr>
              <a:t>Block-level</a:t>
            </a:r>
            <a:r>
              <a:rPr b="0" lang="en-US" sz="4000" spc="-1" strike="noStrike">
                <a:solidFill>
                  <a:srgbClr val="3d4a43"/>
                </a:solidFill>
                <a:latin typeface="DinWeb"/>
                <a:ea typeface="Helvetica Neue"/>
              </a:rPr>
              <a:t> liveness analysis uses a </a:t>
            </a:r>
            <a:r>
              <a:rPr b="1" lang="en-US" sz="4000" spc="-1" strike="noStrike">
                <a:solidFill>
                  <a:srgbClr val="3d4a43"/>
                </a:solidFill>
                <a:latin typeface="DinWeb"/>
                <a:ea typeface="Helvetica Neue"/>
              </a:rPr>
              <a:t>fixed-point algorithm</a:t>
            </a:r>
            <a:r>
              <a:rPr b="0" lang="en-US" sz="4000" spc="-1" strike="noStrike">
                <a:solidFill>
                  <a:srgbClr val="3d4a43"/>
                </a:solidFill>
                <a:latin typeface="DinWeb"/>
                <a:ea typeface="Helvetica Neue"/>
              </a:rPr>
              <a:t> to figure out which variables are still needed at the end of each basic block in a program's control flow.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751"/>
              </a:spcAft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751"/>
              </a:spcAft>
              <a:tabLst>
                <a:tab algn="l" pos="0"/>
              </a:tabLst>
            </a:pPr>
            <a:r>
              <a:rPr b="0" lang="en-US" sz="4000" spc="-1" strike="noStrike">
                <a:solidFill>
                  <a:srgbClr val="3d4a43"/>
                </a:solidFill>
                <a:latin typeface="DinWeb"/>
                <a:ea typeface="Helvetica Neue"/>
              </a:rPr>
              <a:t>The algorithm iteratively computes the sets of variables that are live at the entry and exit of each basic block in the CFG. It continues until a fixed point is reached, where further iterations do not change the sets of live variables.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2"/>
          <p:cNvSpPr/>
          <p:nvPr/>
        </p:nvSpPr>
        <p:spPr>
          <a:xfrm>
            <a:off x="878760" y="2739600"/>
            <a:ext cx="10334520" cy="9330120"/>
          </a:xfrm>
          <a:prstGeom prst="rect">
            <a:avLst/>
          </a:prstGeom>
          <a:noFill/>
          <a:ln w="508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liveness_analysis: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for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each block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cfg.blocks: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live_in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= empty_set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live_out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= empty_set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intialize worklist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worklist.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add(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exit_block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)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while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worklist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 not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empty: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block = worklist.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pop()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new_live_out = empty_set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if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block == exit_block: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     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new_live_out = function_live_out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for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each succ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successors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     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new_live_out = new_live_out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∪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succ.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live_in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new_live_in = 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gen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∪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(new_live_out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-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kill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)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   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if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new_live_out != 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live_out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or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new_live_in != 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live_in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live_out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= new_live_out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live_in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= new_live_in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for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each pred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in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block.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predecessors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if pred </a:t>
            </a:r>
            <a:r>
              <a:rPr b="0" lang="en-CA" sz="2000" spc="-1" strike="noStrike">
                <a:solidFill>
                  <a:srgbClr val="0433ff"/>
                </a:solidFill>
                <a:latin typeface="Menlo Regular"/>
                <a:ea typeface="Menlo Regular"/>
              </a:rPr>
              <a:t>not in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 worklist: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worklist = worklist.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add(</a:t>
            </a:r>
            <a:r>
              <a:rPr b="0" lang="en-CA" sz="20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pred</a:t>
            </a:r>
            <a:r>
              <a:rPr b="0" lang="en-CA" sz="2000" spc="-1" strike="noStrike">
                <a:solidFill>
                  <a:srgbClr val="942192"/>
                </a:solidFill>
                <a:latin typeface="Menlo Regular"/>
                <a:ea typeface="Menlo Regular"/>
              </a:rPr>
              <a:t>)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seudo Code for Fixed-Point Iteration (Block-Level Liveness Analysis)"/>
          <p:cNvSpPr/>
          <p:nvPr/>
        </p:nvSpPr>
        <p:spPr>
          <a:xfrm>
            <a:off x="5443200" y="933480"/>
            <a:ext cx="14079960" cy="669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CA" sz="3200" spc="-1" strike="noStrike">
                <a:solidFill>
                  <a:srgbClr val="000000"/>
                </a:solidFill>
                <a:latin typeface="Menlo Regular"/>
                <a:ea typeface="Menlo Regular"/>
              </a:rPr>
              <a:t>Pseudo Code for Fixed-Point Iteration (Block-Level Liveness Analysis)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Rectangle 1"/>
          <p:cNvSpPr/>
          <p:nvPr/>
        </p:nvSpPr>
        <p:spPr>
          <a:xfrm flipV="1" rot="10800000">
            <a:off x="11759400" y="3808080"/>
            <a:ext cx="11746080" cy="7851600"/>
          </a:xfrm>
          <a:prstGeom prst="rect">
            <a:avLst/>
          </a:prstGeom>
          <a:solidFill>
            <a:srgbClr val="f9f2f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tIns="0" bIns="11412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3d4a43"/>
                </a:solidFill>
                <a:latin typeface="DinWeb"/>
                <a:ea typeface="Helvetica Neue"/>
              </a:rPr>
              <a:t>Initially, all sets are empty. 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3d4a43"/>
                </a:solidFill>
                <a:latin typeface="DinWeb"/>
                <a:ea typeface="Helvetica Neue"/>
              </a:rPr>
              <a:t>Then: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3d4a43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3d4a43"/>
                </a:solidFill>
                <a:latin typeface="DinWeb"/>
                <a:ea typeface="Helvetica Neue"/>
              </a:rPr>
              <a:t>Start by adding the exit block to the worklist.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3d4a43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3d4a43"/>
                </a:solidFill>
                <a:latin typeface="DinWeb"/>
                <a:ea typeface="Helvetica Neue"/>
              </a:rPr>
              <a:t>For each block, calculate its new </a:t>
            </a:r>
            <a:r>
              <a:rPr b="0" lang="en-US" sz="2800" spc="-1" strike="noStrike">
                <a:solidFill>
                  <a:srgbClr val="222222"/>
                </a:solidFill>
                <a:latin typeface="Courier New"/>
                <a:ea typeface="Helvetica Neue"/>
              </a:rPr>
              <a:t>live out</a:t>
            </a:r>
            <a:r>
              <a:rPr b="0" lang="en-US" sz="3200" spc="-1" strike="noStrike">
                <a:solidFill>
                  <a:srgbClr val="3d4a43"/>
                </a:solidFill>
                <a:latin typeface="DinWeb"/>
                <a:ea typeface="Helvetica Neue"/>
              </a:rPr>
              <a:t> set by combining the </a:t>
            </a:r>
            <a:r>
              <a:rPr b="0" lang="en-US" sz="2800" spc="-1" strike="noStrike">
                <a:solidFill>
                  <a:srgbClr val="222222"/>
                </a:solidFill>
                <a:latin typeface="Courier New"/>
                <a:ea typeface="Helvetica Neue"/>
              </a:rPr>
              <a:t>live in</a:t>
            </a:r>
            <a:r>
              <a:rPr b="0" lang="en-US" sz="3200" spc="-1" strike="noStrike">
                <a:solidFill>
                  <a:srgbClr val="3d4a43"/>
                </a:solidFill>
                <a:latin typeface="DinWeb"/>
                <a:ea typeface="Helvetica Neue"/>
              </a:rPr>
              <a:t> sets of its successors.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3d4a43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3d4a43"/>
                </a:solidFill>
                <a:latin typeface="DinWeb"/>
                <a:ea typeface="Helvetica Neue"/>
              </a:rPr>
              <a:t>Compute the new </a:t>
            </a:r>
            <a:r>
              <a:rPr b="0" lang="en-US" sz="2800" spc="-1" strike="noStrike">
                <a:solidFill>
                  <a:srgbClr val="222222"/>
                </a:solidFill>
                <a:latin typeface="Courier New"/>
                <a:ea typeface="Helvetica Neue"/>
              </a:rPr>
              <a:t>live in</a:t>
            </a:r>
            <a:r>
              <a:rPr b="0" lang="en-US" sz="3200" spc="-1" strike="noStrike">
                <a:solidFill>
                  <a:srgbClr val="3d4a43"/>
                </a:solidFill>
                <a:latin typeface="DinWeb"/>
                <a:ea typeface="Helvetica Neue"/>
              </a:rPr>
              <a:t> set using the formula:</a:t>
            </a:r>
            <a:br>
              <a:rPr sz="3200"/>
            </a:br>
            <a:r>
              <a:rPr b="0" lang="en-US" sz="2800" spc="-1" strike="noStrike">
                <a:solidFill>
                  <a:srgbClr val="222222"/>
                </a:solidFill>
                <a:latin typeface="Courier New"/>
                <a:ea typeface="Helvetica Neue"/>
              </a:rPr>
              <a:t>live_in = gen ∪ (live_out - kill)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3d4a43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3d4a43"/>
                </a:solidFill>
                <a:latin typeface="DinWeb"/>
                <a:ea typeface="Helvetica Neue"/>
              </a:rPr>
              <a:t>If either set changes, update them and re-add the block's predecessors to the worklist.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3d4a43"/>
                </a:solidFill>
                <a:latin typeface="DinWeb"/>
                <a:ea typeface="Helvetica Neue"/>
              </a:rPr>
              <a:t>This continues until no further changes occur in any set, indicating fixed-point convergence.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219320" y="549360"/>
            <a:ext cx="21945240" cy="2285640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8800" spc="-1" strike="noStrike">
                <a:solidFill>
                  <a:srgbClr val="000000"/>
                </a:solidFill>
                <a:latin typeface="Calibri"/>
                <a:ea typeface="Calibri"/>
              </a:rPr>
              <a:t>Instruction-Level Liveness Analysis</a:t>
            </a:r>
            <a:endParaRPr b="0" lang="en-CA" sz="8800" spc="-1" strike="noStrike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152" name="TextBox 5"/>
          <p:cNvSpPr/>
          <p:nvPr/>
        </p:nvSpPr>
        <p:spPr>
          <a:xfrm>
            <a:off x="1411560" y="4505760"/>
            <a:ext cx="21752640" cy="5574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After reaching fixed-point convergence at the block level, we can perform a finer, </a:t>
            </a:r>
            <a:r>
              <a:rPr b="1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instruction-level</a:t>
            </a: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 liveness analysis to catch more precise instances of dead code.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Block-level</a:t>
            </a: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 analysis may miss definitions that are never used before being redefined within the same block, these are effectively dead but still appear live at the block level.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Instruction-level analysis resolves this by examining each instruction in reverse (from last to first) within a block. This reverse pass catches redefinitions that hide unused values, allowing us to more accurately identify dead code.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Application>LibreOffice/7.4.7.2$Linux_X86_64 LibreOffice_project/40$Build-2</Application>
  <AppVersion>15.0000</AppVersion>
  <Words>3580</Words>
  <Paragraphs>402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en-CA</dc:language>
  <cp:lastModifiedBy/>
  <dcterms:modified xsi:type="dcterms:W3CDTF">2025-08-20T10:55:04Z</dcterms:modified>
  <cp:revision>10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16</vt:i4>
  </property>
  <property fmtid="{D5CDD505-2E9C-101B-9397-08002B2CF9AE}" pid="3" name="PresentationFormat">
    <vt:lpwstr>Custom</vt:lpwstr>
  </property>
  <property fmtid="{D5CDD505-2E9C-101B-9397-08002B2CF9AE}" pid="4" name="Slides">
    <vt:i4>44</vt:i4>
  </property>
</Properties>
</file>