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91" r:id="rId4"/>
    <p:sldId id="258" r:id="rId5"/>
    <p:sldId id="259" r:id="rId6"/>
    <p:sldId id="289" r:id="rId7"/>
    <p:sldId id="290" r:id="rId8"/>
    <p:sldId id="260" r:id="rId9"/>
    <p:sldId id="261" r:id="rId10"/>
    <p:sldId id="265" r:id="rId11"/>
    <p:sldId id="266" r:id="rId12"/>
    <p:sldId id="267" r:id="rId13"/>
    <p:sldId id="268" r:id="rId14"/>
    <p:sldId id="269" r:id="rId15"/>
    <p:sldId id="263" r:id="rId16"/>
    <p:sldId id="284" r:id="rId17"/>
    <p:sldId id="293" r:id="rId18"/>
    <p:sldId id="262" r:id="rId19"/>
    <p:sldId id="270" r:id="rId20"/>
    <p:sldId id="271" r:id="rId21"/>
    <p:sldId id="276" r:id="rId22"/>
    <p:sldId id="275" r:id="rId23"/>
    <p:sldId id="272" r:id="rId24"/>
    <p:sldId id="285" r:id="rId25"/>
    <p:sldId id="274" r:id="rId26"/>
    <p:sldId id="292" r:id="rId27"/>
    <p:sldId id="273" r:id="rId28"/>
    <p:sldId id="277" r:id="rId29"/>
    <p:sldId id="286" r:id="rId30"/>
    <p:sldId id="278" r:id="rId31"/>
    <p:sldId id="287" r:id="rId32"/>
    <p:sldId id="279" r:id="rId33"/>
    <p:sldId id="280" r:id="rId34"/>
    <p:sldId id="281" r:id="rId35"/>
    <p:sldId id="282" r:id="rId36"/>
    <p:sldId id="288"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0F9B2-6178-41DA-A114-84A389150246}" v="194" dt="2025-08-21T21:26:2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6T20:34:00.350"/>
    </inkml:context>
    <inkml:brush xml:id="br0">
      <inkml:brushProperty name="width" value="0.1" units="cm"/>
      <inkml:brushProperty name="height" value="0.1" units="cm"/>
      <inkml:brushProperty name="color" value="#FFFFFF"/>
    </inkml:brush>
  </inkml:definitions>
  <inkml:trace contextRef="#ctx0" brushRef="#br0">4163 14600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6T20:34:00.351"/>
    </inkml:context>
    <inkml:brush xml:id="br0">
      <inkml:brushProperty name="width" value="0.1" units="cm"/>
      <inkml:brushProperty name="height" value="0.1" units="cm"/>
      <inkml:brushProperty name="color" value="#FFFFFF"/>
    </inkml:brush>
  </inkml:definitions>
  <inkml:trace contextRef="#ctx0" brushRef="#br0">4163 14600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6T20:34:00.412"/>
    </inkml:context>
    <inkml:brush xml:id="br0">
      <inkml:brushProperty name="width" value="0.1" units="cm"/>
      <inkml:brushProperty name="height" value="0.1" units="cm"/>
      <inkml:brushProperty name="color" value="#FFFFFF"/>
    </inkml:brush>
  </inkml:definitions>
  <inkml:trace contextRef="#ctx0" brushRef="#br0">4970 10309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6T20:34:00.413"/>
    </inkml:context>
    <inkml:brush xml:id="br0">
      <inkml:brushProperty name="width" value="0.1" units="cm"/>
      <inkml:brushProperty name="height" value="0.1" units="cm"/>
      <inkml:brushProperty name="color" value="#FFFFFF"/>
    </inkml:brush>
  </inkml:definitions>
  <inkml:trace contextRef="#ctx0" brushRef="#br0">4970 10309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6T20:34:00.414"/>
    </inkml:context>
    <inkml:brush xml:id="br0">
      <inkml:brushProperty name="width" value="0.1" units="cm"/>
      <inkml:brushProperty name="height" value="0.1" units="cm"/>
      <inkml:brushProperty name="color" value="#FFFFFF"/>
    </inkml:brush>
  </inkml:definitions>
  <inkml:trace contextRef="#ctx0" brushRef="#br0">4970 10309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9045B-C5AB-4D68-B349-E529F99155D8}" type="datetimeFigureOut">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A85D9-64FD-442C-A9C8-4CA014E282FF}" type="slidenum">
              <a:t>‹#›</a:t>
            </a:fld>
            <a:endParaRPr lang="en-US"/>
          </a:p>
        </p:txBody>
      </p:sp>
    </p:spTree>
    <p:extLst>
      <p:ext uri="{BB962C8B-B14F-4D97-AF65-F5344CB8AC3E}">
        <p14:creationId xmlns:p14="http://schemas.microsoft.com/office/powerpoint/2010/main" val="32274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dirty="0">
                <a:ea typeface="Calibri" panose="020F0502020204030204"/>
                <a:cs typeface="Calibri" panose="020F0502020204030204"/>
              </a:rPr>
              <a:t>These are the performance metrics for the lab</a:t>
            </a:r>
          </a:p>
          <a:p>
            <a:pPr lvl="1">
              <a:lnSpc>
                <a:spcPct val="90000"/>
              </a:lnSpc>
              <a:spcBef>
                <a:spcPts val="500"/>
              </a:spcBef>
              <a:buChar char="•"/>
            </a:pPr>
            <a:r>
              <a:rPr lang="en-US" dirty="0"/>
              <a:t>Number of cycles</a:t>
            </a:r>
            <a:endParaRPr lang="en-US" dirty="0">
              <a:ea typeface="Calibri" panose="020F0502020204030204"/>
              <a:cs typeface="Calibri" panose="020F0502020204030204"/>
            </a:endParaRPr>
          </a:p>
          <a:p>
            <a:pPr lvl="1">
              <a:lnSpc>
                <a:spcPct val="90000"/>
              </a:lnSpc>
              <a:spcBef>
                <a:spcPts val="500"/>
              </a:spcBef>
              <a:buChar char="•"/>
            </a:pPr>
            <a:r>
              <a:rPr lang="en-US" dirty="0"/>
              <a:t>Number of instructions executed.</a:t>
            </a:r>
            <a:endParaRPr lang="en-US" dirty="0">
              <a:ea typeface="Calibri" panose="020F0502020204030204"/>
              <a:cs typeface="Calibri" panose="020F0502020204030204"/>
            </a:endParaRPr>
          </a:p>
          <a:p>
            <a:pPr lvl="1">
              <a:lnSpc>
                <a:spcPct val="90000"/>
              </a:lnSpc>
              <a:spcBef>
                <a:spcPts val="500"/>
              </a:spcBef>
              <a:buChar char="•"/>
            </a:pPr>
            <a:r>
              <a:rPr lang="en-US" dirty="0"/>
              <a:t>Number of branches encountered.</a:t>
            </a:r>
            <a:endParaRPr lang="en-US" dirty="0">
              <a:ea typeface="Calibri" panose="020F0502020204030204"/>
              <a:cs typeface="Calibri" panose="020F0502020204030204"/>
            </a:endParaRPr>
          </a:p>
          <a:p>
            <a:pPr lvl="1">
              <a:lnSpc>
                <a:spcPct val="90000"/>
              </a:lnSpc>
              <a:spcBef>
                <a:spcPts val="500"/>
              </a:spcBef>
              <a:buChar char="•"/>
            </a:pPr>
            <a:r>
              <a:rPr lang="en-US" dirty="0"/>
              <a:t>Branch predictions and mispredictions.</a:t>
            </a:r>
            <a:endParaRPr lang="en-US" dirty="0">
              <a:ea typeface="Calibri" panose="020F0502020204030204"/>
              <a:cs typeface="Calibri" panose="020F0502020204030204"/>
            </a:endParaRPr>
          </a:p>
          <a:p>
            <a:pPr lvl="1">
              <a:lnSpc>
                <a:spcPct val="90000"/>
              </a:lnSpc>
              <a:spcBef>
                <a:spcPts val="500"/>
              </a:spcBef>
              <a:buChar char="•"/>
            </a:pPr>
            <a:r>
              <a:rPr lang="en-US" dirty="0"/>
              <a:t>Cache hits and misses.</a:t>
            </a:r>
            <a:endParaRPr lang="en-US" dirty="0">
              <a:ea typeface="Calibri" panose="020F0502020204030204"/>
              <a:cs typeface="Calibri" panose="020F0502020204030204"/>
            </a:endParaRPr>
          </a:p>
          <a:p>
            <a:pPr lvl="1">
              <a:lnSpc>
                <a:spcPct val="90000"/>
              </a:lnSpc>
              <a:spcBef>
                <a:spcPts val="500"/>
              </a:spcBef>
              <a:buChar char="•"/>
            </a:pPr>
            <a:r>
              <a:rPr lang="en-US" dirty="0"/>
              <a:t>CPI</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30A85D9-64FD-442C-A9C8-4CA014E282FF}" type="slidenum">
              <a:t>4</a:t>
            </a:fld>
            <a:endParaRPr lang="en-US"/>
          </a:p>
        </p:txBody>
      </p:sp>
    </p:spTree>
    <p:extLst>
      <p:ext uri="{BB962C8B-B14F-4D97-AF65-F5344CB8AC3E}">
        <p14:creationId xmlns:p14="http://schemas.microsoft.com/office/powerpoint/2010/main" val="175381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---&gt; THIS LAB ONLY SIMULATES CONTROL AND DATA HAZARDS ( IM NOT YELLING : ( )</a:t>
            </a:r>
          </a:p>
        </p:txBody>
      </p:sp>
      <p:sp>
        <p:nvSpPr>
          <p:cNvPr id="4" name="Slide Number Placeholder 3"/>
          <p:cNvSpPr>
            <a:spLocks noGrp="1"/>
          </p:cNvSpPr>
          <p:nvPr>
            <p:ph type="sldNum" sz="quarter" idx="5"/>
          </p:nvPr>
        </p:nvSpPr>
        <p:spPr/>
        <p:txBody>
          <a:bodyPr/>
          <a:lstStyle/>
          <a:p>
            <a:fld id="{530A85D9-64FD-442C-A9C8-4CA014E282FF}" type="slidenum">
              <a:t>7</a:t>
            </a:fld>
            <a:endParaRPr lang="en-US"/>
          </a:p>
        </p:txBody>
      </p:sp>
    </p:spTree>
    <p:extLst>
      <p:ext uri="{BB962C8B-B14F-4D97-AF65-F5344CB8AC3E}">
        <p14:creationId xmlns:p14="http://schemas.microsoft.com/office/powerpoint/2010/main" val="104409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Note: Prepares all control and operand fields required for ALU or memory access.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30A85D9-64FD-442C-A9C8-4CA014E282FF}" type="slidenum">
              <a:t>12</a:t>
            </a:fld>
            <a:endParaRPr lang="en-US"/>
          </a:p>
        </p:txBody>
      </p:sp>
    </p:spTree>
    <p:extLst>
      <p:ext uri="{BB962C8B-B14F-4D97-AF65-F5344CB8AC3E}">
        <p14:creationId xmlns:p14="http://schemas.microsoft.com/office/powerpoint/2010/main" val="97955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Note: Passes on all necessary data for memory operation </a:t>
            </a:r>
            <a:r>
              <a:rPr lang="en-US" err="1"/>
              <a:t>orresult</a:t>
            </a:r>
            <a:r>
              <a:rPr lang="en-US"/>
              <a:t> propagation.</a:t>
            </a:r>
            <a:endParaRPr lang="en-US" dirty="0">
              <a:ea typeface="Calibri" panose="020F0502020204030204"/>
              <a:cs typeface="Calibri" panose="020F0502020204030204"/>
            </a:endParaRPr>
          </a:p>
          <a:p>
            <a:pPr marL="285750" indent="-285750">
              <a:lnSpc>
                <a:spcPct val="90000"/>
              </a:lnSpc>
              <a:spcBef>
                <a:spcPts val="1000"/>
              </a:spcBef>
              <a:buFont typeface="Arial"/>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30A85D9-64FD-442C-A9C8-4CA014E282FF}" type="slidenum">
              <a:t>13</a:t>
            </a:fld>
            <a:endParaRPr lang="en-US"/>
          </a:p>
        </p:txBody>
      </p:sp>
    </p:spTree>
    <p:extLst>
      <p:ext uri="{BB962C8B-B14F-4D97-AF65-F5344CB8AC3E}">
        <p14:creationId xmlns:p14="http://schemas.microsoft.com/office/powerpoint/2010/main" val="235285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Contains all info needed for writing result to </a:t>
            </a:r>
            <a:r>
              <a:rPr lang="en-US" dirty="0" err="1"/>
              <a:t>registertable</a:t>
            </a:r>
            <a:r>
              <a:rPr lang="en-US" dirty="0"/>
              <a:t>.</a:t>
            </a:r>
          </a:p>
        </p:txBody>
      </p:sp>
      <p:sp>
        <p:nvSpPr>
          <p:cNvPr id="4" name="Slide Number Placeholder 3"/>
          <p:cNvSpPr>
            <a:spLocks noGrp="1"/>
          </p:cNvSpPr>
          <p:nvPr>
            <p:ph type="sldNum" sz="quarter" idx="5"/>
          </p:nvPr>
        </p:nvSpPr>
        <p:spPr/>
        <p:txBody>
          <a:bodyPr/>
          <a:lstStyle/>
          <a:p>
            <a:fld id="{530A85D9-64FD-442C-A9C8-4CA014E282FF}" type="slidenum">
              <a:t>14</a:t>
            </a:fld>
            <a:endParaRPr lang="en-US"/>
          </a:p>
        </p:txBody>
      </p:sp>
    </p:spTree>
    <p:extLst>
      <p:ext uri="{BB962C8B-B14F-4D97-AF65-F5344CB8AC3E}">
        <p14:creationId xmlns:p14="http://schemas.microsoft.com/office/powerpoint/2010/main" val="28902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Specific control signals --&gt; let the students figure it out : )</a:t>
            </a:r>
          </a:p>
        </p:txBody>
      </p:sp>
      <p:sp>
        <p:nvSpPr>
          <p:cNvPr id="4" name="Slide Number Placeholder 3"/>
          <p:cNvSpPr>
            <a:spLocks noGrp="1"/>
          </p:cNvSpPr>
          <p:nvPr>
            <p:ph type="sldNum" sz="quarter" idx="5"/>
          </p:nvPr>
        </p:nvSpPr>
        <p:spPr/>
        <p:txBody>
          <a:bodyPr/>
          <a:lstStyle/>
          <a:p>
            <a:fld id="{530A85D9-64FD-442C-A9C8-4CA014E282FF}" type="slidenum">
              <a:t>23</a:t>
            </a:fld>
            <a:endParaRPr lang="en-US"/>
          </a:p>
        </p:txBody>
      </p:sp>
    </p:spTree>
    <p:extLst>
      <p:ext uri="{BB962C8B-B14F-4D97-AF65-F5344CB8AC3E}">
        <p14:creationId xmlns:p14="http://schemas.microsoft.com/office/powerpoint/2010/main" val="69586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"extracting the necessary signals" being purposefully vague. Let the students figure it out. </a:t>
            </a:r>
            <a:r>
              <a:rPr lang="en-US" dirty="0" err="1"/>
              <a:t>Im</a:t>
            </a:r>
            <a:r>
              <a:rPr lang="en-US" dirty="0"/>
              <a:t> evil like </a:t>
            </a:r>
            <a:r>
              <a:rPr lang="en-US" dirty="0" err="1"/>
              <a:t>dat</a:t>
            </a:r>
            <a:endParaRPr lang="en-US" dirty="0" err="1">
              <a:ea typeface="Calibri" panose="020F0502020204030204"/>
              <a:cs typeface="Calibri" panose="020F0502020204030204"/>
            </a:endParaRPr>
          </a:p>
          <a:p>
            <a:pPr marL="171450" indent="-171450">
              <a:lnSpc>
                <a:spcPct val="90000"/>
              </a:lnSpc>
              <a:spcBef>
                <a:spcPts val="1000"/>
              </a:spcBef>
              <a:buFont typeface="Arial"/>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30A85D9-64FD-442C-A9C8-4CA014E282FF}" type="slidenum">
              <a:t>27</a:t>
            </a:fld>
            <a:endParaRPr lang="en-US"/>
          </a:p>
        </p:txBody>
      </p:sp>
    </p:spTree>
    <p:extLst>
      <p:ext uri="{BB962C8B-B14F-4D97-AF65-F5344CB8AC3E}">
        <p14:creationId xmlns:p14="http://schemas.microsoft.com/office/powerpoint/2010/main" val="114300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luplab.gitlab.io/rvcodecj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customXml" Target="../ink/ink5.xml"/><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Pipelining Simulator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CMPUT 229 LAB 6</a:t>
            </a:r>
          </a:p>
          <a:p>
            <a:r>
              <a:rPr lang="en-US" dirty="0"/>
              <a:t>Saumya Patel</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B3ED-DF74-1AC6-2DAC-0AD019764F05}"/>
              </a:ext>
            </a:extLst>
          </p:cNvPr>
          <p:cNvSpPr>
            <a:spLocks noGrp="1"/>
          </p:cNvSpPr>
          <p:nvPr>
            <p:ph type="title"/>
          </p:nvPr>
        </p:nvSpPr>
        <p:spPr/>
        <p:txBody>
          <a:bodyPr/>
          <a:lstStyle/>
          <a:p>
            <a:r>
              <a:rPr lang="en-US"/>
              <a:t>Pipeline Latches - Overview</a:t>
            </a:r>
          </a:p>
        </p:txBody>
      </p:sp>
      <p:sp>
        <p:nvSpPr>
          <p:cNvPr id="3" name="Content Placeholder 2">
            <a:extLst>
              <a:ext uri="{FF2B5EF4-FFF2-40B4-BE49-F238E27FC236}">
                <a16:creationId xmlns:a16="http://schemas.microsoft.com/office/drawing/2014/main" id="{41214E6D-B77F-B93B-9C80-3DEDA9A09ACA}"/>
              </a:ext>
            </a:extLst>
          </p:cNvPr>
          <p:cNvSpPr>
            <a:spLocks noGrp="1"/>
          </p:cNvSpPr>
          <p:nvPr>
            <p:ph idx="1"/>
          </p:nvPr>
        </p:nvSpPr>
        <p:spPr/>
        <p:txBody>
          <a:bodyPr vert="horz" lIns="91440" tIns="45720" rIns="91440" bIns="45720" rtlCol="0" anchor="t">
            <a:noAutofit/>
          </a:bodyPr>
          <a:lstStyle/>
          <a:p>
            <a:r>
              <a:rPr lang="en-US" sz="3100" dirty="0">
                <a:ea typeface="+mn-lt"/>
                <a:cs typeface="+mn-lt"/>
              </a:rPr>
              <a:t>Pipeline latches hold instruction information between stages.</a:t>
            </a:r>
            <a:endParaRPr lang="en-US" sz="3100" dirty="0"/>
          </a:p>
          <a:p>
            <a:r>
              <a:rPr lang="en-US" sz="3100" dirty="0">
                <a:ea typeface="+mn-lt"/>
                <a:cs typeface="+mn-lt"/>
              </a:rPr>
              <a:t>Each latch stores:</a:t>
            </a:r>
            <a:endParaRPr lang="en-US" sz="3100" dirty="0"/>
          </a:p>
          <a:p>
            <a:pPr lvl="1"/>
            <a:r>
              <a:rPr lang="en-US" sz="3100" b="1" i="1" dirty="0" err="1">
                <a:ea typeface="+mn-lt"/>
                <a:cs typeface="+mn-lt"/>
              </a:rPr>
              <a:t>Instn</a:t>
            </a:r>
            <a:r>
              <a:rPr lang="en-US" sz="3100" b="1" i="1" dirty="0">
                <a:ea typeface="+mn-lt"/>
                <a:cs typeface="+mn-lt"/>
              </a:rPr>
              <a:t> </a:t>
            </a:r>
            <a:r>
              <a:rPr lang="en-US" sz="3100" dirty="0">
                <a:ea typeface="+mn-lt"/>
                <a:cs typeface="+mn-lt"/>
              </a:rPr>
              <a:t>( 32 bit )</a:t>
            </a:r>
          </a:p>
          <a:p>
            <a:pPr lvl="1"/>
            <a:r>
              <a:rPr lang="en-US" sz="3100" b="1" i="1" dirty="0">
                <a:ea typeface="+mn-lt"/>
                <a:cs typeface="+mn-lt"/>
              </a:rPr>
              <a:t>Valid </a:t>
            </a:r>
            <a:r>
              <a:rPr lang="en-US" sz="3100" dirty="0">
                <a:ea typeface="+mn-lt"/>
                <a:cs typeface="+mn-lt"/>
              </a:rPr>
              <a:t>bit (shows if actual instruction is in latch)</a:t>
            </a:r>
            <a:endParaRPr lang="en-US" sz="3100" dirty="0"/>
          </a:p>
          <a:p>
            <a:pPr lvl="1"/>
            <a:r>
              <a:rPr lang="en-US" sz="3100" dirty="0">
                <a:ea typeface="+mn-lt"/>
                <a:cs typeface="+mn-lt"/>
              </a:rPr>
              <a:t>Instruction-specific fields required for the next pipeline stage</a:t>
            </a:r>
            <a:endParaRPr lang="en-US" sz="3100" dirty="0"/>
          </a:p>
          <a:p>
            <a:endParaRPr lang="en-US" sz="3100" dirty="0"/>
          </a:p>
        </p:txBody>
      </p:sp>
    </p:spTree>
    <p:extLst>
      <p:ext uri="{BB962C8B-B14F-4D97-AF65-F5344CB8AC3E}">
        <p14:creationId xmlns:p14="http://schemas.microsoft.com/office/powerpoint/2010/main" val="393984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E486-5F48-260E-CEE4-CCAB02971986}"/>
              </a:ext>
            </a:extLst>
          </p:cNvPr>
          <p:cNvSpPr>
            <a:spLocks noGrp="1"/>
          </p:cNvSpPr>
          <p:nvPr>
            <p:ph type="title"/>
          </p:nvPr>
        </p:nvSpPr>
        <p:spPr/>
        <p:txBody>
          <a:bodyPr/>
          <a:lstStyle/>
          <a:p>
            <a:r>
              <a:rPr lang="en-US"/>
              <a:t>IF/ID Latch</a:t>
            </a:r>
          </a:p>
        </p:txBody>
      </p:sp>
      <p:sp>
        <p:nvSpPr>
          <p:cNvPr id="3" name="Content Placeholder 2">
            <a:extLst>
              <a:ext uri="{FF2B5EF4-FFF2-40B4-BE49-F238E27FC236}">
                <a16:creationId xmlns:a16="http://schemas.microsoft.com/office/drawing/2014/main" id="{1CC1D7F8-38D2-9B89-998A-CD57BFF3F014}"/>
              </a:ext>
            </a:extLst>
          </p:cNvPr>
          <p:cNvSpPr>
            <a:spLocks noGrp="1"/>
          </p:cNvSpPr>
          <p:nvPr>
            <p:ph idx="1"/>
          </p:nvPr>
        </p:nvSpPr>
        <p:spPr>
          <a:xfrm>
            <a:off x="838200" y="1825625"/>
            <a:ext cx="6705600" cy="4351338"/>
          </a:xfrm>
        </p:spPr>
        <p:txBody>
          <a:bodyPr vert="horz" lIns="91440" tIns="45720" rIns="91440" bIns="45720" rtlCol="0" anchor="t">
            <a:normAutofit/>
          </a:bodyPr>
          <a:lstStyle/>
          <a:p>
            <a:r>
              <a:rPr lang="en-US" sz="2500">
                <a:ea typeface="+mn-lt"/>
                <a:cs typeface="+mn-lt"/>
              </a:rPr>
              <a:t>Purpose: Holds instruction just fetched, ready for decode.</a:t>
            </a:r>
            <a:endParaRPr lang="en-US" sz="2500"/>
          </a:p>
          <a:p>
            <a:r>
              <a:rPr lang="en-US" sz="2500">
                <a:ea typeface="+mn-lt"/>
                <a:cs typeface="+mn-lt"/>
              </a:rPr>
              <a:t>Holds:</a:t>
            </a:r>
            <a:endParaRPr lang="en-US" sz="2500"/>
          </a:p>
          <a:p>
            <a:pPr lvl="1"/>
            <a:r>
              <a:rPr lang="en-US" sz="2500">
                <a:ea typeface="+mn-lt"/>
                <a:cs typeface="+mn-lt"/>
              </a:rPr>
              <a:t>Fetched instruction (raw 32 bits)</a:t>
            </a:r>
            <a:endParaRPr lang="en-US" sz="2500"/>
          </a:p>
          <a:p>
            <a:pPr lvl="1"/>
            <a:r>
              <a:rPr lang="en-US" sz="2500">
                <a:ea typeface="+mn-lt"/>
                <a:cs typeface="+mn-lt"/>
              </a:rPr>
              <a:t>Program Counter (PC) of fetched instruction</a:t>
            </a:r>
            <a:endParaRPr lang="en-US" sz="2500"/>
          </a:p>
          <a:p>
            <a:pPr lvl="1"/>
            <a:r>
              <a:rPr lang="en-US" sz="2500">
                <a:ea typeface="+mn-lt"/>
                <a:cs typeface="+mn-lt"/>
              </a:rPr>
              <a:t>Valid bit (1 if latch holds a real instruction, 0 otherwise)</a:t>
            </a:r>
            <a:endParaRPr lang="en-US" sz="2500"/>
          </a:p>
          <a:p>
            <a:r>
              <a:rPr lang="en-US" sz="2500">
                <a:ea typeface="+mn-lt"/>
                <a:cs typeface="+mn-lt"/>
              </a:rPr>
              <a:t>Note: Enables step-wise handoff of instruction to decoding stage.</a:t>
            </a:r>
            <a:endParaRPr lang="en-US" sz="2500"/>
          </a:p>
          <a:p>
            <a:endParaRPr lang="en-US" sz="2500"/>
          </a:p>
          <a:p>
            <a:endParaRPr lang="en-US" sz="2500"/>
          </a:p>
        </p:txBody>
      </p:sp>
      <p:pic>
        <p:nvPicPr>
          <p:cNvPr id="5" name="Picture 4" descr="A black background with white text&#10;&#10;AI-generated content may be incorrect.">
            <a:extLst>
              <a:ext uri="{FF2B5EF4-FFF2-40B4-BE49-F238E27FC236}">
                <a16:creationId xmlns:a16="http://schemas.microsoft.com/office/drawing/2014/main" id="{4A8F9E16-0B7D-4D68-3539-1EFA4C019410}"/>
              </a:ext>
            </a:extLst>
          </p:cNvPr>
          <p:cNvPicPr>
            <a:picLocks noChangeAspect="1"/>
          </p:cNvPicPr>
          <p:nvPr/>
        </p:nvPicPr>
        <p:blipFill>
          <a:blip r:embed="rId2"/>
          <a:stretch>
            <a:fillRect/>
          </a:stretch>
        </p:blipFill>
        <p:spPr>
          <a:xfrm>
            <a:off x="7911874" y="-4762"/>
            <a:ext cx="4279447" cy="2687410"/>
          </a:xfrm>
          <a:prstGeom prst="rect">
            <a:avLst/>
          </a:prstGeom>
        </p:spPr>
      </p:pic>
      <p:pic>
        <p:nvPicPr>
          <p:cNvPr id="6" name="Picture 5" descr="A diagram of a diagram&#10;&#10;AI-generated content may be incorrect.">
            <a:extLst>
              <a:ext uri="{FF2B5EF4-FFF2-40B4-BE49-F238E27FC236}">
                <a16:creationId xmlns:a16="http://schemas.microsoft.com/office/drawing/2014/main" id="{1A2F9A7B-8307-ABB0-9686-96E62A5E0C13}"/>
              </a:ext>
            </a:extLst>
          </p:cNvPr>
          <p:cNvPicPr>
            <a:picLocks noChangeAspect="1"/>
          </p:cNvPicPr>
          <p:nvPr/>
        </p:nvPicPr>
        <p:blipFill>
          <a:blip r:embed="rId3"/>
          <a:stretch>
            <a:fillRect/>
          </a:stretch>
        </p:blipFill>
        <p:spPr>
          <a:xfrm>
            <a:off x="10617654" y="2802391"/>
            <a:ext cx="1480457" cy="3367768"/>
          </a:xfrm>
          <a:prstGeom prst="rect">
            <a:avLst/>
          </a:prstGeom>
        </p:spPr>
      </p:pic>
    </p:spTree>
    <p:extLst>
      <p:ext uri="{BB962C8B-B14F-4D97-AF65-F5344CB8AC3E}">
        <p14:creationId xmlns:p14="http://schemas.microsoft.com/office/powerpoint/2010/main" val="291208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4BB-9F60-4581-255C-1C592CEAB2B9}"/>
              </a:ext>
            </a:extLst>
          </p:cNvPr>
          <p:cNvSpPr>
            <a:spLocks noGrp="1"/>
          </p:cNvSpPr>
          <p:nvPr>
            <p:ph type="title"/>
          </p:nvPr>
        </p:nvSpPr>
        <p:spPr/>
        <p:txBody>
          <a:bodyPr/>
          <a:lstStyle/>
          <a:p>
            <a:r>
              <a:rPr lang="en-US"/>
              <a:t>ID/EX Latch</a:t>
            </a:r>
          </a:p>
        </p:txBody>
      </p:sp>
      <p:sp>
        <p:nvSpPr>
          <p:cNvPr id="3" name="Content Placeholder 2">
            <a:extLst>
              <a:ext uri="{FF2B5EF4-FFF2-40B4-BE49-F238E27FC236}">
                <a16:creationId xmlns:a16="http://schemas.microsoft.com/office/drawing/2014/main" id="{408EDA29-8109-A692-3DCE-BA5895BC82A9}"/>
              </a:ext>
            </a:extLst>
          </p:cNvPr>
          <p:cNvSpPr>
            <a:spLocks noGrp="1"/>
          </p:cNvSpPr>
          <p:nvPr>
            <p:ph idx="1"/>
          </p:nvPr>
        </p:nvSpPr>
        <p:spPr>
          <a:xfrm>
            <a:off x="438150" y="1701800"/>
            <a:ext cx="7143750" cy="4351338"/>
          </a:xfrm>
        </p:spPr>
        <p:txBody>
          <a:bodyPr vert="horz" lIns="91440" tIns="45720" rIns="91440" bIns="45720" rtlCol="0" anchor="t">
            <a:noAutofit/>
          </a:bodyPr>
          <a:lstStyle/>
          <a:p>
            <a:r>
              <a:rPr lang="en-US" sz="2400" dirty="0">
                <a:ea typeface="+mn-lt"/>
                <a:cs typeface="+mn-lt"/>
              </a:rPr>
              <a:t>Purpose: Holds decoded information, ready for execution.</a:t>
            </a:r>
            <a:endParaRPr lang="en-US" sz="2400"/>
          </a:p>
          <a:p>
            <a:r>
              <a:rPr lang="en-US" sz="2400" dirty="0">
                <a:ea typeface="+mn-lt"/>
                <a:cs typeface="+mn-lt"/>
              </a:rPr>
              <a:t>Holds:</a:t>
            </a:r>
            <a:endParaRPr lang="en-US" sz="2400"/>
          </a:p>
          <a:p>
            <a:pPr lvl="1"/>
            <a:r>
              <a:rPr lang="en-US" dirty="0">
                <a:ea typeface="+mn-lt"/>
                <a:cs typeface="+mn-lt"/>
              </a:rPr>
              <a:t>Instruction</a:t>
            </a:r>
          </a:p>
          <a:p>
            <a:pPr lvl="1"/>
            <a:r>
              <a:rPr lang="en-US" dirty="0">
                <a:ea typeface="+mn-lt"/>
                <a:cs typeface="+mn-lt"/>
              </a:rPr>
              <a:t>Instruction type (R, I, S, SB, UJ)</a:t>
            </a:r>
            <a:endParaRPr lang="en-US"/>
          </a:p>
          <a:p>
            <a:pPr lvl="1"/>
            <a:r>
              <a:rPr lang="en-US" dirty="0">
                <a:ea typeface="+mn-lt"/>
                <a:cs typeface="+mn-lt"/>
              </a:rPr>
              <a:t>Register indices: </a:t>
            </a:r>
            <a:r>
              <a:rPr lang="en-US" dirty="0">
                <a:latin typeface="Consolas"/>
              </a:rPr>
              <a:t>rs1</a:t>
            </a:r>
            <a:r>
              <a:rPr lang="en-US" dirty="0">
                <a:ea typeface="+mn-lt"/>
                <a:cs typeface="+mn-lt"/>
              </a:rPr>
              <a:t>, </a:t>
            </a:r>
            <a:r>
              <a:rPr lang="en-US" dirty="0">
                <a:latin typeface="Consolas"/>
              </a:rPr>
              <a:t>rs2</a:t>
            </a:r>
            <a:r>
              <a:rPr lang="en-US" dirty="0">
                <a:ea typeface="+mn-lt"/>
                <a:cs typeface="+mn-lt"/>
              </a:rPr>
              <a:t>, </a:t>
            </a:r>
            <a:r>
              <a:rPr lang="en-US" dirty="0" err="1">
                <a:latin typeface="Consolas"/>
              </a:rPr>
              <a:t>rd</a:t>
            </a:r>
            <a:endParaRPr lang="en-US" dirty="0"/>
          </a:p>
          <a:p>
            <a:pPr lvl="1"/>
            <a:r>
              <a:rPr lang="en-US" dirty="0">
                <a:ea typeface="+mn-lt"/>
                <a:cs typeface="+mn-lt"/>
              </a:rPr>
              <a:t>Immediate value (sign-extended, format-dependent)</a:t>
            </a:r>
            <a:endParaRPr lang="en-US"/>
          </a:p>
          <a:p>
            <a:pPr lvl="1"/>
            <a:r>
              <a:rPr lang="en-US" dirty="0">
                <a:ea typeface="+mn-lt"/>
                <a:cs typeface="+mn-lt"/>
              </a:rPr>
              <a:t>funct3 field</a:t>
            </a:r>
            <a:endParaRPr lang="en-US" dirty="0"/>
          </a:p>
          <a:p>
            <a:pPr lvl="1"/>
            <a:r>
              <a:rPr lang="en-US" dirty="0">
                <a:ea typeface="+mn-lt"/>
                <a:cs typeface="+mn-lt"/>
              </a:rPr>
              <a:t>Funct7 field</a:t>
            </a:r>
          </a:p>
          <a:p>
            <a:pPr lvl="1"/>
            <a:r>
              <a:rPr lang="en-US" dirty="0">
                <a:ea typeface="+mn-lt"/>
                <a:cs typeface="+mn-lt"/>
              </a:rPr>
              <a:t>Control signals </a:t>
            </a:r>
          </a:p>
          <a:p>
            <a:pPr lvl="1"/>
            <a:r>
              <a:rPr lang="en-US" dirty="0">
                <a:ea typeface="+mn-lt"/>
                <a:cs typeface="+mn-lt"/>
              </a:rPr>
              <a:t>Program Counter (PC)</a:t>
            </a:r>
            <a:endParaRPr lang="en-US"/>
          </a:p>
          <a:p>
            <a:pPr lvl="1"/>
            <a:r>
              <a:rPr lang="en-US" dirty="0">
                <a:ea typeface="+mn-lt"/>
                <a:cs typeface="+mn-lt"/>
              </a:rPr>
              <a:t>Valid bit</a:t>
            </a:r>
            <a:endParaRPr lang="en-US"/>
          </a:p>
          <a:p>
            <a:pPr marL="0" indent="0">
              <a:buNone/>
            </a:pPr>
            <a:endParaRPr lang="en-US" sz="2000"/>
          </a:p>
        </p:txBody>
      </p:sp>
      <p:pic>
        <p:nvPicPr>
          <p:cNvPr id="4" name="Picture 3" descr="A screen shot of a computer code&#10;&#10;AI-generated content may be incorrect.">
            <a:extLst>
              <a:ext uri="{FF2B5EF4-FFF2-40B4-BE49-F238E27FC236}">
                <a16:creationId xmlns:a16="http://schemas.microsoft.com/office/drawing/2014/main" id="{3039CC14-8146-24A2-BB22-095F0AAE4AA9}"/>
              </a:ext>
            </a:extLst>
          </p:cNvPr>
          <p:cNvPicPr>
            <a:picLocks noChangeAspect="1"/>
          </p:cNvPicPr>
          <p:nvPr/>
        </p:nvPicPr>
        <p:blipFill>
          <a:blip r:embed="rId3"/>
          <a:stretch>
            <a:fillRect/>
          </a:stretch>
        </p:blipFill>
        <p:spPr>
          <a:xfrm>
            <a:off x="7985125" y="-4763"/>
            <a:ext cx="4210050" cy="4608261"/>
          </a:xfrm>
          <a:prstGeom prst="rect">
            <a:avLst/>
          </a:prstGeom>
        </p:spPr>
      </p:pic>
    </p:spTree>
    <p:extLst>
      <p:ext uri="{BB962C8B-B14F-4D97-AF65-F5344CB8AC3E}">
        <p14:creationId xmlns:p14="http://schemas.microsoft.com/office/powerpoint/2010/main" val="422517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29D6-939E-1916-76AA-4698BE425C8E}"/>
              </a:ext>
            </a:extLst>
          </p:cNvPr>
          <p:cNvSpPr>
            <a:spLocks noGrp="1"/>
          </p:cNvSpPr>
          <p:nvPr>
            <p:ph type="title"/>
          </p:nvPr>
        </p:nvSpPr>
        <p:spPr/>
        <p:txBody>
          <a:bodyPr/>
          <a:lstStyle/>
          <a:p>
            <a:r>
              <a:rPr lang="en-US"/>
              <a:t>EX/MEM Latch</a:t>
            </a:r>
          </a:p>
        </p:txBody>
      </p:sp>
      <p:sp>
        <p:nvSpPr>
          <p:cNvPr id="3" name="Content Placeholder 2">
            <a:extLst>
              <a:ext uri="{FF2B5EF4-FFF2-40B4-BE49-F238E27FC236}">
                <a16:creationId xmlns:a16="http://schemas.microsoft.com/office/drawing/2014/main" id="{334469B3-AEAB-F604-264C-531B302CA333}"/>
              </a:ext>
            </a:extLst>
          </p:cNvPr>
          <p:cNvSpPr>
            <a:spLocks noGrp="1"/>
          </p:cNvSpPr>
          <p:nvPr>
            <p:ph idx="1"/>
          </p:nvPr>
        </p:nvSpPr>
        <p:spPr>
          <a:xfrm>
            <a:off x="838200" y="1825625"/>
            <a:ext cx="7124700" cy="4837113"/>
          </a:xfrm>
        </p:spPr>
        <p:txBody>
          <a:bodyPr vert="horz" lIns="91440" tIns="45720" rIns="91440" bIns="45720" rtlCol="0" anchor="t">
            <a:noAutofit/>
          </a:bodyPr>
          <a:lstStyle/>
          <a:p>
            <a:r>
              <a:rPr lang="en-US" sz="2400" dirty="0">
                <a:ea typeface="+mn-lt"/>
                <a:cs typeface="+mn-lt"/>
              </a:rPr>
              <a:t>Purpose: Holds execution/ALU results and address calculation for memory access.</a:t>
            </a:r>
            <a:endParaRPr lang="en-US" sz="2400" dirty="0"/>
          </a:p>
          <a:p>
            <a:r>
              <a:rPr lang="en-US" sz="2400" dirty="0">
                <a:ea typeface="+mn-lt"/>
                <a:cs typeface="+mn-lt"/>
              </a:rPr>
              <a:t>Holds:</a:t>
            </a:r>
            <a:endParaRPr lang="en-US" sz="2400" dirty="0"/>
          </a:p>
          <a:p>
            <a:pPr lvl="1"/>
            <a:r>
              <a:rPr lang="en-US" dirty="0">
                <a:ea typeface="+mn-lt"/>
                <a:cs typeface="+mn-lt"/>
              </a:rPr>
              <a:t>Result from ALU (arithmetic/logical result, or effective memory address)</a:t>
            </a:r>
            <a:endParaRPr lang="en-US" dirty="0"/>
          </a:p>
          <a:p>
            <a:pPr lvl="1"/>
            <a:r>
              <a:rPr lang="en-US" dirty="0">
                <a:ea typeface="+mn-lt"/>
                <a:cs typeface="+mn-lt"/>
              </a:rPr>
              <a:t>Second source register ( rs2 )</a:t>
            </a:r>
          </a:p>
          <a:p>
            <a:pPr lvl="1"/>
            <a:r>
              <a:rPr lang="en-US" dirty="0">
                <a:ea typeface="+mn-lt"/>
                <a:cs typeface="+mn-lt"/>
              </a:rPr>
              <a:t>Register destination (</a:t>
            </a:r>
            <a:r>
              <a:rPr lang="en-US" dirty="0" err="1">
                <a:latin typeface="Consolas"/>
              </a:rPr>
              <a:t>rd</a:t>
            </a:r>
            <a:r>
              <a:rPr lang="en-US" dirty="0">
                <a:ea typeface="+mn-lt"/>
                <a:cs typeface="+mn-lt"/>
              </a:rPr>
              <a:t>)</a:t>
            </a:r>
            <a:endParaRPr lang="en-US" dirty="0"/>
          </a:p>
          <a:p>
            <a:pPr lvl="1"/>
            <a:r>
              <a:rPr lang="en-US" dirty="0">
                <a:ea typeface="+mn-lt"/>
                <a:cs typeface="+mn-lt"/>
              </a:rPr>
              <a:t>Branch evaluation (taken/not taken) (if instruction is branch)</a:t>
            </a:r>
            <a:endParaRPr lang="en-US" dirty="0"/>
          </a:p>
          <a:p>
            <a:pPr lvl="1"/>
            <a:r>
              <a:rPr lang="en-US" dirty="0">
                <a:ea typeface="+mn-lt"/>
                <a:cs typeface="+mn-lt"/>
              </a:rPr>
              <a:t>Value to write to memory (for store instructions)</a:t>
            </a:r>
            <a:endParaRPr lang="en-US" dirty="0"/>
          </a:p>
          <a:p>
            <a:pPr lvl="1"/>
            <a:r>
              <a:rPr lang="en-US" dirty="0">
                <a:ea typeface="+mn-lt"/>
                <a:cs typeface="+mn-lt"/>
              </a:rPr>
              <a:t>Control signals </a:t>
            </a:r>
          </a:p>
          <a:p>
            <a:pPr lvl="1"/>
            <a:r>
              <a:rPr lang="en-US" dirty="0">
                <a:ea typeface="+mn-lt"/>
                <a:cs typeface="+mn-lt"/>
              </a:rPr>
              <a:t>Valid bit</a:t>
            </a:r>
            <a:endParaRPr lang="en-US" dirty="0"/>
          </a:p>
          <a:p>
            <a:endParaRPr lang="en-US" dirty="0"/>
          </a:p>
          <a:p>
            <a:endParaRPr lang="en-US" dirty="0"/>
          </a:p>
        </p:txBody>
      </p:sp>
      <p:pic>
        <p:nvPicPr>
          <p:cNvPr id="5" name="Picture 4" descr="A screen shot of a computer code&#10;&#10;AI-generated content may be incorrect.">
            <a:extLst>
              <a:ext uri="{FF2B5EF4-FFF2-40B4-BE49-F238E27FC236}">
                <a16:creationId xmlns:a16="http://schemas.microsoft.com/office/drawing/2014/main" id="{A8B834D4-919C-9F0E-09E1-F3B0F3D48A54}"/>
              </a:ext>
            </a:extLst>
          </p:cNvPr>
          <p:cNvPicPr>
            <a:picLocks noChangeAspect="1"/>
          </p:cNvPicPr>
          <p:nvPr/>
        </p:nvPicPr>
        <p:blipFill>
          <a:blip r:embed="rId3"/>
          <a:stretch>
            <a:fillRect/>
          </a:stretch>
        </p:blipFill>
        <p:spPr>
          <a:xfrm>
            <a:off x="8143627" y="-2927"/>
            <a:ext cx="4054475" cy="4695825"/>
          </a:xfrm>
          <a:prstGeom prst="rect">
            <a:avLst/>
          </a:prstGeom>
        </p:spPr>
      </p:pic>
    </p:spTree>
    <p:extLst>
      <p:ext uri="{BB962C8B-B14F-4D97-AF65-F5344CB8AC3E}">
        <p14:creationId xmlns:p14="http://schemas.microsoft.com/office/powerpoint/2010/main" val="296420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BB4-02BF-1E8A-19F4-1F780E1CB321}"/>
              </a:ext>
            </a:extLst>
          </p:cNvPr>
          <p:cNvSpPr>
            <a:spLocks noGrp="1"/>
          </p:cNvSpPr>
          <p:nvPr>
            <p:ph type="title"/>
          </p:nvPr>
        </p:nvSpPr>
        <p:spPr/>
        <p:txBody>
          <a:bodyPr/>
          <a:lstStyle/>
          <a:p>
            <a:r>
              <a:rPr lang="en-US"/>
              <a:t>MEM/WB Latch</a:t>
            </a:r>
          </a:p>
        </p:txBody>
      </p:sp>
      <p:sp>
        <p:nvSpPr>
          <p:cNvPr id="3" name="Content Placeholder 2">
            <a:extLst>
              <a:ext uri="{FF2B5EF4-FFF2-40B4-BE49-F238E27FC236}">
                <a16:creationId xmlns:a16="http://schemas.microsoft.com/office/drawing/2014/main" id="{2BCA363C-87B2-E451-51E8-D3D23EA25454}"/>
              </a:ext>
            </a:extLst>
          </p:cNvPr>
          <p:cNvSpPr>
            <a:spLocks noGrp="1"/>
          </p:cNvSpPr>
          <p:nvPr>
            <p:ph idx="1"/>
          </p:nvPr>
        </p:nvSpPr>
        <p:spPr>
          <a:xfrm>
            <a:off x="838200" y="1825625"/>
            <a:ext cx="6792687" cy="4351338"/>
          </a:xfrm>
        </p:spPr>
        <p:txBody>
          <a:bodyPr vert="horz" lIns="91440" tIns="45720" rIns="91440" bIns="45720" rtlCol="0" anchor="t">
            <a:normAutofit/>
          </a:bodyPr>
          <a:lstStyle/>
          <a:p>
            <a:r>
              <a:rPr lang="en-US" dirty="0">
                <a:ea typeface="+mn-lt"/>
                <a:cs typeface="+mn-lt"/>
              </a:rPr>
              <a:t>Purpose: Holds results of memory or ALU operation for final write-back.</a:t>
            </a:r>
            <a:endParaRPr lang="en-US" dirty="0"/>
          </a:p>
          <a:p>
            <a:r>
              <a:rPr lang="en-US" dirty="0">
                <a:ea typeface="+mn-lt"/>
                <a:cs typeface="+mn-lt"/>
              </a:rPr>
              <a:t>Holds:</a:t>
            </a:r>
            <a:endParaRPr lang="en-US" dirty="0"/>
          </a:p>
          <a:p>
            <a:pPr lvl="1"/>
            <a:r>
              <a:rPr lang="en-US" sz="2800" dirty="0">
                <a:ea typeface="+mn-lt"/>
                <a:cs typeface="+mn-lt"/>
              </a:rPr>
              <a:t>Data from memory (for load)</a:t>
            </a:r>
            <a:endParaRPr lang="en-US" sz="2800" dirty="0"/>
          </a:p>
          <a:p>
            <a:pPr lvl="1"/>
            <a:r>
              <a:rPr lang="en-US" sz="2800" dirty="0">
                <a:ea typeface="+mn-lt"/>
                <a:cs typeface="+mn-lt"/>
              </a:rPr>
              <a:t>Data from ALU (if not a load)</a:t>
            </a:r>
            <a:endParaRPr lang="en-US" sz="2800" dirty="0"/>
          </a:p>
          <a:p>
            <a:pPr lvl="1"/>
            <a:r>
              <a:rPr lang="en-US" sz="2800" dirty="0">
                <a:ea typeface="+mn-lt"/>
                <a:cs typeface="+mn-lt"/>
              </a:rPr>
              <a:t>Destination register (</a:t>
            </a:r>
            <a:r>
              <a:rPr lang="en-US" sz="2800" err="1">
                <a:latin typeface="Consolas"/>
              </a:rPr>
              <a:t>rd</a:t>
            </a:r>
            <a:r>
              <a:rPr lang="en-US" sz="2800" dirty="0">
                <a:ea typeface="+mn-lt"/>
                <a:cs typeface="+mn-lt"/>
              </a:rPr>
              <a:t>)</a:t>
            </a:r>
            <a:endParaRPr lang="en-US" sz="2800" dirty="0"/>
          </a:p>
          <a:p>
            <a:pPr lvl="1"/>
            <a:r>
              <a:rPr lang="en-US" sz="2800" dirty="0">
                <a:ea typeface="+mn-lt"/>
                <a:cs typeface="+mn-lt"/>
              </a:rPr>
              <a:t>Control signals </a:t>
            </a:r>
          </a:p>
          <a:p>
            <a:pPr lvl="1"/>
            <a:r>
              <a:rPr lang="en-US" sz="2800" dirty="0">
                <a:ea typeface="+mn-lt"/>
                <a:cs typeface="+mn-lt"/>
              </a:rPr>
              <a:t>Valid bit</a:t>
            </a:r>
            <a:endParaRPr lang="en-US" sz="2800" dirty="0"/>
          </a:p>
          <a:p>
            <a:pPr lvl="1"/>
            <a:r>
              <a:rPr lang="en-US" sz="2800" dirty="0" err="1">
                <a:ea typeface="+mn-lt"/>
                <a:cs typeface="+mn-lt"/>
              </a:rPr>
              <a:t>InstructionType</a:t>
            </a:r>
            <a:endParaRPr lang="en-US" sz="2800" dirty="0">
              <a:ea typeface="+mn-lt"/>
              <a:cs typeface="+mn-lt"/>
            </a:endParaRPr>
          </a:p>
          <a:p>
            <a:endParaRPr lang="en-US" dirty="0"/>
          </a:p>
          <a:p>
            <a:endParaRPr lang="en-US" sz="2000"/>
          </a:p>
        </p:txBody>
      </p:sp>
      <p:pic>
        <p:nvPicPr>
          <p:cNvPr id="5" name="Picture 4" descr="A screen shot of a computer code&#10;&#10;AI-generated content may be incorrect.">
            <a:extLst>
              <a:ext uri="{FF2B5EF4-FFF2-40B4-BE49-F238E27FC236}">
                <a16:creationId xmlns:a16="http://schemas.microsoft.com/office/drawing/2014/main" id="{318FDFAD-DC5E-9B4F-047D-42640B3260F7}"/>
              </a:ext>
            </a:extLst>
          </p:cNvPr>
          <p:cNvPicPr>
            <a:picLocks noChangeAspect="1"/>
          </p:cNvPicPr>
          <p:nvPr/>
        </p:nvPicPr>
        <p:blipFill>
          <a:blip r:embed="rId3"/>
          <a:stretch>
            <a:fillRect/>
          </a:stretch>
        </p:blipFill>
        <p:spPr>
          <a:xfrm>
            <a:off x="7558338" y="3509"/>
            <a:ext cx="4631322" cy="3992980"/>
          </a:xfrm>
          <a:prstGeom prst="rect">
            <a:avLst/>
          </a:prstGeom>
        </p:spPr>
      </p:pic>
    </p:spTree>
    <p:extLst>
      <p:ext uri="{BB962C8B-B14F-4D97-AF65-F5344CB8AC3E}">
        <p14:creationId xmlns:p14="http://schemas.microsoft.com/office/powerpoint/2010/main" val="335245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EAB2-CF33-14C5-9751-661E5D25995E}"/>
              </a:ext>
            </a:extLst>
          </p:cNvPr>
          <p:cNvSpPr>
            <a:spLocks noGrp="1"/>
          </p:cNvSpPr>
          <p:nvPr>
            <p:ph type="title"/>
          </p:nvPr>
        </p:nvSpPr>
        <p:spPr/>
        <p:txBody>
          <a:bodyPr/>
          <a:lstStyle/>
          <a:p>
            <a:r>
              <a:rPr lang="en-US"/>
              <a:t>Inserting into the pipeline</a:t>
            </a:r>
          </a:p>
        </p:txBody>
      </p:sp>
      <p:sp>
        <p:nvSpPr>
          <p:cNvPr id="3" name="Content Placeholder 2">
            <a:extLst>
              <a:ext uri="{FF2B5EF4-FFF2-40B4-BE49-F238E27FC236}">
                <a16:creationId xmlns:a16="http://schemas.microsoft.com/office/drawing/2014/main" id="{56E4FDBD-C1F1-7021-D5F7-CD42DE85154B}"/>
              </a:ext>
            </a:extLst>
          </p:cNvPr>
          <p:cNvSpPr>
            <a:spLocks noGrp="1"/>
          </p:cNvSpPr>
          <p:nvPr>
            <p:ph idx="1"/>
          </p:nvPr>
        </p:nvSpPr>
        <p:spPr>
          <a:xfrm>
            <a:off x="838200" y="1508125"/>
            <a:ext cx="10515600" cy="5164138"/>
          </a:xfrm>
        </p:spPr>
        <p:txBody>
          <a:bodyPr vert="horz" lIns="91440" tIns="45720" rIns="91440" bIns="45720" rtlCol="0" anchor="t">
            <a:normAutofit/>
          </a:bodyPr>
          <a:lstStyle/>
          <a:p>
            <a:r>
              <a:rPr lang="en-US"/>
              <a:t>A helper function called </a:t>
            </a:r>
            <a:r>
              <a:rPr lang="en-US" err="1"/>
              <a:t>InsertIntoPipeline</a:t>
            </a:r>
            <a:r>
              <a:rPr lang="en-US"/>
              <a:t> gives a detailed overview.</a:t>
            </a:r>
          </a:p>
          <a:p>
            <a:r>
              <a:rPr lang="en-US"/>
              <a:t>"</a:t>
            </a:r>
            <a:r>
              <a:rPr lang="en-US" err="1"/>
              <a:t>CurrentPipeline</a:t>
            </a:r>
            <a:r>
              <a:rPr lang="en-US"/>
              <a:t>" is used to store the current state of the pipeline at any given cycle. It is an array of 5 words representing the 5 stages of the pipeline.</a:t>
            </a:r>
          </a:p>
          <a:p>
            <a:r>
              <a:rPr lang="en-US"/>
              <a:t>When an instruction is inserted, all the other instructions shift to the right and the last instruction (write back stage) gets retired from the pipeline.</a:t>
            </a:r>
          </a:p>
        </p:txBody>
      </p:sp>
    </p:spTree>
    <p:extLst>
      <p:ext uri="{BB962C8B-B14F-4D97-AF65-F5344CB8AC3E}">
        <p14:creationId xmlns:p14="http://schemas.microsoft.com/office/powerpoint/2010/main" val="154681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406A1-8923-49D8-EA25-D3006A5D0596}"/>
              </a:ext>
            </a:extLst>
          </p:cNvPr>
          <p:cNvSpPr>
            <a:spLocks noGrp="1"/>
          </p:cNvSpPr>
          <p:nvPr>
            <p:ph idx="1"/>
          </p:nvPr>
        </p:nvSpPr>
        <p:spPr>
          <a:xfrm>
            <a:off x="838200" y="609099"/>
            <a:ext cx="10515600" cy="5567864"/>
          </a:xfrm>
        </p:spPr>
        <p:txBody>
          <a:bodyPr/>
          <a:lstStyle/>
          <a:p>
            <a:endParaRPr lang="en-US"/>
          </a:p>
        </p:txBody>
      </p:sp>
      <p:pic>
        <p:nvPicPr>
          <p:cNvPr id="5" name="Screen Recording 2025-07-16 at 1.35.05 PM">
            <a:hlinkClick r:id="" action="ppaction://media"/>
            <a:extLst>
              <a:ext uri="{FF2B5EF4-FFF2-40B4-BE49-F238E27FC236}">
                <a16:creationId xmlns:a16="http://schemas.microsoft.com/office/drawing/2014/main" id="{3AB77A07-1CF1-BBD0-214E-02F7947AFD7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9200" y="2682374"/>
            <a:ext cx="9753600" cy="1498600"/>
          </a:xfrm>
          <a:prstGeom prst="rect">
            <a:avLst/>
          </a:prstGeom>
        </p:spPr>
      </p:pic>
    </p:spTree>
    <p:extLst>
      <p:ext uri="{BB962C8B-B14F-4D97-AF65-F5344CB8AC3E}">
        <p14:creationId xmlns:p14="http://schemas.microsoft.com/office/powerpoint/2010/main" val="26077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A44F-906E-E318-476C-6045E2A15612}"/>
              </a:ext>
            </a:extLst>
          </p:cNvPr>
          <p:cNvSpPr>
            <a:spLocks noGrp="1"/>
          </p:cNvSpPr>
          <p:nvPr>
            <p:ph type="title"/>
          </p:nvPr>
        </p:nvSpPr>
        <p:spPr>
          <a:xfrm>
            <a:off x="904875" y="2222500"/>
            <a:ext cx="10515600" cy="1325563"/>
          </a:xfrm>
        </p:spPr>
        <p:txBody>
          <a:bodyPr/>
          <a:lstStyle/>
          <a:p>
            <a:pPr algn="ctr"/>
            <a:r>
              <a:rPr lang="en-US" b="1" dirty="0"/>
              <a:t>Pipeline Stages</a:t>
            </a:r>
          </a:p>
        </p:txBody>
      </p:sp>
    </p:spTree>
    <p:extLst>
      <p:ext uri="{BB962C8B-B14F-4D97-AF65-F5344CB8AC3E}">
        <p14:creationId xmlns:p14="http://schemas.microsoft.com/office/powerpoint/2010/main" val="139838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BD6A-7E72-86F6-3E49-1AFDF747C456}"/>
              </a:ext>
            </a:extLst>
          </p:cNvPr>
          <p:cNvSpPr>
            <a:spLocks noGrp="1"/>
          </p:cNvSpPr>
          <p:nvPr>
            <p:ph type="title"/>
          </p:nvPr>
        </p:nvSpPr>
        <p:spPr/>
        <p:txBody>
          <a:bodyPr/>
          <a:lstStyle/>
          <a:p>
            <a:r>
              <a:rPr lang="en-US"/>
              <a:t>Instruction Fetch</a:t>
            </a:r>
          </a:p>
        </p:txBody>
      </p:sp>
      <p:sp>
        <p:nvSpPr>
          <p:cNvPr id="3" name="Content Placeholder 2">
            <a:extLst>
              <a:ext uri="{FF2B5EF4-FFF2-40B4-BE49-F238E27FC236}">
                <a16:creationId xmlns:a16="http://schemas.microsoft.com/office/drawing/2014/main" id="{C778F3C3-CCBC-4622-BFD8-67A741B19AB7}"/>
              </a:ext>
            </a:extLst>
          </p:cNvPr>
          <p:cNvSpPr>
            <a:spLocks noGrp="1"/>
          </p:cNvSpPr>
          <p:nvPr>
            <p:ph idx="1"/>
          </p:nvPr>
        </p:nvSpPr>
        <p:spPr/>
        <p:txBody>
          <a:bodyPr vert="horz" lIns="91440" tIns="45720" rIns="91440" bIns="45720" rtlCol="0" anchor="t">
            <a:normAutofit/>
          </a:bodyPr>
          <a:lstStyle/>
          <a:p>
            <a:r>
              <a:rPr lang="en-US" sz="3500"/>
              <a:t>Reads the program counter</a:t>
            </a:r>
          </a:p>
          <a:p>
            <a:r>
              <a:rPr lang="en-US" sz="3500"/>
              <a:t>Gets the instructions at the program counter. Inserts the instructions into the pipeline. </a:t>
            </a:r>
          </a:p>
          <a:p>
            <a:r>
              <a:rPr lang="en-US" sz="3500"/>
              <a:t>Turns on valid bit for the IF/ID latch</a:t>
            </a:r>
          </a:p>
          <a:p>
            <a:r>
              <a:rPr lang="en-US" sz="3500"/>
              <a:t>Increments Program Counter</a:t>
            </a:r>
          </a:p>
        </p:txBody>
      </p:sp>
    </p:spTree>
    <p:extLst>
      <p:ext uri="{BB962C8B-B14F-4D97-AF65-F5344CB8AC3E}">
        <p14:creationId xmlns:p14="http://schemas.microsoft.com/office/powerpoint/2010/main" val="181799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40FC-9774-0A38-C2AE-62088821F9A3}"/>
              </a:ext>
            </a:extLst>
          </p:cNvPr>
          <p:cNvSpPr>
            <a:spLocks noGrp="1"/>
          </p:cNvSpPr>
          <p:nvPr>
            <p:ph type="title"/>
          </p:nvPr>
        </p:nvSpPr>
        <p:spPr/>
        <p:txBody>
          <a:bodyPr/>
          <a:lstStyle/>
          <a:p>
            <a:r>
              <a:rPr lang="en-US"/>
              <a:t>Decode</a:t>
            </a:r>
          </a:p>
        </p:txBody>
      </p:sp>
      <p:sp>
        <p:nvSpPr>
          <p:cNvPr id="3" name="Content Placeholder 2">
            <a:extLst>
              <a:ext uri="{FF2B5EF4-FFF2-40B4-BE49-F238E27FC236}">
                <a16:creationId xmlns:a16="http://schemas.microsoft.com/office/drawing/2014/main" id="{C3B9F1B2-6007-1AFE-B4F5-5C709972F301}"/>
              </a:ext>
            </a:extLst>
          </p:cNvPr>
          <p:cNvSpPr>
            <a:spLocks noGrp="1"/>
          </p:cNvSpPr>
          <p:nvPr>
            <p:ph idx="1"/>
          </p:nvPr>
        </p:nvSpPr>
        <p:spPr/>
        <p:txBody>
          <a:bodyPr vert="horz" lIns="91440" tIns="45720" rIns="91440" bIns="45720" rtlCol="0" anchor="t">
            <a:normAutofit/>
          </a:bodyPr>
          <a:lstStyle/>
          <a:p>
            <a:r>
              <a:rPr lang="en-US" sz="3500"/>
              <a:t>Extracts the instructions from the IF/ID latch</a:t>
            </a:r>
          </a:p>
          <a:p>
            <a:r>
              <a:rPr lang="en-US" sz="3500"/>
              <a:t>Calculate all the operands needed for the ID/EX latch</a:t>
            </a:r>
          </a:p>
          <a:p>
            <a:r>
              <a:rPr lang="en-US" sz="3500"/>
              <a:t>Sets the control signals</a:t>
            </a:r>
          </a:p>
          <a:p>
            <a:r>
              <a:rPr lang="en-US" sz="3500"/>
              <a:t>Transfers the values to the ID/EX latch</a:t>
            </a:r>
          </a:p>
        </p:txBody>
      </p:sp>
    </p:spTree>
    <p:extLst>
      <p:ext uri="{BB962C8B-B14F-4D97-AF65-F5344CB8AC3E}">
        <p14:creationId xmlns:p14="http://schemas.microsoft.com/office/powerpoint/2010/main" val="251365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FD23-035D-F00D-F378-D031D4045828}"/>
              </a:ext>
            </a:extLst>
          </p:cNvPr>
          <p:cNvSpPr>
            <a:spLocks noGrp="1"/>
          </p:cNvSpPr>
          <p:nvPr>
            <p:ph type="title"/>
          </p:nvPr>
        </p:nvSpPr>
        <p:spPr>
          <a:xfrm>
            <a:off x="838200" y="365125"/>
            <a:ext cx="10515600" cy="692960"/>
          </a:xfrm>
        </p:spPr>
        <p:txBody>
          <a:bodyPr>
            <a:normAutofit fontScale="90000"/>
          </a:bodyPr>
          <a:lstStyle/>
          <a:p>
            <a:r>
              <a:rPr lang="en-US"/>
              <a:t>GOAL</a:t>
            </a:r>
          </a:p>
        </p:txBody>
      </p:sp>
      <p:sp>
        <p:nvSpPr>
          <p:cNvPr id="3" name="Content Placeholder 2">
            <a:extLst>
              <a:ext uri="{FF2B5EF4-FFF2-40B4-BE49-F238E27FC236}">
                <a16:creationId xmlns:a16="http://schemas.microsoft.com/office/drawing/2014/main" id="{5C7B3037-6699-0F35-0AA9-2D8CEFD77D7B}"/>
              </a:ext>
            </a:extLst>
          </p:cNvPr>
          <p:cNvSpPr>
            <a:spLocks noGrp="1"/>
          </p:cNvSpPr>
          <p:nvPr>
            <p:ph idx="1"/>
          </p:nvPr>
        </p:nvSpPr>
        <p:spPr>
          <a:xfrm>
            <a:off x="838200" y="1416192"/>
            <a:ext cx="10515600" cy="5227068"/>
          </a:xfrm>
        </p:spPr>
        <p:txBody>
          <a:bodyPr vert="horz" lIns="91440" tIns="45720" rIns="91440" bIns="45720" rtlCol="0" anchor="t">
            <a:noAutofit/>
          </a:bodyPr>
          <a:lstStyle/>
          <a:p>
            <a:r>
              <a:rPr lang="en-US" sz="2700" dirty="0">
                <a:ea typeface="+mn-lt"/>
                <a:cs typeface="+mn-lt"/>
              </a:rPr>
              <a:t>Simulate the operation of a 5-stage pipelined RISC-V CPU in software.</a:t>
            </a:r>
            <a:endParaRPr lang="en-US" sz="2700">
              <a:latin typeface="Arial"/>
              <a:ea typeface="+mn-lt"/>
              <a:cs typeface="Arial"/>
            </a:endParaRPr>
          </a:p>
          <a:p>
            <a:r>
              <a:rPr lang="en-US" sz="2700" dirty="0">
                <a:ea typeface="+mn-lt"/>
                <a:cs typeface="+mn-lt"/>
              </a:rPr>
              <a:t>Allow users to step through program execution one instruction at a time.</a:t>
            </a:r>
            <a:endParaRPr lang="en-US" sz="2700"/>
          </a:p>
          <a:p>
            <a:r>
              <a:rPr lang="en-US" sz="2700" dirty="0">
                <a:ea typeface="+mn-lt"/>
                <a:cs typeface="+mn-lt"/>
              </a:rPr>
              <a:t>Visualize instruction flow through each pipeline stage:</a:t>
            </a:r>
            <a:endParaRPr lang="en-US" sz="2700"/>
          </a:p>
          <a:p>
            <a:pPr lvl="1"/>
            <a:r>
              <a:rPr lang="en-US" sz="2700" dirty="0">
                <a:ea typeface="+mn-lt"/>
                <a:cs typeface="+mn-lt"/>
              </a:rPr>
              <a:t>Instruction Fetch (IF)</a:t>
            </a:r>
            <a:endParaRPr lang="en-US" sz="2700"/>
          </a:p>
          <a:p>
            <a:pPr lvl="1"/>
            <a:r>
              <a:rPr lang="en-US" sz="2700" dirty="0">
                <a:ea typeface="+mn-lt"/>
                <a:cs typeface="+mn-lt"/>
              </a:rPr>
              <a:t>Instruction Decode/Register Fetch (ID)</a:t>
            </a:r>
            <a:endParaRPr lang="en-US" sz="2700"/>
          </a:p>
          <a:p>
            <a:pPr lvl="1"/>
            <a:r>
              <a:rPr lang="en-US" sz="2700" dirty="0">
                <a:ea typeface="+mn-lt"/>
                <a:cs typeface="+mn-lt"/>
              </a:rPr>
              <a:t>Execute/Address Calculation (EX)</a:t>
            </a:r>
            <a:endParaRPr lang="en-US" sz="2700"/>
          </a:p>
          <a:p>
            <a:pPr lvl="1"/>
            <a:r>
              <a:rPr lang="en-US" sz="2700" dirty="0">
                <a:ea typeface="+mn-lt"/>
                <a:cs typeface="+mn-lt"/>
              </a:rPr>
              <a:t>Memory Access (MEM)</a:t>
            </a:r>
            <a:endParaRPr lang="en-US" sz="2700"/>
          </a:p>
          <a:p>
            <a:pPr lvl="1"/>
            <a:r>
              <a:rPr lang="en-US" sz="2700" dirty="0">
                <a:ea typeface="+mn-lt"/>
                <a:cs typeface="+mn-lt"/>
              </a:rPr>
              <a:t>Write Back (WB)</a:t>
            </a:r>
            <a:endParaRPr lang="en-US" sz="2700"/>
          </a:p>
          <a:p>
            <a:pPr marL="0" indent="0">
              <a:buNone/>
            </a:pPr>
            <a:endParaRPr lang="en-US" sz="2000">
              <a:latin typeface="Arial"/>
              <a:ea typeface="+mn-lt"/>
              <a:cs typeface="Arial"/>
            </a:endParaRPr>
          </a:p>
        </p:txBody>
      </p:sp>
      <p:pic>
        <p:nvPicPr>
          <p:cNvPr id="4" name="Picture 3" descr="Implementing the PIpelined CPU">
            <a:extLst>
              <a:ext uri="{FF2B5EF4-FFF2-40B4-BE49-F238E27FC236}">
                <a16:creationId xmlns:a16="http://schemas.microsoft.com/office/drawing/2014/main" id="{AE43D913-45C3-3EA3-D150-BD4A2746FE42}"/>
              </a:ext>
            </a:extLst>
          </p:cNvPr>
          <p:cNvPicPr>
            <a:picLocks noChangeAspect="1"/>
          </p:cNvPicPr>
          <p:nvPr/>
        </p:nvPicPr>
        <p:blipFill>
          <a:blip r:embed="rId2"/>
          <a:stretch>
            <a:fillRect/>
          </a:stretch>
        </p:blipFill>
        <p:spPr>
          <a:xfrm>
            <a:off x="8012026" y="3774904"/>
            <a:ext cx="3490822" cy="2273564"/>
          </a:xfrm>
          <a:prstGeom prst="rect">
            <a:avLst/>
          </a:prstGeom>
        </p:spPr>
      </p:pic>
    </p:spTree>
    <p:extLst>
      <p:ext uri="{BB962C8B-B14F-4D97-AF65-F5344CB8AC3E}">
        <p14:creationId xmlns:p14="http://schemas.microsoft.com/office/powerpoint/2010/main" val="93550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DD61-267C-C481-5CA0-E34E35132FBD}"/>
              </a:ext>
            </a:extLst>
          </p:cNvPr>
          <p:cNvSpPr>
            <a:spLocks noGrp="1"/>
          </p:cNvSpPr>
          <p:nvPr>
            <p:ph type="title"/>
          </p:nvPr>
        </p:nvSpPr>
        <p:spPr/>
        <p:txBody>
          <a:bodyPr/>
          <a:lstStyle/>
          <a:p>
            <a:r>
              <a:rPr lang="en-US"/>
              <a:t>Execute Stage</a:t>
            </a:r>
          </a:p>
        </p:txBody>
      </p:sp>
      <p:sp>
        <p:nvSpPr>
          <p:cNvPr id="3" name="Content Placeholder 2">
            <a:extLst>
              <a:ext uri="{FF2B5EF4-FFF2-40B4-BE49-F238E27FC236}">
                <a16:creationId xmlns:a16="http://schemas.microsoft.com/office/drawing/2014/main" id="{0C6F6C19-B62C-8830-D71A-86FC54EFA927}"/>
              </a:ext>
            </a:extLst>
          </p:cNvPr>
          <p:cNvSpPr>
            <a:spLocks noGrp="1"/>
          </p:cNvSpPr>
          <p:nvPr>
            <p:ph idx="1"/>
          </p:nvPr>
        </p:nvSpPr>
        <p:spPr/>
        <p:txBody>
          <a:bodyPr vert="horz" lIns="91440" tIns="45720" rIns="91440" bIns="45720" rtlCol="0" anchor="t">
            <a:normAutofit/>
          </a:bodyPr>
          <a:lstStyle/>
          <a:p>
            <a:r>
              <a:rPr lang="en-US"/>
              <a:t>Extracts the values from the ID/EX latch. </a:t>
            </a:r>
          </a:p>
          <a:p>
            <a:r>
              <a:rPr lang="en-US"/>
              <a:t>Calculates the values stored in each of the registers</a:t>
            </a:r>
          </a:p>
          <a:p>
            <a:r>
              <a:rPr lang="en-US"/>
              <a:t>Implements the forwarding and/or load use hazard detection and handles them</a:t>
            </a:r>
          </a:p>
          <a:p>
            <a:r>
              <a:rPr lang="en-US"/>
              <a:t>Gets the outcome of a branch and changes the PC if the branch is taken but keeps the PC the same when the branch is not taken.</a:t>
            </a:r>
          </a:p>
        </p:txBody>
      </p:sp>
    </p:spTree>
    <p:extLst>
      <p:ext uri="{BB962C8B-B14F-4D97-AF65-F5344CB8AC3E}">
        <p14:creationId xmlns:p14="http://schemas.microsoft.com/office/powerpoint/2010/main" val="307539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21B6-9074-CABD-6CC2-C21EE4C13BF5}"/>
              </a:ext>
            </a:extLst>
          </p:cNvPr>
          <p:cNvSpPr>
            <a:spLocks noGrp="1"/>
          </p:cNvSpPr>
          <p:nvPr>
            <p:ph type="title"/>
          </p:nvPr>
        </p:nvSpPr>
        <p:spPr/>
        <p:txBody>
          <a:bodyPr/>
          <a:lstStyle/>
          <a:p>
            <a:r>
              <a:rPr lang="en-US"/>
              <a:t>Data Hazards and Forwarding</a:t>
            </a:r>
          </a:p>
        </p:txBody>
      </p:sp>
      <p:sp>
        <p:nvSpPr>
          <p:cNvPr id="3" name="Content Placeholder 2">
            <a:extLst>
              <a:ext uri="{FF2B5EF4-FFF2-40B4-BE49-F238E27FC236}">
                <a16:creationId xmlns:a16="http://schemas.microsoft.com/office/drawing/2014/main" id="{D70D770F-C412-DEB7-595D-3D5F1B1C9DE8}"/>
              </a:ext>
            </a:extLst>
          </p:cNvPr>
          <p:cNvSpPr>
            <a:spLocks noGrp="1"/>
          </p:cNvSpPr>
          <p:nvPr>
            <p:ph idx="1"/>
          </p:nvPr>
        </p:nvSpPr>
        <p:spPr/>
        <p:txBody>
          <a:bodyPr vert="horz" lIns="91440" tIns="45720" rIns="91440" bIns="45720" rtlCol="0" anchor="t">
            <a:normAutofit/>
          </a:bodyPr>
          <a:lstStyle/>
          <a:p>
            <a:r>
              <a:rPr lang="en-US"/>
              <a:t>In the case of a data hazard where the destination register of the instruction in the memory stage is the same as one of the source registers, forwarding will need to be applied. </a:t>
            </a:r>
          </a:p>
          <a:p>
            <a:r>
              <a:rPr lang="en-US"/>
              <a:t>In the case of a load use dependency, involving a use of after a load, the following things will happen in the simulator</a:t>
            </a:r>
          </a:p>
          <a:p>
            <a:pPr lvl="1">
              <a:buFont typeface="Courier New" panose="020B0604020202020204" pitchFamily="34" charset="0"/>
              <a:buChar char="o"/>
            </a:pPr>
            <a:r>
              <a:rPr lang="en-US"/>
              <a:t>The value will be taken from the necessary latch and there will be a stall.</a:t>
            </a:r>
          </a:p>
          <a:p>
            <a:endParaRPr lang="en-US"/>
          </a:p>
          <a:p>
            <a:pPr marL="457200" lvl="1" indent="0">
              <a:buNone/>
            </a:pPr>
            <a:endParaRPr lang="en-US"/>
          </a:p>
        </p:txBody>
      </p:sp>
      <p:pic>
        <p:nvPicPr>
          <p:cNvPr id="5" name="Picture 4" descr="forwarding - MIPS Pipelining Question - Stack Overflow">
            <a:extLst>
              <a:ext uri="{FF2B5EF4-FFF2-40B4-BE49-F238E27FC236}">
                <a16:creationId xmlns:a16="http://schemas.microsoft.com/office/drawing/2014/main" id="{95A9A95D-2A88-0B85-7610-4FF39B6D446F}"/>
              </a:ext>
            </a:extLst>
          </p:cNvPr>
          <p:cNvPicPr>
            <a:picLocks noChangeAspect="1"/>
          </p:cNvPicPr>
          <p:nvPr/>
        </p:nvPicPr>
        <p:blipFill>
          <a:blip r:embed="rId2"/>
          <a:stretch>
            <a:fillRect/>
          </a:stretch>
        </p:blipFill>
        <p:spPr>
          <a:xfrm>
            <a:off x="2890157" y="4520292"/>
            <a:ext cx="5040085" cy="2128157"/>
          </a:xfrm>
          <a:prstGeom prst="rect">
            <a:avLst/>
          </a:prstGeom>
        </p:spPr>
      </p:pic>
    </p:spTree>
    <p:extLst>
      <p:ext uri="{BB962C8B-B14F-4D97-AF65-F5344CB8AC3E}">
        <p14:creationId xmlns:p14="http://schemas.microsoft.com/office/powerpoint/2010/main" val="333924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5F4D-DB1C-1F97-ABF5-C8D81AF8712A}"/>
              </a:ext>
            </a:extLst>
          </p:cNvPr>
          <p:cNvSpPr>
            <a:spLocks noGrp="1"/>
          </p:cNvSpPr>
          <p:nvPr>
            <p:ph type="title"/>
          </p:nvPr>
        </p:nvSpPr>
        <p:spPr/>
        <p:txBody>
          <a:bodyPr/>
          <a:lstStyle/>
          <a:p>
            <a:r>
              <a:rPr lang="en-US"/>
              <a:t>Branch Prediction</a:t>
            </a:r>
          </a:p>
        </p:txBody>
      </p:sp>
      <p:sp>
        <p:nvSpPr>
          <p:cNvPr id="3" name="Content Placeholder 2">
            <a:extLst>
              <a:ext uri="{FF2B5EF4-FFF2-40B4-BE49-F238E27FC236}">
                <a16:creationId xmlns:a16="http://schemas.microsoft.com/office/drawing/2014/main" id="{C3AB2378-DED0-624F-2844-197800FB4FEB}"/>
              </a:ext>
            </a:extLst>
          </p:cNvPr>
          <p:cNvSpPr>
            <a:spLocks noGrp="1"/>
          </p:cNvSpPr>
          <p:nvPr>
            <p:ph idx="1"/>
          </p:nvPr>
        </p:nvSpPr>
        <p:spPr>
          <a:xfrm>
            <a:off x="838200" y="1825625"/>
            <a:ext cx="10515600" cy="4667023"/>
          </a:xfrm>
        </p:spPr>
        <p:txBody>
          <a:bodyPr vert="horz" lIns="91440" tIns="45720" rIns="91440" bIns="45720" rtlCol="0" anchor="t">
            <a:noAutofit/>
          </a:bodyPr>
          <a:lstStyle/>
          <a:p>
            <a:r>
              <a:rPr lang="en-US" sz="3000"/>
              <a:t>A simple static branch predictor is required to be implemented in this lab. All branches are predicted to be not taken. </a:t>
            </a:r>
          </a:p>
          <a:p>
            <a:r>
              <a:rPr lang="en-US" sz="3000"/>
              <a:t>If a branch is taken you increment the number of mispredictions by 1. </a:t>
            </a:r>
          </a:p>
          <a:p>
            <a:pPr lvl="1"/>
            <a:r>
              <a:rPr lang="en-US" sz="3000"/>
              <a:t>This would require converting the instructions in the latches and the current pipeline into a </a:t>
            </a:r>
            <a:r>
              <a:rPr lang="en-US" sz="3000" b="1" i="1"/>
              <a:t>NOOP</a:t>
            </a:r>
            <a:r>
              <a:rPr lang="en-US" sz="3000"/>
              <a:t> signified by a –2 in the pipeline</a:t>
            </a:r>
          </a:p>
          <a:p>
            <a:r>
              <a:rPr lang="en-US" sz="3000"/>
              <a:t>If a branch is not taken you increment the number of correct predictions by 1. </a:t>
            </a:r>
          </a:p>
          <a:p>
            <a:pPr marL="0" indent="0">
              <a:buNone/>
            </a:pPr>
            <a:endParaRPr lang="en-US" sz="3000"/>
          </a:p>
          <a:p>
            <a:endParaRPr lang="en-US" sz="3000"/>
          </a:p>
        </p:txBody>
      </p:sp>
    </p:spTree>
    <p:extLst>
      <p:ext uri="{BB962C8B-B14F-4D97-AF65-F5344CB8AC3E}">
        <p14:creationId xmlns:p14="http://schemas.microsoft.com/office/powerpoint/2010/main" val="260047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A09F-5E01-1E68-622B-5A9A7337C7C8}"/>
              </a:ext>
            </a:extLst>
          </p:cNvPr>
          <p:cNvSpPr>
            <a:spLocks noGrp="1"/>
          </p:cNvSpPr>
          <p:nvPr>
            <p:ph type="title"/>
          </p:nvPr>
        </p:nvSpPr>
        <p:spPr/>
        <p:txBody>
          <a:bodyPr/>
          <a:lstStyle/>
          <a:p>
            <a:r>
              <a:rPr lang="en-US"/>
              <a:t>Memory Stage</a:t>
            </a:r>
          </a:p>
        </p:txBody>
      </p:sp>
      <p:sp>
        <p:nvSpPr>
          <p:cNvPr id="3" name="Content Placeholder 2">
            <a:extLst>
              <a:ext uri="{FF2B5EF4-FFF2-40B4-BE49-F238E27FC236}">
                <a16:creationId xmlns:a16="http://schemas.microsoft.com/office/drawing/2014/main" id="{C707FF66-3E6F-EECA-CCD3-8FC41F1E9F5E}"/>
              </a:ext>
            </a:extLst>
          </p:cNvPr>
          <p:cNvSpPr>
            <a:spLocks noGrp="1"/>
          </p:cNvSpPr>
          <p:nvPr>
            <p:ph idx="1"/>
          </p:nvPr>
        </p:nvSpPr>
        <p:spPr/>
        <p:txBody>
          <a:bodyPr vert="horz" lIns="91440" tIns="45720" rIns="91440" bIns="45720" rtlCol="0" anchor="t">
            <a:normAutofit/>
          </a:bodyPr>
          <a:lstStyle/>
          <a:p>
            <a:r>
              <a:rPr lang="en-US" dirty="0"/>
              <a:t>Extracts the instructions from the EX/MEM latch</a:t>
            </a:r>
          </a:p>
          <a:p>
            <a:r>
              <a:rPr lang="en-US" dirty="0"/>
              <a:t>Gets the control signal and masks the control signals based on whether a memory access is needed or not. </a:t>
            </a:r>
          </a:p>
          <a:p>
            <a:r>
              <a:rPr lang="en-US" dirty="0"/>
              <a:t>There are instructions that don’t need to access memory, and that can be checked by masking the </a:t>
            </a:r>
            <a:r>
              <a:rPr lang="en-US" b="1" i="1" dirty="0" err="1"/>
              <a:t>ControlSignal</a:t>
            </a:r>
            <a:r>
              <a:rPr lang="en-US" dirty="0"/>
              <a:t> byte for specific control signals</a:t>
            </a:r>
          </a:p>
        </p:txBody>
      </p:sp>
    </p:spTree>
    <p:extLst>
      <p:ext uri="{BB962C8B-B14F-4D97-AF65-F5344CB8AC3E}">
        <p14:creationId xmlns:p14="http://schemas.microsoft.com/office/powerpoint/2010/main" val="166550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0B5-C158-FC4C-6545-F94C16BEECE9}"/>
              </a:ext>
            </a:extLst>
          </p:cNvPr>
          <p:cNvSpPr>
            <a:spLocks noGrp="1"/>
          </p:cNvSpPr>
          <p:nvPr>
            <p:ph type="title"/>
          </p:nvPr>
        </p:nvSpPr>
        <p:spPr/>
        <p:txBody>
          <a:bodyPr/>
          <a:lstStyle/>
          <a:p>
            <a:r>
              <a:rPr lang="en-US"/>
              <a:t>Memory Stage ( Continued )</a:t>
            </a:r>
          </a:p>
        </p:txBody>
      </p:sp>
      <p:sp>
        <p:nvSpPr>
          <p:cNvPr id="3" name="Content Placeholder 2">
            <a:extLst>
              <a:ext uri="{FF2B5EF4-FFF2-40B4-BE49-F238E27FC236}">
                <a16:creationId xmlns:a16="http://schemas.microsoft.com/office/drawing/2014/main" id="{43F23DD8-B433-5BF7-8A42-E9BE9DF214B7}"/>
              </a:ext>
            </a:extLst>
          </p:cNvPr>
          <p:cNvSpPr>
            <a:spLocks noGrp="1"/>
          </p:cNvSpPr>
          <p:nvPr>
            <p:ph idx="1"/>
          </p:nvPr>
        </p:nvSpPr>
        <p:spPr/>
        <p:txBody>
          <a:bodyPr vert="horz" lIns="91440" tIns="45720" rIns="91440" bIns="45720" rtlCol="0" anchor="t">
            <a:normAutofit/>
          </a:bodyPr>
          <a:lstStyle/>
          <a:p>
            <a:r>
              <a:rPr lang="en-US" dirty="0"/>
              <a:t>If memory access is needed, you might have to load from memory or write to memory. Use  the </a:t>
            </a:r>
            <a:r>
              <a:rPr lang="en-US" b="1" i="1" dirty="0" err="1"/>
              <a:t>ControlSignal</a:t>
            </a:r>
            <a:r>
              <a:rPr lang="en-US" dirty="0"/>
              <a:t> field of the EX/MEM latch to determine if memory should be accessed.</a:t>
            </a:r>
          </a:p>
          <a:p>
            <a:r>
              <a:rPr lang="en-US" dirty="0"/>
              <a:t>Write the necessary values to the MEM/WB latch</a:t>
            </a:r>
            <a:endParaRPr lang="en-US"/>
          </a:p>
          <a:p>
            <a:endParaRPr lang="en-US" dirty="0"/>
          </a:p>
        </p:txBody>
      </p:sp>
    </p:spTree>
    <p:extLst>
      <p:ext uri="{BB962C8B-B14F-4D97-AF65-F5344CB8AC3E}">
        <p14:creationId xmlns:p14="http://schemas.microsoft.com/office/powerpoint/2010/main" val="211942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BF09-7168-F087-E05B-6E7B28048C42}"/>
              </a:ext>
            </a:extLst>
          </p:cNvPr>
          <p:cNvSpPr>
            <a:spLocks noGrp="1"/>
          </p:cNvSpPr>
          <p:nvPr>
            <p:ph type="title"/>
          </p:nvPr>
        </p:nvSpPr>
        <p:spPr/>
        <p:txBody>
          <a:bodyPr/>
          <a:lstStyle/>
          <a:p>
            <a:r>
              <a:rPr lang="en-US"/>
              <a:t>Modeling the Cache Behavior</a:t>
            </a:r>
          </a:p>
        </p:txBody>
      </p:sp>
      <p:sp>
        <p:nvSpPr>
          <p:cNvPr id="3" name="Content Placeholder 2">
            <a:extLst>
              <a:ext uri="{FF2B5EF4-FFF2-40B4-BE49-F238E27FC236}">
                <a16:creationId xmlns:a16="http://schemas.microsoft.com/office/drawing/2014/main" id="{0788ABB0-6209-1E60-B700-A963FC4F5541}"/>
              </a:ext>
            </a:extLst>
          </p:cNvPr>
          <p:cNvSpPr>
            <a:spLocks noGrp="1"/>
          </p:cNvSpPr>
          <p:nvPr>
            <p:ph idx="1"/>
          </p:nvPr>
        </p:nvSpPr>
        <p:spPr/>
        <p:txBody>
          <a:bodyPr vert="horz" lIns="91440" tIns="45720" rIns="91440" bIns="45720" rtlCol="0" anchor="t">
            <a:normAutofit/>
          </a:bodyPr>
          <a:lstStyle/>
          <a:p>
            <a:r>
              <a:rPr lang="en-US" sz="3400" dirty="0"/>
              <a:t>The pipeline also simulates cache delays caused by memory accesses.</a:t>
            </a:r>
          </a:p>
          <a:p>
            <a:r>
              <a:rPr lang="en-US" sz="3400" dirty="0"/>
              <a:t>Cache misses cause a 3 cycle delay. </a:t>
            </a:r>
          </a:p>
          <a:p>
            <a:r>
              <a:rPr lang="en-US" sz="3400" dirty="0"/>
              <a:t>This lab requires implementing the </a:t>
            </a:r>
            <a:r>
              <a:rPr lang="en-US" sz="3400" b="1" i="1" dirty="0" err="1"/>
              <a:t>SimulateHitOrMiss</a:t>
            </a:r>
            <a:r>
              <a:rPr lang="en-US" sz="3400" b="1" i="1" dirty="0"/>
              <a:t> </a:t>
            </a:r>
            <a:r>
              <a:rPr lang="en-US" sz="3400" dirty="0"/>
              <a:t>which generates a pseudorandom number using the LCG (Linear congruential generator) algorithm, to determine if a memory access results in a hit or miss.</a:t>
            </a:r>
          </a:p>
        </p:txBody>
      </p:sp>
    </p:spTree>
    <p:extLst>
      <p:ext uri="{BB962C8B-B14F-4D97-AF65-F5344CB8AC3E}">
        <p14:creationId xmlns:p14="http://schemas.microsoft.com/office/powerpoint/2010/main" val="70176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0A2-1DA0-EEC5-AD21-99AFB193D52B}"/>
              </a:ext>
            </a:extLst>
          </p:cNvPr>
          <p:cNvSpPr>
            <a:spLocks noGrp="1"/>
          </p:cNvSpPr>
          <p:nvPr>
            <p:ph type="title"/>
          </p:nvPr>
        </p:nvSpPr>
        <p:spPr/>
        <p:txBody>
          <a:bodyPr/>
          <a:lstStyle/>
          <a:p>
            <a:r>
              <a:rPr lang="en-US" dirty="0"/>
              <a:t>Modeling the Cache </a:t>
            </a:r>
            <a:r>
              <a:rPr lang="en-US" dirty="0" err="1"/>
              <a:t>Behaviour</a:t>
            </a:r>
            <a:r>
              <a:rPr lang="en-US" dirty="0"/>
              <a:t> ( Continued )</a:t>
            </a:r>
          </a:p>
        </p:txBody>
      </p:sp>
      <p:sp>
        <p:nvSpPr>
          <p:cNvPr id="3" name="Content Placeholder 2">
            <a:extLst>
              <a:ext uri="{FF2B5EF4-FFF2-40B4-BE49-F238E27FC236}">
                <a16:creationId xmlns:a16="http://schemas.microsoft.com/office/drawing/2014/main" id="{E4E0D7E9-AACF-74CC-BD04-65F93396B510}"/>
              </a:ext>
            </a:extLst>
          </p:cNvPr>
          <p:cNvSpPr>
            <a:spLocks noGrp="1"/>
          </p:cNvSpPr>
          <p:nvPr>
            <p:ph idx="1"/>
          </p:nvPr>
        </p:nvSpPr>
        <p:spPr/>
        <p:txBody>
          <a:bodyPr vert="horz" lIns="91440" tIns="45720" rIns="91440" bIns="45720" rtlCol="0" anchor="t">
            <a:normAutofit/>
          </a:bodyPr>
          <a:lstStyle/>
          <a:p>
            <a:r>
              <a:rPr lang="en-US" sz="2600" dirty="0"/>
              <a:t>The values of a , c , m , and the initial </a:t>
            </a:r>
            <a:r>
              <a:rPr lang="en-US" sz="2600" dirty="0" err="1"/>
              <a:t>X</a:t>
            </a:r>
            <a:r>
              <a:rPr lang="en-US" sz="1700" baseline="-25000" dirty="0" err="1"/>
              <a:t>n</a:t>
            </a:r>
            <a:r>
              <a:rPr lang="en-US" sz="2600" dirty="0"/>
              <a:t> ( seed ) is given in </a:t>
            </a:r>
            <a:r>
              <a:rPr lang="en-US" sz="2600" b="1" i="1" dirty="0" err="1"/>
              <a:t>Common.s</a:t>
            </a:r>
            <a:endParaRPr lang="en-US" sz="2600" dirty="0" err="1"/>
          </a:p>
          <a:p>
            <a:r>
              <a:rPr lang="en-US" sz="2400" dirty="0"/>
              <a:t>X</a:t>
            </a:r>
            <a:r>
              <a:rPr lang="en-US" sz="2400" baseline="-25000" dirty="0"/>
              <a:t>n+1</a:t>
            </a:r>
            <a:r>
              <a:rPr lang="en-US" sz="2600" dirty="0"/>
              <a:t> is written back into </a:t>
            </a:r>
            <a:r>
              <a:rPr lang="en-US" sz="2600" dirty="0" err="1"/>
              <a:t>X</a:t>
            </a:r>
            <a:r>
              <a:rPr lang="en-US" sz="2600" baseline="-25000" dirty="0" err="1"/>
              <a:t>n</a:t>
            </a:r>
            <a:r>
              <a:rPr lang="en-US" sz="2600" dirty="0" err="1"/>
              <a:t>which</a:t>
            </a:r>
            <a:r>
              <a:rPr lang="en-US" sz="2600" dirty="0"/>
              <a:t> is a variable ( mentioned </a:t>
            </a:r>
            <a:r>
              <a:rPr lang="en-US" sz="2600" dirty="0" err="1"/>
              <a:t>in"common.s</a:t>
            </a:r>
            <a:r>
              <a:rPr lang="en-US" sz="2600" dirty="0"/>
              <a:t>" ) </a:t>
            </a:r>
          </a:p>
          <a:p>
            <a:r>
              <a:rPr lang="en-US" sz="2600" dirty="0"/>
              <a:t>(</a:t>
            </a:r>
            <a:r>
              <a:rPr lang="en-US" sz="2500" dirty="0"/>
              <a:t>X</a:t>
            </a:r>
            <a:r>
              <a:rPr lang="en-US" sz="2500" baseline="-25000" dirty="0"/>
              <a:t>n+1</a:t>
            </a:r>
            <a:r>
              <a:rPr lang="en-US" sz="2600" dirty="0"/>
              <a:t> &lt; 10 )  ? (Cache miss) : (Cache hit) </a:t>
            </a:r>
          </a:p>
          <a:p>
            <a:endParaRPr lang="en-US" dirty="0"/>
          </a:p>
        </p:txBody>
      </p:sp>
      <p:pic>
        <p:nvPicPr>
          <p:cNvPr id="5" name="Picture 4" descr="A black background with white text&#10;&#10;AI-generated content may be incorrect.">
            <a:extLst>
              <a:ext uri="{FF2B5EF4-FFF2-40B4-BE49-F238E27FC236}">
                <a16:creationId xmlns:a16="http://schemas.microsoft.com/office/drawing/2014/main" id="{265D1CE7-D7BA-1152-BC3D-C89CDF45ED86}"/>
              </a:ext>
            </a:extLst>
          </p:cNvPr>
          <p:cNvPicPr>
            <a:picLocks noChangeAspect="1"/>
          </p:cNvPicPr>
          <p:nvPr/>
        </p:nvPicPr>
        <p:blipFill>
          <a:blip r:embed="rId2"/>
          <a:stretch>
            <a:fillRect/>
          </a:stretch>
        </p:blipFill>
        <p:spPr>
          <a:xfrm>
            <a:off x="1408339" y="3648075"/>
            <a:ext cx="9050111" cy="3068412"/>
          </a:xfrm>
          <a:prstGeom prst="rect">
            <a:avLst/>
          </a:prstGeom>
        </p:spPr>
      </p:pic>
    </p:spTree>
    <p:extLst>
      <p:ext uri="{BB962C8B-B14F-4D97-AF65-F5344CB8AC3E}">
        <p14:creationId xmlns:p14="http://schemas.microsoft.com/office/powerpoint/2010/main" val="349374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8E16-6F78-3A24-D7B5-0302D76CFCAF}"/>
              </a:ext>
            </a:extLst>
          </p:cNvPr>
          <p:cNvSpPr>
            <a:spLocks noGrp="1"/>
          </p:cNvSpPr>
          <p:nvPr>
            <p:ph type="title"/>
          </p:nvPr>
        </p:nvSpPr>
        <p:spPr/>
        <p:txBody>
          <a:bodyPr/>
          <a:lstStyle/>
          <a:p>
            <a:r>
              <a:rPr lang="en-US"/>
              <a:t>Write Back Stage</a:t>
            </a:r>
          </a:p>
        </p:txBody>
      </p:sp>
      <p:sp>
        <p:nvSpPr>
          <p:cNvPr id="3" name="Content Placeholder 2">
            <a:extLst>
              <a:ext uri="{FF2B5EF4-FFF2-40B4-BE49-F238E27FC236}">
                <a16:creationId xmlns:a16="http://schemas.microsoft.com/office/drawing/2014/main" id="{D1904F91-BA44-761D-951F-AEC0DBCC8246}"/>
              </a:ext>
            </a:extLst>
          </p:cNvPr>
          <p:cNvSpPr>
            <a:spLocks noGrp="1"/>
          </p:cNvSpPr>
          <p:nvPr>
            <p:ph idx="1"/>
          </p:nvPr>
        </p:nvSpPr>
        <p:spPr/>
        <p:txBody>
          <a:bodyPr vert="horz" lIns="91440" tIns="45720" rIns="91440" bIns="45720" rtlCol="0" anchor="t">
            <a:normAutofit/>
          </a:bodyPr>
          <a:lstStyle/>
          <a:p>
            <a:r>
              <a:rPr lang="en-US" sz="3200" dirty="0"/>
              <a:t>Extract values from the MEM/WB latch</a:t>
            </a:r>
          </a:p>
          <a:p>
            <a:r>
              <a:rPr lang="en-US" sz="3200" dirty="0"/>
              <a:t>This stage involves writing values into the register file if necessary. </a:t>
            </a:r>
          </a:p>
          <a:p>
            <a:r>
              <a:rPr lang="en-US" sz="3200" dirty="0"/>
              <a:t>That can be done by masking out the </a:t>
            </a:r>
            <a:r>
              <a:rPr lang="en-US" sz="3200" b="1" i="1" err="1"/>
              <a:t>ControlSignal</a:t>
            </a:r>
            <a:r>
              <a:rPr lang="en-US" sz="3200" dirty="0"/>
              <a:t> field of the MEM/WB latch and extracting the necessary signals.</a:t>
            </a:r>
          </a:p>
          <a:p>
            <a:endParaRPr lang="en-US" sz="3200" dirty="0"/>
          </a:p>
          <a:p>
            <a:pPr marL="0" indent="0">
              <a:buNone/>
            </a:pPr>
            <a:endParaRPr lang="en-US" sz="3200" dirty="0"/>
          </a:p>
        </p:txBody>
      </p:sp>
    </p:spTree>
    <p:extLst>
      <p:ext uri="{BB962C8B-B14F-4D97-AF65-F5344CB8AC3E}">
        <p14:creationId xmlns:p14="http://schemas.microsoft.com/office/powerpoint/2010/main" val="1768466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22F0-0C88-85BE-1B51-B5DAF7D7D4B0}"/>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61C5E138-CD57-5357-D391-87450E879A04}"/>
              </a:ext>
            </a:extLst>
          </p:cNvPr>
          <p:cNvSpPr>
            <a:spLocks noGrp="1"/>
          </p:cNvSpPr>
          <p:nvPr>
            <p:ph idx="1"/>
          </p:nvPr>
        </p:nvSpPr>
        <p:spPr>
          <a:xfrm>
            <a:off x="838200" y="1411968"/>
            <a:ext cx="10515600" cy="5091566"/>
          </a:xfrm>
        </p:spPr>
        <p:txBody>
          <a:bodyPr vert="horz" lIns="91440" tIns="45720" rIns="91440" bIns="45720" rtlCol="0" anchor="t">
            <a:noAutofit/>
          </a:bodyPr>
          <a:lstStyle/>
          <a:p>
            <a:r>
              <a:rPr lang="en-US" sz="3200" dirty="0"/>
              <a:t>The output is divided into 3 parts</a:t>
            </a:r>
          </a:p>
          <a:p>
            <a:pPr lvl="1">
              <a:buFont typeface="Courier New" panose="020B0604020202020204" pitchFamily="34" charset="0"/>
              <a:buChar char="o"/>
            </a:pPr>
            <a:r>
              <a:rPr lang="en-US" sz="3200" dirty="0"/>
              <a:t> The Pipeline Stages</a:t>
            </a:r>
          </a:p>
          <a:p>
            <a:pPr lvl="1">
              <a:buFont typeface="Courier New" panose="020B0604020202020204" pitchFamily="34" charset="0"/>
              <a:buChar char="o"/>
            </a:pPr>
            <a:r>
              <a:rPr lang="en-US" sz="3200" dirty="0"/>
              <a:t> The Register Table </a:t>
            </a:r>
          </a:p>
          <a:p>
            <a:pPr lvl="1">
              <a:buFont typeface="Courier New" panose="020B0604020202020204" pitchFamily="34" charset="0"/>
              <a:buChar char="o"/>
            </a:pPr>
            <a:r>
              <a:rPr lang="en-US" sz="3200" dirty="0"/>
              <a:t> Simulation summary</a:t>
            </a:r>
          </a:p>
          <a:p>
            <a:r>
              <a:rPr lang="en-US" sz="3200" dirty="0"/>
              <a:t>The pipeline stages involve printing the current state of the pipeline after every cycle</a:t>
            </a:r>
          </a:p>
          <a:p>
            <a:r>
              <a:rPr lang="en-US" sz="3200" dirty="0"/>
              <a:t>The register table section visualizes the values of the memory-mapped registers in the </a:t>
            </a:r>
            <a:r>
              <a:rPr lang="en-US" sz="3200" b="1" i="1" dirty="0" err="1"/>
              <a:t>RegisterTable</a:t>
            </a:r>
            <a:r>
              <a:rPr lang="en-US" sz="3200" dirty="0"/>
              <a:t>. </a:t>
            </a:r>
          </a:p>
          <a:p>
            <a:pPr marL="0" indent="0">
              <a:buNone/>
            </a:pPr>
            <a:endParaRPr lang="en-US" sz="3200"/>
          </a:p>
        </p:txBody>
      </p:sp>
    </p:spTree>
    <p:extLst>
      <p:ext uri="{BB962C8B-B14F-4D97-AF65-F5344CB8AC3E}">
        <p14:creationId xmlns:p14="http://schemas.microsoft.com/office/powerpoint/2010/main" val="162728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624A-67F4-7646-5426-AC5F51F826F3}"/>
              </a:ext>
            </a:extLst>
          </p:cNvPr>
          <p:cNvSpPr>
            <a:spLocks noGrp="1"/>
          </p:cNvSpPr>
          <p:nvPr>
            <p:ph type="title"/>
          </p:nvPr>
        </p:nvSpPr>
        <p:spPr/>
        <p:txBody>
          <a:bodyPr/>
          <a:lstStyle/>
          <a:p>
            <a:r>
              <a:rPr lang="en-US"/>
              <a:t>Output ( Continued )</a:t>
            </a:r>
          </a:p>
        </p:txBody>
      </p:sp>
      <p:sp>
        <p:nvSpPr>
          <p:cNvPr id="3" name="Content Placeholder 2">
            <a:extLst>
              <a:ext uri="{FF2B5EF4-FFF2-40B4-BE49-F238E27FC236}">
                <a16:creationId xmlns:a16="http://schemas.microsoft.com/office/drawing/2014/main" id="{0BFE64E3-3ED7-9FD7-799F-DB2B21437619}"/>
              </a:ext>
            </a:extLst>
          </p:cNvPr>
          <p:cNvSpPr>
            <a:spLocks noGrp="1"/>
          </p:cNvSpPr>
          <p:nvPr>
            <p:ph idx="1"/>
          </p:nvPr>
        </p:nvSpPr>
        <p:spPr/>
        <p:txBody>
          <a:bodyPr vert="horz" lIns="91440" tIns="45720" rIns="91440" bIns="45720" rtlCol="0" anchor="t">
            <a:normAutofit/>
          </a:bodyPr>
          <a:lstStyle/>
          <a:p>
            <a:r>
              <a:rPr lang="en-US" dirty="0"/>
              <a:t>The simulation summary contains </a:t>
            </a:r>
          </a:p>
          <a:p>
            <a:pPr lvl="1">
              <a:buFont typeface="Courier New,monospace" panose="020B0604020202020204" pitchFamily="34" charset="0"/>
              <a:buChar char="o"/>
            </a:pPr>
            <a:r>
              <a:rPr lang="en-US" sz="2800" dirty="0">
                <a:latin typeface="Aptos"/>
                <a:cs typeface="Segoe UI"/>
              </a:rPr>
              <a:t>Total Cycles</a:t>
            </a:r>
          </a:p>
          <a:p>
            <a:pPr lvl="1">
              <a:buFont typeface="Courier New,monospace" panose="020B0604020202020204" pitchFamily="34" charset="0"/>
              <a:buChar char="o"/>
            </a:pPr>
            <a:r>
              <a:rPr lang="en-US" sz="2800" dirty="0">
                <a:latin typeface="Aptos"/>
                <a:cs typeface="Segoe UI"/>
              </a:rPr>
              <a:t>Instructions Executed </a:t>
            </a:r>
          </a:p>
          <a:p>
            <a:pPr lvl="1">
              <a:buFont typeface="Courier New,monospace" panose="020B0604020202020204" pitchFamily="34" charset="0"/>
              <a:buChar char="o"/>
            </a:pPr>
            <a:r>
              <a:rPr lang="en-US" sz="2800" dirty="0">
                <a:latin typeface="Aptos"/>
                <a:cs typeface="Segoe UI"/>
              </a:rPr>
              <a:t>Cycles Per Instruction (CPI)</a:t>
            </a:r>
          </a:p>
          <a:p>
            <a:pPr lvl="1">
              <a:buFont typeface="Courier New,monospace" panose="020B0604020202020204" pitchFamily="34" charset="0"/>
              <a:buChar char="o"/>
            </a:pPr>
            <a:r>
              <a:rPr lang="en-US" sz="2800" dirty="0">
                <a:latin typeface="Aptos"/>
                <a:cs typeface="Segoe UI"/>
              </a:rPr>
              <a:t>Number of Branches</a:t>
            </a:r>
          </a:p>
          <a:p>
            <a:pPr lvl="1">
              <a:buFont typeface="Courier New,monospace" panose="020B0604020202020204" pitchFamily="34" charset="0"/>
              <a:buChar char="o"/>
            </a:pPr>
            <a:r>
              <a:rPr lang="en-US" sz="2800" dirty="0">
                <a:latin typeface="Aptos"/>
                <a:cs typeface="Segoe UI"/>
              </a:rPr>
              <a:t>Cache Hits and Misses</a:t>
            </a:r>
          </a:p>
          <a:p>
            <a:pPr lvl="1">
              <a:buFont typeface="Courier New,monospace" panose="020B0604020202020204" pitchFamily="34" charset="0"/>
              <a:buChar char="o"/>
            </a:pPr>
            <a:r>
              <a:rPr lang="en-US" sz="2800" dirty="0">
                <a:latin typeface="Aptos"/>
                <a:cs typeface="Segoe UI"/>
              </a:rPr>
              <a:t>Branch mispredictions and Correct Predictions </a:t>
            </a:r>
          </a:p>
          <a:p>
            <a:pPr lvl="1">
              <a:buFont typeface="Courier New,monospace" panose="020B0604020202020204" pitchFamily="34" charset="0"/>
              <a:buChar char="o"/>
            </a:pPr>
            <a:r>
              <a:rPr lang="en-US" sz="2800" dirty="0">
                <a:latin typeface="Aptos"/>
                <a:cs typeface="Segoe UI"/>
              </a:rPr>
              <a:t>Instructions that involve memory accesses</a:t>
            </a:r>
          </a:p>
          <a:p>
            <a:endParaRPr lang="en-US" dirty="0"/>
          </a:p>
        </p:txBody>
      </p:sp>
    </p:spTree>
    <p:extLst>
      <p:ext uri="{BB962C8B-B14F-4D97-AF65-F5344CB8AC3E}">
        <p14:creationId xmlns:p14="http://schemas.microsoft.com/office/powerpoint/2010/main" val="332517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ED10-5F08-55DD-701E-DD008542DC9A}"/>
              </a:ext>
            </a:extLst>
          </p:cNvPr>
          <p:cNvSpPr>
            <a:spLocks noGrp="1"/>
          </p:cNvSpPr>
          <p:nvPr>
            <p:ph type="title"/>
          </p:nvPr>
        </p:nvSpPr>
        <p:spPr/>
        <p:txBody>
          <a:bodyPr/>
          <a:lstStyle/>
          <a:p>
            <a:r>
              <a:rPr lang="en-US" dirty="0"/>
              <a:t>GOAL ( Continued )</a:t>
            </a:r>
          </a:p>
        </p:txBody>
      </p:sp>
      <p:sp>
        <p:nvSpPr>
          <p:cNvPr id="3" name="Content Placeholder 2">
            <a:extLst>
              <a:ext uri="{FF2B5EF4-FFF2-40B4-BE49-F238E27FC236}">
                <a16:creationId xmlns:a16="http://schemas.microsoft.com/office/drawing/2014/main" id="{89BCD666-EF22-1E65-2671-728E39DBCC31}"/>
              </a:ext>
            </a:extLst>
          </p:cNvPr>
          <p:cNvSpPr>
            <a:spLocks noGrp="1"/>
          </p:cNvSpPr>
          <p:nvPr>
            <p:ph idx="1"/>
          </p:nvPr>
        </p:nvSpPr>
        <p:spPr>
          <a:xfrm>
            <a:off x="838200" y="1558925"/>
            <a:ext cx="10515600" cy="4932363"/>
          </a:xfrm>
        </p:spPr>
        <p:txBody>
          <a:bodyPr vert="horz" lIns="91440" tIns="45720" rIns="91440" bIns="45720" rtlCol="0" anchor="t">
            <a:noAutofit/>
          </a:bodyPr>
          <a:lstStyle/>
          <a:p>
            <a:r>
              <a:rPr lang="en-US" sz="2500" dirty="0"/>
              <a:t>Enable observation of how instructions overlap in the pipeline during parallel execution.</a:t>
            </a:r>
          </a:p>
          <a:p>
            <a:r>
              <a:rPr lang="en-US" sz="2500" dirty="0"/>
              <a:t>Demonstrate how the pipeline handles different types of hazards:</a:t>
            </a:r>
          </a:p>
          <a:p>
            <a:pPr lvl="1"/>
            <a:r>
              <a:rPr lang="en-US" sz="2500" b="1" dirty="0"/>
              <a:t>Data hazards</a:t>
            </a:r>
            <a:r>
              <a:rPr lang="en-US" sz="2500" dirty="0"/>
              <a:t>: when one instruction depends on the result of another.</a:t>
            </a:r>
          </a:p>
          <a:p>
            <a:pPr lvl="1"/>
            <a:r>
              <a:rPr lang="en-US" sz="2500" b="1" dirty="0"/>
              <a:t>Control hazards</a:t>
            </a:r>
            <a:r>
              <a:rPr lang="en-US" sz="2500" dirty="0"/>
              <a:t>: typically caused by branch instructions.</a:t>
            </a:r>
          </a:p>
          <a:p>
            <a:pPr lvl="1"/>
            <a:r>
              <a:rPr lang="en-US" sz="2500" b="1" dirty="0"/>
              <a:t>Structural hazards</a:t>
            </a:r>
            <a:r>
              <a:rPr lang="en-US" sz="2500" dirty="0"/>
              <a:t>: due to insufficient hardware resources (described but not simulated).</a:t>
            </a:r>
          </a:p>
          <a:p>
            <a:r>
              <a:rPr lang="en-US" sz="2500" dirty="0"/>
              <a:t>Model cache behavior for memory instructions (loads and stores):</a:t>
            </a:r>
          </a:p>
          <a:p>
            <a:pPr lvl="1"/>
            <a:r>
              <a:rPr lang="en-US" sz="2500" dirty="0"/>
              <a:t>Check for cache hits and misses.</a:t>
            </a:r>
          </a:p>
          <a:p>
            <a:pPr lvl="1"/>
            <a:r>
              <a:rPr lang="en-US" sz="2500" dirty="0"/>
              <a:t>Introduce memory delays (stalls) on a cache miss to show impact on pipeline execution.</a:t>
            </a:r>
          </a:p>
          <a:p>
            <a:pPr marL="685800"/>
            <a:endParaRPr lang="en-US" sz="2000" dirty="0">
              <a:latin typeface="Arial"/>
              <a:cs typeface="Arial"/>
            </a:endParaRPr>
          </a:p>
          <a:p>
            <a:endParaRPr lang="en-US" dirty="0">
              <a:latin typeface="Aptos" panose="020B0004020202020204"/>
              <a:cs typeface="Arial"/>
            </a:endParaRPr>
          </a:p>
        </p:txBody>
      </p:sp>
    </p:spTree>
    <p:extLst>
      <p:ext uri="{BB962C8B-B14F-4D97-AF65-F5344CB8AC3E}">
        <p14:creationId xmlns:p14="http://schemas.microsoft.com/office/powerpoint/2010/main" val="58007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7FED-E7E4-58F7-8691-C4DC789F70DD}"/>
              </a:ext>
            </a:extLst>
          </p:cNvPr>
          <p:cNvSpPr>
            <a:spLocks noGrp="1"/>
          </p:cNvSpPr>
          <p:nvPr>
            <p:ph type="title"/>
          </p:nvPr>
        </p:nvSpPr>
        <p:spPr/>
        <p:txBody>
          <a:bodyPr/>
          <a:lstStyle/>
          <a:p>
            <a:r>
              <a:rPr lang="en-US"/>
              <a:t>Functions to implement</a:t>
            </a:r>
          </a:p>
        </p:txBody>
      </p:sp>
      <p:sp>
        <p:nvSpPr>
          <p:cNvPr id="3" name="Content Placeholder 2">
            <a:extLst>
              <a:ext uri="{FF2B5EF4-FFF2-40B4-BE49-F238E27FC236}">
                <a16:creationId xmlns:a16="http://schemas.microsoft.com/office/drawing/2014/main" id="{886A9388-0BBF-9EB8-C2C8-13707C750D46}"/>
              </a:ext>
            </a:extLst>
          </p:cNvPr>
          <p:cNvSpPr>
            <a:spLocks noGrp="1"/>
          </p:cNvSpPr>
          <p:nvPr>
            <p:ph idx="1"/>
          </p:nvPr>
        </p:nvSpPr>
        <p:spPr/>
        <p:txBody>
          <a:bodyPr vert="horz" lIns="91440" tIns="45720" rIns="91440" bIns="45720" rtlCol="0" anchor="t">
            <a:normAutofit/>
          </a:bodyPr>
          <a:lstStyle/>
          <a:p>
            <a:r>
              <a:rPr lang="en-US" err="1"/>
              <a:t>PipeliningSimulator</a:t>
            </a:r>
            <a:endParaRPr lang="en-US"/>
          </a:p>
          <a:p>
            <a:pPr lvl="1">
              <a:buFont typeface="Courier New" panose="020B0604020202020204" pitchFamily="34" charset="0"/>
              <a:buChar char="o"/>
            </a:pPr>
            <a:r>
              <a:rPr lang="en-US" dirty="0"/>
              <a:t>Main function that calls the functions </a:t>
            </a:r>
            <a:r>
              <a:rPr lang="en-US" dirty="0" err="1"/>
              <a:t>i.e</a:t>
            </a:r>
            <a:r>
              <a:rPr lang="en-US" dirty="0"/>
              <a:t> the 5 stages, updates the cycle count, handles the stalls, and is involved with printing the current state of the pipeline, the register table and the end statistics.</a:t>
            </a:r>
          </a:p>
          <a:p>
            <a:r>
              <a:rPr lang="en-US" err="1"/>
              <a:t>InstructionFetchStage</a:t>
            </a:r>
            <a:endParaRPr lang="en-US"/>
          </a:p>
          <a:p>
            <a:pPr lvl="1">
              <a:buFont typeface="Courier New" panose="020B0604020202020204" pitchFamily="34" charset="0"/>
              <a:buChar char="o"/>
            </a:pPr>
            <a:r>
              <a:rPr lang="en-US" dirty="0">
                <a:ea typeface="+mn-lt"/>
                <a:cs typeface="+mn-lt"/>
              </a:rPr>
              <a:t>Performs the instruction fetch stage by fetching the instruction at the current program counter, and performs the operations of the instruction fetch stage, and setting the IF/ID latch</a:t>
            </a:r>
            <a:endParaRPr lang="en-US" dirty="0"/>
          </a:p>
        </p:txBody>
      </p:sp>
    </p:spTree>
    <p:extLst>
      <p:ext uri="{BB962C8B-B14F-4D97-AF65-F5344CB8AC3E}">
        <p14:creationId xmlns:p14="http://schemas.microsoft.com/office/powerpoint/2010/main" val="2014070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ED94-6981-517A-2AB7-042E6BA9FC85}"/>
              </a:ext>
            </a:extLst>
          </p:cNvPr>
          <p:cNvSpPr>
            <a:spLocks noGrp="1"/>
          </p:cNvSpPr>
          <p:nvPr>
            <p:ph type="title"/>
          </p:nvPr>
        </p:nvSpPr>
        <p:spPr/>
        <p:txBody>
          <a:bodyPr/>
          <a:lstStyle/>
          <a:p>
            <a:r>
              <a:rPr lang="en-US"/>
              <a:t>Functions to implement ( Continued )</a:t>
            </a:r>
          </a:p>
        </p:txBody>
      </p:sp>
      <p:sp>
        <p:nvSpPr>
          <p:cNvPr id="3" name="Content Placeholder 2">
            <a:extLst>
              <a:ext uri="{FF2B5EF4-FFF2-40B4-BE49-F238E27FC236}">
                <a16:creationId xmlns:a16="http://schemas.microsoft.com/office/drawing/2014/main" id="{6ECDD7AF-6B1F-DC35-9A23-EEB02C4058D3}"/>
              </a:ext>
            </a:extLst>
          </p:cNvPr>
          <p:cNvSpPr>
            <a:spLocks noGrp="1"/>
          </p:cNvSpPr>
          <p:nvPr>
            <p:ph idx="1"/>
          </p:nvPr>
        </p:nvSpPr>
        <p:spPr/>
        <p:txBody>
          <a:bodyPr vert="horz" lIns="91440" tIns="45720" rIns="91440" bIns="45720" rtlCol="0" anchor="t">
            <a:normAutofit/>
          </a:bodyPr>
          <a:lstStyle/>
          <a:p>
            <a:r>
              <a:rPr lang="en-US" sz="2600" err="1"/>
              <a:t>DecodeStage</a:t>
            </a:r>
            <a:endParaRPr lang="en-US" sz="2600"/>
          </a:p>
          <a:p>
            <a:pPr lvl="1"/>
            <a:r>
              <a:rPr lang="en-US" sz="2200" dirty="0"/>
              <a:t>Processes the instruction fetched in the previous stage. This stage is responsible for determining the instruction type, Extracting operand registers, </a:t>
            </a:r>
            <a:r>
              <a:rPr lang="en-US" sz="2200" dirty="0" err="1"/>
              <a:t>immediates</a:t>
            </a:r>
            <a:r>
              <a:rPr lang="en-US" sz="2200" dirty="0"/>
              <a:t> and funct3 codes, and also generating the correct control signals for each type of instruction.</a:t>
            </a:r>
          </a:p>
          <a:p>
            <a:r>
              <a:rPr lang="en-US" err="1"/>
              <a:t>ExecutionStage</a:t>
            </a:r>
            <a:endParaRPr lang="en-US"/>
          </a:p>
          <a:p>
            <a:pPr lvl="1">
              <a:buFont typeface="Courier New,monospace" panose="020B0604020202020204" pitchFamily="34" charset="0"/>
              <a:buChar char="o"/>
            </a:pPr>
            <a:r>
              <a:rPr lang="en-US" dirty="0"/>
              <a:t>Performs arithmetic, logical, and address calculations based on instruction type. This stage is responsible for executing ALU operations for R-type and I-type instructions, computing branch conditions, preparing effective addresses for S-type and UJ-type instructions, propagating results and control signals to the EX/MEM pipeline latch.</a:t>
            </a:r>
          </a:p>
        </p:txBody>
      </p:sp>
    </p:spTree>
    <p:extLst>
      <p:ext uri="{BB962C8B-B14F-4D97-AF65-F5344CB8AC3E}">
        <p14:creationId xmlns:p14="http://schemas.microsoft.com/office/powerpoint/2010/main" val="329540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211C-876A-1BB1-BC68-063631AB5E25}"/>
              </a:ext>
            </a:extLst>
          </p:cNvPr>
          <p:cNvSpPr>
            <a:spLocks noGrp="1"/>
          </p:cNvSpPr>
          <p:nvPr>
            <p:ph type="title"/>
          </p:nvPr>
        </p:nvSpPr>
        <p:spPr/>
        <p:txBody>
          <a:bodyPr/>
          <a:lstStyle/>
          <a:p>
            <a:r>
              <a:rPr lang="en-US"/>
              <a:t>Functions to implement ( Continued )</a:t>
            </a:r>
          </a:p>
        </p:txBody>
      </p:sp>
      <p:sp>
        <p:nvSpPr>
          <p:cNvPr id="3" name="Content Placeholder 2">
            <a:extLst>
              <a:ext uri="{FF2B5EF4-FFF2-40B4-BE49-F238E27FC236}">
                <a16:creationId xmlns:a16="http://schemas.microsoft.com/office/drawing/2014/main" id="{C61E17F2-B3C7-A35E-7191-0C87847F6857}"/>
              </a:ext>
            </a:extLst>
          </p:cNvPr>
          <p:cNvSpPr>
            <a:spLocks noGrp="1"/>
          </p:cNvSpPr>
          <p:nvPr>
            <p:ph idx="1"/>
          </p:nvPr>
        </p:nvSpPr>
        <p:spPr/>
        <p:txBody>
          <a:bodyPr vert="horz" lIns="91440" tIns="45720" rIns="91440" bIns="45720" rtlCol="0" anchor="t">
            <a:normAutofit/>
          </a:bodyPr>
          <a:lstStyle/>
          <a:p>
            <a:pPr marL="457200" indent="-457200"/>
            <a:r>
              <a:rPr lang="en-US" err="1"/>
              <a:t>MemoryStage</a:t>
            </a:r>
            <a:endParaRPr lang="en-US"/>
          </a:p>
          <a:p>
            <a:pPr lvl="1">
              <a:buFont typeface="Courier New" panose="020B0604020202020204" pitchFamily="34" charset="0"/>
              <a:buChar char="o"/>
            </a:pPr>
            <a:r>
              <a:rPr lang="en-US" dirty="0">
                <a:ea typeface="+mn-lt"/>
                <a:cs typeface="+mn-lt"/>
              </a:rPr>
              <a:t>Handles all memory access operations as determined by the control signals. This stage is responsible for performing memory reads or writes using the address computed in the EX stage,  propagating relevant data and control information to the MEM/WB latch</a:t>
            </a:r>
            <a:endParaRPr lang="en-US" dirty="0"/>
          </a:p>
        </p:txBody>
      </p:sp>
    </p:spTree>
    <p:extLst>
      <p:ext uri="{BB962C8B-B14F-4D97-AF65-F5344CB8AC3E}">
        <p14:creationId xmlns:p14="http://schemas.microsoft.com/office/powerpoint/2010/main" val="176272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BDDE-2FFE-1DAE-D1D2-85AF0AA6402A}"/>
              </a:ext>
            </a:extLst>
          </p:cNvPr>
          <p:cNvSpPr>
            <a:spLocks noGrp="1"/>
          </p:cNvSpPr>
          <p:nvPr>
            <p:ph type="title"/>
          </p:nvPr>
        </p:nvSpPr>
        <p:spPr/>
        <p:txBody>
          <a:bodyPr/>
          <a:lstStyle/>
          <a:p>
            <a:r>
              <a:rPr lang="en-US"/>
              <a:t>Functions to implement ( Continued )</a:t>
            </a:r>
          </a:p>
        </p:txBody>
      </p:sp>
      <p:sp>
        <p:nvSpPr>
          <p:cNvPr id="3" name="Content Placeholder 2">
            <a:extLst>
              <a:ext uri="{FF2B5EF4-FFF2-40B4-BE49-F238E27FC236}">
                <a16:creationId xmlns:a16="http://schemas.microsoft.com/office/drawing/2014/main" id="{2DE831B5-8148-ABCA-71EA-11685DB8384B}"/>
              </a:ext>
            </a:extLst>
          </p:cNvPr>
          <p:cNvSpPr>
            <a:spLocks noGrp="1"/>
          </p:cNvSpPr>
          <p:nvPr>
            <p:ph idx="1"/>
          </p:nvPr>
        </p:nvSpPr>
        <p:spPr/>
        <p:txBody>
          <a:bodyPr vert="horz" lIns="91440" tIns="45720" rIns="91440" bIns="45720" rtlCol="0" anchor="t">
            <a:normAutofit/>
          </a:bodyPr>
          <a:lstStyle/>
          <a:p>
            <a:r>
              <a:rPr lang="en-US" err="1"/>
              <a:t>WriteBackStage</a:t>
            </a:r>
            <a:endParaRPr lang="en-US"/>
          </a:p>
          <a:p>
            <a:pPr lvl="1">
              <a:buFont typeface="Courier New" panose="020B0604020202020204" pitchFamily="34" charset="0"/>
              <a:buChar char="o"/>
            </a:pPr>
            <a:r>
              <a:rPr lang="en-US" dirty="0">
                <a:ea typeface="+mn-lt"/>
                <a:cs typeface="+mn-lt"/>
              </a:rPr>
              <a:t>Write-back stage: writes result to register file if </a:t>
            </a:r>
            <a:r>
              <a:rPr lang="en-US" dirty="0" err="1">
                <a:ea typeface="+mn-lt"/>
                <a:cs typeface="+mn-lt"/>
              </a:rPr>
              <a:t>RegWrite</a:t>
            </a:r>
            <a:r>
              <a:rPr lang="en-US" dirty="0">
                <a:ea typeface="+mn-lt"/>
                <a:cs typeface="+mn-lt"/>
              </a:rPr>
              <a:t> is set and valid. Selects value from memory or ALU based on the control signal; </a:t>
            </a:r>
          </a:p>
          <a:p>
            <a:r>
              <a:rPr lang="en-US" dirty="0" err="1"/>
              <a:t>PreDecode</a:t>
            </a:r>
          </a:p>
          <a:p>
            <a:pPr lvl="1">
              <a:buFont typeface="Courier New" panose="020B0604020202020204" pitchFamily="34" charset="0"/>
              <a:buChar char="o"/>
            </a:pPr>
            <a:r>
              <a:rPr lang="en-US" dirty="0"/>
              <a:t>Takes in the instruction type and instruction hex as arguments and returns </a:t>
            </a:r>
            <a:r>
              <a:rPr lang="en-US" dirty="0" err="1"/>
              <a:t>indeces</a:t>
            </a:r>
            <a:r>
              <a:rPr lang="en-US" dirty="0"/>
              <a:t> of rs1, rs2, </a:t>
            </a:r>
            <a:r>
              <a:rPr lang="en-US" dirty="0" err="1"/>
              <a:t>rd</a:t>
            </a:r>
            <a:r>
              <a:rPr lang="en-US" dirty="0"/>
              <a:t>, funct3, funct7, immediate</a:t>
            </a:r>
          </a:p>
          <a:p>
            <a:r>
              <a:rPr lang="en-US" err="1"/>
              <a:t>SimulateHitOrMiss</a:t>
            </a:r>
            <a:endParaRPr lang="en-US" dirty="0" err="1"/>
          </a:p>
          <a:p>
            <a:pPr lvl="1">
              <a:buFont typeface="Courier New" panose="020B0604020202020204" pitchFamily="34" charset="0"/>
              <a:buChar char="o"/>
            </a:pPr>
            <a:r>
              <a:rPr lang="en-US" dirty="0">
                <a:ea typeface="+mn-lt"/>
                <a:cs typeface="+mn-lt"/>
              </a:rPr>
              <a:t>Simulates a cache hit or miss for a given register using a Linear Congruential Generator (LCG). Updates global counters for cache hits and misses, and increments cycles on a miss.</a:t>
            </a:r>
            <a:endParaRPr lang="en-US" dirty="0"/>
          </a:p>
        </p:txBody>
      </p:sp>
    </p:spTree>
    <p:extLst>
      <p:ext uri="{BB962C8B-B14F-4D97-AF65-F5344CB8AC3E}">
        <p14:creationId xmlns:p14="http://schemas.microsoft.com/office/powerpoint/2010/main" val="642186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979-A985-725D-C250-E5B2267EFF1A}"/>
              </a:ext>
            </a:extLst>
          </p:cNvPr>
          <p:cNvSpPr>
            <a:spLocks noGrp="1"/>
          </p:cNvSpPr>
          <p:nvPr>
            <p:ph type="title"/>
          </p:nvPr>
        </p:nvSpPr>
        <p:spPr/>
        <p:txBody>
          <a:bodyPr/>
          <a:lstStyle/>
          <a:p>
            <a:r>
              <a:rPr lang="en-US"/>
              <a:t>Data Structures And Global Variables</a:t>
            </a:r>
          </a:p>
        </p:txBody>
      </p:sp>
      <p:sp>
        <p:nvSpPr>
          <p:cNvPr id="3" name="Content Placeholder 2">
            <a:extLst>
              <a:ext uri="{FF2B5EF4-FFF2-40B4-BE49-F238E27FC236}">
                <a16:creationId xmlns:a16="http://schemas.microsoft.com/office/drawing/2014/main" id="{A5AC0BA6-55ED-FC68-2280-1097E038ACB9}"/>
              </a:ext>
            </a:extLst>
          </p:cNvPr>
          <p:cNvSpPr>
            <a:spLocks noGrp="1"/>
          </p:cNvSpPr>
          <p:nvPr>
            <p:ph idx="1"/>
          </p:nvPr>
        </p:nvSpPr>
        <p:spPr>
          <a:xfrm>
            <a:off x="838200" y="1499054"/>
            <a:ext cx="10515600" cy="4713288"/>
          </a:xfrm>
        </p:spPr>
        <p:txBody>
          <a:bodyPr vert="horz" lIns="91440" tIns="45720" rIns="91440" bIns="45720" rtlCol="0" anchor="t">
            <a:normAutofit fontScale="92500" lnSpcReduction="10000"/>
          </a:bodyPr>
          <a:lstStyle/>
          <a:p>
            <a:r>
              <a:rPr lang="en-US" dirty="0"/>
              <a:t>Global variables are given to manage the state of the pipeline, print the simulation stats, </a:t>
            </a:r>
            <a:r>
              <a:rPr lang="en-US" dirty="0" err="1"/>
              <a:t>etc</a:t>
            </a:r>
            <a:endParaRPr lang="en-US" dirty="0"/>
          </a:p>
          <a:p>
            <a:r>
              <a:rPr lang="en-US" dirty="0"/>
              <a:t>The data structures include the pipeline latches. </a:t>
            </a:r>
          </a:p>
          <a:p>
            <a:r>
              <a:rPr lang="en-US" dirty="0"/>
              <a:t>The following global variables are given</a:t>
            </a:r>
          </a:p>
          <a:p>
            <a:pPr lvl="1"/>
            <a:r>
              <a:rPr lang="en-US" b="1" i="1" err="1">
                <a:ea typeface="+mn-lt"/>
                <a:cs typeface="+mn-lt"/>
              </a:rPr>
              <a:t>CurrentPipeline</a:t>
            </a:r>
            <a:r>
              <a:rPr lang="en-US" b="1" i="1" dirty="0">
                <a:ea typeface="+mn-lt"/>
                <a:cs typeface="+mn-lt"/>
              </a:rPr>
              <a:t>  </a:t>
            </a:r>
          </a:p>
          <a:p>
            <a:pPr lvl="1"/>
            <a:r>
              <a:rPr lang="en-US" b="1" i="1" err="1">
                <a:ea typeface="+mn-lt"/>
                <a:cs typeface="+mn-lt"/>
              </a:rPr>
              <a:t>ZeroFlag</a:t>
            </a:r>
            <a:r>
              <a:rPr lang="en-US" b="1" i="1" dirty="0">
                <a:ea typeface="+mn-lt"/>
                <a:cs typeface="+mn-lt"/>
              </a:rPr>
              <a:t>  </a:t>
            </a:r>
          </a:p>
          <a:p>
            <a:pPr lvl="1"/>
            <a:r>
              <a:rPr lang="en-US" b="1" i="1" dirty="0">
                <a:ea typeface="+mn-lt"/>
                <a:cs typeface="+mn-lt"/>
              </a:rPr>
              <a:t>Cycles  </a:t>
            </a:r>
          </a:p>
          <a:p>
            <a:pPr lvl="1"/>
            <a:r>
              <a:rPr lang="en-US" b="1" i="1" err="1">
                <a:ea typeface="+mn-lt"/>
                <a:cs typeface="+mn-lt"/>
              </a:rPr>
              <a:t>CorrectBranchPredictions</a:t>
            </a:r>
            <a:r>
              <a:rPr lang="en-US" b="1" i="1" dirty="0">
                <a:ea typeface="+mn-lt"/>
                <a:cs typeface="+mn-lt"/>
              </a:rPr>
              <a:t>  </a:t>
            </a:r>
          </a:p>
          <a:p>
            <a:pPr lvl="1"/>
            <a:r>
              <a:rPr lang="en-US" b="1" i="1" err="1">
                <a:ea typeface="+mn-lt"/>
                <a:cs typeface="+mn-lt"/>
              </a:rPr>
              <a:t>BranchMispredictions</a:t>
            </a:r>
            <a:r>
              <a:rPr lang="en-US" b="1" i="1" dirty="0">
                <a:ea typeface="+mn-lt"/>
                <a:cs typeface="+mn-lt"/>
              </a:rPr>
              <a:t>  </a:t>
            </a:r>
          </a:p>
          <a:p>
            <a:pPr lvl="1"/>
            <a:r>
              <a:rPr lang="en-US" b="1" i="1" err="1">
                <a:ea typeface="+mn-lt"/>
                <a:cs typeface="+mn-lt"/>
              </a:rPr>
              <a:t>NumBranches</a:t>
            </a:r>
            <a:endParaRPr lang="en-US" b="1" i="1">
              <a:ea typeface="+mn-lt"/>
              <a:cs typeface="+mn-lt"/>
            </a:endParaRPr>
          </a:p>
          <a:p>
            <a:pPr marL="742950" lvl="1" indent="-285750">
              <a:buFont typeface="Arial,Sans-Serif" panose="020B0604020202020204" pitchFamily="34" charset="0"/>
            </a:pPr>
            <a:r>
              <a:rPr lang="en-US" sz="2200" b="1" i="1" err="1">
                <a:ea typeface="+mn-lt"/>
                <a:cs typeface="+mn-lt"/>
              </a:rPr>
              <a:t>PCWrite</a:t>
            </a:r>
            <a:r>
              <a:rPr lang="en-US" sz="2200" b="1" i="1" dirty="0">
                <a:ea typeface="+mn-lt"/>
                <a:cs typeface="+mn-lt"/>
              </a:rPr>
              <a:t>  </a:t>
            </a:r>
          </a:p>
          <a:p>
            <a:pPr marL="742950" lvl="1" indent="-285750">
              <a:buFont typeface="Arial,Sans-Serif" panose="020B0604020202020204" pitchFamily="34" charset="0"/>
            </a:pPr>
            <a:r>
              <a:rPr lang="en-US" sz="2200" b="1" i="1" err="1">
                <a:ea typeface="+mn-lt"/>
                <a:cs typeface="+mn-lt"/>
              </a:rPr>
              <a:t>RegisterTable</a:t>
            </a:r>
            <a:r>
              <a:rPr lang="en-US" b="1" i="1" dirty="0">
                <a:ea typeface="+mn-lt"/>
                <a:cs typeface="+mn-lt"/>
              </a:rPr>
              <a:t> </a:t>
            </a:r>
          </a:p>
          <a:p>
            <a:pPr marL="742950" lvl="1" indent="-285750">
              <a:buFont typeface="Arial,Sans-Serif" panose="020B0604020202020204" pitchFamily="34" charset="0"/>
            </a:pPr>
            <a:r>
              <a:rPr lang="en-US" b="1" i="1" err="1"/>
              <a:t>SimulatedMemory</a:t>
            </a:r>
            <a:endParaRPr lang="en-US" b="1" i="1"/>
          </a:p>
        </p:txBody>
      </p:sp>
      <p:sp>
        <p:nvSpPr>
          <p:cNvPr id="6" name="TextBox 5">
            <a:extLst>
              <a:ext uri="{FF2B5EF4-FFF2-40B4-BE49-F238E27FC236}">
                <a16:creationId xmlns:a16="http://schemas.microsoft.com/office/drawing/2014/main" id="{50CD7D2B-BDCD-8C61-2404-FDCCBE1B2625}"/>
              </a:ext>
            </a:extLst>
          </p:cNvPr>
          <p:cNvSpPr txBox="1"/>
          <p:nvPr/>
        </p:nvSpPr>
        <p:spPr>
          <a:xfrm>
            <a:off x="7404339" y="3637471"/>
            <a:ext cx="3651849" cy="24153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7D2855EE-3D1E-B802-0518-A08339A8BE1D}"/>
              </a:ext>
            </a:extLst>
          </p:cNvPr>
          <p:cNvSpPr txBox="1"/>
          <p:nvPr/>
        </p:nvSpPr>
        <p:spPr>
          <a:xfrm>
            <a:off x="4744528" y="3114134"/>
            <a:ext cx="5851584" cy="36245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90000"/>
              </a:lnSpc>
              <a:spcBef>
                <a:spcPts val="500"/>
              </a:spcBef>
              <a:buFont typeface="Arial"/>
              <a:buChar char="•"/>
            </a:pPr>
            <a:r>
              <a:rPr lang="en-US" sz="2200" b="1" i="1" dirty="0" err="1"/>
              <a:t>NumMemAccess</a:t>
            </a:r>
            <a:r>
              <a:rPr lang="en-US" sz="2200" b="1" i="1" dirty="0"/>
              <a:t>  </a:t>
            </a:r>
          </a:p>
          <a:p>
            <a:pPr marL="742950" lvl="1" indent="-285750">
              <a:lnSpc>
                <a:spcPct val="90000"/>
              </a:lnSpc>
              <a:spcBef>
                <a:spcPts val="500"/>
              </a:spcBef>
              <a:buFont typeface="Arial"/>
              <a:buChar char="•"/>
            </a:pPr>
            <a:r>
              <a:rPr lang="en-US" sz="2200" b="1" i="1" dirty="0" err="1"/>
              <a:t>NumCacheMisses</a:t>
            </a:r>
            <a:r>
              <a:rPr lang="en-US" sz="2200" b="1" i="1" dirty="0"/>
              <a:t>  </a:t>
            </a:r>
          </a:p>
          <a:p>
            <a:pPr marL="742950" lvl="1" indent="-285750">
              <a:lnSpc>
                <a:spcPct val="90000"/>
              </a:lnSpc>
              <a:spcBef>
                <a:spcPts val="500"/>
              </a:spcBef>
              <a:buFont typeface="Arial"/>
              <a:buChar char="•"/>
            </a:pPr>
            <a:r>
              <a:rPr lang="en-US" sz="2200" b="1" i="1" dirty="0" err="1"/>
              <a:t>NumCacheHits</a:t>
            </a:r>
            <a:r>
              <a:rPr lang="en-US" sz="2200" b="1" i="1" dirty="0"/>
              <a:t>  </a:t>
            </a:r>
            <a:endParaRPr lang="en-US" b="1" i="1"/>
          </a:p>
          <a:p>
            <a:pPr marL="742950" lvl="1" indent="-285750">
              <a:lnSpc>
                <a:spcPct val="90000"/>
              </a:lnSpc>
              <a:spcBef>
                <a:spcPts val="500"/>
              </a:spcBef>
              <a:buFont typeface="Arial"/>
              <a:buChar char="•"/>
            </a:pPr>
            <a:r>
              <a:rPr lang="en-US" sz="2200" b="1" i="1" dirty="0" err="1"/>
              <a:t>NumInstructions</a:t>
            </a:r>
            <a:r>
              <a:rPr lang="en-US" sz="2200" b="1" i="1" dirty="0"/>
              <a:t>  </a:t>
            </a:r>
            <a:endParaRPr lang="en-US" b="1" i="1"/>
          </a:p>
          <a:p>
            <a:pPr marL="742950" lvl="1" indent="-285750">
              <a:lnSpc>
                <a:spcPct val="90000"/>
              </a:lnSpc>
              <a:spcBef>
                <a:spcPts val="500"/>
              </a:spcBef>
              <a:buFont typeface="Arial"/>
              <a:buChar char="•"/>
            </a:pPr>
            <a:r>
              <a:rPr lang="en-US" sz="2200" b="1" i="1" dirty="0" err="1"/>
              <a:t>CacheMissFlag</a:t>
            </a:r>
            <a:r>
              <a:rPr lang="en-US" sz="2200" b="1" i="1" dirty="0"/>
              <a:t>  </a:t>
            </a:r>
            <a:endParaRPr lang="en-US" b="1" i="1"/>
          </a:p>
          <a:p>
            <a:pPr marL="742950" lvl="1" indent="-285750">
              <a:lnSpc>
                <a:spcPct val="90000"/>
              </a:lnSpc>
              <a:spcBef>
                <a:spcPts val="500"/>
              </a:spcBef>
              <a:buFont typeface="Arial"/>
              <a:buChar char="•"/>
            </a:pPr>
            <a:r>
              <a:rPr lang="en-US" sz="2200" b="1" i="1" dirty="0" err="1"/>
              <a:t>DelayCounter</a:t>
            </a:r>
            <a:r>
              <a:rPr lang="en-US" sz="2200" b="1" i="1" dirty="0"/>
              <a:t>  </a:t>
            </a:r>
            <a:endParaRPr lang="en-US" b="1" i="1"/>
          </a:p>
          <a:p>
            <a:pPr marL="742950" lvl="1" indent="-285750">
              <a:lnSpc>
                <a:spcPct val="90000"/>
              </a:lnSpc>
              <a:spcBef>
                <a:spcPts val="500"/>
              </a:spcBef>
              <a:buFont typeface="Arial"/>
              <a:buChar char="•"/>
            </a:pPr>
            <a:r>
              <a:rPr lang="en-US" sz="2200" b="1" i="1" dirty="0" err="1"/>
              <a:t>CacheMissFlag</a:t>
            </a:r>
            <a:r>
              <a:rPr lang="en-US" sz="2200" b="1" i="1" dirty="0"/>
              <a:t>  </a:t>
            </a:r>
            <a:endParaRPr lang="en-US"/>
          </a:p>
          <a:p>
            <a:pPr lvl="1">
              <a:lnSpc>
                <a:spcPct val="90000"/>
              </a:lnSpc>
              <a:spcBef>
                <a:spcPts val="500"/>
              </a:spcBef>
            </a:pPr>
            <a:endParaRPr lang="en-US" sz="2200"/>
          </a:p>
          <a:p>
            <a:pPr lvl="1" algn="l">
              <a:lnSpc>
                <a:spcPct val="90000"/>
              </a:lnSpc>
              <a:spcBef>
                <a:spcPts val="500"/>
              </a:spcBef>
            </a:pPr>
            <a:endParaRPr lang="en-US" sz="2200"/>
          </a:p>
          <a:p>
            <a:endParaRPr lang="en-US"/>
          </a:p>
        </p:txBody>
      </p:sp>
    </p:spTree>
    <p:extLst>
      <p:ext uri="{BB962C8B-B14F-4D97-AF65-F5344CB8AC3E}">
        <p14:creationId xmlns:p14="http://schemas.microsoft.com/office/powerpoint/2010/main" val="1462843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3159-1365-A0F2-3710-A7EED499BB60}"/>
              </a:ext>
            </a:extLst>
          </p:cNvPr>
          <p:cNvSpPr>
            <a:spLocks noGrp="1"/>
          </p:cNvSpPr>
          <p:nvPr>
            <p:ph type="title"/>
          </p:nvPr>
        </p:nvSpPr>
        <p:spPr/>
        <p:txBody>
          <a:bodyPr/>
          <a:lstStyle/>
          <a:p>
            <a:r>
              <a:rPr lang="en-US"/>
              <a:t>Test Cases</a:t>
            </a:r>
          </a:p>
        </p:txBody>
      </p:sp>
      <p:sp>
        <p:nvSpPr>
          <p:cNvPr id="3" name="Content Placeholder 2">
            <a:extLst>
              <a:ext uri="{FF2B5EF4-FFF2-40B4-BE49-F238E27FC236}">
                <a16:creationId xmlns:a16="http://schemas.microsoft.com/office/drawing/2014/main" id="{8F6B5F2B-B5A0-CC68-D5B0-7AAC08585F8F}"/>
              </a:ext>
            </a:extLst>
          </p:cNvPr>
          <p:cNvSpPr>
            <a:spLocks noGrp="1"/>
          </p:cNvSpPr>
          <p:nvPr>
            <p:ph idx="1"/>
          </p:nvPr>
        </p:nvSpPr>
        <p:spPr/>
        <p:txBody>
          <a:bodyPr vert="horz" lIns="91440" tIns="45720" rIns="91440" bIns="45720" rtlCol="0" anchor="t">
            <a:normAutofit/>
          </a:bodyPr>
          <a:lstStyle/>
          <a:p>
            <a:r>
              <a:rPr lang="en-US" dirty="0">
                <a:ea typeface="+mn-lt"/>
                <a:cs typeface="+mn-lt"/>
              </a:rPr>
              <a:t>All test cases are standalone RISC-V assembly files (no assembler directives or global variables).</a:t>
            </a:r>
            <a:endParaRPr lang="en-US" dirty="0"/>
          </a:p>
          <a:p>
            <a:r>
              <a:rPr lang="en-US" b="1" i="1" dirty="0" err="1">
                <a:ea typeface="+mn-lt"/>
                <a:cs typeface="+mn-lt"/>
              </a:rPr>
              <a:t>Common.s</a:t>
            </a:r>
            <a:r>
              <a:rPr lang="en-US" dirty="0">
                <a:ea typeface="+mn-lt"/>
                <a:cs typeface="+mn-lt"/>
              </a:rPr>
              <a:t> sets up a 256-byte </a:t>
            </a:r>
            <a:r>
              <a:rPr lang="en-US" b="1" i="1" dirty="0" err="1">
                <a:ea typeface="+mn-lt"/>
                <a:cs typeface="+mn-lt"/>
              </a:rPr>
              <a:t>SimulatedMemory</a:t>
            </a:r>
            <a:r>
              <a:rPr lang="en-US" b="1" i="1" dirty="0">
                <a:ea typeface="+mn-lt"/>
                <a:cs typeface="+mn-lt"/>
              </a:rPr>
              <a:t> </a:t>
            </a:r>
            <a:r>
              <a:rPr lang="en-US" dirty="0">
                <a:ea typeface="+mn-lt"/>
                <a:cs typeface="+mn-lt"/>
              </a:rPr>
              <a:t>(found in the data structures section ) and initializes a0 to point to it.</a:t>
            </a:r>
            <a:endParaRPr lang="en-US" dirty="0"/>
          </a:p>
          <a:p>
            <a:r>
              <a:rPr lang="en-US" dirty="0">
                <a:ea typeface="+mn-lt"/>
                <a:cs typeface="+mn-lt"/>
              </a:rPr>
              <a:t>Supported Instructions</a:t>
            </a:r>
            <a:endParaRPr lang="en-US" dirty="0"/>
          </a:p>
          <a:p>
            <a:pPr lvl="1">
              <a:buFont typeface="Courier New" panose="020B0604020202020204" pitchFamily="34" charset="0"/>
              <a:buChar char="o"/>
            </a:pPr>
            <a:r>
              <a:rPr lang="en-US" dirty="0">
                <a:ea typeface="+mn-lt"/>
                <a:cs typeface="+mn-lt"/>
              </a:rPr>
              <a:t>R-type: add, sub</a:t>
            </a:r>
          </a:p>
          <a:p>
            <a:pPr lvl="1">
              <a:buFont typeface="Courier New" panose="020B0604020202020204" pitchFamily="34" charset="0"/>
              <a:buChar char="o"/>
            </a:pPr>
            <a:r>
              <a:rPr lang="en-US" dirty="0">
                <a:ea typeface="+mn-lt"/>
                <a:cs typeface="+mn-lt"/>
              </a:rPr>
              <a:t>I-type: </a:t>
            </a:r>
            <a:r>
              <a:rPr lang="en-US" dirty="0" err="1">
                <a:ea typeface="+mn-lt"/>
                <a:cs typeface="+mn-lt"/>
              </a:rPr>
              <a:t>lw</a:t>
            </a:r>
            <a:r>
              <a:rPr lang="en-US" dirty="0">
                <a:ea typeface="+mn-lt"/>
                <a:cs typeface="+mn-lt"/>
              </a:rPr>
              <a:t>, </a:t>
            </a:r>
            <a:r>
              <a:rPr lang="en-US" dirty="0" err="1">
                <a:ea typeface="+mn-lt"/>
                <a:cs typeface="+mn-lt"/>
              </a:rPr>
              <a:t>addi</a:t>
            </a:r>
            <a:endParaRPr lang="en-US" dirty="0">
              <a:ea typeface="+mn-lt"/>
              <a:cs typeface="+mn-lt"/>
            </a:endParaRPr>
          </a:p>
          <a:p>
            <a:pPr lvl="1">
              <a:buFont typeface="Courier New" panose="020B0604020202020204" pitchFamily="34" charset="0"/>
              <a:buChar char="o"/>
            </a:pPr>
            <a:r>
              <a:rPr lang="en-US" dirty="0">
                <a:ea typeface="+mn-lt"/>
                <a:cs typeface="+mn-lt"/>
              </a:rPr>
              <a:t>S-type: </a:t>
            </a:r>
            <a:r>
              <a:rPr lang="en-US" dirty="0" err="1">
                <a:ea typeface="+mn-lt"/>
                <a:cs typeface="+mn-lt"/>
              </a:rPr>
              <a:t>sw</a:t>
            </a:r>
            <a:endParaRPr lang="en-US" dirty="0">
              <a:ea typeface="+mn-lt"/>
              <a:cs typeface="+mn-lt"/>
            </a:endParaRPr>
          </a:p>
          <a:p>
            <a:pPr lvl="1">
              <a:buFont typeface="Courier New" panose="020B0604020202020204" pitchFamily="34" charset="0"/>
              <a:buChar char="o"/>
            </a:pPr>
            <a:r>
              <a:rPr lang="en-US" dirty="0">
                <a:ea typeface="+mn-lt"/>
                <a:cs typeface="+mn-lt"/>
              </a:rPr>
              <a:t>SB-type: </a:t>
            </a:r>
            <a:r>
              <a:rPr lang="en-US" dirty="0" err="1">
                <a:ea typeface="+mn-lt"/>
                <a:cs typeface="+mn-lt"/>
              </a:rPr>
              <a:t>beq</a:t>
            </a:r>
            <a:r>
              <a:rPr lang="en-US" dirty="0">
                <a:ea typeface="+mn-lt"/>
                <a:cs typeface="+mn-lt"/>
              </a:rPr>
              <a:t>, </a:t>
            </a:r>
            <a:r>
              <a:rPr lang="en-US" dirty="0" err="1">
                <a:ea typeface="+mn-lt"/>
                <a:cs typeface="+mn-lt"/>
              </a:rPr>
              <a:t>bne</a:t>
            </a:r>
            <a:endParaRPr lang="en-US" dirty="0"/>
          </a:p>
          <a:p>
            <a:pPr>
              <a:buNone/>
            </a:pPr>
            <a:endParaRPr lang="en-US"/>
          </a:p>
          <a:p>
            <a:pPr marL="0" indent="0">
              <a:buNone/>
            </a:pPr>
            <a:endParaRPr lang="en-US"/>
          </a:p>
        </p:txBody>
      </p:sp>
      <p:pic>
        <p:nvPicPr>
          <p:cNvPr id="6" name="Picture 5" descr="A computer screen shot of a code&#10;&#10;AI-generated content may be incorrect.">
            <a:extLst>
              <a:ext uri="{FF2B5EF4-FFF2-40B4-BE49-F238E27FC236}">
                <a16:creationId xmlns:a16="http://schemas.microsoft.com/office/drawing/2014/main" id="{D2C33442-A87E-34B9-0511-064830FA3A7C}"/>
              </a:ext>
            </a:extLst>
          </p:cNvPr>
          <p:cNvPicPr>
            <a:picLocks noChangeAspect="1"/>
          </p:cNvPicPr>
          <p:nvPr/>
        </p:nvPicPr>
        <p:blipFill>
          <a:blip r:embed="rId2"/>
          <a:stretch>
            <a:fillRect/>
          </a:stretch>
        </p:blipFill>
        <p:spPr>
          <a:xfrm>
            <a:off x="5004969" y="3691941"/>
            <a:ext cx="6433218" cy="2588961"/>
          </a:xfrm>
          <a:prstGeom prst="rect">
            <a:avLst/>
          </a:prstGeom>
        </p:spPr>
      </p:pic>
    </p:spTree>
    <p:extLst>
      <p:ext uri="{BB962C8B-B14F-4D97-AF65-F5344CB8AC3E}">
        <p14:creationId xmlns:p14="http://schemas.microsoft.com/office/powerpoint/2010/main" val="4226166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5DA6-A975-50F0-20EF-02F3C1396BFB}"/>
              </a:ext>
            </a:extLst>
          </p:cNvPr>
          <p:cNvSpPr>
            <a:spLocks noGrp="1"/>
          </p:cNvSpPr>
          <p:nvPr>
            <p:ph type="title"/>
          </p:nvPr>
        </p:nvSpPr>
        <p:spPr/>
        <p:txBody>
          <a:bodyPr/>
          <a:lstStyle/>
          <a:p>
            <a:r>
              <a:rPr lang="en-US"/>
              <a:t>Test Cases ( Continued )</a:t>
            </a:r>
          </a:p>
        </p:txBody>
      </p:sp>
      <p:sp>
        <p:nvSpPr>
          <p:cNvPr id="3" name="Content Placeholder 2">
            <a:extLst>
              <a:ext uri="{FF2B5EF4-FFF2-40B4-BE49-F238E27FC236}">
                <a16:creationId xmlns:a16="http://schemas.microsoft.com/office/drawing/2014/main" id="{A355A6B8-1D63-7CFC-E5CA-20C195B5B197}"/>
              </a:ext>
            </a:extLst>
          </p:cNvPr>
          <p:cNvSpPr>
            <a:spLocks noGrp="1"/>
          </p:cNvSpPr>
          <p:nvPr>
            <p:ph idx="1"/>
          </p:nvPr>
        </p:nvSpPr>
        <p:spPr/>
        <p:txBody>
          <a:bodyPr vert="horz" lIns="91440" tIns="45720" rIns="91440" bIns="45720" rtlCol="0" anchor="t">
            <a:normAutofit/>
          </a:bodyPr>
          <a:lstStyle/>
          <a:p>
            <a:r>
              <a:rPr lang="en-US" dirty="0">
                <a:ea typeface="+mn-lt"/>
                <a:cs typeface="+mn-lt"/>
              </a:rPr>
              <a:t>Execution Context</a:t>
            </a:r>
            <a:endParaRPr lang="en-US" dirty="0"/>
          </a:p>
          <a:p>
            <a:pPr lvl="1">
              <a:buFont typeface="Courier New" panose="020B0604020202020204" pitchFamily="34" charset="0"/>
              <a:buChar char="o"/>
            </a:pPr>
            <a:r>
              <a:rPr lang="en-US" dirty="0">
                <a:ea typeface="+mn-lt"/>
                <a:cs typeface="+mn-lt"/>
              </a:rPr>
              <a:t>Test cases run without inputs and only access </a:t>
            </a:r>
            <a:r>
              <a:rPr lang="en-US" b="1" i="1" dirty="0" err="1">
                <a:latin typeface="Aptos"/>
              </a:rPr>
              <a:t>SimulatedMemory</a:t>
            </a:r>
            <a:r>
              <a:rPr lang="en-US" dirty="0">
                <a:ea typeface="+mn-lt"/>
                <a:cs typeface="+mn-lt"/>
              </a:rPr>
              <a:t> for load/store.</a:t>
            </a:r>
            <a:endParaRPr lang="en-US" dirty="0"/>
          </a:p>
          <a:p>
            <a:r>
              <a:rPr lang="en-US" dirty="0">
                <a:ea typeface="+mn-lt"/>
                <a:cs typeface="+mn-lt"/>
              </a:rPr>
              <a:t>Purpose</a:t>
            </a:r>
            <a:endParaRPr lang="en-US" dirty="0"/>
          </a:p>
          <a:p>
            <a:pPr lvl="1">
              <a:buFont typeface="Courier New" panose="020B0604020202020204" pitchFamily="34" charset="0"/>
              <a:buChar char="o"/>
            </a:pPr>
            <a:r>
              <a:rPr lang="en-US" dirty="0">
                <a:ea typeface="+mn-lt"/>
                <a:cs typeface="+mn-lt"/>
              </a:rPr>
              <a:t>Validate pipeline correctness with varied scenarios (array sums, arithmetic, branching).</a:t>
            </a:r>
            <a:endParaRPr lang="en-US" dirty="0"/>
          </a:p>
          <a:p>
            <a:r>
              <a:rPr lang="en-US" dirty="0">
                <a:ea typeface="+mn-lt"/>
                <a:cs typeface="+mn-lt"/>
              </a:rPr>
              <a:t>Students are encouraged to design additional test cases beyond those provided.</a:t>
            </a:r>
            <a:endParaRPr lang="en-US" dirty="0"/>
          </a:p>
          <a:p>
            <a:endParaRPr lang="en-US"/>
          </a:p>
        </p:txBody>
      </p:sp>
    </p:spTree>
    <p:extLst>
      <p:ext uri="{BB962C8B-B14F-4D97-AF65-F5344CB8AC3E}">
        <p14:creationId xmlns:p14="http://schemas.microsoft.com/office/powerpoint/2010/main" val="2644918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18D4-E6EC-CB73-25E3-29B7191A5D47}"/>
              </a:ext>
            </a:extLst>
          </p:cNvPr>
          <p:cNvSpPr>
            <a:spLocks noGrp="1"/>
          </p:cNvSpPr>
          <p:nvPr>
            <p:ph type="title"/>
          </p:nvPr>
        </p:nvSpPr>
        <p:spPr/>
        <p:txBody>
          <a:bodyPr/>
          <a:lstStyle/>
          <a:p>
            <a:r>
              <a:rPr lang="en-US"/>
              <a:t>Tips and Tricks</a:t>
            </a:r>
          </a:p>
        </p:txBody>
      </p:sp>
      <p:sp>
        <p:nvSpPr>
          <p:cNvPr id="3" name="Content Placeholder 2">
            <a:extLst>
              <a:ext uri="{FF2B5EF4-FFF2-40B4-BE49-F238E27FC236}">
                <a16:creationId xmlns:a16="http://schemas.microsoft.com/office/drawing/2014/main" id="{CB064A9E-05BD-F478-856B-5226FF27F33D}"/>
              </a:ext>
            </a:extLst>
          </p:cNvPr>
          <p:cNvSpPr>
            <a:spLocks noGrp="1"/>
          </p:cNvSpPr>
          <p:nvPr>
            <p:ph idx="1"/>
          </p:nvPr>
        </p:nvSpPr>
        <p:spPr/>
        <p:txBody>
          <a:bodyPr vert="horz" lIns="91440" tIns="45720" rIns="91440" bIns="45720" rtlCol="0" anchor="t">
            <a:normAutofit/>
          </a:bodyPr>
          <a:lstStyle/>
          <a:p>
            <a:r>
              <a:rPr lang="en-US" dirty="0"/>
              <a:t>Read Chapter 4 : </a:t>
            </a:r>
            <a:r>
              <a:rPr lang="en-US" b="1" dirty="0"/>
              <a:t>The Processor</a:t>
            </a:r>
            <a:r>
              <a:rPr lang="en-US" b="1" i="1" dirty="0"/>
              <a:t> </a:t>
            </a:r>
            <a:r>
              <a:rPr lang="en-US" dirty="0"/>
              <a:t>in the textbook!</a:t>
            </a:r>
          </a:p>
          <a:p>
            <a:r>
              <a:rPr lang="en-US" dirty="0"/>
              <a:t>Use a Disassembler to decode the binary representation of the instruction to debug the pipelining stages functions! You can find one online (</a:t>
            </a:r>
            <a:r>
              <a:rPr lang="en-US" dirty="0">
                <a:ea typeface="+mn-lt"/>
                <a:cs typeface="+mn-lt"/>
              </a:rPr>
              <a:t> </a:t>
            </a:r>
            <a:r>
              <a:rPr lang="en-US" dirty="0">
                <a:ea typeface="+mn-lt"/>
                <a:cs typeface="+mn-lt"/>
                <a:hlinkClick r:id="rId2"/>
              </a:rPr>
              <a:t>https://luplab.gitlab.io/rvcodecjs/</a:t>
            </a:r>
            <a:r>
              <a:rPr lang="en-US" dirty="0">
                <a:ea typeface="+mn-lt"/>
                <a:cs typeface="+mn-lt"/>
              </a:rPr>
              <a:t> )</a:t>
            </a:r>
          </a:p>
        </p:txBody>
      </p:sp>
    </p:spTree>
    <p:extLst>
      <p:ext uri="{BB962C8B-B14F-4D97-AF65-F5344CB8AC3E}">
        <p14:creationId xmlns:p14="http://schemas.microsoft.com/office/powerpoint/2010/main" val="190412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F57B1-FE7F-436D-CF92-1943E7E91444}"/>
              </a:ext>
            </a:extLst>
          </p:cNvPr>
          <p:cNvSpPr>
            <a:spLocks noGrp="1"/>
          </p:cNvSpPr>
          <p:nvPr>
            <p:ph idx="1"/>
          </p:nvPr>
        </p:nvSpPr>
        <p:spPr>
          <a:xfrm>
            <a:off x="838200" y="347117"/>
            <a:ext cx="10515600" cy="6182411"/>
          </a:xfrm>
        </p:spPr>
        <p:txBody>
          <a:bodyPr vert="horz" lIns="91440" tIns="45720" rIns="91440" bIns="45720" rtlCol="0" anchor="t">
            <a:noAutofit/>
          </a:bodyPr>
          <a:lstStyle/>
          <a:p>
            <a:pPr marL="342900" indent="-342900"/>
            <a:r>
              <a:rPr lang="en-US" sz="3200" dirty="0"/>
              <a:t>Collect and display performance metrics throughout simulation.</a:t>
            </a:r>
          </a:p>
          <a:p>
            <a:r>
              <a:rPr lang="en-US" sz="3200" dirty="0"/>
              <a:t>Allow analysis of the performance impact of hazards, stalls, and cache behavior.</a:t>
            </a:r>
            <a:endParaRPr lang="en-US" sz="3600" dirty="0"/>
          </a:p>
          <a:p>
            <a:endParaRPr lang="en-US" sz="2000"/>
          </a:p>
        </p:txBody>
      </p:sp>
    </p:spTree>
    <p:extLst>
      <p:ext uri="{BB962C8B-B14F-4D97-AF65-F5344CB8AC3E}">
        <p14:creationId xmlns:p14="http://schemas.microsoft.com/office/powerpoint/2010/main" val="200632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27DF-ABE1-12B0-65B9-EC60410958A3}"/>
              </a:ext>
            </a:extLst>
          </p:cNvPr>
          <p:cNvSpPr>
            <a:spLocks noGrp="1"/>
          </p:cNvSpPr>
          <p:nvPr>
            <p:ph type="title"/>
          </p:nvPr>
        </p:nvSpPr>
        <p:spPr>
          <a:xfrm>
            <a:off x="838200" y="183155"/>
            <a:ext cx="10515600" cy="859265"/>
          </a:xfrm>
        </p:spPr>
        <p:txBody>
          <a:bodyPr>
            <a:normAutofit/>
          </a:bodyPr>
          <a:lstStyle/>
          <a:p>
            <a:r>
              <a:rPr lang="en-US" sz="4000"/>
              <a:t>BACKGROUND </a:t>
            </a:r>
          </a:p>
        </p:txBody>
      </p:sp>
      <p:sp>
        <p:nvSpPr>
          <p:cNvPr id="3" name="Content Placeholder 2">
            <a:extLst>
              <a:ext uri="{FF2B5EF4-FFF2-40B4-BE49-F238E27FC236}">
                <a16:creationId xmlns:a16="http://schemas.microsoft.com/office/drawing/2014/main" id="{C25FC128-9BF7-FD45-1D6B-065A8AD63F49}"/>
              </a:ext>
            </a:extLst>
          </p:cNvPr>
          <p:cNvSpPr>
            <a:spLocks noGrp="1"/>
          </p:cNvSpPr>
          <p:nvPr>
            <p:ph idx="1"/>
          </p:nvPr>
        </p:nvSpPr>
        <p:spPr>
          <a:xfrm>
            <a:off x="838200" y="1042727"/>
            <a:ext cx="10515600" cy="5077086"/>
          </a:xfrm>
        </p:spPr>
        <p:txBody>
          <a:bodyPr vert="horz" lIns="91440" tIns="45720" rIns="91440" bIns="45720" rtlCol="0" anchor="t">
            <a:noAutofit/>
          </a:bodyPr>
          <a:lstStyle/>
          <a:p>
            <a:r>
              <a:rPr lang="en-US" sz="3500" dirty="0">
                <a:ea typeface="+mn-lt"/>
                <a:cs typeface="+mn-lt"/>
              </a:rPr>
              <a:t>Pipelining: </a:t>
            </a:r>
          </a:p>
          <a:p>
            <a:pPr lvl="1">
              <a:buFont typeface="Courier New" panose="020B0604020202020204" pitchFamily="34" charset="0"/>
              <a:buChar char="o"/>
            </a:pPr>
            <a:r>
              <a:rPr lang="en-US" sz="3500" dirty="0">
                <a:ea typeface="+mn-lt"/>
                <a:cs typeface="+mn-lt"/>
              </a:rPr>
              <a:t>Technique used in computer architecture to improve CPU performance</a:t>
            </a:r>
            <a:endParaRPr lang="en-US" sz="3500" dirty="0"/>
          </a:p>
          <a:p>
            <a:pPr lvl="1">
              <a:buFont typeface="Courier New" panose="020B0604020202020204" pitchFamily="34" charset="0"/>
              <a:buChar char="o"/>
            </a:pPr>
            <a:r>
              <a:rPr lang="en-US" sz="3500" dirty="0">
                <a:ea typeface="+mn-lt"/>
                <a:cs typeface="+mn-lt"/>
              </a:rPr>
              <a:t>Allows multiple instructions to be executed simultaneously</a:t>
            </a:r>
            <a:endParaRPr lang="en-US" sz="3500" dirty="0"/>
          </a:p>
          <a:p>
            <a:pPr lvl="1">
              <a:buFont typeface="Courier New" panose="020B0604020202020204" pitchFamily="34" charset="0"/>
              <a:buChar char="o"/>
            </a:pPr>
            <a:r>
              <a:rPr lang="en-US" sz="3500" dirty="0">
                <a:ea typeface="+mn-lt"/>
                <a:cs typeface="+mn-lt"/>
              </a:rPr>
              <a:t>Divides processing into stages with each performing specific operations</a:t>
            </a:r>
            <a:endParaRPr lang="en-US" sz="3500" dirty="0"/>
          </a:p>
          <a:p>
            <a:pPr lvl="1">
              <a:buFont typeface="Courier New" panose="020B0604020202020204" pitchFamily="34" charset="0"/>
              <a:buChar char="o"/>
            </a:pPr>
            <a:r>
              <a:rPr lang="en-US" sz="3500" dirty="0">
                <a:ea typeface="+mn-lt"/>
                <a:cs typeface="+mn-lt"/>
              </a:rPr>
              <a:t>Output of one stage becomes input for the next stage</a:t>
            </a:r>
            <a:endParaRPr lang="en-US" sz="3500" dirty="0"/>
          </a:p>
          <a:p>
            <a:pPr marL="0" indent="0">
              <a:buNone/>
            </a:pPr>
            <a:endParaRPr lang="en-US" sz="3500" dirty="0"/>
          </a:p>
        </p:txBody>
      </p:sp>
    </p:spTree>
    <p:extLst>
      <p:ext uri="{BB962C8B-B14F-4D97-AF65-F5344CB8AC3E}">
        <p14:creationId xmlns:p14="http://schemas.microsoft.com/office/powerpoint/2010/main" val="48718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6761-2DA0-8C8A-90E6-0ED7B03494D2}"/>
              </a:ext>
            </a:extLst>
          </p:cNvPr>
          <p:cNvSpPr>
            <a:spLocks noGrp="1"/>
          </p:cNvSpPr>
          <p:nvPr>
            <p:ph type="title"/>
          </p:nvPr>
        </p:nvSpPr>
        <p:spPr/>
        <p:txBody>
          <a:bodyPr/>
          <a:lstStyle/>
          <a:p>
            <a:r>
              <a:rPr lang="en-US" dirty="0"/>
              <a:t>Background ( Continued )</a:t>
            </a:r>
          </a:p>
        </p:txBody>
      </p:sp>
      <p:sp>
        <p:nvSpPr>
          <p:cNvPr id="3" name="Content Placeholder 2">
            <a:extLst>
              <a:ext uri="{FF2B5EF4-FFF2-40B4-BE49-F238E27FC236}">
                <a16:creationId xmlns:a16="http://schemas.microsoft.com/office/drawing/2014/main" id="{6B297E1E-35B3-D3DB-C625-F093817E4417}"/>
              </a:ext>
            </a:extLst>
          </p:cNvPr>
          <p:cNvSpPr>
            <a:spLocks noGrp="1"/>
          </p:cNvSpPr>
          <p:nvPr>
            <p:ph idx="1"/>
          </p:nvPr>
        </p:nvSpPr>
        <p:spPr>
          <a:xfrm>
            <a:off x="838200" y="1492250"/>
            <a:ext cx="10515600" cy="4960938"/>
          </a:xfrm>
        </p:spPr>
        <p:txBody>
          <a:bodyPr vert="horz" lIns="91440" tIns="45720" rIns="91440" bIns="45720" rtlCol="0" anchor="t">
            <a:noAutofit/>
          </a:bodyPr>
          <a:lstStyle/>
          <a:p>
            <a:pPr marL="342900" indent="-342900"/>
            <a:r>
              <a:rPr lang="en-US" sz="3000" dirty="0"/>
              <a:t>Five pipeline stages:</a:t>
            </a:r>
          </a:p>
          <a:p>
            <a:pPr lvl="1">
              <a:buFont typeface="Courier New,monospace" panose="020B0604020202020204" pitchFamily="34" charset="0"/>
              <a:buChar char="o"/>
            </a:pPr>
            <a:r>
              <a:rPr lang="en-US" sz="3000" b="1" dirty="0"/>
              <a:t>IF (Instruction Fetch</a:t>
            </a:r>
            <a:r>
              <a:rPr lang="en-US" sz="3000" dirty="0"/>
              <a:t>)</a:t>
            </a:r>
          </a:p>
          <a:p>
            <a:pPr lvl="2">
              <a:buFont typeface="Wingdings" panose="020B0604020202020204" pitchFamily="34" charset="0"/>
              <a:buChar char="§"/>
            </a:pPr>
            <a:r>
              <a:rPr lang="en-US" sz="2600" dirty="0"/>
              <a:t> Instruction is fetched from memory</a:t>
            </a:r>
            <a:endParaRPr lang="en-US"/>
          </a:p>
          <a:p>
            <a:pPr lvl="1">
              <a:buFont typeface="Courier New,monospace" panose="020B0604020202020204" pitchFamily="34" charset="0"/>
              <a:buChar char="o"/>
            </a:pPr>
            <a:r>
              <a:rPr lang="en-US" sz="3000" b="1" dirty="0"/>
              <a:t>ID (Instruction Decode/Register Fetch)</a:t>
            </a:r>
          </a:p>
          <a:p>
            <a:pPr lvl="2">
              <a:buFont typeface="Wingdings" panose="020B0604020202020204" pitchFamily="34" charset="0"/>
              <a:buChar char="§"/>
            </a:pPr>
            <a:r>
              <a:rPr lang="en-US" sz="2600" dirty="0"/>
              <a:t> Instruction is decoded and registers read</a:t>
            </a:r>
            <a:endParaRPr lang="en-US" sz="2400"/>
          </a:p>
          <a:p>
            <a:pPr lvl="1">
              <a:buFont typeface="Courier New,monospace" panose="020B0604020202020204" pitchFamily="34" charset="0"/>
              <a:buChar char="o"/>
            </a:pPr>
            <a:r>
              <a:rPr lang="en-US" sz="3000" b="1" dirty="0"/>
              <a:t>EX (Execute/Address Calculation)</a:t>
            </a:r>
          </a:p>
          <a:p>
            <a:pPr lvl="2">
              <a:buFont typeface="Wingdings" panose="020B0604020202020204" pitchFamily="34" charset="0"/>
              <a:buChar char="§"/>
            </a:pPr>
            <a:r>
              <a:rPr lang="en-US" sz="2600" dirty="0"/>
              <a:t>Operation performed or effective address calculated</a:t>
            </a:r>
            <a:endParaRPr lang="en-US"/>
          </a:p>
          <a:p>
            <a:pPr lvl="1">
              <a:buFont typeface="Courier New,monospace" panose="020B0604020202020204" pitchFamily="34" charset="0"/>
              <a:buChar char="o"/>
            </a:pPr>
            <a:r>
              <a:rPr lang="en-US" sz="3000" b="1" dirty="0"/>
              <a:t>MEM (Memory Access)</a:t>
            </a:r>
          </a:p>
          <a:p>
            <a:pPr lvl="2">
              <a:buFont typeface="Wingdings" panose="020B0604020202020204" pitchFamily="34" charset="0"/>
              <a:buChar char="§"/>
            </a:pPr>
            <a:r>
              <a:rPr lang="en-US" sz="2600" dirty="0"/>
              <a:t>Data memory accessed for load/store instructions</a:t>
            </a:r>
          </a:p>
          <a:p>
            <a:pPr lvl="1">
              <a:buFont typeface="Courier New,monospace" panose="020B0604020202020204" pitchFamily="34" charset="0"/>
              <a:buChar char="o"/>
            </a:pPr>
            <a:r>
              <a:rPr lang="en-US" sz="3000" b="1" dirty="0"/>
              <a:t>WB (Write Back)</a:t>
            </a:r>
            <a:endParaRPr lang="en-US" sz="2000" dirty="0"/>
          </a:p>
          <a:p>
            <a:pPr lvl="2">
              <a:buFont typeface="Wingdings" panose="020B0604020202020204" pitchFamily="34" charset="0"/>
              <a:buChar char="§"/>
            </a:pPr>
            <a:r>
              <a:rPr lang="en-US" sz="2600" dirty="0"/>
              <a:t>Result written back to register file</a:t>
            </a:r>
            <a:br>
              <a:rPr lang="en-US" sz="2600" i="1" dirty="0"/>
            </a:br>
            <a:endParaRPr lang="en-US" sz="1600"/>
          </a:p>
          <a:p>
            <a:endParaRPr lang="en-US" dirty="0"/>
          </a:p>
        </p:txBody>
      </p:sp>
    </p:spTree>
    <p:extLst>
      <p:ext uri="{BB962C8B-B14F-4D97-AF65-F5344CB8AC3E}">
        <p14:creationId xmlns:p14="http://schemas.microsoft.com/office/powerpoint/2010/main" val="30583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EA6E-73C9-6CAF-09C9-2D09BC40648B}"/>
              </a:ext>
            </a:extLst>
          </p:cNvPr>
          <p:cNvSpPr>
            <a:spLocks noGrp="1"/>
          </p:cNvSpPr>
          <p:nvPr>
            <p:ph type="title"/>
          </p:nvPr>
        </p:nvSpPr>
        <p:spPr/>
        <p:txBody>
          <a:bodyPr/>
          <a:lstStyle/>
          <a:p>
            <a:r>
              <a:rPr lang="en-US" dirty="0"/>
              <a:t>Background ( Continued )</a:t>
            </a:r>
          </a:p>
        </p:txBody>
      </p:sp>
      <p:sp>
        <p:nvSpPr>
          <p:cNvPr id="3" name="Content Placeholder 2">
            <a:extLst>
              <a:ext uri="{FF2B5EF4-FFF2-40B4-BE49-F238E27FC236}">
                <a16:creationId xmlns:a16="http://schemas.microsoft.com/office/drawing/2014/main" id="{5438D6A3-53C5-9285-101F-BE5D853DF093}"/>
              </a:ext>
            </a:extLst>
          </p:cNvPr>
          <p:cNvSpPr>
            <a:spLocks noGrp="1"/>
          </p:cNvSpPr>
          <p:nvPr>
            <p:ph idx="1"/>
          </p:nvPr>
        </p:nvSpPr>
        <p:spPr>
          <a:xfrm>
            <a:off x="838200" y="1473200"/>
            <a:ext cx="10515600" cy="5018088"/>
          </a:xfrm>
        </p:spPr>
        <p:txBody>
          <a:bodyPr vert="horz" lIns="91440" tIns="45720" rIns="91440" bIns="45720" rtlCol="0" anchor="t">
            <a:noAutofit/>
          </a:bodyPr>
          <a:lstStyle/>
          <a:p>
            <a:r>
              <a:rPr lang="en-US" sz="3400" dirty="0"/>
              <a:t>Pipeline hazards:</a:t>
            </a:r>
          </a:p>
          <a:p>
            <a:pPr lvl="1">
              <a:buFont typeface="Courier New,monospace" panose="020B0604020202020204" pitchFamily="34" charset="0"/>
              <a:buChar char="o"/>
            </a:pPr>
            <a:r>
              <a:rPr lang="en-US" sz="3400" b="1" dirty="0"/>
              <a:t>Data hazards</a:t>
            </a:r>
          </a:p>
          <a:p>
            <a:pPr lvl="2">
              <a:buFont typeface="Wingdings" panose="020B0604020202020204" pitchFamily="34" charset="0"/>
              <a:buChar char="§"/>
            </a:pPr>
            <a:r>
              <a:rPr lang="en-US" sz="3000" dirty="0"/>
              <a:t>When instruction depends on result of previous instruction not yet completed</a:t>
            </a:r>
            <a:endParaRPr lang="en-US"/>
          </a:p>
          <a:p>
            <a:pPr lvl="1">
              <a:buFont typeface="Courier New,monospace" panose="020B0604020202020204" pitchFamily="34" charset="0"/>
              <a:buChar char="o"/>
            </a:pPr>
            <a:r>
              <a:rPr lang="en-US" sz="3400" b="1" dirty="0"/>
              <a:t>Control hazards</a:t>
            </a:r>
            <a:endParaRPr lang="en-US" b="1"/>
          </a:p>
          <a:p>
            <a:pPr lvl="2">
              <a:buFont typeface="Wingdings" panose="020B0604020202020204" pitchFamily="34" charset="0"/>
              <a:buChar char="§"/>
            </a:pPr>
            <a:r>
              <a:rPr lang="en-US" sz="3000" dirty="0"/>
              <a:t>When pipeline makes decision based on unresolved branch instruction</a:t>
            </a:r>
            <a:endParaRPr lang="en-US"/>
          </a:p>
          <a:p>
            <a:pPr lvl="1">
              <a:buFont typeface="Courier New,monospace" panose="020B0604020202020204" pitchFamily="34" charset="0"/>
              <a:buChar char="o"/>
            </a:pPr>
            <a:r>
              <a:rPr lang="en-US" sz="3400" b="1" dirty="0"/>
              <a:t>Structural hazards</a:t>
            </a:r>
          </a:p>
          <a:p>
            <a:pPr lvl="2">
              <a:buFont typeface="Wingdings" panose="020B0604020202020204" pitchFamily="34" charset="0"/>
              <a:buChar char="§"/>
            </a:pPr>
            <a:r>
              <a:rPr lang="en-US" sz="3000" dirty="0"/>
              <a:t> When multiple instructions require same resource simultaneously</a:t>
            </a:r>
          </a:p>
        </p:txBody>
      </p:sp>
    </p:spTree>
    <p:extLst>
      <p:ext uri="{BB962C8B-B14F-4D97-AF65-F5344CB8AC3E}">
        <p14:creationId xmlns:p14="http://schemas.microsoft.com/office/powerpoint/2010/main" val="102170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7A7A-829F-7FA0-1050-A2A8BB5FE381}"/>
              </a:ext>
            </a:extLst>
          </p:cNvPr>
          <p:cNvSpPr>
            <a:spLocks noGrp="1"/>
          </p:cNvSpPr>
          <p:nvPr>
            <p:ph type="title"/>
          </p:nvPr>
        </p:nvSpPr>
        <p:spPr/>
        <p:txBody>
          <a:bodyPr/>
          <a:lstStyle/>
          <a:p>
            <a:r>
              <a:rPr lang="en-US" dirty="0"/>
              <a:t>Memory Mapped Register and Register Table</a:t>
            </a:r>
          </a:p>
        </p:txBody>
      </p:sp>
      <p:sp>
        <p:nvSpPr>
          <p:cNvPr id="3" name="Content Placeholder 2">
            <a:extLst>
              <a:ext uri="{FF2B5EF4-FFF2-40B4-BE49-F238E27FC236}">
                <a16:creationId xmlns:a16="http://schemas.microsoft.com/office/drawing/2014/main" id="{7038EFD6-B426-398C-4A79-CC75E2AC6A27}"/>
              </a:ext>
            </a:extLst>
          </p:cNvPr>
          <p:cNvSpPr>
            <a:spLocks noGrp="1"/>
          </p:cNvSpPr>
          <p:nvPr>
            <p:ph idx="1"/>
          </p:nvPr>
        </p:nvSpPr>
        <p:spPr/>
        <p:txBody>
          <a:bodyPr vert="horz" lIns="91440" tIns="45720" rIns="91440" bIns="45720" rtlCol="0" anchor="t">
            <a:normAutofit/>
          </a:bodyPr>
          <a:lstStyle/>
          <a:p>
            <a:r>
              <a:rPr lang="en-US" dirty="0"/>
              <a:t>Register Table (or register file) = array of 32 words. </a:t>
            </a:r>
          </a:p>
          <a:p>
            <a:r>
              <a:rPr lang="en-US" dirty="0"/>
              <a:t>Each word represents a register. </a:t>
            </a:r>
          </a:p>
          <a:p>
            <a:r>
              <a:rPr lang="en-US" dirty="0"/>
              <a:t>If the address of the Register table is 0x40004000 then the first register </a:t>
            </a:r>
            <a:r>
              <a:rPr lang="en-US" dirty="0" err="1"/>
              <a:t>ie</a:t>
            </a:r>
            <a:r>
              <a:rPr lang="en-US" dirty="0"/>
              <a:t> x0 has the address 0x40004000, register x1 has the value 0x40004004 , </a:t>
            </a:r>
            <a:r>
              <a:rPr lang="en-US" dirty="0" err="1"/>
              <a:t>etc</a:t>
            </a:r>
            <a:endParaRPr lang="en-US" dirty="0"/>
          </a:p>
          <a:p>
            <a:r>
              <a:rPr lang="en-US" dirty="0"/>
              <a:t>Register Table stored in the global variable </a:t>
            </a:r>
            <a:r>
              <a:rPr lang="en-US" b="1" i="1" dirty="0" err="1"/>
              <a:t>RegisterTable</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DADAB58-5219-4D57-814C-E65E886CBB51}"/>
                  </a:ext>
                </a:extLst>
              </p14:cNvPr>
              <p14:cNvContentPartPr/>
              <p14:nvPr/>
            </p14:nvContentPartPr>
            <p14:xfrm>
              <a:off x="1223229" y="3034078"/>
              <a:ext cx="11723" cy="11723"/>
            </p14:xfrm>
          </p:contentPart>
        </mc:Choice>
        <mc:Fallback xmlns="">
          <p:pic>
            <p:nvPicPr>
              <p:cNvPr id="4" name="Ink 3">
                <a:extLst>
                  <a:ext uri="{FF2B5EF4-FFF2-40B4-BE49-F238E27FC236}">
                    <a16:creationId xmlns:a16="http://schemas.microsoft.com/office/drawing/2014/main" id="{7DADAB58-5219-4D57-814C-E65E886CBB51}"/>
                  </a:ext>
                </a:extLst>
              </p:cNvPr>
              <p:cNvPicPr/>
              <p:nvPr/>
            </p:nvPicPr>
            <p:blipFill>
              <a:blip r:embed="rId3"/>
              <a:stretch>
                <a:fillRect/>
              </a:stretch>
            </p:blipFill>
            <p:spPr>
              <a:xfrm>
                <a:off x="637079" y="2447928"/>
                <a:ext cx="1172300" cy="1172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8990B70-4624-8472-02A7-0F805FCDADFA}"/>
                  </a:ext>
                </a:extLst>
              </p14:cNvPr>
              <p14:cNvContentPartPr/>
              <p14:nvPr/>
            </p14:nvContentPartPr>
            <p14:xfrm>
              <a:off x="1223229" y="3034078"/>
              <a:ext cx="11723" cy="11723"/>
            </p14:xfrm>
          </p:contentPart>
        </mc:Choice>
        <mc:Fallback xmlns="">
          <p:pic>
            <p:nvPicPr>
              <p:cNvPr id="5" name="Ink 4">
                <a:extLst>
                  <a:ext uri="{FF2B5EF4-FFF2-40B4-BE49-F238E27FC236}">
                    <a16:creationId xmlns:a16="http://schemas.microsoft.com/office/drawing/2014/main" id="{28990B70-4624-8472-02A7-0F805FCDADFA}"/>
                  </a:ext>
                </a:extLst>
              </p:cNvPr>
              <p:cNvPicPr/>
              <p:nvPr/>
            </p:nvPicPr>
            <p:blipFill>
              <a:blip r:embed="rId3"/>
              <a:stretch>
                <a:fillRect/>
              </a:stretch>
            </p:blipFill>
            <p:spPr>
              <a:xfrm>
                <a:off x="637079" y="2447928"/>
                <a:ext cx="1172300" cy="1172300"/>
              </a:xfrm>
              <a:prstGeom prst="rect">
                <a:avLst/>
              </a:prstGeom>
            </p:spPr>
          </p:pic>
        </mc:Fallback>
      </mc:AlternateContent>
    </p:spTree>
    <p:extLst>
      <p:ext uri="{BB962C8B-B14F-4D97-AF65-F5344CB8AC3E}">
        <p14:creationId xmlns:p14="http://schemas.microsoft.com/office/powerpoint/2010/main" val="285213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BE1-546B-292C-9E9A-B6EE66FD0F96}"/>
              </a:ext>
            </a:extLst>
          </p:cNvPr>
          <p:cNvSpPr>
            <a:spLocks noGrp="1"/>
          </p:cNvSpPr>
          <p:nvPr>
            <p:ph type="title"/>
          </p:nvPr>
        </p:nvSpPr>
        <p:spPr/>
        <p:txBody>
          <a:bodyPr/>
          <a:lstStyle/>
          <a:p>
            <a:r>
              <a:rPr lang="en-US"/>
              <a:t>The Simulator</a:t>
            </a:r>
          </a:p>
        </p:txBody>
      </p:sp>
      <p:sp>
        <p:nvSpPr>
          <p:cNvPr id="3" name="Content Placeholder 2">
            <a:extLst>
              <a:ext uri="{FF2B5EF4-FFF2-40B4-BE49-F238E27FC236}">
                <a16:creationId xmlns:a16="http://schemas.microsoft.com/office/drawing/2014/main" id="{480565E1-8647-DB34-263F-68544D6A7C90}"/>
              </a:ext>
            </a:extLst>
          </p:cNvPr>
          <p:cNvSpPr>
            <a:spLocks noGrp="1"/>
          </p:cNvSpPr>
          <p:nvPr>
            <p:ph idx="1"/>
          </p:nvPr>
        </p:nvSpPr>
        <p:spPr/>
        <p:txBody>
          <a:bodyPr vert="horz" lIns="91440" tIns="45720" rIns="91440" bIns="45720" rtlCol="0" anchor="t">
            <a:normAutofit/>
          </a:bodyPr>
          <a:lstStyle/>
          <a:p>
            <a:r>
              <a:rPr lang="en-US" dirty="0"/>
              <a:t>The entire simulator requires using and calling the 5 stages of the pipeline in a reverse order. </a:t>
            </a:r>
          </a:p>
          <a:p>
            <a:r>
              <a:rPr lang="en-US" dirty="0"/>
              <a:t>Example </a:t>
            </a:r>
          </a:p>
          <a:p>
            <a:pPr marL="457200" lvl="1" indent="0">
              <a:buNone/>
            </a:pPr>
            <a:r>
              <a:rPr lang="en-US" dirty="0" err="1"/>
              <a:t>WriteBack</a:t>
            </a:r>
            <a:r>
              <a:rPr lang="en-US" dirty="0"/>
              <a:t>();</a:t>
            </a:r>
          </a:p>
          <a:p>
            <a:pPr marL="457200" lvl="1" indent="0">
              <a:buNone/>
            </a:pPr>
            <a:r>
              <a:rPr lang="en-US" dirty="0"/>
              <a:t>Memory();</a:t>
            </a:r>
          </a:p>
          <a:p>
            <a:pPr marL="457200" lvl="1" indent="0">
              <a:buNone/>
            </a:pPr>
            <a:r>
              <a:rPr lang="en-US" dirty="0"/>
              <a:t>Execution();</a:t>
            </a:r>
          </a:p>
          <a:p>
            <a:pPr marL="457200" lvl="1" indent="0">
              <a:buNone/>
            </a:pPr>
            <a:r>
              <a:rPr lang="en-US" dirty="0"/>
              <a:t>Decode();</a:t>
            </a:r>
          </a:p>
          <a:p>
            <a:pPr marL="457200" lvl="1" indent="0">
              <a:buNone/>
            </a:pPr>
            <a:r>
              <a:rPr lang="en-US" dirty="0" err="1"/>
              <a:t>InstructionFetch</a:t>
            </a:r>
            <a:r>
              <a:rPr lang="en-US" dirty="0"/>
              <a:t>();</a:t>
            </a:r>
          </a:p>
          <a:p>
            <a:pPr marL="457200" lvl="1" indent="0">
              <a:buNone/>
            </a:pPr>
            <a:endParaRPr lang="en-US"/>
          </a:p>
          <a:p>
            <a:pPr marL="0" indent="0">
              <a:buNone/>
            </a:pPr>
            <a:r>
              <a:rPr lang="en-US" dirty="0"/>
              <a:t>  </a:t>
            </a:r>
          </a:p>
        </p:txBody>
      </p:sp>
      <p:sp>
        <p:nvSpPr>
          <p:cNvPr id="5" name="Content Placeholder 2">
            <a:extLst>
              <a:ext uri="{FF2B5EF4-FFF2-40B4-BE49-F238E27FC236}">
                <a16:creationId xmlns:a16="http://schemas.microsoft.com/office/drawing/2014/main" id="{CC877901-F333-D50E-B872-360B32A26B4C}"/>
              </a:ext>
            </a:extLst>
          </p:cNvPr>
          <p:cNvSpPr txBox="1">
            <a:spLocks/>
          </p:cNvSpPr>
          <p:nvPr/>
        </p:nvSpPr>
        <p:spPr>
          <a:xfrm>
            <a:off x="5214257" y="2707368"/>
            <a:ext cx="6139543" cy="38723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Simulate Control Hazards like handling branches along with data hazards.</a:t>
            </a:r>
          </a:p>
          <a:p>
            <a:r>
              <a:rPr lang="en-US"/>
              <a:t>Modeling cache behaviors and introducing cache delays for cache misses.  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30AD197-DD1A-06BF-3BCA-E188CA444185}"/>
                  </a:ext>
                </a:extLst>
              </p14:cNvPr>
              <p14:cNvContentPartPr/>
              <p14:nvPr/>
            </p14:nvContentPartPr>
            <p14:xfrm>
              <a:off x="1580966" y="1132925"/>
              <a:ext cx="11723" cy="11723"/>
            </p14:xfrm>
          </p:contentPart>
        </mc:Choice>
        <mc:Fallback xmlns="">
          <p:pic>
            <p:nvPicPr>
              <p:cNvPr id="6" name="Ink 5">
                <a:extLst>
                  <a:ext uri="{FF2B5EF4-FFF2-40B4-BE49-F238E27FC236}">
                    <a16:creationId xmlns:a16="http://schemas.microsoft.com/office/drawing/2014/main" id="{430AD197-DD1A-06BF-3BCA-E188CA444185}"/>
                  </a:ext>
                </a:extLst>
              </p:cNvPr>
              <p:cNvPicPr/>
              <p:nvPr/>
            </p:nvPicPr>
            <p:blipFill>
              <a:blip r:embed="rId3"/>
              <a:stretch>
                <a:fillRect/>
              </a:stretch>
            </p:blipFill>
            <p:spPr>
              <a:xfrm>
                <a:off x="994816" y="546775"/>
                <a:ext cx="1172300" cy="1172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E4EC3C2-6C37-5BFE-C2B6-93C7CEB13327}"/>
                  </a:ext>
                </a:extLst>
              </p14:cNvPr>
              <p14:cNvContentPartPr/>
              <p14:nvPr/>
            </p14:nvContentPartPr>
            <p14:xfrm>
              <a:off x="1580966" y="1132925"/>
              <a:ext cx="11723" cy="11723"/>
            </p14:xfrm>
          </p:contentPart>
        </mc:Choice>
        <mc:Fallback xmlns="">
          <p:pic>
            <p:nvPicPr>
              <p:cNvPr id="7" name="Ink 6">
                <a:extLst>
                  <a:ext uri="{FF2B5EF4-FFF2-40B4-BE49-F238E27FC236}">
                    <a16:creationId xmlns:a16="http://schemas.microsoft.com/office/drawing/2014/main" id="{4E4EC3C2-6C37-5BFE-C2B6-93C7CEB13327}"/>
                  </a:ext>
                </a:extLst>
              </p:cNvPr>
              <p:cNvPicPr/>
              <p:nvPr/>
            </p:nvPicPr>
            <p:blipFill>
              <a:blip r:embed="rId3"/>
              <a:stretch>
                <a:fillRect/>
              </a:stretch>
            </p:blipFill>
            <p:spPr>
              <a:xfrm>
                <a:off x="994816" y="546775"/>
                <a:ext cx="1172300" cy="1172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F6A6B90-B37C-424B-CC11-085AA83A4AA4}"/>
                  </a:ext>
                </a:extLst>
              </p14:cNvPr>
              <p14:cNvContentPartPr/>
              <p14:nvPr/>
            </p14:nvContentPartPr>
            <p14:xfrm>
              <a:off x="1580966" y="1132925"/>
              <a:ext cx="11723" cy="11723"/>
            </p14:xfrm>
          </p:contentPart>
        </mc:Choice>
        <mc:Fallback xmlns="">
          <p:pic>
            <p:nvPicPr>
              <p:cNvPr id="8" name="Ink 7">
                <a:extLst>
                  <a:ext uri="{FF2B5EF4-FFF2-40B4-BE49-F238E27FC236}">
                    <a16:creationId xmlns:a16="http://schemas.microsoft.com/office/drawing/2014/main" id="{EF6A6B90-B37C-424B-CC11-085AA83A4AA4}"/>
                  </a:ext>
                </a:extLst>
              </p:cNvPr>
              <p:cNvPicPr/>
              <p:nvPr/>
            </p:nvPicPr>
            <p:blipFill>
              <a:blip r:embed="rId3"/>
              <a:stretch>
                <a:fillRect/>
              </a:stretch>
            </p:blipFill>
            <p:spPr>
              <a:xfrm>
                <a:off x="994816" y="546775"/>
                <a:ext cx="1172300" cy="1172300"/>
              </a:xfrm>
              <a:prstGeom prst="rect">
                <a:avLst/>
              </a:prstGeom>
            </p:spPr>
          </p:pic>
        </mc:Fallback>
      </mc:AlternateContent>
    </p:spTree>
    <p:extLst>
      <p:ext uri="{BB962C8B-B14F-4D97-AF65-F5344CB8AC3E}">
        <p14:creationId xmlns:p14="http://schemas.microsoft.com/office/powerpoint/2010/main" val="63725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7</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Pipelining Simulator</vt:lpstr>
      <vt:lpstr>GOAL</vt:lpstr>
      <vt:lpstr>GOAL ( Continued )</vt:lpstr>
      <vt:lpstr>PowerPoint Presentation</vt:lpstr>
      <vt:lpstr>BACKGROUND </vt:lpstr>
      <vt:lpstr>Background ( Continued )</vt:lpstr>
      <vt:lpstr>Background ( Continued )</vt:lpstr>
      <vt:lpstr>Memory Mapped Register and Register Table</vt:lpstr>
      <vt:lpstr>The Simulator</vt:lpstr>
      <vt:lpstr>Pipeline Latches - Overview</vt:lpstr>
      <vt:lpstr>IF/ID Latch</vt:lpstr>
      <vt:lpstr>ID/EX Latch</vt:lpstr>
      <vt:lpstr>EX/MEM Latch</vt:lpstr>
      <vt:lpstr>MEM/WB Latch</vt:lpstr>
      <vt:lpstr>Inserting into the pipeline</vt:lpstr>
      <vt:lpstr>PowerPoint Presentation</vt:lpstr>
      <vt:lpstr>Pipeline Stages</vt:lpstr>
      <vt:lpstr>Instruction Fetch</vt:lpstr>
      <vt:lpstr>Decode</vt:lpstr>
      <vt:lpstr>Execute Stage</vt:lpstr>
      <vt:lpstr>Data Hazards and Forwarding</vt:lpstr>
      <vt:lpstr>Branch Prediction</vt:lpstr>
      <vt:lpstr>Memory Stage</vt:lpstr>
      <vt:lpstr>Memory Stage ( Continued )</vt:lpstr>
      <vt:lpstr>Modeling the Cache Behavior</vt:lpstr>
      <vt:lpstr>Modeling the Cache Behaviour ( Continued )</vt:lpstr>
      <vt:lpstr>Write Back Stage</vt:lpstr>
      <vt:lpstr>Output</vt:lpstr>
      <vt:lpstr>Output ( Continued )</vt:lpstr>
      <vt:lpstr>Functions to implement</vt:lpstr>
      <vt:lpstr>Functions to implement ( Continued )</vt:lpstr>
      <vt:lpstr>Functions to implement ( Continued )</vt:lpstr>
      <vt:lpstr>Functions to implement ( Continued )</vt:lpstr>
      <vt:lpstr>Data Structures And Global Variables</vt:lpstr>
      <vt:lpstr>Test Cases</vt:lpstr>
      <vt:lpstr>Test Cases ( Continued )</vt:lpstr>
      <vt:lpstr>Tips and Tricks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289</cp:revision>
  <dcterms:created xsi:type="dcterms:W3CDTF">2025-07-16T17:34:51Z</dcterms:created>
  <dcterms:modified xsi:type="dcterms:W3CDTF">2025-08-22T03:17:50Z</dcterms:modified>
</cp:coreProperties>
</file>