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sldIdLst>
    <p:sldId id="256" r:id="rId2"/>
    <p:sldId id="288" r:id="rId3"/>
    <p:sldId id="258" r:id="rId4"/>
    <p:sldId id="282" r:id="rId5"/>
    <p:sldId id="283" r:id="rId6"/>
    <p:sldId id="259" r:id="rId7"/>
    <p:sldId id="284" r:id="rId8"/>
    <p:sldId id="286" r:id="rId9"/>
    <p:sldId id="287" r:id="rId10"/>
    <p:sldId id="289" r:id="rId11"/>
    <p:sldId id="281" r:id="rId12"/>
    <p:sldId id="290" r:id="rId13"/>
    <p:sldId id="270" r:id="rId14"/>
    <p:sldId id="291" r:id="rId15"/>
    <p:sldId id="294" r:id="rId16"/>
    <p:sldId id="292" r:id="rId17"/>
    <p:sldId id="295" r:id="rId18"/>
    <p:sldId id="296" r:id="rId19"/>
    <p:sldId id="293" r:id="rId20"/>
    <p:sldId id="298" r:id="rId21"/>
    <p:sldId id="299" r:id="rId22"/>
    <p:sldId id="300" r:id="rId23"/>
    <p:sldId id="301" r:id="rId24"/>
    <p:sldId id="302" r:id="rId25"/>
    <p:sldId id="303" r:id="rId26"/>
    <p:sldId id="297" r:id="rId27"/>
    <p:sldId id="304" r:id="rId28"/>
    <p:sldId id="305" r:id="rId29"/>
    <p:sldId id="306" r:id="rId30"/>
    <p:sldId id="307" r:id="rId31"/>
    <p:sldId id="308" r:id="rId32"/>
    <p:sldId id="272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17" r:id="rId42"/>
    <p:sldId id="264" r:id="rId43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8" autoAdjust="0"/>
    <p:restoredTop sz="70393" autoAdjust="0"/>
  </p:normalViewPr>
  <p:slideViewPr>
    <p:cSldViewPr snapToGrid="0" snapToObjects="1">
      <p:cViewPr>
        <p:scale>
          <a:sx n="66" d="100"/>
          <a:sy n="66" d="100"/>
        </p:scale>
        <p:origin x="-48" y="6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4BAFC84-E01D-8C4F-AE62-D69C58F11C96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566B8AB-C704-0B4C-B701-892BA661A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3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21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19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01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94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197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841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841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783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737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77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467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228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604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17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335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648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160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771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140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655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20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396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67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4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7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75" y="1200150"/>
            <a:ext cx="5759450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Note on </a:t>
            </a:r>
            <a:r>
              <a:rPr lang="en-US" dirty="0" err="1"/>
              <a:t>beqz</a:t>
            </a:r>
            <a:r>
              <a:rPr lang="en-US" dirty="0"/>
              <a:t> a0, End instruction translation. </a:t>
            </a:r>
          </a:p>
          <a:p>
            <a:r>
              <a:rPr lang="en-US" dirty="0"/>
              <a:t>The offset for the instruction seems confusing for branches. The </a:t>
            </a:r>
            <a:r>
              <a:rPr lang="en-US" dirty="0" err="1"/>
              <a:t>beqz</a:t>
            </a:r>
            <a:r>
              <a:rPr lang="en-US" dirty="0"/>
              <a:t> a0, End instruction should move the program counter two instructions ahead to mv a0, s0. However, the offset for this instruction is only 4. This seems to suggest that the </a:t>
            </a:r>
            <a:r>
              <a:rPr lang="en-US" dirty="0" err="1"/>
              <a:t>beqz</a:t>
            </a:r>
            <a:r>
              <a:rPr lang="en-US" dirty="0"/>
              <a:t> a0, End instruction moves the PC to the j loop instruction.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This is a confusing situation because by default, branch instructions increment the PC by 4. Thus, the offset of 4 will actually point 2 instructions ahead as we intended.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42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62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58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3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AC0-0C44-6741-9CC0-0E19EBC1EDED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ichaeljclark/riscv-disassembler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Lab #6: Stack Manipulation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9755" y="1055537"/>
            <a:ext cx="2532490" cy="781216"/>
          </a:xfrm>
        </p:spPr>
        <p:txBody>
          <a:bodyPr/>
          <a:lstStyle/>
          <a:p>
            <a:r>
              <a:rPr lang="en-US" dirty="0"/>
              <a:t>CMPUT 229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8767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Register Bitmaps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1D4FDE-8D16-F37F-4D13-820878075F03}"/>
              </a:ext>
            </a:extLst>
          </p:cNvPr>
          <p:cNvSpPr txBox="1"/>
          <p:nvPr/>
        </p:nvSpPr>
        <p:spPr>
          <a:xfrm>
            <a:off x="516695" y="925920"/>
            <a:ext cx="11158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register bitmap is 32 bits where each bit represents a register. This maps bits to register numbers.</a:t>
            </a:r>
            <a:endParaRPr lang="en-CA" sz="2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B6BB8F9-BD69-2699-20FB-BAFF5B85F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913" y="1781215"/>
            <a:ext cx="11772174" cy="101900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D1BF60A-E8BD-E9D4-A038-1C209C789994}"/>
              </a:ext>
            </a:extLst>
          </p:cNvPr>
          <p:cNvSpPr txBox="1"/>
          <p:nvPr/>
        </p:nvSpPr>
        <p:spPr>
          <a:xfrm>
            <a:off x="1159329" y="2955471"/>
            <a:ext cx="10822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0       0    0   0    0   0     0   0   0    0    0    0    0    0    0     0    0    0    0     0   0    0     0    0    0     0    0             0    0    0    0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0C389E-BACF-610C-D1CD-F572BFA0920C}"/>
              </a:ext>
            </a:extLst>
          </p:cNvPr>
          <p:cNvSpPr txBox="1"/>
          <p:nvPr/>
        </p:nvSpPr>
        <p:spPr>
          <a:xfrm>
            <a:off x="10210800" y="2955471"/>
            <a:ext cx="386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85DA17-0398-5C94-4038-1E10DB6735EC}"/>
              </a:ext>
            </a:extLst>
          </p:cNvPr>
          <p:cNvSpPr txBox="1"/>
          <p:nvPr/>
        </p:nvSpPr>
        <p:spPr>
          <a:xfrm>
            <a:off x="767443" y="4114800"/>
            <a:ext cx="10907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 this example, all bits except bit 27 are 0. In hexadecimal, this is represented as 0x0800 0000</a:t>
            </a:r>
          </a:p>
        </p:txBody>
      </p:sp>
    </p:spTree>
    <p:extLst>
      <p:ext uri="{BB962C8B-B14F-4D97-AF65-F5344CB8AC3E}">
        <p14:creationId xmlns:p14="http://schemas.microsoft.com/office/powerpoint/2010/main" val="288803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8767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Using a Bitmap to Represent Register Calling Conventions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8C749CD-0D1D-2097-B73C-CE1D32162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78" y="720120"/>
            <a:ext cx="9120195" cy="5184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A7A9C54-E1C7-D678-47D6-3C168FD7AC4F}"/>
              </a:ext>
            </a:extLst>
          </p:cNvPr>
          <p:cNvSpPr txBox="1"/>
          <p:nvPr/>
        </p:nvSpPr>
        <p:spPr>
          <a:xfrm>
            <a:off x="8919411" y="1104233"/>
            <a:ext cx="770021" cy="37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028C3B-C52D-841C-A2EC-DF9DA1356212}"/>
              </a:ext>
            </a:extLst>
          </p:cNvPr>
          <p:cNvSpPr txBox="1"/>
          <p:nvPr/>
        </p:nvSpPr>
        <p:spPr>
          <a:xfrm>
            <a:off x="8919411" y="1499937"/>
            <a:ext cx="770021" cy="37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E5080D-4FFF-B4F9-66CC-0305C4A22E87}"/>
              </a:ext>
            </a:extLst>
          </p:cNvPr>
          <p:cNvSpPr txBox="1"/>
          <p:nvPr/>
        </p:nvSpPr>
        <p:spPr>
          <a:xfrm>
            <a:off x="8951496" y="1899655"/>
            <a:ext cx="770021" cy="37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03C819-11A2-2700-01DA-6D39E03F872F}"/>
              </a:ext>
            </a:extLst>
          </p:cNvPr>
          <p:cNvSpPr txBox="1"/>
          <p:nvPr/>
        </p:nvSpPr>
        <p:spPr>
          <a:xfrm>
            <a:off x="8951495" y="2239760"/>
            <a:ext cx="770021" cy="37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35429A-5312-2217-CDB2-44566C524339}"/>
              </a:ext>
            </a:extLst>
          </p:cNvPr>
          <p:cNvSpPr txBox="1"/>
          <p:nvPr/>
        </p:nvSpPr>
        <p:spPr>
          <a:xfrm>
            <a:off x="8955506" y="2579865"/>
            <a:ext cx="770021" cy="37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FD20E2-B68E-83E7-58DB-C338CA23B54A}"/>
              </a:ext>
            </a:extLst>
          </p:cNvPr>
          <p:cNvSpPr txBox="1"/>
          <p:nvPr/>
        </p:nvSpPr>
        <p:spPr>
          <a:xfrm>
            <a:off x="8951494" y="2911743"/>
            <a:ext cx="770021" cy="37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000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7FB1EA-7E34-DEA0-73BD-E10206624591}"/>
              </a:ext>
            </a:extLst>
          </p:cNvPr>
          <p:cNvSpPr txBox="1"/>
          <p:nvPr/>
        </p:nvSpPr>
        <p:spPr>
          <a:xfrm>
            <a:off x="8955506" y="3220312"/>
            <a:ext cx="770021" cy="37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4DD2A3-DB27-7FB5-AD27-4530024F5885}"/>
              </a:ext>
            </a:extLst>
          </p:cNvPr>
          <p:cNvSpPr txBox="1"/>
          <p:nvPr/>
        </p:nvSpPr>
        <p:spPr>
          <a:xfrm>
            <a:off x="8999621" y="3855861"/>
            <a:ext cx="770021" cy="37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FD0A71-E568-4D8C-D669-1D4EA5C004AC}"/>
              </a:ext>
            </a:extLst>
          </p:cNvPr>
          <p:cNvSpPr txBox="1"/>
          <p:nvPr/>
        </p:nvSpPr>
        <p:spPr>
          <a:xfrm>
            <a:off x="8999620" y="4255528"/>
            <a:ext cx="770021" cy="37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7FDC61-F8E2-EB60-0E8F-49FAC057AE7A}"/>
              </a:ext>
            </a:extLst>
          </p:cNvPr>
          <p:cNvSpPr txBox="1"/>
          <p:nvPr/>
        </p:nvSpPr>
        <p:spPr>
          <a:xfrm>
            <a:off x="8955506" y="4760216"/>
            <a:ext cx="153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000000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10DA1B-208A-9AFF-5F16-F4EC94C875DA}"/>
              </a:ext>
            </a:extLst>
          </p:cNvPr>
          <p:cNvSpPr txBox="1"/>
          <p:nvPr/>
        </p:nvSpPr>
        <p:spPr>
          <a:xfrm>
            <a:off x="8999621" y="5155920"/>
            <a:ext cx="1491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1111111111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E03F5E-7292-4A9D-3728-D982B51C70E8}"/>
              </a:ext>
            </a:extLst>
          </p:cNvPr>
          <p:cNvSpPr txBox="1"/>
          <p:nvPr/>
        </p:nvSpPr>
        <p:spPr>
          <a:xfrm>
            <a:off x="8999621" y="5533273"/>
            <a:ext cx="770021" cy="371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0000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889E60-CE7B-C4FB-68B3-ACA06BA8EF1A}"/>
              </a:ext>
            </a:extLst>
          </p:cNvPr>
          <p:cNvSpPr txBox="1"/>
          <p:nvPr/>
        </p:nvSpPr>
        <p:spPr>
          <a:xfrm>
            <a:off x="7824537" y="5961663"/>
            <a:ext cx="477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= 0000 1111 1111 1100 0000 0011 0000 0100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3B7C89-EDFD-C6A9-2B0A-225FFD846D74}"/>
              </a:ext>
            </a:extLst>
          </p:cNvPr>
          <p:cNvSpPr txBox="1"/>
          <p:nvPr/>
        </p:nvSpPr>
        <p:spPr>
          <a:xfrm>
            <a:off x="7824537" y="6338963"/>
            <a:ext cx="477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= 0x0FFC 0304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BB045A-E8D6-AD57-3FDB-24E61A37FE3F}"/>
              </a:ext>
            </a:extLst>
          </p:cNvPr>
          <p:cNvSpPr txBox="1"/>
          <p:nvPr/>
        </p:nvSpPr>
        <p:spPr>
          <a:xfrm>
            <a:off x="283375" y="6048917"/>
            <a:ext cx="7541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So, the register bit map representing the default RISC-V calling conventions is 0x0FFC 0304</a:t>
            </a:r>
          </a:p>
        </p:txBody>
      </p:sp>
    </p:spTree>
    <p:extLst>
      <p:ext uri="{BB962C8B-B14F-4D97-AF65-F5344CB8AC3E}">
        <p14:creationId xmlns:p14="http://schemas.microsoft.com/office/powerpoint/2010/main" val="379692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9755" y="1055537"/>
            <a:ext cx="2532490" cy="781216"/>
          </a:xfrm>
        </p:spPr>
        <p:txBody>
          <a:bodyPr/>
          <a:lstStyle/>
          <a:p>
            <a:r>
              <a:rPr lang="en-US" dirty="0"/>
              <a:t>CMPUT 229</a:t>
            </a:r>
          </a:p>
        </p:txBody>
      </p:sp>
    </p:spTree>
    <p:extLst>
      <p:ext uri="{BB962C8B-B14F-4D97-AF65-F5344CB8AC3E}">
        <p14:creationId xmlns:p14="http://schemas.microsoft.com/office/powerpoint/2010/main" val="2376487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 err="1">
                <a:solidFill>
                  <a:srgbClr val="000000"/>
                </a:solidFill>
                <a:latin typeface="Monaco"/>
              </a:rPr>
              <a:t>stackManipulation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5" name="CustomShape 2"/>
          <p:cNvSpPr/>
          <p:nvPr/>
        </p:nvSpPr>
        <p:spPr>
          <a:xfrm>
            <a:off x="1538611" y="3267367"/>
            <a:ext cx="9898883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spc="-1" dirty="0">
                <a:solidFill>
                  <a:srgbClr val="000000"/>
                </a:solidFill>
                <a:latin typeface="Calibri"/>
              </a:rPr>
              <a:t>: address of the first element of an array of RISC-V instructions ending with a sentinel value (0xFFFFFFFF)</a:t>
            </a:r>
            <a:endParaRPr lang="en-CA" sz="2400" spc="-1" dirty="0">
              <a:latin typeface="Arial"/>
            </a:endParaRPr>
          </a:p>
        </p:txBody>
      </p:sp>
      <p:sp>
        <p:nvSpPr>
          <p:cNvPr id="396" name="CustomShape 3"/>
          <p:cNvSpPr/>
          <p:nvPr/>
        </p:nvSpPr>
        <p:spPr>
          <a:xfrm>
            <a:off x="1538612" y="5100160"/>
            <a:ext cx="9514009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spc="-1" dirty="0">
                <a:solidFill>
                  <a:srgbClr val="000000"/>
                </a:solidFill>
                <a:latin typeface="Calibri"/>
              </a:rPr>
              <a:t>: address of the first element of a stack manipulated variation of the array of RISC-V instructions ending with a sentinel value (0xFFFFFFFF).</a:t>
            </a:r>
            <a:endParaRPr lang="en-CA" sz="2400" spc="-1" dirty="0">
              <a:latin typeface="Arial"/>
            </a:endParaRPr>
          </a:p>
        </p:txBody>
      </p:sp>
      <p:sp>
        <p:nvSpPr>
          <p:cNvPr id="397" name="CustomShape 4"/>
          <p:cNvSpPr/>
          <p:nvPr/>
        </p:nvSpPr>
        <p:spPr>
          <a:xfrm>
            <a:off x="1302517" y="2843442"/>
            <a:ext cx="1990518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Parameter:</a:t>
            </a:r>
            <a:endParaRPr lang="en-CA" sz="2400" spc="-1" dirty="0">
              <a:latin typeface="Arial"/>
            </a:endParaRPr>
          </a:p>
        </p:txBody>
      </p:sp>
      <p:sp>
        <p:nvSpPr>
          <p:cNvPr id="398" name="CustomShape 5"/>
          <p:cNvSpPr/>
          <p:nvPr/>
        </p:nvSpPr>
        <p:spPr>
          <a:xfrm>
            <a:off x="1230715" y="4656813"/>
            <a:ext cx="240028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Return Value:</a:t>
            </a:r>
            <a:endParaRPr lang="en-CA" sz="2400" spc="-1" dirty="0">
              <a:latin typeface="Arial"/>
            </a:endParaRPr>
          </a:p>
        </p:txBody>
      </p:sp>
      <p:sp>
        <p:nvSpPr>
          <p:cNvPr id="399" name="CustomShape 6"/>
          <p:cNvSpPr/>
          <p:nvPr/>
        </p:nvSpPr>
        <p:spPr>
          <a:xfrm>
            <a:off x="1538611" y="4138323"/>
            <a:ext cx="8291188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a1</a:t>
            </a:r>
            <a:r>
              <a:rPr lang="en-CA" sz="2400" spc="-1" dirty="0">
                <a:solidFill>
                  <a:srgbClr val="000000"/>
                </a:solidFill>
                <a:latin typeface="Calibri"/>
              </a:rPr>
              <a:t>: register calling conventions for the RISC-V function</a:t>
            </a:r>
            <a:endParaRPr lang="en-CA" sz="2400" spc="-1" dirty="0">
              <a:latin typeface="Arial"/>
            </a:endParaRPr>
          </a:p>
        </p:txBody>
      </p:sp>
      <p:sp>
        <p:nvSpPr>
          <p:cNvPr id="3" name="CustomShape 2">
            <a:extLst>
              <a:ext uri="{FF2B5EF4-FFF2-40B4-BE49-F238E27FC236}">
                <a16:creationId xmlns:a16="http://schemas.microsoft.com/office/drawing/2014/main" id="{658BEC70-F469-7AA7-24E2-A826D41289A2}"/>
              </a:ext>
            </a:extLst>
          </p:cNvPr>
          <p:cNvSpPr/>
          <p:nvPr/>
        </p:nvSpPr>
        <p:spPr>
          <a:xfrm>
            <a:off x="1302516" y="1767897"/>
            <a:ext cx="9898883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This is the main function called from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common.s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Convert a RISC-V function into its stack-manipulated variation.</a:t>
            </a:r>
            <a:endParaRPr lang="en-CA" sz="2400" spc="-1" dirty="0">
              <a:latin typeface="Arial"/>
            </a:endParaRPr>
          </a:p>
        </p:txBody>
      </p:sp>
      <p:sp>
        <p:nvSpPr>
          <p:cNvPr id="4" name="CustomShape 4">
            <a:extLst>
              <a:ext uri="{FF2B5EF4-FFF2-40B4-BE49-F238E27FC236}">
                <a16:creationId xmlns:a16="http://schemas.microsoft.com/office/drawing/2014/main" id="{B6C9F584-73BE-8D21-C306-1E3FB802D1A7}"/>
              </a:ext>
            </a:extLst>
          </p:cNvPr>
          <p:cNvSpPr/>
          <p:nvPr/>
        </p:nvSpPr>
        <p:spPr>
          <a:xfrm>
            <a:off x="1302517" y="1343068"/>
            <a:ext cx="1990518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Description:</a:t>
            </a:r>
            <a:endParaRPr lang="en-CA" sz="2400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 err="1">
                <a:solidFill>
                  <a:srgbClr val="000000"/>
                </a:solidFill>
                <a:latin typeface="Monaco"/>
              </a:rPr>
              <a:t>findWrites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5" name="CustomShape 2"/>
          <p:cNvSpPr/>
          <p:nvPr/>
        </p:nvSpPr>
        <p:spPr>
          <a:xfrm>
            <a:off x="1538611" y="3267367"/>
            <a:ext cx="9898883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spc="-1" dirty="0">
                <a:solidFill>
                  <a:srgbClr val="000000"/>
                </a:solidFill>
                <a:latin typeface="Calibri"/>
              </a:rPr>
              <a:t>: address of the first element of an array of RISC-V instructions ending with a sentinel value (0xFFFFFFFF)</a:t>
            </a:r>
            <a:endParaRPr lang="en-CA" sz="2400" spc="-1" dirty="0">
              <a:latin typeface="Arial"/>
            </a:endParaRPr>
          </a:p>
        </p:txBody>
      </p:sp>
      <p:sp>
        <p:nvSpPr>
          <p:cNvPr id="396" name="CustomShape 3"/>
          <p:cNvSpPr/>
          <p:nvPr/>
        </p:nvSpPr>
        <p:spPr>
          <a:xfrm>
            <a:off x="1538612" y="5100160"/>
            <a:ext cx="9514009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spc="-1" dirty="0">
                <a:solidFill>
                  <a:srgbClr val="000000"/>
                </a:solidFill>
                <a:latin typeface="Calibri"/>
              </a:rPr>
              <a:t>: bit map of the registers written to in the RISC-V function</a:t>
            </a:r>
            <a:endParaRPr lang="en-CA" sz="2400" spc="-1" dirty="0">
              <a:latin typeface="Arial"/>
            </a:endParaRPr>
          </a:p>
        </p:txBody>
      </p:sp>
      <p:sp>
        <p:nvSpPr>
          <p:cNvPr id="397" name="CustomShape 4"/>
          <p:cNvSpPr/>
          <p:nvPr/>
        </p:nvSpPr>
        <p:spPr>
          <a:xfrm>
            <a:off x="1302517" y="2843442"/>
            <a:ext cx="1990518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Parameter:</a:t>
            </a:r>
            <a:endParaRPr lang="en-CA" sz="2400" spc="-1" dirty="0">
              <a:latin typeface="Arial"/>
            </a:endParaRPr>
          </a:p>
        </p:txBody>
      </p:sp>
      <p:sp>
        <p:nvSpPr>
          <p:cNvPr id="398" name="CustomShape 5"/>
          <p:cNvSpPr/>
          <p:nvPr/>
        </p:nvSpPr>
        <p:spPr>
          <a:xfrm>
            <a:off x="1230715" y="4656813"/>
            <a:ext cx="240028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Return Value:</a:t>
            </a:r>
            <a:endParaRPr lang="en-CA" sz="2400" spc="-1" dirty="0">
              <a:latin typeface="Arial"/>
            </a:endParaRPr>
          </a:p>
        </p:txBody>
      </p:sp>
      <p:sp>
        <p:nvSpPr>
          <p:cNvPr id="3" name="CustomShape 2">
            <a:extLst>
              <a:ext uri="{FF2B5EF4-FFF2-40B4-BE49-F238E27FC236}">
                <a16:creationId xmlns:a16="http://schemas.microsoft.com/office/drawing/2014/main" id="{658BEC70-F469-7AA7-24E2-A826D41289A2}"/>
              </a:ext>
            </a:extLst>
          </p:cNvPr>
          <p:cNvSpPr/>
          <p:nvPr/>
        </p:nvSpPr>
        <p:spPr>
          <a:xfrm>
            <a:off x="1302516" y="1767897"/>
            <a:ext cx="989888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Find all the register writes in a RISC-V function.</a:t>
            </a:r>
            <a:endParaRPr lang="en-CA" sz="2400" spc="-1" dirty="0">
              <a:latin typeface="Arial"/>
            </a:endParaRPr>
          </a:p>
        </p:txBody>
      </p:sp>
      <p:sp>
        <p:nvSpPr>
          <p:cNvPr id="4" name="CustomShape 4">
            <a:extLst>
              <a:ext uri="{FF2B5EF4-FFF2-40B4-BE49-F238E27FC236}">
                <a16:creationId xmlns:a16="http://schemas.microsoft.com/office/drawing/2014/main" id="{B6C9F584-73BE-8D21-C306-1E3FB802D1A7}"/>
              </a:ext>
            </a:extLst>
          </p:cNvPr>
          <p:cNvSpPr/>
          <p:nvPr/>
        </p:nvSpPr>
        <p:spPr>
          <a:xfrm>
            <a:off x="1302517" y="1343068"/>
            <a:ext cx="1990518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Description:</a:t>
            </a:r>
            <a:endParaRPr lang="en-CA" sz="24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79825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1981200" y="274681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 err="1">
                <a:solidFill>
                  <a:srgbClr val="000000"/>
                </a:solidFill>
                <a:latin typeface="Monaco"/>
              </a:rPr>
              <a:t>findWrites</a:t>
            </a:r>
            <a:r>
              <a:rPr lang="en-US" sz="4400" spc="-1" dirty="0">
                <a:solidFill>
                  <a:srgbClr val="000000"/>
                </a:solidFill>
                <a:latin typeface="Monaco"/>
              </a:rPr>
              <a:t> Example: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13B8D0-2F6B-0240-FDC5-5EF64492C8F6}"/>
              </a:ext>
            </a:extLst>
          </p:cNvPr>
          <p:cNvSpPr txBox="1"/>
          <p:nvPr/>
        </p:nvSpPr>
        <p:spPr>
          <a:xfrm>
            <a:off x="952500" y="1417321"/>
            <a:ext cx="385010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Factorial:</a:t>
            </a:r>
          </a:p>
          <a:p>
            <a:r>
              <a:rPr lang="en-CA" sz="2000" dirty="0"/>
              <a:t>	li s0, 1</a:t>
            </a:r>
          </a:p>
          <a:p>
            <a:r>
              <a:rPr lang="en-CA" sz="2000" dirty="0"/>
              <a:t>Loop: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mul</a:t>
            </a:r>
            <a:r>
              <a:rPr lang="en-CA" sz="2000" dirty="0"/>
              <a:t> s0, a0, s0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addi</a:t>
            </a:r>
            <a:r>
              <a:rPr lang="en-CA" sz="2000" dirty="0"/>
              <a:t> a0, a0, -1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beqz</a:t>
            </a:r>
            <a:r>
              <a:rPr lang="en-CA" sz="2000" dirty="0"/>
              <a:t> a0, End</a:t>
            </a:r>
          </a:p>
          <a:p>
            <a:r>
              <a:rPr lang="en-CA" sz="2000" dirty="0"/>
              <a:t>	j Loop</a:t>
            </a:r>
          </a:p>
          <a:p>
            <a:r>
              <a:rPr lang="en-CA" sz="2000" dirty="0"/>
              <a:t>End:</a:t>
            </a:r>
          </a:p>
          <a:p>
            <a:r>
              <a:rPr lang="en-CA" sz="2000" dirty="0"/>
              <a:t>	mv a0, s0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jalr</a:t>
            </a:r>
            <a:r>
              <a:rPr lang="en-CA" sz="2000" dirty="0"/>
              <a:t> x0, </a:t>
            </a:r>
            <a:r>
              <a:rPr lang="en-CA" sz="2000" dirty="0" err="1"/>
              <a:t>ra</a:t>
            </a:r>
            <a:r>
              <a:rPr lang="en-CA" sz="2000" dirty="0"/>
              <a:t>, 0</a:t>
            </a:r>
            <a:endParaRPr lang="en-CA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99986FD2-2B55-B624-1A59-19DB8A0B4228}"/>
              </a:ext>
            </a:extLst>
          </p:cNvPr>
          <p:cNvSpPr/>
          <p:nvPr/>
        </p:nvSpPr>
        <p:spPr>
          <a:xfrm rot="10800000">
            <a:off x="3298372" y="1779815"/>
            <a:ext cx="1045028" cy="21227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6DBFA23D-8D1C-4820-B6A3-912F3D2DA387}"/>
              </a:ext>
            </a:extLst>
          </p:cNvPr>
          <p:cNvSpPr/>
          <p:nvPr/>
        </p:nvSpPr>
        <p:spPr>
          <a:xfrm rot="10800000">
            <a:off x="3298372" y="2380252"/>
            <a:ext cx="1045028" cy="21227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BEA51BE-52F5-6096-2141-C408478772A4}"/>
              </a:ext>
            </a:extLst>
          </p:cNvPr>
          <p:cNvSpPr/>
          <p:nvPr/>
        </p:nvSpPr>
        <p:spPr>
          <a:xfrm rot="10800000">
            <a:off x="3298372" y="2690040"/>
            <a:ext cx="1045028" cy="21227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69B3EC52-962C-31A2-0677-62A6E1317379}"/>
              </a:ext>
            </a:extLst>
          </p:cNvPr>
          <p:cNvSpPr/>
          <p:nvPr/>
        </p:nvSpPr>
        <p:spPr>
          <a:xfrm rot="10800000">
            <a:off x="3298372" y="3028590"/>
            <a:ext cx="1045028" cy="21227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F01A03FB-8AB0-8C53-63B6-D8CA909FE99D}"/>
              </a:ext>
            </a:extLst>
          </p:cNvPr>
          <p:cNvSpPr/>
          <p:nvPr/>
        </p:nvSpPr>
        <p:spPr>
          <a:xfrm rot="10800000">
            <a:off x="3298372" y="3322865"/>
            <a:ext cx="1045028" cy="21227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4C8E1363-E067-EB17-ADA4-685319BC32E1}"/>
              </a:ext>
            </a:extLst>
          </p:cNvPr>
          <p:cNvSpPr/>
          <p:nvPr/>
        </p:nvSpPr>
        <p:spPr>
          <a:xfrm rot="10800000">
            <a:off x="3298372" y="3938816"/>
            <a:ext cx="1045028" cy="21227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3D7BE4C0-4453-AE58-54AA-6A65D86BBE1C}"/>
              </a:ext>
            </a:extLst>
          </p:cNvPr>
          <p:cNvSpPr/>
          <p:nvPr/>
        </p:nvSpPr>
        <p:spPr>
          <a:xfrm rot="10800000">
            <a:off x="3298371" y="4277366"/>
            <a:ext cx="1045028" cy="21227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A4179A-26EC-CB90-2E7B-92A5AD3B3D7A}"/>
              </a:ext>
            </a:extLst>
          </p:cNvPr>
          <p:cNvSpPr txBox="1"/>
          <p:nvPr/>
        </p:nvSpPr>
        <p:spPr>
          <a:xfrm>
            <a:off x="4604657" y="1649186"/>
            <a:ext cx="208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store to x8</a:t>
            </a:r>
            <a:endParaRPr lang="en-CA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B05AFDE-FFDB-23AE-A438-A18330535D1E}"/>
              </a:ext>
            </a:extLst>
          </p:cNvPr>
          <p:cNvSpPr txBox="1"/>
          <p:nvPr/>
        </p:nvSpPr>
        <p:spPr>
          <a:xfrm>
            <a:off x="4604656" y="2292563"/>
            <a:ext cx="208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store to x8</a:t>
            </a:r>
            <a:endParaRPr lang="en-CA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FCEDC2-2884-45A5-0866-DFEC1A4136BC}"/>
              </a:ext>
            </a:extLst>
          </p:cNvPr>
          <p:cNvSpPr txBox="1"/>
          <p:nvPr/>
        </p:nvSpPr>
        <p:spPr>
          <a:xfrm>
            <a:off x="4604657" y="2633038"/>
            <a:ext cx="208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store to x10</a:t>
            </a:r>
            <a:endParaRPr lang="en-CA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8D78E3-17CA-DB13-7B50-00E4DB2C6739}"/>
              </a:ext>
            </a:extLst>
          </p:cNvPr>
          <p:cNvSpPr txBox="1"/>
          <p:nvPr/>
        </p:nvSpPr>
        <p:spPr>
          <a:xfrm>
            <a:off x="4604657" y="2939062"/>
            <a:ext cx="208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doesn’t store</a:t>
            </a:r>
            <a:endParaRPr lang="en-CA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D10714D-7351-663E-6FA8-7E70A4079513}"/>
              </a:ext>
            </a:extLst>
          </p:cNvPr>
          <p:cNvSpPr txBox="1"/>
          <p:nvPr/>
        </p:nvSpPr>
        <p:spPr>
          <a:xfrm>
            <a:off x="4602757" y="3275588"/>
            <a:ext cx="208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store to x0</a:t>
            </a:r>
            <a:endParaRPr lang="en-CA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A9C2CB-832F-1381-F713-D5912C5BBDB9}"/>
              </a:ext>
            </a:extLst>
          </p:cNvPr>
          <p:cNvSpPr txBox="1"/>
          <p:nvPr/>
        </p:nvSpPr>
        <p:spPr>
          <a:xfrm>
            <a:off x="4602756" y="3855631"/>
            <a:ext cx="208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store to x10</a:t>
            </a:r>
            <a:endParaRPr lang="en-CA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810D99-EA83-8476-5AF5-7EB039F78B64}"/>
              </a:ext>
            </a:extLst>
          </p:cNvPr>
          <p:cNvSpPr txBox="1"/>
          <p:nvPr/>
        </p:nvSpPr>
        <p:spPr>
          <a:xfrm>
            <a:off x="4604657" y="4176978"/>
            <a:ext cx="208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store to x0</a:t>
            </a:r>
            <a:endParaRPr lang="en-CA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AAF8DC-63BB-28E7-62B5-C2E8F8BAA490}"/>
              </a:ext>
            </a:extLst>
          </p:cNvPr>
          <p:cNvSpPr txBox="1"/>
          <p:nvPr/>
        </p:nvSpPr>
        <p:spPr>
          <a:xfrm>
            <a:off x="6106169" y="3289209"/>
            <a:ext cx="4768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 Loop is a pseudo instruction for </a:t>
            </a:r>
            <a:r>
              <a:rPr lang="en-US" dirty="0" err="1"/>
              <a:t>jal</a:t>
            </a:r>
            <a:r>
              <a:rPr lang="en-US" dirty="0"/>
              <a:t> x0, -12</a:t>
            </a:r>
            <a:endParaRPr lang="en-CA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9584E2-5014-0594-A9C1-6FEF974B0C28}"/>
              </a:ext>
            </a:extLst>
          </p:cNvPr>
          <p:cNvSpPr txBox="1"/>
          <p:nvPr/>
        </p:nvSpPr>
        <p:spPr>
          <a:xfrm>
            <a:off x="6106169" y="2281446"/>
            <a:ext cx="208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bit 8 is already set</a:t>
            </a:r>
            <a:endParaRPr lang="en-CA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1781F0B-3B50-66AB-A4BB-CD3729077615}"/>
              </a:ext>
            </a:extLst>
          </p:cNvPr>
          <p:cNvSpPr txBox="1"/>
          <p:nvPr/>
        </p:nvSpPr>
        <p:spPr>
          <a:xfrm>
            <a:off x="6095818" y="3831368"/>
            <a:ext cx="208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bit 10 is already set</a:t>
            </a:r>
            <a:endParaRPr lang="en-CA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70DE84-429D-375F-8D50-A8AAF1569EF2}"/>
              </a:ext>
            </a:extLst>
          </p:cNvPr>
          <p:cNvSpPr txBox="1"/>
          <p:nvPr/>
        </p:nvSpPr>
        <p:spPr>
          <a:xfrm>
            <a:off x="6095819" y="4221526"/>
            <a:ext cx="2084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bit 0 is already set</a:t>
            </a:r>
            <a:endParaRPr lang="en-CA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A06ACA1-A073-2DEA-D9C0-F53A0EAFB84D}"/>
              </a:ext>
            </a:extLst>
          </p:cNvPr>
          <p:cNvSpPr txBox="1"/>
          <p:nvPr/>
        </p:nvSpPr>
        <p:spPr>
          <a:xfrm>
            <a:off x="636814" y="4833149"/>
            <a:ext cx="8931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Register Bit Map</a:t>
            </a:r>
          </a:p>
          <a:p>
            <a:r>
              <a:rPr lang="en-US" dirty="0"/>
              <a:t>0000 0000 0000 0000 0000 0   0   0000 000</a:t>
            </a:r>
            <a:endParaRPr lang="en-CA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EE580A-7865-95EB-4D5F-9F54ADEDA26F}"/>
              </a:ext>
            </a:extLst>
          </p:cNvPr>
          <p:cNvSpPr txBox="1"/>
          <p:nvPr/>
        </p:nvSpPr>
        <p:spPr>
          <a:xfrm>
            <a:off x="4629130" y="5110148"/>
            <a:ext cx="31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99561D4-CA84-B1A0-5A09-BF2B9C2A2D2E}"/>
              </a:ext>
            </a:extLst>
          </p:cNvPr>
          <p:cNvSpPr txBox="1"/>
          <p:nvPr/>
        </p:nvSpPr>
        <p:spPr>
          <a:xfrm>
            <a:off x="3351106" y="5106971"/>
            <a:ext cx="420179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CEE06C8-4787-25B1-9363-295D554E638B}"/>
              </a:ext>
            </a:extLst>
          </p:cNvPr>
          <p:cNvSpPr txBox="1"/>
          <p:nvPr/>
        </p:nvSpPr>
        <p:spPr>
          <a:xfrm>
            <a:off x="3613157" y="5105609"/>
            <a:ext cx="286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8A663C1-E392-C0A4-325F-063C09A1599D}"/>
              </a:ext>
            </a:extLst>
          </p:cNvPr>
          <p:cNvSpPr txBox="1"/>
          <p:nvPr/>
        </p:nvSpPr>
        <p:spPr>
          <a:xfrm>
            <a:off x="3603328" y="5095990"/>
            <a:ext cx="286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FB727-FD56-E34E-754B-E0CD1A7B44C9}"/>
              </a:ext>
            </a:extLst>
          </p:cNvPr>
          <p:cNvSpPr txBox="1"/>
          <p:nvPr/>
        </p:nvSpPr>
        <p:spPr>
          <a:xfrm>
            <a:off x="4628084" y="5093330"/>
            <a:ext cx="286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A05794-DD16-505B-4949-DD01C860B598}"/>
              </a:ext>
            </a:extLst>
          </p:cNvPr>
          <p:cNvSpPr txBox="1"/>
          <p:nvPr/>
        </p:nvSpPr>
        <p:spPr>
          <a:xfrm>
            <a:off x="3351106" y="5100355"/>
            <a:ext cx="286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CF5423-5FB1-3F61-4C98-8AF5613A707C}"/>
              </a:ext>
            </a:extLst>
          </p:cNvPr>
          <p:cNvSpPr txBox="1"/>
          <p:nvPr/>
        </p:nvSpPr>
        <p:spPr>
          <a:xfrm>
            <a:off x="636814" y="5571252"/>
            <a:ext cx="182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=0x0000 0501</a:t>
            </a:r>
            <a:endParaRPr lang="en-CA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EB7FEA4-C691-5D72-650A-B11D0DF6CC2D}"/>
              </a:ext>
            </a:extLst>
          </p:cNvPr>
          <p:cNvSpPr txBox="1"/>
          <p:nvPr/>
        </p:nvSpPr>
        <p:spPr>
          <a:xfrm>
            <a:off x="636814" y="5955101"/>
            <a:ext cx="8931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 the factorial function as input, </a:t>
            </a:r>
            <a:r>
              <a:rPr lang="en-US" dirty="0" err="1"/>
              <a:t>findWrites</a:t>
            </a:r>
            <a:r>
              <a:rPr lang="en-US" dirty="0"/>
              <a:t> should return 0x00000501 in a0.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273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 err="1">
                <a:solidFill>
                  <a:srgbClr val="000000"/>
                </a:solidFill>
                <a:latin typeface="Monaco"/>
              </a:rPr>
              <a:t>storeStackInstructions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5" name="CustomShape 2"/>
          <p:cNvSpPr/>
          <p:nvPr/>
        </p:nvSpPr>
        <p:spPr>
          <a:xfrm>
            <a:off x="1538611" y="3475323"/>
            <a:ext cx="9898883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spc="-1" dirty="0">
                <a:solidFill>
                  <a:srgbClr val="000000"/>
                </a:solidFill>
                <a:latin typeface="Calibri"/>
              </a:rPr>
              <a:t>: Boolean value. If 0, store register-saving instructions. If 1, store register-restoring instructions</a:t>
            </a:r>
            <a:endParaRPr lang="en-CA" sz="2400" spc="-1" dirty="0">
              <a:latin typeface="Arial"/>
            </a:endParaRPr>
          </a:p>
        </p:txBody>
      </p:sp>
      <p:sp>
        <p:nvSpPr>
          <p:cNvPr id="396" name="CustomShape 3"/>
          <p:cNvSpPr/>
          <p:nvPr/>
        </p:nvSpPr>
        <p:spPr>
          <a:xfrm>
            <a:off x="1494952" y="5906090"/>
            <a:ext cx="9514009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None.</a:t>
            </a:r>
            <a:endParaRPr lang="en-CA" sz="2400" spc="-1" dirty="0">
              <a:latin typeface="Arial"/>
            </a:endParaRPr>
          </a:p>
        </p:txBody>
      </p:sp>
      <p:sp>
        <p:nvSpPr>
          <p:cNvPr id="397" name="CustomShape 4"/>
          <p:cNvSpPr/>
          <p:nvPr/>
        </p:nvSpPr>
        <p:spPr>
          <a:xfrm>
            <a:off x="1302517" y="3051398"/>
            <a:ext cx="1990518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Parameter:</a:t>
            </a:r>
            <a:endParaRPr lang="en-CA" sz="2400" spc="-1" dirty="0">
              <a:latin typeface="Arial"/>
            </a:endParaRPr>
          </a:p>
        </p:txBody>
      </p:sp>
      <p:sp>
        <p:nvSpPr>
          <p:cNvPr id="398" name="CustomShape 5"/>
          <p:cNvSpPr/>
          <p:nvPr/>
        </p:nvSpPr>
        <p:spPr>
          <a:xfrm>
            <a:off x="1187055" y="5462743"/>
            <a:ext cx="240028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Return Value:</a:t>
            </a:r>
            <a:endParaRPr lang="en-CA" sz="2400" spc="-1" dirty="0">
              <a:latin typeface="Arial"/>
            </a:endParaRPr>
          </a:p>
        </p:txBody>
      </p:sp>
      <p:sp>
        <p:nvSpPr>
          <p:cNvPr id="3" name="CustomShape 2">
            <a:extLst>
              <a:ext uri="{FF2B5EF4-FFF2-40B4-BE49-F238E27FC236}">
                <a16:creationId xmlns:a16="http://schemas.microsoft.com/office/drawing/2014/main" id="{658BEC70-F469-7AA7-24E2-A826D41289A2}"/>
              </a:ext>
            </a:extLst>
          </p:cNvPr>
          <p:cNvSpPr/>
          <p:nvPr/>
        </p:nvSpPr>
        <p:spPr>
          <a:xfrm>
            <a:off x="1302516" y="1767897"/>
            <a:ext cx="9898883" cy="11988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Inserts the register-saving or register-restoring to a specified memory location. Store the sentinel value (0xFFFFFFFF) at the end of the register-saving/restoring instructions.</a:t>
            </a:r>
            <a:endParaRPr lang="en-CA" sz="2400" spc="-1" dirty="0">
              <a:latin typeface="Arial"/>
            </a:endParaRPr>
          </a:p>
        </p:txBody>
      </p:sp>
      <p:sp>
        <p:nvSpPr>
          <p:cNvPr id="4" name="CustomShape 4">
            <a:extLst>
              <a:ext uri="{FF2B5EF4-FFF2-40B4-BE49-F238E27FC236}">
                <a16:creationId xmlns:a16="http://schemas.microsoft.com/office/drawing/2014/main" id="{B6C9F584-73BE-8D21-C306-1E3FB802D1A7}"/>
              </a:ext>
            </a:extLst>
          </p:cNvPr>
          <p:cNvSpPr/>
          <p:nvPr/>
        </p:nvSpPr>
        <p:spPr>
          <a:xfrm>
            <a:off x="1302517" y="1343068"/>
            <a:ext cx="1990518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Description:</a:t>
            </a:r>
            <a:endParaRPr lang="en-CA" sz="2400" spc="-1" dirty="0">
              <a:latin typeface="Arial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199D380-9686-8362-B54E-37BDE8D5891B}"/>
              </a:ext>
            </a:extLst>
          </p:cNvPr>
          <p:cNvSpPr/>
          <p:nvPr/>
        </p:nvSpPr>
        <p:spPr>
          <a:xfrm>
            <a:off x="1538612" y="4288002"/>
            <a:ext cx="989888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a1: address of the location to store register-saving/restoring instructions. </a:t>
            </a: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8CD249BF-C6D5-4C79-49A8-30068B8A0AB6}"/>
              </a:ext>
            </a:extLst>
          </p:cNvPr>
          <p:cNvSpPr/>
          <p:nvPr/>
        </p:nvSpPr>
        <p:spPr>
          <a:xfrm>
            <a:off x="1538612" y="4794576"/>
            <a:ext cx="989888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a2: bit map indicating which registers to save to the stack.</a:t>
            </a:r>
          </a:p>
        </p:txBody>
      </p:sp>
    </p:spTree>
    <p:extLst>
      <p:ext uri="{BB962C8B-B14F-4D97-AF65-F5344CB8AC3E}">
        <p14:creationId xmlns:p14="http://schemas.microsoft.com/office/powerpoint/2010/main" val="137559572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2450645" y="138459"/>
            <a:ext cx="6972299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 err="1">
                <a:solidFill>
                  <a:srgbClr val="000000"/>
                </a:solidFill>
                <a:latin typeface="Monaco"/>
              </a:rPr>
              <a:t>storeStackInstructions</a:t>
            </a:r>
            <a:r>
              <a:rPr lang="en-US" sz="4400" spc="-1" dirty="0">
                <a:solidFill>
                  <a:srgbClr val="000000"/>
                </a:solidFill>
                <a:latin typeface="Monaco"/>
              </a:rPr>
              <a:t> Register-Saving Example: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13B8D0-2F6B-0240-FDC5-5EF64492C8F6}"/>
              </a:ext>
            </a:extLst>
          </p:cNvPr>
          <p:cNvSpPr txBox="1"/>
          <p:nvPr/>
        </p:nvSpPr>
        <p:spPr>
          <a:xfrm>
            <a:off x="234043" y="1843950"/>
            <a:ext cx="385010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Factorial:</a:t>
            </a:r>
          </a:p>
          <a:p>
            <a:r>
              <a:rPr lang="en-CA" sz="2000" dirty="0"/>
              <a:t>	li s0, 1</a:t>
            </a:r>
          </a:p>
          <a:p>
            <a:r>
              <a:rPr lang="en-CA" sz="2000" dirty="0"/>
              <a:t>Loop: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mul</a:t>
            </a:r>
            <a:r>
              <a:rPr lang="en-CA" sz="2000" dirty="0"/>
              <a:t> s0, a0, s0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addi</a:t>
            </a:r>
            <a:r>
              <a:rPr lang="en-CA" sz="2000" dirty="0"/>
              <a:t> a0, a0, -1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beqz</a:t>
            </a:r>
            <a:r>
              <a:rPr lang="en-CA" sz="2000" dirty="0"/>
              <a:t> a0, End</a:t>
            </a:r>
          </a:p>
          <a:p>
            <a:r>
              <a:rPr lang="en-CA" sz="2000" dirty="0"/>
              <a:t>	j Loop</a:t>
            </a:r>
          </a:p>
          <a:p>
            <a:r>
              <a:rPr lang="en-CA" sz="2000" dirty="0"/>
              <a:t>End:</a:t>
            </a:r>
          </a:p>
          <a:p>
            <a:r>
              <a:rPr lang="en-CA" sz="2000" dirty="0"/>
              <a:t>	mv a0, s0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jalr</a:t>
            </a:r>
            <a:r>
              <a:rPr lang="en-CA" sz="2000" dirty="0"/>
              <a:t> x0, </a:t>
            </a:r>
            <a:r>
              <a:rPr lang="en-CA" sz="2000" dirty="0" err="1"/>
              <a:t>ra</a:t>
            </a:r>
            <a:r>
              <a:rPr lang="en-CA" sz="2000" dirty="0"/>
              <a:t>, 0</a:t>
            </a:r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90BE13-8DD4-5101-D8CD-DC345C3BEFBA}"/>
              </a:ext>
            </a:extLst>
          </p:cNvPr>
          <p:cNvSpPr txBox="1"/>
          <p:nvPr/>
        </p:nvSpPr>
        <p:spPr>
          <a:xfrm>
            <a:off x="554792" y="1402237"/>
            <a:ext cx="6506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continue using the factorial function</a:t>
            </a:r>
            <a:endParaRPr lang="en-CA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8C4F0B-B48F-3EE7-F317-E32C83A58D76}"/>
              </a:ext>
            </a:extLst>
          </p:cNvPr>
          <p:cNvSpPr txBox="1"/>
          <p:nvPr/>
        </p:nvSpPr>
        <p:spPr>
          <a:xfrm>
            <a:off x="2687675" y="2229067"/>
            <a:ext cx="65064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a0: 0 (we’re storing the </a:t>
            </a:r>
            <a:r>
              <a:rPr lang="en-US" b="1" dirty="0"/>
              <a:t>register-saving instructions</a:t>
            </a:r>
            <a:r>
              <a:rPr lang="en-CA" dirty="0"/>
              <a:t>)</a:t>
            </a:r>
          </a:p>
          <a:p>
            <a:r>
              <a:rPr lang="en-CA" dirty="0"/>
              <a:t>a1: where we want to store instructions</a:t>
            </a:r>
          </a:p>
          <a:p>
            <a:r>
              <a:rPr lang="en-CA" dirty="0"/>
              <a:t>a2: 0x0000 0100 </a:t>
            </a:r>
          </a:p>
          <a:p>
            <a:endParaRPr lang="en-CA" dirty="0"/>
          </a:p>
          <a:p>
            <a:r>
              <a:rPr lang="en-CA" dirty="0"/>
              <a:t>From </a:t>
            </a:r>
            <a:r>
              <a:rPr lang="en-CA" dirty="0" err="1"/>
              <a:t>findWrites</a:t>
            </a:r>
            <a:r>
              <a:rPr lang="en-CA" dirty="0"/>
              <a:t>, we know that factorial stores to </a:t>
            </a:r>
            <a:r>
              <a:rPr lang="en-US" dirty="0"/>
              <a:t>0x0000 0</a:t>
            </a:r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/>
              <a:t>01 and our default register conventions are 0x0FFC 0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04.</a:t>
            </a:r>
          </a:p>
          <a:p>
            <a:r>
              <a:rPr lang="en-US" dirty="0"/>
              <a:t>ANDing these together we get 0x0000 0100</a:t>
            </a:r>
          </a:p>
          <a:p>
            <a:endParaRPr lang="en-US" dirty="0"/>
          </a:p>
          <a:p>
            <a:r>
              <a:rPr lang="en-US" dirty="0"/>
              <a:t>So, the only register that writes and we need to save is x8 (s0).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CC81500-8AA1-4E42-6568-800609E812E1}"/>
              </a:ext>
            </a:extLst>
          </p:cNvPr>
          <p:cNvSpPr txBox="1"/>
          <p:nvPr/>
        </p:nvSpPr>
        <p:spPr>
          <a:xfrm>
            <a:off x="8885464" y="2063589"/>
            <a:ext cx="3306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registerSavingInstructions</a:t>
            </a:r>
            <a:r>
              <a:rPr lang="en-US" dirty="0"/>
              <a:t>:</a:t>
            </a:r>
          </a:p>
          <a:p>
            <a:r>
              <a:rPr lang="en-US" dirty="0"/>
              <a:t>	</a:t>
            </a:r>
            <a:r>
              <a:rPr lang="en-US" dirty="0" err="1"/>
              <a:t>addi</a:t>
            </a:r>
            <a:r>
              <a:rPr lang="en-US" dirty="0"/>
              <a:t> </a:t>
            </a:r>
            <a:r>
              <a:rPr lang="en-US" dirty="0" err="1"/>
              <a:t>sp</a:t>
            </a:r>
            <a:r>
              <a:rPr lang="en-US" dirty="0"/>
              <a:t>, </a:t>
            </a:r>
            <a:r>
              <a:rPr lang="en-US" dirty="0" err="1"/>
              <a:t>sp</a:t>
            </a:r>
            <a:r>
              <a:rPr lang="en-US" dirty="0"/>
              <a:t>, -4</a:t>
            </a:r>
          </a:p>
          <a:p>
            <a:r>
              <a:rPr lang="en-US" dirty="0"/>
              <a:t>	</a:t>
            </a:r>
            <a:r>
              <a:rPr lang="en-US" dirty="0" err="1"/>
              <a:t>sw</a:t>
            </a:r>
            <a:r>
              <a:rPr lang="en-US" dirty="0"/>
              <a:t> s0, 0(</a:t>
            </a:r>
            <a:r>
              <a:rPr lang="en-US" dirty="0" err="1"/>
              <a:t>sp</a:t>
            </a:r>
            <a:r>
              <a:rPr lang="en-US" dirty="0"/>
              <a:t>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C3C39E9-7490-68B1-EFAA-1D8D0E7926A6}"/>
              </a:ext>
            </a:extLst>
          </p:cNvPr>
          <p:cNvSpPr txBox="1"/>
          <p:nvPr/>
        </p:nvSpPr>
        <p:spPr>
          <a:xfrm>
            <a:off x="2730280" y="5183325"/>
            <a:ext cx="3306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[0xFFC10113,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C4033AE-4A42-60DC-1607-E01460468DDA}"/>
              </a:ext>
            </a:extLst>
          </p:cNvPr>
          <p:cNvSpPr txBox="1"/>
          <p:nvPr/>
        </p:nvSpPr>
        <p:spPr>
          <a:xfrm>
            <a:off x="4024965" y="5181692"/>
            <a:ext cx="3306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0x00812023 </a:t>
            </a:r>
          </a:p>
        </p:txBody>
      </p:sp>
      <p:sp>
        <p:nvSpPr>
          <p:cNvPr id="42" name="Arrow: U-Turn 41">
            <a:extLst>
              <a:ext uri="{FF2B5EF4-FFF2-40B4-BE49-F238E27FC236}">
                <a16:creationId xmlns:a16="http://schemas.microsoft.com/office/drawing/2014/main" id="{8F7561D8-C98F-FBEA-27A3-29FBA493156F}"/>
              </a:ext>
            </a:extLst>
          </p:cNvPr>
          <p:cNvSpPr/>
          <p:nvPr/>
        </p:nvSpPr>
        <p:spPr>
          <a:xfrm rot="5400000" flipV="1">
            <a:off x="1176370" y="3952164"/>
            <a:ext cx="2745862" cy="175539"/>
          </a:xfrm>
          <a:prstGeom prst="utur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B4B32F4-3144-E7AA-2777-E1A5CCC8F8EC}"/>
              </a:ext>
            </a:extLst>
          </p:cNvPr>
          <p:cNvSpPr txBox="1"/>
          <p:nvPr/>
        </p:nvSpPr>
        <p:spPr>
          <a:xfrm>
            <a:off x="5172193" y="5183325"/>
            <a:ext cx="3306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, </a:t>
            </a:r>
            <a:r>
              <a:rPr lang="en-US" b="1" dirty="0"/>
              <a:t>0xFFFFFFFF]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43C50CC-73C8-A28A-BFED-5A3368574A03}"/>
              </a:ext>
            </a:extLst>
          </p:cNvPr>
          <p:cNvSpPr txBox="1"/>
          <p:nvPr/>
        </p:nvSpPr>
        <p:spPr>
          <a:xfrm>
            <a:off x="5183867" y="5836334"/>
            <a:ext cx="6506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Remember to store the sentinel value (0xFFFFFFFF) at the end of the instructions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ED0BA4-AE46-9652-8FBB-725855C53F22}"/>
              </a:ext>
            </a:extLst>
          </p:cNvPr>
          <p:cNvSpPr txBox="1"/>
          <p:nvPr/>
        </p:nvSpPr>
        <p:spPr>
          <a:xfrm>
            <a:off x="2302273" y="1928537"/>
            <a:ext cx="3306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Inputs to </a:t>
            </a:r>
            <a:r>
              <a:rPr lang="en-US" dirty="0" err="1"/>
              <a:t>storeStackInstructions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4862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2" grpId="0" animBg="1"/>
      <p:bldP spid="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2461530" y="138459"/>
            <a:ext cx="7093405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 err="1">
                <a:solidFill>
                  <a:srgbClr val="000000"/>
                </a:solidFill>
                <a:latin typeface="Monaco"/>
              </a:rPr>
              <a:t>storeStackInstructions</a:t>
            </a:r>
            <a:r>
              <a:rPr lang="en-US" sz="4400" spc="-1" dirty="0">
                <a:solidFill>
                  <a:srgbClr val="000000"/>
                </a:solidFill>
                <a:latin typeface="Monaco"/>
              </a:rPr>
              <a:t> Register-Restoring Example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13B8D0-2F6B-0240-FDC5-5EF64492C8F6}"/>
              </a:ext>
            </a:extLst>
          </p:cNvPr>
          <p:cNvSpPr txBox="1"/>
          <p:nvPr/>
        </p:nvSpPr>
        <p:spPr>
          <a:xfrm>
            <a:off x="234043" y="1843950"/>
            <a:ext cx="385010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Factorial:</a:t>
            </a:r>
          </a:p>
          <a:p>
            <a:r>
              <a:rPr lang="en-CA" sz="2000" dirty="0"/>
              <a:t>	li s0, 1</a:t>
            </a:r>
          </a:p>
          <a:p>
            <a:r>
              <a:rPr lang="en-CA" sz="2000" dirty="0"/>
              <a:t>Loop: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mul</a:t>
            </a:r>
            <a:r>
              <a:rPr lang="en-CA" sz="2000" dirty="0"/>
              <a:t> s0, a0, s0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addi</a:t>
            </a:r>
            <a:r>
              <a:rPr lang="en-CA" sz="2000" dirty="0"/>
              <a:t> a0, a0, -1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beqz</a:t>
            </a:r>
            <a:r>
              <a:rPr lang="en-CA" sz="2000" dirty="0"/>
              <a:t> a0, End</a:t>
            </a:r>
          </a:p>
          <a:p>
            <a:r>
              <a:rPr lang="en-CA" sz="2000" dirty="0"/>
              <a:t>	j Loop</a:t>
            </a:r>
          </a:p>
          <a:p>
            <a:r>
              <a:rPr lang="en-CA" sz="2000" dirty="0"/>
              <a:t>End:</a:t>
            </a:r>
          </a:p>
          <a:p>
            <a:r>
              <a:rPr lang="en-CA" sz="2000" dirty="0"/>
              <a:t>	mv a0, s0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jalr</a:t>
            </a:r>
            <a:r>
              <a:rPr lang="en-CA" sz="2000" dirty="0"/>
              <a:t> x0, </a:t>
            </a:r>
            <a:r>
              <a:rPr lang="en-CA" sz="2000" dirty="0" err="1"/>
              <a:t>ra</a:t>
            </a:r>
            <a:r>
              <a:rPr lang="en-CA" sz="2000" dirty="0"/>
              <a:t>, 0</a:t>
            </a:r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90BE13-8DD4-5101-D8CD-DC345C3BEFBA}"/>
              </a:ext>
            </a:extLst>
          </p:cNvPr>
          <p:cNvSpPr txBox="1"/>
          <p:nvPr/>
        </p:nvSpPr>
        <p:spPr>
          <a:xfrm>
            <a:off x="554792" y="1402237"/>
            <a:ext cx="6506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Let’s continue using the factorial function</a:t>
            </a:r>
            <a:endParaRPr lang="en-CA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8C4F0B-B48F-3EE7-F317-E32C83A58D76}"/>
              </a:ext>
            </a:extLst>
          </p:cNvPr>
          <p:cNvSpPr txBox="1"/>
          <p:nvPr/>
        </p:nvSpPr>
        <p:spPr>
          <a:xfrm>
            <a:off x="2637064" y="2465512"/>
            <a:ext cx="6506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a0: </a:t>
            </a:r>
            <a:r>
              <a:rPr lang="en-US" b="1" dirty="0"/>
              <a:t>1</a:t>
            </a:r>
            <a:r>
              <a:rPr lang="en-US" dirty="0"/>
              <a:t> (we’re storing the </a:t>
            </a:r>
            <a:r>
              <a:rPr lang="en-US" b="1" dirty="0"/>
              <a:t>register-restoring instructions</a:t>
            </a:r>
            <a:r>
              <a:rPr lang="en-CA" dirty="0"/>
              <a:t>)</a:t>
            </a:r>
          </a:p>
          <a:p>
            <a:r>
              <a:rPr lang="en-CA" dirty="0"/>
              <a:t>a1: where we want to store instructions</a:t>
            </a:r>
          </a:p>
          <a:p>
            <a:r>
              <a:rPr lang="en-CA" dirty="0"/>
              <a:t>a2: 0x0000 0100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CC81500-8AA1-4E42-6568-800609E812E1}"/>
              </a:ext>
            </a:extLst>
          </p:cNvPr>
          <p:cNvSpPr txBox="1"/>
          <p:nvPr/>
        </p:nvSpPr>
        <p:spPr>
          <a:xfrm>
            <a:off x="8885464" y="2063589"/>
            <a:ext cx="3306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registerRestoringInstructions</a:t>
            </a:r>
            <a:r>
              <a:rPr lang="en-US" dirty="0"/>
              <a:t>:</a:t>
            </a:r>
          </a:p>
          <a:p>
            <a:r>
              <a:rPr lang="en-US" dirty="0"/>
              <a:t>	</a:t>
            </a:r>
            <a:r>
              <a:rPr lang="en-US" dirty="0" err="1"/>
              <a:t>lw</a:t>
            </a:r>
            <a:r>
              <a:rPr lang="en-US" dirty="0"/>
              <a:t> s0, 0(</a:t>
            </a:r>
            <a:r>
              <a:rPr lang="en-US" dirty="0" err="1"/>
              <a:t>sp</a:t>
            </a:r>
            <a:r>
              <a:rPr lang="en-US" dirty="0"/>
              <a:t>)</a:t>
            </a:r>
          </a:p>
          <a:p>
            <a:r>
              <a:rPr lang="en-US" dirty="0"/>
              <a:t>	</a:t>
            </a:r>
            <a:r>
              <a:rPr lang="en-US" dirty="0" err="1"/>
              <a:t>addi</a:t>
            </a:r>
            <a:r>
              <a:rPr lang="en-US" dirty="0"/>
              <a:t> </a:t>
            </a:r>
            <a:r>
              <a:rPr lang="en-US" dirty="0" err="1"/>
              <a:t>sp</a:t>
            </a:r>
            <a:r>
              <a:rPr lang="en-US" dirty="0"/>
              <a:t>, </a:t>
            </a:r>
            <a:r>
              <a:rPr lang="en-US" dirty="0" err="1"/>
              <a:t>sp</a:t>
            </a:r>
            <a:r>
              <a:rPr lang="en-US" dirty="0"/>
              <a:t>, 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C3C39E9-7490-68B1-EFAA-1D8D0E7926A6}"/>
              </a:ext>
            </a:extLst>
          </p:cNvPr>
          <p:cNvSpPr txBox="1"/>
          <p:nvPr/>
        </p:nvSpPr>
        <p:spPr>
          <a:xfrm>
            <a:off x="2789463" y="5183325"/>
            <a:ext cx="3306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[0x00012403,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C4033AE-4A42-60DC-1607-E01460468DDA}"/>
              </a:ext>
            </a:extLst>
          </p:cNvPr>
          <p:cNvSpPr txBox="1"/>
          <p:nvPr/>
        </p:nvSpPr>
        <p:spPr>
          <a:xfrm>
            <a:off x="4084148" y="5181692"/>
            <a:ext cx="3306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0x00410113 </a:t>
            </a:r>
          </a:p>
        </p:txBody>
      </p:sp>
      <p:sp>
        <p:nvSpPr>
          <p:cNvPr id="4" name="Arrow: U-Turn 3">
            <a:extLst>
              <a:ext uri="{FF2B5EF4-FFF2-40B4-BE49-F238E27FC236}">
                <a16:creationId xmlns:a16="http://schemas.microsoft.com/office/drawing/2014/main" id="{40EB632E-F09C-7B9A-D0BF-D16318E9EF63}"/>
              </a:ext>
            </a:extLst>
          </p:cNvPr>
          <p:cNvSpPr/>
          <p:nvPr/>
        </p:nvSpPr>
        <p:spPr>
          <a:xfrm rot="5400000" flipV="1">
            <a:off x="1289271" y="4065068"/>
            <a:ext cx="2520056" cy="175537"/>
          </a:xfrm>
          <a:prstGeom prst="utur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3B1DCD-63BC-E217-CCF7-F06D25898AF7}"/>
              </a:ext>
            </a:extLst>
          </p:cNvPr>
          <p:cNvSpPr txBox="1"/>
          <p:nvPr/>
        </p:nvSpPr>
        <p:spPr>
          <a:xfrm>
            <a:off x="5230132" y="5180059"/>
            <a:ext cx="3306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, </a:t>
            </a:r>
            <a:r>
              <a:rPr lang="en-US" b="1" dirty="0"/>
              <a:t>0xFFFFFFFF]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85EC0F-6984-0EC2-0E5A-0F229D9E0F5D}"/>
              </a:ext>
            </a:extLst>
          </p:cNvPr>
          <p:cNvSpPr txBox="1"/>
          <p:nvPr/>
        </p:nvSpPr>
        <p:spPr>
          <a:xfrm>
            <a:off x="5183867" y="5836334"/>
            <a:ext cx="6506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Remember to store the sentinel value (0xFFFFFFFF) at the end of the instructions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AE6383-1B26-D763-F12A-826E96F40190}"/>
              </a:ext>
            </a:extLst>
          </p:cNvPr>
          <p:cNvSpPr txBox="1"/>
          <p:nvPr/>
        </p:nvSpPr>
        <p:spPr>
          <a:xfrm>
            <a:off x="2302273" y="2124660"/>
            <a:ext cx="3306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Inputs to </a:t>
            </a:r>
            <a:r>
              <a:rPr lang="en-US" dirty="0" err="1"/>
              <a:t>storeStackInstructions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5787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1981200" y="182273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>
                <a:solidFill>
                  <a:srgbClr val="000000"/>
                </a:solidFill>
                <a:latin typeface="Monaco"/>
              </a:rPr>
              <a:t>Is that all?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E331A374-65DB-64A6-5755-9DF248D7708C}"/>
              </a:ext>
            </a:extLst>
          </p:cNvPr>
          <p:cNvSpPr/>
          <p:nvPr/>
        </p:nvSpPr>
        <p:spPr>
          <a:xfrm>
            <a:off x="1146378" y="1259897"/>
            <a:ext cx="9898883" cy="7064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spc="-1" dirty="0">
                <a:solidFill>
                  <a:srgbClr val="000000"/>
                </a:solidFill>
                <a:latin typeface="Monaco"/>
              </a:rPr>
              <a:t>Using the functions </a:t>
            </a:r>
            <a:r>
              <a:rPr lang="en-CA" sz="2000" spc="-1" dirty="0" err="1">
                <a:solidFill>
                  <a:srgbClr val="000000"/>
                </a:solidFill>
                <a:latin typeface="Monaco"/>
              </a:rPr>
              <a:t>findWrites</a:t>
            </a:r>
            <a:r>
              <a:rPr lang="en-CA" sz="2000" spc="-1" dirty="0">
                <a:solidFill>
                  <a:srgbClr val="000000"/>
                </a:solidFill>
                <a:latin typeface="Monaco"/>
              </a:rPr>
              <a:t> and </a:t>
            </a:r>
            <a:r>
              <a:rPr lang="en-CA" sz="2000" spc="-1" dirty="0" err="1">
                <a:solidFill>
                  <a:srgbClr val="000000"/>
                </a:solidFill>
                <a:latin typeface="Monaco"/>
              </a:rPr>
              <a:t>storeStackInstructions</a:t>
            </a:r>
            <a:r>
              <a:rPr lang="en-CA" sz="2000" spc="-1" dirty="0">
                <a:solidFill>
                  <a:srgbClr val="000000"/>
                </a:solidFill>
                <a:latin typeface="Monaco"/>
              </a:rPr>
              <a:t>, a naïve solution to the problem of missing register saving/restoring instructions could be implemented.</a:t>
            </a:r>
            <a:endParaRPr lang="en-CA" sz="2000" spc="-1" dirty="0">
              <a:latin typeface="Arial"/>
            </a:endParaRPr>
          </a:p>
        </p:txBody>
      </p:sp>
      <p:sp>
        <p:nvSpPr>
          <p:cNvPr id="7" name="CustomShape 2">
            <a:extLst>
              <a:ext uri="{FF2B5EF4-FFF2-40B4-BE49-F238E27FC236}">
                <a16:creationId xmlns:a16="http://schemas.microsoft.com/office/drawing/2014/main" id="{C9D85E94-A130-36E4-1CCC-F4FC39FE012D}"/>
              </a:ext>
            </a:extLst>
          </p:cNvPr>
          <p:cNvSpPr/>
          <p:nvPr/>
        </p:nvSpPr>
        <p:spPr>
          <a:xfrm>
            <a:off x="1146378" y="2978937"/>
            <a:ext cx="9898883" cy="16297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spc="-1" dirty="0">
                <a:solidFill>
                  <a:srgbClr val="000000"/>
                </a:solidFill>
                <a:latin typeface="Monaco"/>
              </a:rPr>
              <a:t>However, a solution to this lab will go further and consider the consequences of inserting instructions into already assembled code.</a:t>
            </a:r>
          </a:p>
          <a:p>
            <a:pPr>
              <a:lnSpc>
                <a:spcPct val="100000"/>
              </a:lnSpc>
            </a:pPr>
            <a:endParaRPr lang="en-CA" sz="2000" spc="-1" dirty="0">
              <a:solidFill>
                <a:srgbClr val="000000"/>
              </a:solidFill>
              <a:latin typeface="Monaco"/>
            </a:endParaRPr>
          </a:p>
          <a:p>
            <a:pPr>
              <a:lnSpc>
                <a:spcPct val="100000"/>
              </a:lnSpc>
            </a:pPr>
            <a:r>
              <a:rPr lang="en-CA" sz="2000" spc="-1" dirty="0">
                <a:solidFill>
                  <a:srgbClr val="000000"/>
                </a:solidFill>
                <a:latin typeface="Monaco"/>
              </a:rPr>
              <a:t>In this lab, we’ll focus on how inserted instructions affect jumps and accesses to the data section. </a:t>
            </a:r>
            <a:endParaRPr lang="en-CA" sz="2000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733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9755" y="1055537"/>
            <a:ext cx="2532490" cy="781216"/>
          </a:xfrm>
        </p:spPr>
        <p:txBody>
          <a:bodyPr/>
          <a:lstStyle/>
          <a:p>
            <a:r>
              <a:rPr lang="en-US" dirty="0"/>
              <a:t>CMPUT 229</a:t>
            </a:r>
          </a:p>
        </p:txBody>
      </p:sp>
    </p:spTree>
    <p:extLst>
      <p:ext uri="{BB962C8B-B14F-4D97-AF65-F5344CB8AC3E}">
        <p14:creationId xmlns:p14="http://schemas.microsoft.com/office/powerpoint/2010/main" val="3705477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w: U-Turn 6">
            <a:extLst>
              <a:ext uri="{FF2B5EF4-FFF2-40B4-BE49-F238E27FC236}">
                <a16:creationId xmlns:a16="http://schemas.microsoft.com/office/drawing/2014/main" id="{BD3C9B7D-BAAE-0775-4A90-B41A70BF91E9}"/>
              </a:ext>
            </a:extLst>
          </p:cNvPr>
          <p:cNvSpPr/>
          <p:nvPr/>
        </p:nvSpPr>
        <p:spPr>
          <a:xfrm rot="16200000" flipV="1">
            <a:off x="3863472" y="2575425"/>
            <a:ext cx="1035050" cy="1294399"/>
          </a:xfrm>
          <a:prstGeom prst="uturnArrow">
            <a:avLst>
              <a:gd name="adj1" fmla="val 11353"/>
              <a:gd name="adj2" fmla="val 14710"/>
              <a:gd name="adj3" fmla="val 20044"/>
              <a:gd name="adj4" fmla="val 32805"/>
              <a:gd name="adj5" fmla="val 10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394" name="TextShape 1"/>
          <p:cNvSpPr txBox="1"/>
          <p:nvPr/>
        </p:nvSpPr>
        <p:spPr>
          <a:xfrm>
            <a:off x="1752600" y="124877"/>
            <a:ext cx="947420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>
                <a:solidFill>
                  <a:srgbClr val="000000"/>
                </a:solidFill>
                <a:latin typeface="Monaco"/>
              </a:rPr>
              <a:t>How Inserted Instructions Affect Jumps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E331A374-65DB-64A6-5755-9DF248D7708C}"/>
              </a:ext>
            </a:extLst>
          </p:cNvPr>
          <p:cNvSpPr/>
          <p:nvPr/>
        </p:nvSpPr>
        <p:spPr>
          <a:xfrm>
            <a:off x="583839" y="1152912"/>
            <a:ext cx="9898883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pc="-1" dirty="0">
                <a:solidFill>
                  <a:srgbClr val="000000"/>
                </a:solidFill>
              </a:rPr>
              <a:t>Inserting instructions into the binary of a function could change the behaviour of the function.</a:t>
            </a:r>
          </a:p>
          <a:p>
            <a:pPr>
              <a:lnSpc>
                <a:spcPct val="100000"/>
              </a:lnSpc>
            </a:pPr>
            <a:r>
              <a:rPr lang="en-CA" spc="-1" dirty="0">
                <a:solidFill>
                  <a:srgbClr val="000000"/>
                </a:solidFill>
              </a:rPr>
              <a:t>Let’s see how our factorial example is affected by inserted instructions:</a:t>
            </a:r>
            <a:endParaRPr lang="en-CA" spc="-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62B63B-F914-70E8-ED64-5BE1E3BE0F73}"/>
              </a:ext>
            </a:extLst>
          </p:cNvPr>
          <p:cNvSpPr txBox="1"/>
          <p:nvPr/>
        </p:nvSpPr>
        <p:spPr>
          <a:xfrm>
            <a:off x="964839" y="1852034"/>
            <a:ext cx="39310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	Factorial:</a:t>
            </a:r>
          </a:p>
          <a:p>
            <a:r>
              <a:rPr lang="en-CA" b="1" dirty="0"/>
              <a:t>0x01000</a:t>
            </a:r>
            <a:r>
              <a:rPr lang="en-CA" dirty="0"/>
              <a:t>		li s0, 1</a:t>
            </a:r>
          </a:p>
          <a:p>
            <a:r>
              <a:rPr lang="en-CA" dirty="0"/>
              <a:t>	Loop:</a:t>
            </a:r>
          </a:p>
          <a:p>
            <a:r>
              <a:rPr lang="en-CA" b="1" dirty="0"/>
              <a:t>0x01004	</a:t>
            </a:r>
            <a:r>
              <a:rPr lang="en-CA" dirty="0"/>
              <a:t>	</a:t>
            </a:r>
            <a:r>
              <a:rPr lang="en-CA" dirty="0" err="1"/>
              <a:t>mul</a:t>
            </a:r>
            <a:r>
              <a:rPr lang="en-CA" dirty="0"/>
              <a:t> s0, a0, s0</a:t>
            </a:r>
          </a:p>
          <a:p>
            <a:r>
              <a:rPr lang="en-CA" b="1" dirty="0"/>
              <a:t>0x01008	</a:t>
            </a:r>
            <a:r>
              <a:rPr lang="en-CA" dirty="0"/>
              <a:t>	</a:t>
            </a:r>
            <a:r>
              <a:rPr lang="en-CA" dirty="0" err="1"/>
              <a:t>addi</a:t>
            </a:r>
            <a:r>
              <a:rPr lang="en-CA" dirty="0"/>
              <a:t> a0, a0, -1</a:t>
            </a:r>
          </a:p>
          <a:p>
            <a:r>
              <a:rPr lang="en-CA" b="1" dirty="0"/>
              <a:t>0x0100C</a:t>
            </a:r>
            <a:r>
              <a:rPr lang="en-CA" dirty="0"/>
              <a:t> 	         </a:t>
            </a:r>
            <a:r>
              <a:rPr lang="en-CA" dirty="0" err="1"/>
              <a:t>beqz</a:t>
            </a:r>
            <a:r>
              <a:rPr lang="en-CA" dirty="0"/>
              <a:t> a0, End (</a:t>
            </a:r>
            <a:r>
              <a:rPr lang="en-CA" dirty="0" err="1"/>
              <a:t>beqz</a:t>
            </a:r>
            <a:r>
              <a:rPr lang="en-CA" dirty="0"/>
              <a:t> a0, 4)</a:t>
            </a:r>
          </a:p>
          <a:p>
            <a:r>
              <a:rPr lang="en-CA" b="1" dirty="0">
                <a:highlight>
                  <a:srgbClr val="FFFF00"/>
                </a:highlight>
              </a:rPr>
              <a:t>0x01010 </a:t>
            </a:r>
            <a:r>
              <a:rPr lang="en-CA" dirty="0">
                <a:highlight>
                  <a:srgbClr val="FFFF00"/>
                </a:highlight>
              </a:rPr>
              <a:t>	</a:t>
            </a:r>
            <a:r>
              <a:rPr lang="en-CA" b="1" dirty="0">
                <a:highlight>
                  <a:srgbClr val="FFFF00"/>
                </a:highlight>
              </a:rPr>
              <a:t>         </a:t>
            </a:r>
            <a:r>
              <a:rPr lang="en-CA" dirty="0">
                <a:highlight>
                  <a:srgbClr val="FFFF00"/>
                </a:highlight>
              </a:rPr>
              <a:t>j Loop (jal x0, -12)</a:t>
            </a:r>
          </a:p>
          <a:p>
            <a:r>
              <a:rPr lang="en-CA" dirty="0"/>
              <a:t>	End:</a:t>
            </a:r>
          </a:p>
          <a:p>
            <a:r>
              <a:rPr lang="en-CA" b="1" dirty="0"/>
              <a:t>0x01014	</a:t>
            </a:r>
            <a:r>
              <a:rPr lang="en-CA" dirty="0"/>
              <a:t>	mv a0, s0</a:t>
            </a:r>
          </a:p>
          <a:p>
            <a:r>
              <a:rPr lang="en-CA" b="1" dirty="0"/>
              <a:t>0x01018 </a:t>
            </a:r>
            <a:r>
              <a:rPr lang="en-CA" dirty="0"/>
              <a:t>	         </a:t>
            </a:r>
            <a:r>
              <a:rPr lang="en-CA" dirty="0" err="1"/>
              <a:t>jalr</a:t>
            </a:r>
            <a:r>
              <a:rPr lang="en-CA" dirty="0"/>
              <a:t> x0, </a:t>
            </a:r>
            <a:r>
              <a:rPr lang="en-CA" dirty="0" err="1"/>
              <a:t>ra</a:t>
            </a:r>
            <a:r>
              <a:rPr lang="en-CA" dirty="0"/>
              <a:t>, 0</a:t>
            </a:r>
            <a:endParaRPr lang="en-CA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D99B4D-A76E-2B6F-54EA-847F0C14A0F0}"/>
              </a:ext>
            </a:extLst>
          </p:cNvPr>
          <p:cNvSpPr txBox="1"/>
          <p:nvPr/>
        </p:nvSpPr>
        <p:spPr>
          <a:xfrm>
            <a:off x="5548562" y="1852034"/>
            <a:ext cx="57925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0x01000</a:t>
            </a:r>
            <a:r>
              <a:rPr lang="en-CA" b="1" dirty="0">
                <a:solidFill>
                  <a:srgbClr val="FF0000"/>
                </a:solidFill>
              </a:rPr>
              <a:t> </a:t>
            </a:r>
            <a:r>
              <a:rPr lang="en-CA" dirty="0">
                <a:solidFill>
                  <a:srgbClr val="FF0000"/>
                </a:solidFill>
              </a:rPr>
              <a:t>	</a:t>
            </a:r>
            <a:r>
              <a:rPr lang="en-CA" dirty="0" err="1">
                <a:solidFill>
                  <a:srgbClr val="FF0000"/>
                </a:solidFill>
              </a:rPr>
              <a:t>addi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, 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, -4</a:t>
            </a:r>
          </a:p>
          <a:p>
            <a:r>
              <a:rPr lang="en-CA" b="1" dirty="0"/>
              <a:t>0x01004</a:t>
            </a:r>
            <a:r>
              <a:rPr lang="en-CA" dirty="0">
                <a:solidFill>
                  <a:srgbClr val="FF0000"/>
                </a:solidFill>
              </a:rPr>
              <a:t> 	</a:t>
            </a:r>
            <a:r>
              <a:rPr lang="en-CA" dirty="0" err="1">
                <a:solidFill>
                  <a:srgbClr val="FF0000"/>
                </a:solidFill>
              </a:rPr>
              <a:t>sw</a:t>
            </a:r>
            <a:r>
              <a:rPr lang="en-CA" dirty="0">
                <a:solidFill>
                  <a:srgbClr val="FF0000"/>
                </a:solidFill>
              </a:rPr>
              <a:t> s0, 0(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)</a:t>
            </a:r>
          </a:p>
          <a:p>
            <a:r>
              <a:rPr lang="en-CA" b="1" dirty="0"/>
              <a:t>0x01008</a:t>
            </a:r>
            <a:r>
              <a:rPr lang="en-CA" dirty="0"/>
              <a:t> 	li s0, 1</a:t>
            </a:r>
          </a:p>
          <a:p>
            <a:r>
              <a:rPr lang="en-CA" b="1" dirty="0"/>
              <a:t>0x0100C</a:t>
            </a:r>
            <a:r>
              <a:rPr lang="en-CA" dirty="0"/>
              <a:t> 	</a:t>
            </a:r>
            <a:r>
              <a:rPr lang="en-CA" dirty="0" err="1"/>
              <a:t>mul</a:t>
            </a:r>
            <a:r>
              <a:rPr lang="en-CA" dirty="0"/>
              <a:t> s0, a0, s0</a:t>
            </a:r>
          </a:p>
          <a:p>
            <a:r>
              <a:rPr lang="en-CA" b="1" dirty="0"/>
              <a:t>0x01010</a:t>
            </a:r>
            <a:r>
              <a:rPr lang="en-CA" dirty="0"/>
              <a:t> 	</a:t>
            </a:r>
            <a:r>
              <a:rPr lang="en-CA" dirty="0" err="1"/>
              <a:t>addi</a:t>
            </a:r>
            <a:r>
              <a:rPr lang="en-CA" dirty="0"/>
              <a:t> a0, a0, -1</a:t>
            </a:r>
          </a:p>
          <a:p>
            <a:r>
              <a:rPr lang="en-CA" b="1" dirty="0"/>
              <a:t>0x01014</a:t>
            </a:r>
            <a:r>
              <a:rPr lang="en-CA" dirty="0"/>
              <a:t> 	</a:t>
            </a:r>
            <a:r>
              <a:rPr lang="en-CA" dirty="0" err="1"/>
              <a:t>beqz</a:t>
            </a:r>
            <a:r>
              <a:rPr lang="en-CA" dirty="0"/>
              <a:t> a0, 4</a:t>
            </a:r>
          </a:p>
          <a:p>
            <a:r>
              <a:rPr lang="en-CA" b="1" dirty="0">
                <a:highlight>
                  <a:srgbClr val="FFFF00"/>
                </a:highlight>
              </a:rPr>
              <a:t>0x01018</a:t>
            </a:r>
            <a:r>
              <a:rPr lang="en-CA" dirty="0">
                <a:highlight>
                  <a:srgbClr val="FFFF00"/>
                </a:highlight>
              </a:rPr>
              <a:t> 	jal x0, -12</a:t>
            </a:r>
          </a:p>
          <a:p>
            <a:r>
              <a:rPr lang="en-CA" b="1" dirty="0"/>
              <a:t>0x0101C</a:t>
            </a:r>
            <a:r>
              <a:rPr lang="en-CA" dirty="0"/>
              <a:t> 	mv a0, s0</a:t>
            </a:r>
          </a:p>
          <a:p>
            <a:r>
              <a:rPr lang="en-CA" b="1" dirty="0"/>
              <a:t>0x01020</a:t>
            </a:r>
            <a:r>
              <a:rPr lang="en-CA" dirty="0">
                <a:solidFill>
                  <a:srgbClr val="FF0000"/>
                </a:solidFill>
              </a:rPr>
              <a:t> 	</a:t>
            </a:r>
            <a:r>
              <a:rPr lang="en-CA" dirty="0" err="1">
                <a:solidFill>
                  <a:srgbClr val="FF0000"/>
                </a:solidFill>
              </a:rPr>
              <a:t>lw</a:t>
            </a:r>
            <a:r>
              <a:rPr lang="en-CA" dirty="0">
                <a:solidFill>
                  <a:srgbClr val="FF0000"/>
                </a:solidFill>
              </a:rPr>
              <a:t> s0, 0(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)</a:t>
            </a:r>
          </a:p>
          <a:p>
            <a:r>
              <a:rPr lang="en-CA" b="1" dirty="0"/>
              <a:t>0x01024</a:t>
            </a:r>
            <a:r>
              <a:rPr lang="en-CA" dirty="0">
                <a:solidFill>
                  <a:srgbClr val="FF0000"/>
                </a:solidFill>
              </a:rPr>
              <a:t> 	</a:t>
            </a:r>
            <a:r>
              <a:rPr lang="en-CA" dirty="0" err="1">
                <a:solidFill>
                  <a:srgbClr val="FF0000"/>
                </a:solidFill>
              </a:rPr>
              <a:t>addi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, 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, 4</a:t>
            </a:r>
          </a:p>
          <a:p>
            <a:r>
              <a:rPr lang="en-CA" b="1" dirty="0"/>
              <a:t>0x01028</a:t>
            </a:r>
            <a:r>
              <a:rPr lang="en-CA" dirty="0"/>
              <a:t> 	</a:t>
            </a:r>
            <a:r>
              <a:rPr lang="en-CA" dirty="0" err="1"/>
              <a:t>jalr</a:t>
            </a:r>
            <a:r>
              <a:rPr lang="en-CA" dirty="0"/>
              <a:t> x0, </a:t>
            </a:r>
            <a:r>
              <a:rPr lang="en-CA" dirty="0" err="1"/>
              <a:t>ra</a:t>
            </a:r>
            <a:r>
              <a:rPr lang="en-CA" dirty="0"/>
              <a:t>, 0</a:t>
            </a:r>
            <a:endParaRPr lang="en-CA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5997B7-1625-18D3-392B-6819074ED467}"/>
              </a:ext>
            </a:extLst>
          </p:cNvPr>
          <p:cNvSpPr txBox="1"/>
          <p:nvPr/>
        </p:nvSpPr>
        <p:spPr>
          <a:xfrm>
            <a:off x="583839" y="5067657"/>
            <a:ext cx="111890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Notice how the address of the instructions in memory has changed. Our j Loop (pseudo instruction for jal x0, -12) has changed from </a:t>
            </a:r>
            <a:r>
              <a:rPr lang="en-CA" b="1" dirty="0"/>
              <a:t>0x01010</a:t>
            </a:r>
            <a:r>
              <a:rPr lang="en-CA" dirty="0"/>
              <a:t> to </a:t>
            </a:r>
            <a:r>
              <a:rPr lang="en-CA" b="1" dirty="0"/>
              <a:t>0x01018</a:t>
            </a:r>
            <a:r>
              <a:rPr lang="en-CA" dirty="0"/>
              <a:t>. </a:t>
            </a:r>
          </a:p>
          <a:p>
            <a:endParaRPr lang="en-CA" dirty="0"/>
          </a:p>
          <a:p>
            <a:r>
              <a:rPr lang="en-CA" dirty="0"/>
              <a:t>Luckily, jal instructions in RISC-V are relative to the current program counter. So, since the Loop instruction we want to execute is still located 12 bytes behind the j Loop instruction, the function is still correct.</a:t>
            </a:r>
          </a:p>
        </p:txBody>
      </p:sp>
      <p:sp>
        <p:nvSpPr>
          <p:cNvPr id="5" name="Arrow: U-Turn 4">
            <a:extLst>
              <a:ext uri="{FF2B5EF4-FFF2-40B4-BE49-F238E27FC236}">
                <a16:creationId xmlns:a16="http://schemas.microsoft.com/office/drawing/2014/main" id="{323FAD77-76B7-21B1-9970-D2874F0C7AB8}"/>
              </a:ext>
            </a:extLst>
          </p:cNvPr>
          <p:cNvSpPr/>
          <p:nvPr/>
        </p:nvSpPr>
        <p:spPr>
          <a:xfrm rot="16200000" flipV="1">
            <a:off x="7489491" y="2784809"/>
            <a:ext cx="1073150" cy="837532"/>
          </a:xfrm>
          <a:prstGeom prst="uturnArrow">
            <a:avLst>
              <a:gd name="adj1" fmla="val 11353"/>
              <a:gd name="adj2" fmla="val 20139"/>
              <a:gd name="adj3" fmla="val 19949"/>
              <a:gd name="adj4" fmla="val 36805"/>
              <a:gd name="adj5" fmla="val 5934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81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3" grpId="0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292100" y="124877"/>
            <a:ext cx="1148080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>
                <a:solidFill>
                  <a:srgbClr val="000000"/>
                </a:solidFill>
                <a:latin typeface="Monaco"/>
              </a:rPr>
              <a:t>How Inserted Instructions Affect Jumps cont.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Arrow: U-Turn 3">
            <a:extLst>
              <a:ext uri="{FF2B5EF4-FFF2-40B4-BE49-F238E27FC236}">
                <a16:creationId xmlns:a16="http://schemas.microsoft.com/office/drawing/2014/main" id="{7DA58CE6-37C9-C2B5-6714-FF06D42B42AA}"/>
              </a:ext>
            </a:extLst>
          </p:cNvPr>
          <p:cNvSpPr/>
          <p:nvPr/>
        </p:nvSpPr>
        <p:spPr>
          <a:xfrm rot="16200000" flipH="1" flipV="1">
            <a:off x="3336961" y="4249704"/>
            <a:ext cx="785815" cy="1678062"/>
          </a:xfrm>
          <a:prstGeom prst="uturnArrow">
            <a:avLst>
              <a:gd name="adj1" fmla="val 11353"/>
              <a:gd name="adj2" fmla="val 11797"/>
              <a:gd name="adj3" fmla="val 19949"/>
              <a:gd name="adj4" fmla="val 36805"/>
              <a:gd name="adj5" fmla="val 10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E331A374-65DB-64A6-5755-9DF248D7708C}"/>
              </a:ext>
            </a:extLst>
          </p:cNvPr>
          <p:cNvSpPr/>
          <p:nvPr/>
        </p:nvSpPr>
        <p:spPr>
          <a:xfrm>
            <a:off x="583839" y="1152912"/>
            <a:ext cx="9898883" cy="11988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pc="-1" dirty="0"/>
              <a:t>In the last slide, we found that jumps within the function body still operate the same even with our inserted instructions.</a:t>
            </a:r>
          </a:p>
          <a:p>
            <a:pPr>
              <a:lnSpc>
                <a:spcPct val="100000"/>
              </a:lnSpc>
            </a:pPr>
            <a:endParaRPr lang="en-CA" spc="-1" dirty="0"/>
          </a:p>
          <a:p>
            <a:pPr>
              <a:lnSpc>
                <a:spcPct val="100000"/>
              </a:lnSpc>
            </a:pPr>
            <a:r>
              <a:rPr lang="en-CA" spc="-1" dirty="0"/>
              <a:t>Let’s consider a variation of Factorial that calls another function to print the answer.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62B63B-F914-70E8-ED64-5BE1E3BE0F73}"/>
              </a:ext>
            </a:extLst>
          </p:cNvPr>
          <p:cNvSpPr txBox="1"/>
          <p:nvPr/>
        </p:nvSpPr>
        <p:spPr>
          <a:xfrm>
            <a:off x="892920" y="2660415"/>
            <a:ext cx="331849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/>
              <a:t>	</a:t>
            </a:r>
            <a:r>
              <a:rPr lang="en-CA" sz="1400" dirty="0" err="1"/>
              <a:t>Factorial_Print</a:t>
            </a:r>
            <a:r>
              <a:rPr lang="en-CA" sz="1400" dirty="0"/>
              <a:t>:</a:t>
            </a:r>
          </a:p>
          <a:p>
            <a:r>
              <a:rPr lang="en-CA" sz="1400" b="1" dirty="0"/>
              <a:t>0x01000</a:t>
            </a:r>
            <a:r>
              <a:rPr lang="en-CA" sz="1400" dirty="0"/>
              <a:t>		li s0, 1</a:t>
            </a:r>
          </a:p>
          <a:p>
            <a:r>
              <a:rPr lang="en-CA" sz="1400" dirty="0"/>
              <a:t>	Loop:</a:t>
            </a:r>
          </a:p>
          <a:p>
            <a:r>
              <a:rPr lang="en-CA" sz="1400" b="1" dirty="0"/>
              <a:t>0x01004	</a:t>
            </a:r>
            <a:r>
              <a:rPr lang="en-CA" sz="1400" dirty="0"/>
              <a:t>	</a:t>
            </a:r>
            <a:r>
              <a:rPr lang="en-CA" sz="1400" dirty="0" err="1"/>
              <a:t>mul</a:t>
            </a:r>
            <a:r>
              <a:rPr lang="en-CA" sz="1400" dirty="0"/>
              <a:t> s0, a0, s0</a:t>
            </a:r>
          </a:p>
          <a:p>
            <a:r>
              <a:rPr lang="en-CA" sz="1400" b="1" dirty="0"/>
              <a:t>0x01008	</a:t>
            </a:r>
            <a:r>
              <a:rPr lang="en-CA" sz="1400" dirty="0"/>
              <a:t>	</a:t>
            </a:r>
            <a:r>
              <a:rPr lang="en-CA" sz="1400" dirty="0" err="1"/>
              <a:t>addi</a:t>
            </a:r>
            <a:r>
              <a:rPr lang="en-CA" sz="1400" dirty="0"/>
              <a:t> a0, a0, -1</a:t>
            </a:r>
          </a:p>
          <a:p>
            <a:r>
              <a:rPr lang="en-CA" sz="1400" b="1" dirty="0"/>
              <a:t>0x0100C</a:t>
            </a:r>
            <a:r>
              <a:rPr lang="en-CA" sz="1400" dirty="0"/>
              <a:t> 		</a:t>
            </a:r>
            <a:r>
              <a:rPr lang="en-CA" sz="1400" dirty="0" err="1"/>
              <a:t>beqz</a:t>
            </a:r>
            <a:r>
              <a:rPr lang="en-CA" sz="1400" dirty="0"/>
              <a:t> a0, End </a:t>
            </a:r>
          </a:p>
          <a:p>
            <a:r>
              <a:rPr lang="en-CA" sz="1400" b="1" dirty="0"/>
              <a:t>0x01010 </a:t>
            </a:r>
            <a:r>
              <a:rPr lang="en-CA" sz="1400" dirty="0"/>
              <a:t>		j Loop </a:t>
            </a:r>
          </a:p>
          <a:p>
            <a:r>
              <a:rPr lang="en-CA" sz="1400" dirty="0"/>
              <a:t>	End:</a:t>
            </a:r>
          </a:p>
          <a:p>
            <a:r>
              <a:rPr lang="en-CA" sz="1400" b="1" dirty="0"/>
              <a:t>0x01014	</a:t>
            </a:r>
            <a:r>
              <a:rPr lang="en-CA" sz="1400" dirty="0"/>
              <a:t>	mv a0, s0</a:t>
            </a:r>
          </a:p>
          <a:p>
            <a:r>
              <a:rPr lang="en-CA" sz="1400" b="1" dirty="0"/>
              <a:t>0x01018		</a:t>
            </a:r>
            <a:r>
              <a:rPr lang="en-CA" sz="1400" dirty="0">
                <a:highlight>
                  <a:srgbClr val="FFFF00"/>
                </a:highlight>
              </a:rPr>
              <a:t>jal </a:t>
            </a:r>
            <a:r>
              <a:rPr lang="en-CA" sz="1400" dirty="0" err="1">
                <a:highlight>
                  <a:srgbClr val="FFFF00"/>
                </a:highlight>
              </a:rPr>
              <a:t>Print_Int</a:t>
            </a:r>
            <a:r>
              <a:rPr lang="en-CA" sz="1400" dirty="0">
                <a:highlight>
                  <a:srgbClr val="FFFF00"/>
                </a:highlight>
              </a:rPr>
              <a:t> </a:t>
            </a:r>
            <a:r>
              <a:rPr lang="en-CA" sz="1400" b="1" dirty="0">
                <a:highlight>
                  <a:srgbClr val="FFFF00"/>
                </a:highlight>
              </a:rPr>
              <a:t>(jal </a:t>
            </a:r>
            <a:r>
              <a:rPr lang="en-CA" sz="1400" b="1" dirty="0" err="1">
                <a:highlight>
                  <a:srgbClr val="FFFF00"/>
                </a:highlight>
              </a:rPr>
              <a:t>ra</a:t>
            </a:r>
            <a:r>
              <a:rPr lang="en-CA" sz="1400" b="1" dirty="0">
                <a:highlight>
                  <a:srgbClr val="FFFF00"/>
                </a:highlight>
              </a:rPr>
              <a:t>, 8)</a:t>
            </a:r>
          </a:p>
          <a:p>
            <a:r>
              <a:rPr lang="en-CA" sz="1400" b="1" dirty="0"/>
              <a:t>0x0101C 	</a:t>
            </a:r>
            <a:r>
              <a:rPr lang="en-CA" sz="1400" dirty="0"/>
              <a:t>	</a:t>
            </a:r>
            <a:r>
              <a:rPr lang="en-CA" sz="1400" dirty="0" err="1"/>
              <a:t>jalr</a:t>
            </a:r>
            <a:r>
              <a:rPr lang="en-CA" sz="1400" dirty="0"/>
              <a:t> x0, </a:t>
            </a:r>
            <a:r>
              <a:rPr lang="en-CA" sz="1400" dirty="0" err="1"/>
              <a:t>ra</a:t>
            </a:r>
            <a:r>
              <a:rPr lang="en-CA" sz="1400" dirty="0"/>
              <a:t>, 0</a:t>
            </a:r>
          </a:p>
          <a:p>
            <a:r>
              <a:rPr lang="en-CA" sz="1400" dirty="0"/>
              <a:t>	</a:t>
            </a:r>
            <a:r>
              <a:rPr lang="en-CA" sz="1400" dirty="0" err="1">
                <a:highlight>
                  <a:srgbClr val="FFFF00"/>
                </a:highlight>
              </a:rPr>
              <a:t>Print_Int</a:t>
            </a:r>
            <a:r>
              <a:rPr lang="en-CA" sz="1400" dirty="0">
                <a:highlight>
                  <a:srgbClr val="FFFF00"/>
                </a:highlight>
              </a:rPr>
              <a:t>:</a:t>
            </a:r>
          </a:p>
          <a:p>
            <a:r>
              <a:rPr lang="en-CA" sz="1400" b="1" dirty="0"/>
              <a:t>0x01020		</a:t>
            </a:r>
            <a:r>
              <a:rPr lang="en-CA" sz="1400" dirty="0">
                <a:highlight>
                  <a:srgbClr val="FFFF00"/>
                </a:highlight>
              </a:rPr>
              <a:t>li a7, 1</a:t>
            </a:r>
          </a:p>
          <a:p>
            <a:r>
              <a:rPr lang="en-CA" sz="1400" b="1" dirty="0"/>
              <a:t>0x01024		</a:t>
            </a:r>
            <a:r>
              <a:rPr lang="en-CA" sz="1400" dirty="0" err="1">
                <a:highlight>
                  <a:srgbClr val="FFFF00"/>
                </a:highlight>
              </a:rPr>
              <a:t>ecall</a:t>
            </a:r>
            <a:endParaRPr lang="en-CA" sz="1400" dirty="0">
              <a:highlight>
                <a:srgbClr val="FFFF00"/>
              </a:highlight>
            </a:endParaRPr>
          </a:p>
          <a:p>
            <a:r>
              <a:rPr lang="en-CA" sz="1400" b="1" dirty="0"/>
              <a:t>0x01028</a:t>
            </a:r>
            <a:r>
              <a:rPr lang="en-CA" sz="1400" dirty="0"/>
              <a:t>		</a:t>
            </a:r>
            <a:r>
              <a:rPr lang="en-CA" sz="1400" dirty="0" err="1">
                <a:highlight>
                  <a:srgbClr val="FFFF00"/>
                </a:highlight>
              </a:rPr>
              <a:t>jalr</a:t>
            </a:r>
            <a:r>
              <a:rPr lang="en-CA" sz="1400" dirty="0">
                <a:highlight>
                  <a:srgbClr val="FFFF00"/>
                </a:highlight>
              </a:rPr>
              <a:t> x0, </a:t>
            </a:r>
            <a:r>
              <a:rPr lang="en-CA" sz="1400" dirty="0" err="1">
                <a:highlight>
                  <a:srgbClr val="FFFF00"/>
                </a:highlight>
              </a:rPr>
              <a:t>ra</a:t>
            </a:r>
            <a:r>
              <a:rPr lang="en-CA" sz="1400" dirty="0">
                <a:highlight>
                  <a:srgbClr val="FFFF00"/>
                </a:highlight>
              </a:rPr>
              <a:t>, 0</a:t>
            </a:r>
            <a:endParaRPr lang="en-CA" sz="1400" b="1" dirty="0">
              <a:highlight>
                <a:srgbClr val="FFFF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D99B4D-A76E-2B6F-54EA-847F0C14A0F0}"/>
              </a:ext>
            </a:extLst>
          </p:cNvPr>
          <p:cNvSpPr txBox="1"/>
          <p:nvPr/>
        </p:nvSpPr>
        <p:spPr>
          <a:xfrm>
            <a:off x="5461361" y="2660415"/>
            <a:ext cx="267435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0x01000</a:t>
            </a:r>
            <a:r>
              <a:rPr lang="en-CA" sz="1400" b="1" dirty="0">
                <a:solidFill>
                  <a:srgbClr val="FF0000"/>
                </a:solidFill>
              </a:rPr>
              <a:t> </a:t>
            </a:r>
            <a:r>
              <a:rPr lang="en-CA" sz="1400" dirty="0">
                <a:solidFill>
                  <a:srgbClr val="FF0000"/>
                </a:solidFill>
              </a:rPr>
              <a:t>	</a:t>
            </a:r>
            <a:r>
              <a:rPr lang="en-CA" sz="1400" dirty="0" err="1">
                <a:solidFill>
                  <a:srgbClr val="FF0000"/>
                </a:solidFill>
              </a:rPr>
              <a:t>addi</a:t>
            </a:r>
            <a:r>
              <a:rPr lang="en-CA" sz="1400" dirty="0">
                <a:solidFill>
                  <a:srgbClr val="FF0000"/>
                </a:solidFill>
              </a:rPr>
              <a:t> </a:t>
            </a:r>
            <a:r>
              <a:rPr lang="en-CA" sz="1400" dirty="0" err="1">
                <a:solidFill>
                  <a:srgbClr val="FF0000"/>
                </a:solidFill>
              </a:rPr>
              <a:t>sp</a:t>
            </a:r>
            <a:r>
              <a:rPr lang="en-CA" sz="1400" dirty="0">
                <a:solidFill>
                  <a:srgbClr val="FF0000"/>
                </a:solidFill>
              </a:rPr>
              <a:t>, </a:t>
            </a:r>
            <a:r>
              <a:rPr lang="en-CA" sz="1400" dirty="0" err="1">
                <a:solidFill>
                  <a:srgbClr val="FF0000"/>
                </a:solidFill>
              </a:rPr>
              <a:t>sp</a:t>
            </a:r>
            <a:r>
              <a:rPr lang="en-CA" sz="1400" dirty="0">
                <a:solidFill>
                  <a:srgbClr val="FF0000"/>
                </a:solidFill>
              </a:rPr>
              <a:t>, -4</a:t>
            </a:r>
          </a:p>
          <a:p>
            <a:r>
              <a:rPr lang="en-CA" sz="1400" b="1" dirty="0"/>
              <a:t>0x01004</a:t>
            </a:r>
            <a:r>
              <a:rPr lang="en-CA" sz="1400" dirty="0">
                <a:solidFill>
                  <a:srgbClr val="FF0000"/>
                </a:solidFill>
              </a:rPr>
              <a:t> 	</a:t>
            </a:r>
            <a:r>
              <a:rPr lang="en-CA" sz="1400" dirty="0" err="1">
                <a:solidFill>
                  <a:srgbClr val="FF0000"/>
                </a:solidFill>
              </a:rPr>
              <a:t>sw</a:t>
            </a:r>
            <a:r>
              <a:rPr lang="en-CA" sz="1400" dirty="0">
                <a:solidFill>
                  <a:srgbClr val="FF0000"/>
                </a:solidFill>
              </a:rPr>
              <a:t> s0, 0(</a:t>
            </a:r>
            <a:r>
              <a:rPr lang="en-CA" sz="1400" dirty="0" err="1">
                <a:solidFill>
                  <a:srgbClr val="FF0000"/>
                </a:solidFill>
              </a:rPr>
              <a:t>sp</a:t>
            </a:r>
            <a:r>
              <a:rPr lang="en-CA" sz="1400" dirty="0">
                <a:solidFill>
                  <a:srgbClr val="FF0000"/>
                </a:solidFill>
              </a:rPr>
              <a:t>)</a:t>
            </a:r>
          </a:p>
          <a:p>
            <a:r>
              <a:rPr lang="en-CA" sz="1400" b="1" dirty="0"/>
              <a:t>0x01008</a:t>
            </a:r>
            <a:r>
              <a:rPr lang="en-CA" sz="1400" dirty="0"/>
              <a:t> 	li s0, 1</a:t>
            </a:r>
          </a:p>
          <a:p>
            <a:r>
              <a:rPr lang="en-CA" sz="1400" b="1" dirty="0"/>
              <a:t>0x0100C</a:t>
            </a:r>
            <a:r>
              <a:rPr lang="en-CA" sz="1400" dirty="0"/>
              <a:t> 	</a:t>
            </a:r>
            <a:r>
              <a:rPr lang="en-CA" sz="1400" dirty="0" err="1"/>
              <a:t>mul</a:t>
            </a:r>
            <a:r>
              <a:rPr lang="en-CA" sz="1400" dirty="0"/>
              <a:t> s0, a0, s0</a:t>
            </a:r>
          </a:p>
          <a:p>
            <a:r>
              <a:rPr lang="en-CA" sz="1400" b="1" dirty="0"/>
              <a:t>0x01010</a:t>
            </a:r>
            <a:r>
              <a:rPr lang="en-CA" sz="1400" dirty="0"/>
              <a:t> 	</a:t>
            </a:r>
            <a:r>
              <a:rPr lang="en-CA" sz="1400" dirty="0" err="1"/>
              <a:t>addi</a:t>
            </a:r>
            <a:r>
              <a:rPr lang="en-CA" sz="1400" dirty="0"/>
              <a:t> a0, a0, -1</a:t>
            </a:r>
          </a:p>
          <a:p>
            <a:r>
              <a:rPr lang="en-CA" sz="1400" b="1" dirty="0"/>
              <a:t>0x01014</a:t>
            </a:r>
            <a:r>
              <a:rPr lang="en-CA" sz="1400" dirty="0"/>
              <a:t> 	</a:t>
            </a:r>
            <a:r>
              <a:rPr lang="en-CA" sz="1400" dirty="0" err="1"/>
              <a:t>beqz</a:t>
            </a:r>
            <a:r>
              <a:rPr lang="en-CA" sz="1400" dirty="0"/>
              <a:t> a0, 4</a:t>
            </a:r>
          </a:p>
          <a:p>
            <a:r>
              <a:rPr lang="en-CA" sz="1400" b="1" dirty="0"/>
              <a:t>0x01018</a:t>
            </a:r>
            <a:r>
              <a:rPr lang="en-CA" sz="1400" dirty="0"/>
              <a:t> 	jal x0, -12</a:t>
            </a:r>
          </a:p>
          <a:p>
            <a:r>
              <a:rPr lang="en-CA" sz="1400" b="1" dirty="0"/>
              <a:t>0x0101C</a:t>
            </a:r>
            <a:r>
              <a:rPr lang="en-CA" sz="1400" dirty="0"/>
              <a:t> 	mv a0, s0</a:t>
            </a:r>
          </a:p>
          <a:p>
            <a:r>
              <a:rPr lang="en-CA" sz="1400" b="1" dirty="0"/>
              <a:t>0x01020</a:t>
            </a:r>
            <a:r>
              <a:rPr lang="en-CA" sz="1400" dirty="0"/>
              <a:t> 	</a:t>
            </a:r>
            <a:r>
              <a:rPr lang="en-CA" sz="1400" b="1" dirty="0">
                <a:highlight>
                  <a:srgbClr val="FFFF00"/>
                </a:highlight>
              </a:rPr>
              <a:t>jal </a:t>
            </a:r>
            <a:r>
              <a:rPr lang="en-CA" sz="1400" b="1" dirty="0" err="1">
                <a:highlight>
                  <a:srgbClr val="FFFF00"/>
                </a:highlight>
              </a:rPr>
              <a:t>ra</a:t>
            </a:r>
            <a:r>
              <a:rPr lang="en-CA" sz="1400" b="1" dirty="0">
                <a:highlight>
                  <a:srgbClr val="FFFF00"/>
                </a:highlight>
              </a:rPr>
              <a:t>, 8</a:t>
            </a:r>
          </a:p>
          <a:p>
            <a:r>
              <a:rPr lang="en-CA" sz="1400" b="1" dirty="0"/>
              <a:t>0x01024</a:t>
            </a:r>
            <a:r>
              <a:rPr lang="en-CA" sz="1400" dirty="0">
                <a:solidFill>
                  <a:srgbClr val="FF0000"/>
                </a:solidFill>
              </a:rPr>
              <a:t> 	</a:t>
            </a:r>
            <a:r>
              <a:rPr lang="en-CA" sz="1400" dirty="0" err="1">
                <a:solidFill>
                  <a:srgbClr val="FF0000"/>
                </a:solidFill>
              </a:rPr>
              <a:t>lw</a:t>
            </a:r>
            <a:r>
              <a:rPr lang="en-CA" sz="1400" dirty="0">
                <a:solidFill>
                  <a:srgbClr val="FF0000"/>
                </a:solidFill>
              </a:rPr>
              <a:t> s0, 0(</a:t>
            </a:r>
            <a:r>
              <a:rPr lang="en-CA" sz="1400" dirty="0" err="1">
                <a:solidFill>
                  <a:srgbClr val="FF0000"/>
                </a:solidFill>
              </a:rPr>
              <a:t>sp</a:t>
            </a:r>
            <a:r>
              <a:rPr lang="en-CA" sz="1400" dirty="0">
                <a:solidFill>
                  <a:srgbClr val="FF0000"/>
                </a:solidFill>
              </a:rPr>
              <a:t>)</a:t>
            </a:r>
          </a:p>
          <a:p>
            <a:r>
              <a:rPr lang="en-CA" sz="1400" b="1" dirty="0"/>
              <a:t>0x01028</a:t>
            </a:r>
            <a:r>
              <a:rPr lang="en-CA" sz="1400" dirty="0">
                <a:solidFill>
                  <a:srgbClr val="FF0000"/>
                </a:solidFill>
              </a:rPr>
              <a:t> 	</a:t>
            </a:r>
            <a:r>
              <a:rPr lang="en-CA" sz="1400" dirty="0" err="1">
                <a:solidFill>
                  <a:srgbClr val="FF0000"/>
                </a:solidFill>
              </a:rPr>
              <a:t>addi</a:t>
            </a:r>
            <a:r>
              <a:rPr lang="en-CA" sz="1400" dirty="0">
                <a:solidFill>
                  <a:srgbClr val="FF0000"/>
                </a:solidFill>
              </a:rPr>
              <a:t> </a:t>
            </a:r>
            <a:r>
              <a:rPr lang="en-CA" sz="1400" dirty="0" err="1">
                <a:solidFill>
                  <a:srgbClr val="FF0000"/>
                </a:solidFill>
              </a:rPr>
              <a:t>sp</a:t>
            </a:r>
            <a:r>
              <a:rPr lang="en-CA" sz="1400" dirty="0">
                <a:solidFill>
                  <a:srgbClr val="FF0000"/>
                </a:solidFill>
              </a:rPr>
              <a:t>, </a:t>
            </a:r>
            <a:r>
              <a:rPr lang="en-CA" sz="1400" dirty="0" err="1">
                <a:solidFill>
                  <a:srgbClr val="FF0000"/>
                </a:solidFill>
              </a:rPr>
              <a:t>sp</a:t>
            </a:r>
            <a:r>
              <a:rPr lang="en-CA" sz="1400" dirty="0">
                <a:solidFill>
                  <a:srgbClr val="FF0000"/>
                </a:solidFill>
              </a:rPr>
              <a:t>, 4</a:t>
            </a:r>
          </a:p>
          <a:p>
            <a:r>
              <a:rPr lang="en-CA" sz="1400" b="1" dirty="0"/>
              <a:t>0x0102C</a:t>
            </a:r>
            <a:r>
              <a:rPr lang="en-CA" sz="1400" dirty="0"/>
              <a:t> 	</a:t>
            </a:r>
            <a:r>
              <a:rPr lang="en-CA" sz="1400" dirty="0" err="1"/>
              <a:t>jalr</a:t>
            </a:r>
            <a:r>
              <a:rPr lang="en-CA" sz="1400" dirty="0"/>
              <a:t> x0, </a:t>
            </a:r>
            <a:r>
              <a:rPr lang="en-CA" sz="1400" dirty="0" err="1"/>
              <a:t>ra</a:t>
            </a:r>
            <a:r>
              <a:rPr lang="en-CA" sz="1400" dirty="0"/>
              <a:t>, 0</a:t>
            </a:r>
            <a:br>
              <a:rPr lang="en-CA" sz="1400" dirty="0"/>
            </a:br>
            <a:r>
              <a:rPr lang="en-CA" sz="1400" b="1" dirty="0"/>
              <a:t>0x01030 </a:t>
            </a:r>
            <a:r>
              <a:rPr lang="en-CA" sz="1400" dirty="0"/>
              <a:t> 	</a:t>
            </a:r>
            <a:r>
              <a:rPr lang="en-CA" sz="1400" dirty="0">
                <a:highlight>
                  <a:srgbClr val="FFFF00"/>
                </a:highlight>
              </a:rPr>
              <a:t>li a7, 1</a:t>
            </a:r>
          </a:p>
          <a:p>
            <a:r>
              <a:rPr lang="en-CA" sz="1400" b="1" dirty="0"/>
              <a:t>0x01034  	</a:t>
            </a:r>
            <a:r>
              <a:rPr lang="en-CA" sz="1400" dirty="0" err="1">
                <a:highlight>
                  <a:srgbClr val="FFFF00"/>
                </a:highlight>
              </a:rPr>
              <a:t>ecall</a:t>
            </a:r>
            <a:endParaRPr lang="en-CA" sz="1400" dirty="0">
              <a:highlight>
                <a:srgbClr val="FFFF00"/>
              </a:highlight>
            </a:endParaRPr>
          </a:p>
          <a:p>
            <a:r>
              <a:rPr lang="en-CA" sz="1400" b="1" dirty="0"/>
              <a:t>0x01038</a:t>
            </a:r>
            <a:r>
              <a:rPr lang="en-CA" sz="1400" dirty="0"/>
              <a:t>  	</a:t>
            </a:r>
            <a:r>
              <a:rPr lang="en-CA" sz="1400" dirty="0" err="1">
                <a:highlight>
                  <a:srgbClr val="FFFF00"/>
                </a:highlight>
              </a:rPr>
              <a:t>jalr</a:t>
            </a:r>
            <a:r>
              <a:rPr lang="en-CA" sz="1400" dirty="0">
                <a:highlight>
                  <a:srgbClr val="FFFF00"/>
                </a:highlight>
              </a:rPr>
              <a:t> x0, </a:t>
            </a:r>
            <a:r>
              <a:rPr lang="en-CA" sz="1400" dirty="0" err="1">
                <a:highlight>
                  <a:srgbClr val="FFFF00"/>
                </a:highlight>
              </a:rPr>
              <a:t>ra</a:t>
            </a:r>
            <a:r>
              <a:rPr lang="en-CA" sz="1400" dirty="0">
                <a:highlight>
                  <a:srgbClr val="FFFF00"/>
                </a:highlight>
              </a:rPr>
              <a:t>, 0</a:t>
            </a:r>
            <a:endParaRPr lang="en-CA" sz="1400" b="1" dirty="0">
              <a:highlight>
                <a:srgbClr val="FFFF00"/>
              </a:highlight>
            </a:endParaRPr>
          </a:p>
        </p:txBody>
      </p:sp>
      <p:sp>
        <p:nvSpPr>
          <p:cNvPr id="5" name="Arrow: U-Turn 4">
            <a:extLst>
              <a:ext uri="{FF2B5EF4-FFF2-40B4-BE49-F238E27FC236}">
                <a16:creationId xmlns:a16="http://schemas.microsoft.com/office/drawing/2014/main" id="{8A16A269-6544-35C7-FDEC-3DFF7C6E07C3}"/>
              </a:ext>
            </a:extLst>
          </p:cNvPr>
          <p:cNvSpPr/>
          <p:nvPr/>
        </p:nvSpPr>
        <p:spPr>
          <a:xfrm rot="16200000" flipV="1">
            <a:off x="7462713" y="3245878"/>
            <a:ext cx="761800" cy="1028031"/>
          </a:xfrm>
          <a:prstGeom prst="uturnArrow">
            <a:avLst>
              <a:gd name="adj1" fmla="val 11353"/>
              <a:gd name="adj2" fmla="val 11797"/>
              <a:gd name="adj3" fmla="val 19949"/>
              <a:gd name="adj4" fmla="val 36805"/>
              <a:gd name="adj5" fmla="val 7416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7" name="Arrow: U-Turn 6">
            <a:extLst>
              <a:ext uri="{FF2B5EF4-FFF2-40B4-BE49-F238E27FC236}">
                <a16:creationId xmlns:a16="http://schemas.microsoft.com/office/drawing/2014/main" id="{8C580512-0A93-A3FA-7076-3EFEFC234A38}"/>
              </a:ext>
            </a:extLst>
          </p:cNvPr>
          <p:cNvSpPr/>
          <p:nvPr/>
        </p:nvSpPr>
        <p:spPr>
          <a:xfrm rot="16200000" flipH="1" flipV="1">
            <a:off x="7345235" y="4245710"/>
            <a:ext cx="552921" cy="1028031"/>
          </a:xfrm>
          <a:prstGeom prst="uturnArrow">
            <a:avLst>
              <a:gd name="adj1" fmla="val 11353"/>
              <a:gd name="adj2" fmla="val 13163"/>
              <a:gd name="adj3" fmla="val 30878"/>
              <a:gd name="adj4" fmla="val 36805"/>
              <a:gd name="adj5" fmla="val 6181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:a16="http://schemas.microsoft.com/office/drawing/2014/main" id="{158EF9E6-ABBD-3A64-2805-6D4461D95893}"/>
              </a:ext>
            </a:extLst>
          </p:cNvPr>
          <p:cNvSpPr/>
          <p:nvPr/>
        </p:nvSpPr>
        <p:spPr>
          <a:xfrm>
            <a:off x="8638454" y="3548557"/>
            <a:ext cx="3062527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pc="-1" dirty="0"/>
              <a:t>The jump within the function still behaves the same.</a:t>
            </a:r>
          </a:p>
        </p:txBody>
      </p:sp>
      <p:sp>
        <p:nvSpPr>
          <p:cNvPr id="9" name="CustomShape 2">
            <a:extLst>
              <a:ext uri="{FF2B5EF4-FFF2-40B4-BE49-F238E27FC236}">
                <a16:creationId xmlns:a16="http://schemas.microsoft.com/office/drawing/2014/main" id="{CEE26500-4A7B-76D6-FAAA-B948E1C4FD1D}"/>
              </a:ext>
            </a:extLst>
          </p:cNvPr>
          <p:cNvSpPr/>
          <p:nvPr/>
        </p:nvSpPr>
        <p:spPr>
          <a:xfrm>
            <a:off x="8638453" y="4514420"/>
            <a:ext cx="3062527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pc="-1" dirty="0"/>
              <a:t>The jump outside the function </a:t>
            </a:r>
            <a:r>
              <a:rPr lang="en-CA" b="1" spc="-1" dirty="0"/>
              <a:t>DOES NOT</a:t>
            </a:r>
            <a:r>
              <a:rPr lang="en-CA" spc="-1" dirty="0"/>
              <a:t> behave the same. </a:t>
            </a:r>
          </a:p>
        </p:txBody>
      </p:sp>
      <p:sp>
        <p:nvSpPr>
          <p:cNvPr id="10" name="Arrow: U-Turn 9">
            <a:extLst>
              <a:ext uri="{FF2B5EF4-FFF2-40B4-BE49-F238E27FC236}">
                <a16:creationId xmlns:a16="http://schemas.microsoft.com/office/drawing/2014/main" id="{F990C19A-0994-52F7-AFAC-58C742B0B6FF}"/>
              </a:ext>
            </a:extLst>
          </p:cNvPr>
          <p:cNvSpPr/>
          <p:nvPr/>
        </p:nvSpPr>
        <p:spPr>
          <a:xfrm rot="16200000" flipV="1">
            <a:off x="3137974" y="3091373"/>
            <a:ext cx="826294" cy="1320573"/>
          </a:xfrm>
          <a:prstGeom prst="uturnArrow">
            <a:avLst>
              <a:gd name="adj1" fmla="val 11353"/>
              <a:gd name="adj2" fmla="val 12100"/>
              <a:gd name="adj3" fmla="val 20971"/>
              <a:gd name="adj4" fmla="val 36805"/>
              <a:gd name="adj5" fmla="val 5996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1" name="CustomShape 2">
            <a:extLst>
              <a:ext uri="{FF2B5EF4-FFF2-40B4-BE49-F238E27FC236}">
                <a16:creationId xmlns:a16="http://schemas.microsoft.com/office/drawing/2014/main" id="{1C13AD2E-1CA2-0867-943A-F6BCDEB79EBC}"/>
              </a:ext>
            </a:extLst>
          </p:cNvPr>
          <p:cNvSpPr/>
          <p:nvPr/>
        </p:nvSpPr>
        <p:spPr>
          <a:xfrm>
            <a:off x="720000" y="6158959"/>
            <a:ext cx="10751999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pc="-1" dirty="0"/>
              <a:t>Since the stack-restoring instructions were inserted at the end of the function, the </a:t>
            </a:r>
            <a:r>
              <a:rPr lang="en-CA" spc="-1" dirty="0" err="1"/>
              <a:t>jal</a:t>
            </a:r>
            <a:r>
              <a:rPr lang="en-CA" spc="-1" dirty="0"/>
              <a:t> offset is incorrect.</a:t>
            </a:r>
          </a:p>
        </p:txBody>
      </p:sp>
    </p:spTree>
    <p:extLst>
      <p:ext uri="{BB962C8B-B14F-4D97-AF65-F5344CB8AC3E}">
        <p14:creationId xmlns:p14="http://schemas.microsoft.com/office/powerpoint/2010/main" val="192339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/>
      <p:bldP spid="5" grpId="0" animBg="1"/>
      <p:bldP spid="7" grpId="0" animBg="1"/>
      <p:bldP spid="8" grpId="0"/>
      <p:bldP spid="9" grpId="0"/>
      <p:bldP spid="10" grpId="0" animBg="1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292100" y="124877"/>
            <a:ext cx="1148080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>
                <a:solidFill>
                  <a:srgbClr val="000000"/>
                </a:solidFill>
                <a:latin typeface="Monaco"/>
              </a:rPr>
              <a:t>Fixing Jumps Outside of the Function Body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E331A374-65DB-64A6-5755-9DF248D7708C}"/>
              </a:ext>
            </a:extLst>
          </p:cNvPr>
          <p:cNvSpPr/>
          <p:nvPr/>
        </p:nvSpPr>
        <p:spPr>
          <a:xfrm>
            <a:off x="583839" y="1152912"/>
            <a:ext cx="10741979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pc="-1" dirty="0"/>
              <a:t>With inserted instructions, jumps within the function behave the same. However, jumps outside of the function (calls to other functions) need to be corrected.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D99B4D-A76E-2B6F-54EA-847F0C14A0F0}"/>
              </a:ext>
            </a:extLst>
          </p:cNvPr>
          <p:cNvSpPr txBox="1"/>
          <p:nvPr/>
        </p:nvSpPr>
        <p:spPr>
          <a:xfrm>
            <a:off x="1161897" y="1893173"/>
            <a:ext cx="302910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/>
              <a:t>0x01000</a:t>
            </a:r>
            <a:r>
              <a:rPr lang="en-CA" sz="1400" b="1" dirty="0">
                <a:solidFill>
                  <a:srgbClr val="FF0000"/>
                </a:solidFill>
              </a:rPr>
              <a:t> </a:t>
            </a:r>
            <a:r>
              <a:rPr lang="en-CA" sz="1400" dirty="0">
                <a:solidFill>
                  <a:srgbClr val="FF0000"/>
                </a:solidFill>
              </a:rPr>
              <a:t>	</a:t>
            </a:r>
            <a:r>
              <a:rPr lang="en-CA" sz="1400" dirty="0" err="1">
                <a:solidFill>
                  <a:srgbClr val="FF0000"/>
                </a:solidFill>
              </a:rPr>
              <a:t>addi</a:t>
            </a:r>
            <a:r>
              <a:rPr lang="en-CA" sz="1400" dirty="0">
                <a:solidFill>
                  <a:srgbClr val="FF0000"/>
                </a:solidFill>
              </a:rPr>
              <a:t> </a:t>
            </a:r>
            <a:r>
              <a:rPr lang="en-CA" sz="1400" dirty="0" err="1">
                <a:solidFill>
                  <a:srgbClr val="FF0000"/>
                </a:solidFill>
              </a:rPr>
              <a:t>sp</a:t>
            </a:r>
            <a:r>
              <a:rPr lang="en-CA" sz="1400" dirty="0">
                <a:solidFill>
                  <a:srgbClr val="FF0000"/>
                </a:solidFill>
              </a:rPr>
              <a:t>, </a:t>
            </a:r>
            <a:r>
              <a:rPr lang="en-CA" sz="1400" dirty="0" err="1">
                <a:solidFill>
                  <a:srgbClr val="FF0000"/>
                </a:solidFill>
              </a:rPr>
              <a:t>sp</a:t>
            </a:r>
            <a:r>
              <a:rPr lang="en-CA" sz="1400" dirty="0">
                <a:solidFill>
                  <a:srgbClr val="FF0000"/>
                </a:solidFill>
              </a:rPr>
              <a:t>, -4</a:t>
            </a:r>
          </a:p>
          <a:p>
            <a:r>
              <a:rPr lang="en-CA" sz="1400" b="1" dirty="0"/>
              <a:t>0x01004</a:t>
            </a:r>
            <a:r>
              <a:rPr lang="en-CA" sz="1400" dirty="0">
                <a:solidFill>
                  <a:srgbClr val="FF0000"/>
                </a:solidFill>
              </a:rPr>
              <a:t> 	</a:t>
            </a:r>
            <a:r>
              <a:rPr lang="en-CA" sz="1400" dirty="0" err="1">
                <a:solidFill>
                  <a:srgbClr val="FF0000"/>
                </a:solidFill>
              </a:rPr>
              <a:t>sw</a:t>
            </a:r>
            <a:r>
              <a:rPr lang="en-CA" sz="1400" dirty="0">
                <a:solidFill>
                  <a:srgbClr val="FF0000"/>
                </a:solidFill>
              </a:rPr>
              <a:t> s0, 0(</a:t>
            </a:r>
            <a:r>
              <a:rPr lang="en-CA" sz="1400" dirty="0" err="1">
                <a:solidFill>
                  <a:srgbClr val="FF0000"/>
                </a:solidFill>
              </a:rPr>
              <a:t>sp</a:t>
            </a:r>
            <a:r>
              <a:rPr lang="en-CA" sz="1400" dirty="0">
                <a:solidFill>
                  <a:srgbClr val="FF0000"/>
                </a:solidFill>
              </a:rPr>
              <a:t>)</a:t>
            </a:r>
          </a:p>
          <a:p>
            <a:r>
              <a:rPr lang="en-CA" sz="1400" b="1" dirty="0"/>
              <a:t>0x01008</a:t>
            </a:r>
            <a:r>
              <a:rPr lang="en-CA" sz="1400" dirty="0"/>
              <a:t> 	li s0, 1</a:t>
            </a:r>
          </a:p>
          <a:p>
            <a:r>
              <a:rPr lang="en-CA" sz="1400" b="1" dirty="0"/>
              <a:t>0x0100C</a:t>
            </a:r>
            <a:r>
              <a:rPr lang="en-CA" sz="1400" dirty="0"/>
              <a:t> 	</a:t>
            </a:r>
            <a:r>
              <a:rPr lang="en-CA" sz="1400" dirty="0" err="1"/>
              <a:t>mul</a:t>
            </a:r>
            <a:r>
              <a:rPr lang="en-CA" sz="1400" dirty="0"/>
              <a:t> s0, a0, s0</a:t>
            </a:r>
          </a:p>
          <a:p>
            <a:r>
              <a:rPr lang="en-CA" sz="1400" b="1" dirty="0"/>
              <a:t>0x01010</a:t>
            </a:r>
            <a:r>
              <a:rPr lang="en-CA" sz="1400" dirty="0"/>
              <a:t> 	</a:t>
            </a:r>
            <a:r>
              <a:rPr lang="en-CA" sz="1400" dirty="0" err="1"/>
              <a:t>addi</a:t>
            </a:r>
            <a:r>
              <a:rPr lang="en-CA" sz="1400" dirty="0"/>
              <a:t> a0, a0, -1</a:t>
            </a:r>
          </a:p>
          <a:p>
            <a:r>
              <a:rPr lang="en-CA" sz="1400" b="1" dirty="0"/>
              <a:t>0x01014</a:t>
            </a:r>
            <a:r>
              <a:rPr lang="en-CA" sz="1400" dirty="0"/>
              <a:t> 	</a:t>
            </a:r>
            <a:r>
              <a:rPr lang="en-CA" sz="1400" dirty="0" err="1"/>
              <a:t>beqz</a:t>
            </a:r>
            <a:r>
              <a:rPr lang="en-CA" sz="1400" dirty="0"/>
              <a:t> a0, 4</a:t>
            </a:r>
          </a:p>
          <a:p>
            <a:r>
              <a:rPr lang="en-CA" sz="1400" b="1" dirty="0"/>
              <a:t>0x01018</a:t>
            </a:r>
            <a:r>
              <a:rPr lang="en-CA" sz="1400" dirty="0"/>
              <a:t> 	jal x0, -12</a:t>
            </a:r>
          </a:p>
          <a:p>
            <a:r>
              <a:rPr lang="en-CA" sz="1400" b="1" dirty="0"/>
              <a:t>0x0101C</a:t>
            </a:r>
            <a:r>
              <a:rPr lang="en-CA" sz="1400" dirty="0"/>
              <a:t> 	mv a0, s0</a:t>
            </a:r>
          </a:p>
          <a:p>
            <a:r>
              <a:rPr lang="en-CA" sz="1400" b="1" dirty="0"/>
              <a:t>0x01020</a:t>
            </a:r>
            <a:r>
              <a:rPr lang="en-CA" sz="1400" dirty="0"/>
              <a:t> 	</a:t>
            </a:r>
            <a:endParaRPr lang="en-CA" sz="1400" b="1" dirty="0">
              <a:highlight>
                <a:srgbClr val="FFFF00"/>
              </a:highlight>
            </a:endParaRPr>
          </a:p>
          <a:p>
            <a:r>
              <a:rPr lang="en-CA" sz="1400" b="1" dirty="0"/>
              <a:t>0x01024</a:t>
            </a:r>
            <a:r>
              <a:rPr lang="en-CA" sz="1400" dirty="0">
                <a:solidFill>
                  <a:srgbClr val="FF0000"/>
                </a:solidFill>
              </a:rPr>
              <a:t> 	</a:t>
            </a:r>
            <a:r>
              <a:rPr lang="en-CA" sz="1400" dirty="0" err="1">
                <a:solidFill>
                  <a:srgbClr val="FF0000"/>
                </a:solidFill>
              </a:rPr>
              <a:t>lw</a:t>
            </a:r>
            <a:r>
              <a:rPr lang="en-CA" sz="1400" dirty="0">
                <a:solidFill>
                  <a:srgbClr val="FF0000"/>
                </a:solidFill>
              </a:rPr>
              <a:t> s0, 0(</a:t>
            </a:r>
            <a:r>
              <a:rPr lang="en-CA" sz="1400" dirty="0" err="1">
                <a:solidFill>
                  <a:srgbClr val="FF0000"/>
                </a:solidFill>
              </a:rPr>
              <a:t>sp</a:t>
            </a:r>
            <a:r>
              <a:rPr lang="en-CA" sz="1400" dirty="0">
                <a:solidFill>
                  <a:srgbClr val="FF0000"/>
                </a:solidFill>
              </a:rPr>
              <a:t>)</a:t>
            </a:r>
          </a:p>
          <a:p>
            <a:r>
              <a:rPr lang="en-CA" sz="1400" b="1" dirty="0"/>
              <a:t>0x01028</a:t>
            </a:r>
            <a:r>
              <a:rPr lang="en-CA" sz="1400" dirty="0">
                <a:solidFill>
                  <a:srgbClr val="FF0000"/>
                </a:solidFill>
              </a:rPr>
              <a:t> 	</a:t>
            </a:r>
            <a:r>
              <a:rPr lang="en-CA" sz="1400" dirty="0" err="1">
                <a:solidFill>
                  <a:srgbClr val="FF0000"/>
                </a:solidFill>
              </a:rPr>
              <a:t>addi</a:t>
            </a:r>
            <a:r>
              <a:rPr lang="en-CA" sz="1400" dirty="0">
                <a:solidFill>
                  <a:srgbClr val="FF0000"/>
                </a:solidFill>
              </a:rPr>
              <a:t> </a:t>
            </a:r>
            <a:r>
              <a:rPr lang="en-CA" sz="1400" dirty="0" err="1">
                <a:solidFill>
                  <a:srgbClr val="FF0000"/>
                </a:solidFill>
              </a:rPr>
              <a:t>sp</a:t>
            </a:r>
            <a:r>
              <a:rPr lang="en-CA" sz="1400" dirty="0">
                <a:solidFill>
                  <a:srgbClr val="FF0000"/>
                </a:solidFill>
              </a:rPr>
              <a:t>, </a:t>
            </a:r>
            <a:r>
              <a:rPr lang="en-CA" sz="1400" dirty="0" err="1">
                <a:solidFill>
                  <a:srgbClr val="FF0000"/>
                </a:solidFill>
              </a:rPr>
              <a:t>sp</a:t>
            </a:r>
            <a:r>
              <a:rPr lang="en-CA" sz="1400" dirty="0">
                <a:solidFill>
                  <a:srgbClr val="FF0000"/>
                </a:solidFill>
              </a:rPr>
              <a:t>, 4</a:t>
            </a:r>
          </a:p>
          <a:p>
            <a:r>
              <a:rPr lang="en-CA" sz="1400" b="1" dirty="0"/>
              <a:t>0x0102C</a:t>
            </a:r>
            <a:r>
              <a:rPr lang="en-CA" sz="1400" dirty="0"/>
              <a:t> 	</a:t>
            </a:r>
            <a:r>
              <a:rPr lang="en-CA" sz="1400" dirty="0" err="1"/>
              <a:t>jalr</a:t>
            </a:r>
            <a:r>
              <a:rPr lang="en-CA" sz="1400" dirty="0"/>
              <a:t> x0, </a:t>
            </a:r>
            <a:r>
              <a:rPr lang="en-CA" sz="1400" dirty="0" err="1"/>
              <a:t>ra</a:t>
            </a:r>
            <a:r>
              <a:rPr lang="en-CA" sz="1400" dirty="0"/>
              <a:t>, 0</a:t>
            </a:r>
            <a:br>
              <a:rPr lang="en-CA" sz="1400" dirty="0"/>
            </a:br>
            <a:r>
              <a:rPr lang="en-CA" sz="1400" b="1" dirty="0"/>
              <a:t>0x01030 </a:t>
            </a:r>
            <a:r>
              <a:rPr lang="en-CA" sz="1400" dirty="0"/>
              <a:t> 	</a:t>
            </a:r>
            <a:r>
              <a:rPr lang="en-CA" sz="1400" dirty="0">
                <a:highlight>
                  <a:srgbClr val="FFFF00"/>
                </a:highlight>
              </a:rPr>
              <a:t>li a7, 1</a:t>
            </a:r>
          </a:p>
          <a:p>
            <a:r>
              <a:rPr lang="en-CA" sz="1400" b="1" dirty="0"/>
              <a:t>0x01034  	</a:t>
            </a:r>
            <a:r>
              <a:rPr lang="en-CA" sz="1400" dirty="0" err="1">
                <a:highlight>
                  <a:srgbClr val="FFFF00"/>
                </a:highlight>
              </a:rPr>
              <a:t>ecall</a:t>
            </a:r>
            <a:endParaRPr lang="en-CA" sz="1400" dirty="0">
              <a:highlight>
                <a:srgbClr val="FFFF00"/>
              </a:highlight>
            </a:endParaRPr>
          </a:p>
          <a:p>
            <a:r>
              <a:rPr lang="en-CA" sz="1400" b="1" dirty="0"/>
              <a:t>0x01038</a:t>
            </a:r>
            <a:r>
              <a:rPr lang="en-CA" sz="1400" dirty="0"/>
              <a:t>  	</a:t>
            </a:r>
            <a:r>
              <a:rPr lang="en-CA" sz="1400" dirty="0" err="1">
                <a:highlight>
                  <a:srgbClr val="FFFF00"/>
                </a:highlight>
              </a:rPr>
              <a:t>jalr</a:t>
            </a:r>
            <a:r>
              <a:rPr lang="en-CA" sz="1400" dirty="0">
                <a:highlight>
                  <a:srgbClr val="FFFF00"/>
                </a:highlight>
              </a:rPr>
              <a:t> x0, </a:t>
            </a:r>
            <a:r>
              <a:rPr lang="en-CA" sz="1400" dirty="0" err="1">
                <a:highlight>
                  <a:srgbClr val="FFFF00"/>
                </a:highlight>
              </a:rPr>
              <a:t>ra</a:t>
            </a:r>
            <a:r>
              <a:rPr lang="en-CA" sz="1400" dirty="0">
                <a:highlight>
                  <a:srgbClr val="FFFF00"/>
                </a:highlight>
              </a:rPr>
              <a:t>, 0</a:t>
            </a:r>
            <a:endParaRPr lang="en-CA" sz="1400" b="1" dirty="0">
              <a:highlight>
                <a:srgbClr val="FFFF00"/>
              </a:highlight>
            </a:endParaRPr>
          </a:p>
        </p:txBody>
      </p:sp>
      <p:sp>
        <p:nvSpPr>
          <p:cNvPr id="7" name="Arrow: U-Turn 6">
            <a:extLst>
              <a:ext uri="{FF2B5EF4-FFF2-40B4-BE49-F238E27FC236}">
                <a16:creationId xmlns:a16="http://schemas.microsoft.com/office/drawing/2014/main" id="{8C580512-0A93-A3FA-7076-3EFEFC234A38}"/>
              </a:ext>
            </a:extLst>
          </p:cNvPr>
          <p:cNvSpPr/>
          <p:nvPr/>
        </p:nvSpPr>
        <p:spPr>
          <a:xfrm rot="16200000" flipH="1" flipV="1">
            <a:off x="3045771" y="3478468"/>
            <a:ext cx="552921" cy="1028031"/>
          </a:xfrm>
          <a:prstGeom prst="uturnArrow">
            <a:avLst>
              <a:gd name="adj1" fmla="val 11353"/>
              <a:gd name="adj2" fmla="val 13163"/>
              <a:gd name="adj3" fmla="val 30878"/>
              <a:gd name="adj4" fmla="val 36805"/>
              <a:gd name="adj5" fmla="val 6181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9" name="CustomShape 2">
            <a:extLst>
              <a:ext uri="{FF2B5EF4-FFF2-40B4-BE49-F238E27FC236}">
                <a16:creationId xmlns:a16="http://schemas.microsoft.com/office/drawing/2014/main" id="{CEE26500-4A7B-76D6-FAAA-B948E1C4FD1D}"/>
              </a:ext>
            </a:extLst>
          </p:cNvPr>
          <p:cNvSpPr/>
          <p:nvPr/>
        </p:nvSpPr>
        <p:spPr>
          <a:xfrm>
            <a:off x="4361801" y="3030341"/>
            <a:ext cx="6354411" cy="20298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pc="-1" dirty="0"/>
              <a:t>To fix this forward jump outside the function body, we need to account for the inserted instructions. </a:t>
            </a:r>
          </a:p>
          <a:p>
            <a:pPr>
              <a:lnSpc>
                <a:spcPct val="100000"/>
              </a:lnSpc>
            </a:pPr>
            <a:endParaRPr lang="en-CA" spc="-1" dirty="0"/>
          </a:p>
          <a:p>
            <a:pPr>
              <a:lnSpc>
                <a:spcPct val="100000"/>
              </a:lnSpc>
            </a:pPr>
            <a:r>
              <a:rPr lang="en-CA" spc="-1" dirty="0"/>
              <a:t>Since we inserted 8 bytes at the end of the function, add 8 bytes to the jal immediate.</a:t>
            </a:r>
          </a:p>
          <a:p>
            <a:pPr>
              <a:lnSpc>
                <a:spcPct val="100000"/>
              </a:lnSpc>
            </a:pPr>
            <a:endParaRPr lang="en-CA" spc="-1" dirty="0"/>
          </a:p>
          <a:p>
            <a:pPr>
              <a:lnSpc>
                <a:spcPct val="100000"/>
              </a:lnSpc>
            </a:pPr>
            <a:r>
              <a:rPr lang="en-CA" spc="-1" dirty="0"/>
              <a:t>jal </a:t>
            </a:r>
            <a:r>
              <a:rPr lang="en-CA" spc="-1" dirty="0" err="1"/>
              <a:t>ra</a:t>
            </a:r>
            <a:r>
              <a:rPr lang="en-CA" spc="-1" dirty="0"/>
              <a:t>, 8   </a:t>
            </a:r>
            <a:r>
              <a:rPr lang="en-CA" spc="-1" dirty="0">
                <a:sym typeface="Wingdings" panose="05000000000000000000" pitchFamily="2" charset="2"/>
              </a:rPr>
              <a:t>   jal </a:t>
            </a:r>
            <a:r>
              <a:rPr lang="en-CA" spc="-1" dirty="0" err="1">
                <a:sym typeface="Wingdings" panose="05000000000000000000" pitchFamily="2" charset="2"/>
              </a:rPr>
              <a:t>ra</a:t>
            </a:r>
            <a:r>
              <a:rPr lang="en-CA" spc="-1" dirty="0">
                <a:sym typeface="Wingdings" panose="05000000000000000000" pitchFamily="2" charset="2"/>
              </a:rPr>
              <a:t>, 16</a:t>
            </a:r>
            <a:endParaRPr lang="en-CA" spc="-1" dirty="0"/>
          </a:p>
        </p:txBody>
      </p:sp>
      <p:sp>
        <p:nvSpPr>
          <p:cNvPr id="4" name="Arrow: U-Turn 3">
            <a:extLst>
              <a:ext uri="{FF2B5EF4-FFF2-40B4-BE49-F238E27FC236}">
                <a16:creationId xmlns:a16="http://schemas.microsoft.com/office/drawing/2014/main" id="{3C449494-8145-3FE0-3B5B-18476FC34F2A}"/>
              </a:ext>
            </a:extLst>
          </p:cNvPr>
          <p:cNvSpPr/>
          <p:nvPr/>
        </p:nvSpPr>
        <p:spPr>
          <a:xfrm rot="16200000" flipH="1" flipV="1">
            <a:off x="2993606" y="3701435"/>
            <a:ext cx="998854" cy="1028031"/>
          </a:xfrm>
          <a:prstGeom prst="uturnArrow">
            <a:avLst>
              <a:gd name="adj1" fmla="val 5263"/>
              <a:gd name="adj2" fmla="val 9457"/>
              <a:gd name="adj3" fmla="val 10050"/>
              <a:gd name="adj4" fmla="val 36805"/>
              <a:gd name="adj5" fmla="val 10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D33CB9-794B-BB10-9066-69C52AAB815A}"/>
              </a:ext>
            </a:extLst>
          </p:cNvPr>
          <p:cNvSpPr txBox="1"/>
          <p:nvPr/>
        </p:nvSpPr>
        <p:spPr>
          <a:xfrm>
            <a:off x="2121787" y="3593289"/>
            <a:ext cx="102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highlight>
                  <a:srgbClr val="FFFF00"/>
                </a:highlight>
              </a:rPr>
              <a:t>jal </a:t>
            </a:r>
            <a:r>
              <a:rPr lang="en-CA" sz="1400" b="1" dirty="0" err="1">
                <a:highlight>
                  <a:srgbClr val="FFFF00"/>
                </a:highlight>
              </a:rPr>
              <a:t>ra</a:t>
            </a:r>
            <a:r>
              <a:rPr lang="en-CA" sz="1400" b="1" dirty="0">
                <a:highlight>
                  <a:srgbClr val="FFFF00"/>
                </a:highlight>
              </a:rPr>
              <a:t>, 16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DBC7A9-4DF2-370D-B916-C580DDF9C66A}"/>
              </a:ext>
            </a:extLst>
          </p:cNvPr>
          <p:cNvSpPr txBox="1"/>
          <p:nvPr/>
        </p:nvSpPr>
        <p:spPr>
          <a:xfrm>
            <a:off x="2089558" y="3593289"/>
            <a:ext cx="934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>
                <a:highlight>
                  <a:srgbClr val="FFFF00"/>
                </a:highlight>
              </a:rPr>
              <a:t>jal </a:t>
            </a:r>
            <a:r>
              <a:rPr lang="en-CA" sz="1400" b="1" dirty="0" err="1">
                <a:highlight>
                  <a:srgbClr val="FFFF00"/>
                </a:highlight>
              </a:rPr>
              <a:t>ra</a:t>
            </a:r>
            <a:r>
              <a:rPr lang="en-CA" sz="1400" b="1" dirty="0">
                <a:highlight>
                  <a:srgbClr val="FFFF00"/>
                </a:highlight>
              </a:rPr>
              <a:t>, 8</a:t>
            </a:r>
          </a:p>
        </p:txBody>
      </p:sp>
      <p:sp>
        <p:nvSpPr>
          <p:cNvPr id="14" name="CustomShape 2">
            <a:extLst>
              <a:ext uri="{FF2B5EF4-FFF2-40B4-BE49-F238E27FC236}">
                <a16:creationId xmlns:a16="http://schemas.microsoft.com/office/drawing/2014/main" id="{3859FAAA-A5D7-0FC5-F337-620005CFB72F}"/>
              </a:ext>
            </a:extLst>
          </p:cNvPr>
          <p:cNvSpPr/>
          <p:nvPr/>
        </p:nvSpPr>
        <p:spPr>
          <a:xfrm>
            <a:off x="1161897" y="5551417"/>
            <a:ext cx="10163921" cy="11988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pc="-1" dirty="0"/>
              <a:t>Now the function behaves the same even with our compiler pass!!</a:t>
            </a:r>
          </a:p>
          <a:p>
            <a:pPr>
              <a:lnSpc>
                <a:spcPct val="100000"/>
              </a:lnSpc>
            </a:pPr>
            <a:endParaRPr lang="en-CA" spc="-1" dirty="0"/>
          </a:p>
          <a:p>
            <a:pPr>
              <a:lnSpc>
                <a:spcPct val="100000"/>
              </a:lnSpc>
            </a:pPr>
            <a:r>
              <a:rPr lang="en-CA" spc="-1" dirty="0"/>
              <a:t>If this jump was backwards, subtract the number of bytes inserted at the start of the function from the </a:t>
            </a:r>
            <a:r>
              <a:rPr lang="en-CA" spc="-1" dirty="0" err="1"/>
              <a:t>jal</a:t>
            </a:r>
            <a:r>
              <a:rPr lang="en-CA" spc="-1" dirty="0"/>
              <a:t> immediate</a:t>
            </a:r>
            <a:r>
              <a:rPr lang="en-CA" sz="1400" spc="-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470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7" grpId="1" animBg="1"/>
      <p:bldP spid="4" grpId="0" animBg="1"/>
      <p:bldP spid="11" grpId="0"/>
      <p:bldP spid="12" grpId="0"/>
      <p:bldP spid="1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292100" y="124877"/>
            <a:ext cx="1148080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>
                <a:solidFill>
                  <a:srgbClr val="000000"/>
                </a:solidFill>
                <a:latin typeface="Monaco"/>
              </a:rPr>
              <a:t>How Inserted Instructions Affect Data Accesses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E331A374-65DB-64A6-5755-9DF248D7708C}"/>
              </a:ext>
            </a:extLst>
          </p:cNvPr>
          <p:cNvSpPr/>
          <p:nvPr/>
        </p:nvSpPr>
        <p:spPr>
          <a:xfrm>
            <a:off x="661510" y="1179902"/>
            <a:ext cx="10741979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pc="-1" dirty="0"/>
              <a:t>Now that the solution has accounted for calls to other functions, let’s also consider accesses to the data section.</a:t>
            </a:r>
          </a:p>
        </p:txBody>
      </p:sp>
      <p:sp>
        <p:nvSpPr>
          <p:cNvPr id="8" name="CustomShape 2">
            <a:extLst>
              <a:ext uri="{FF2B5EF4-FFF2-40B4-BE49-F238E27FC236}">
                <a16:creationId xmlns:a16="http://schemas.microsoft.com/office/drawing/2014/main" id="{4E2BEC69-48C3-9890-D0CC-E2CCAD2CD90A}"/>
              </a:ext>
            </a:extLst>
          </p:cNvPr>
          <p:cNvSpPr/>
          <p:nvPr/>
        </p:nvSpPr>
        <p:spPr>
          <a:xfrm>
            <a:off x="661509" y="1847366"/>
            <a:ext cx="10741979" cy="3678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pc="-1" dirty="0"/>
              <a:t>Let’s consider a function called </a:t>
            </a:r>
            <a:r>
              <a:rPr lang="en-CA" i="1" spc="-1" dirty="0"/>
              <a:t>Increment</a:t>
            </a:r>
            <a:r>
              <a:rPr lang="en-CA" spc="-1" dirty="0"/>
              <a:t> that increments a counter in memory: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471090-19D8-CF9B-F84E-681526A093DA}"/>
              </a:ext>
            </a:extLst>
          </p:cNvPr>
          <p:cNvSpPr txBox="1"/>
          <p:nvPr/>
        </p:nvSpPr>
        <p:spPr>
          <a:xfrm>
            <a:off x="788512" y="2215244"/>
            <a:ext cx="4697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Increment:</a:t>
            </a:r>
          </a:p>
          <a:p>
            <a:r>
              <a:rPr lang="en-CA" dirty="0"/>
              <a:t>	</a:t>
            </a:r>
            <a:r>
              <a:rPr lang="en-CA" b="1" dirty="0"/>
              <a:t>la s0, counter </a:t>
            </a:r>
            <a:r>
              <a:rPr lang="en-CA" dirty="0">
                <a:solidFill>
                  <a:srgbClr val="00B050"/>
                </a:solidFill>
              </a:rPr>
              <a:t># s0 &lt;- pointer to counter</a:t>
            </a:r>
          </a:p>
          <a:p>
            <a:r>
              <a:rPr lang="en-CA" dirty="0"/>
              <a:t> 	</a:t>
            </a:r>
            <a:r>
              <a:rPr lang="en-CA" dirty="0" err="1"/>
              <a:t>lw</a:t>
            </a:r>
            <a:r>
              <a:rPr lang="en-CA" dirty="0"/>
              <a:t> t0, 0(s0)     </a:t>
            </a:r>
            <a:r>
              <a:rPr lang="en-CA" dirty="0">
                <a:solidFill>
                  <a:srgbClr val="00B050"/>
                </a:solidFill>
              </a:rPr>
              <a:t># t0 &lt;- counter</a:t>
            </a:r>
          </a:p>
          <a:p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addi</a:t>
            </a:r>
            <a:r>
              <a:rPr lang="en-CA" dirty="0"/>
              <a:t> t0, t0, 1  </a:t>
            </a:r>
            <a:r>
              <a:rPr lang="en-CA" dirty="0">
                <a:solidFill>
                  <a:srgbClr val="00B050"/>
                </a:solidFill>
              </a:rPr>
              <a:t># increment counter</a:t>
            </a:r>
          </a:p>
          <a:p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sw</a:t>
            </a:r>
            <a:r>
              <a:rPr lang="en-CA" dirty="0"/>
              <a:t> t0, 0(s0)    </a:t>
            </a:r>
            <a:r>
              <a:rPr lang="en-CA" dirty="0">
                <a:solidFill>
                  <a:srgbClr val="00B050"/>
                </a:solidFill>
              </a:rPr>
              <a:t># store incremented counter</a:t>
            </a:r>
          </a:p>
          <a:p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jalr</a:t>
            </a:r>
            <a:r>
              <a:rPr lang="en-CA" dirty="0"/>
              <a:t> x0, </a:t>
            </a:r>
            <a:r>
              <a:rPr lang="en-CA" dirty="0" err="1"/>
              <a:t>ra</a:t>
            </a:r>
            <a:r>
              <a:rPr lang="en-CA" dirty="0"/>
              <a:t>, 0    </a:t>
            </a:r>
            <a:r>
              <a:rPr lang="en-CA" dirty="0">
                <a:solidFill>
                  <a:srgbClr val="00B050"/>
                </a:solidFill>
              </a:rPr>
              <a:t># return</a:t>
            </a:r>
            <a:endParaRPr lang="en-CA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DECDAE-3C67-7031-7226-A5609E7BC48B}"/>
              </a:ext>
            </a:extLst>
          </p:cNvPr>
          <p:cNvSpPr txBox="1"/>
          <p:nvPr/>
        </p:nvSpPr>
        <p:spPr>
          <a:xfrm>
            <a:off x="5638800" y="2215244"/>
            <a:ext cx="4697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Increment:</a:t>
            </a:r>
          </a:p>
          <a:p>
            <a:r>
              <a:rPr lang="en-CA" dirty="0"/>
              <a:t>0x0040000	</a:t>
            </a:r>
            <a:r>
              <a:rPr lang="en-CA" b="1" dirty="0" err="1"/>
              <a:t>auipc</a:t>
            </a:r>
            <a:r>
              <a:rPr lang="en-CA" b="1" dirty="0"/>
              <a:t> s0, 0x0fc10</a:t>
            </a:r>
            <a:endParaRPr lang="en-CA" b="1" dirty="0">
              <a:solidFill>
                <a:srgbClr val="00B050"/>
              </a:solidFill>
            </a:endParaRPr>
          </a:p>
          <a:p>
            <a:r>
              <a:rPr lang="en-CA" dirty="0"/>
              <a:t>0x0040004	</a:t>
            </a:r>
            <a:r>
              <a:rPr lang="en-CA" b="1" dirty="0" err="1"/>
              <a:t>addi</a:t>
            </a:r>
            <a:r>
              <a:rPr lang="en-CA" b="1" dirty="0"/>
              <a:t> s0, s0, 0</a:t>
            </a:r>
          </a:p>
          <a:p>
            <a:r>
              <a:rPr lang="en-CA" dirty="0"/>
              <a:t>0x0040008	</a:t>
            </a:r>
            <a:r>
              <a:rPr lang="en-CA" dirty="0" err="1"/>
              <a:t>lw</a:t>
            </a:r>
            <a:r>
              <a:rPr lang="en-CA" dirty="0"/>
              <a:t> t0, 0(s0) </a:t>
            </a:r>
          </a:p>
          <a:p>
            <a:r>
              <a:rPr lang="en-CA" dirty="0"/>
              <a:t>0x004000C</a:t>
            </a:r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addi</a:t>
            </a:r>
            <a:r>
              <a:rPr lang="en-CA" dirty="0"/>
              <a:t> t0, t0, 1</a:t>
            </a:r>
            <a:endParaRPr lang="en-CA" dirty="0">
              <a:solidFill>
                <a:srgbClr val="00B050"/>
              </a:solidFill>
            </a:endParaRPr>
          </a:p>
          <a:p>
            <a:r>
              <a:rPr lang="en-CA" dirty="0"/>
              <a:t>0x0040010</a:t>
            </a:r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sw</a:t>
            </a:r>
            <a:r>
              <a:rPr lang="en-CA" dirty="0"/>
              <a:t> t0, 0(s0)</a:t>
            </a:r>
          </a:p>
          <a:p>
            <a:r>
              <a:rPr lang="en-CA" dirty="0"/>
              <a:t>0x0040014</a:t>
            </a:r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jalr</a:t>
            </a:r>
            <a:r>
              <a:rPr lang="en-CA" dirty="0"/>
              <a:t> x0, </a:t>
            </a:r>
            <a:r>
              <a:rPr lang="en-CA" dirty="0" err="1"/>
              <a:t>ra</a:t>
            </a:r>
            <a:r>
              <a:rPr lang="en-CA" dirty="0"/>
              <a:t>,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38D4FF-BEDF-1CB8-5F68-D7279794B7AF}"/>
              </a:ext>
            </a:extLst>
          </p:cNvPr>
          <p:cNvSpPr txBox="1"/>
          <p:nvPr/>
        </p:nvSpPr>
        <p:spPr>
          <a:xfrm>
            <a:off x="661510" y="4152781"/>
            <a:ext cx="59424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la s0, counter </a:t>
            </a:r>
            <a:r>
              <a:rPr lang="en-CA" dirty="0"/>
              <a:t>is a pseudo instruction</a:t>
            </a:r>
          </a:p>
          <a:p>
            <a:endParaRPr lang="en-CA" dirty="0"/>
          </a:p>
          <a:p>
            <a:r>
              <a:rPr lang="en-CA" dirty="0"/>
              <a:t>RARS translates this to the following instructions:</a:t>
            </a:r>
          </a:p>
          <a:p>
            <a:r>
              <a:rPr lang="en-CA" b="1" dirty="0"/>
              <a:t>	</a:t>
            </a:r>
            <a:r>
              <a:rPr lang="en-CA" b="1" dirty="0" err="1"/>
              <a:t>auipc</a:t>
            </a:r>
            <a:r>
              <a:rPr lang="en-CA" b="1" dirty="0"/>
              <a:t> s0, 0x?????</a:t>
            </a:r>
          </a:p>
          <a:p>
            <a:r>
              <a:rPr lang="en-CA" b="1" dirty="0"/>
              <a:t>	</a:t>
            </a:r>
            <a:r>
              <a:rPr lang="en-CA" b="1" dirty="0" err="1"/>
              <a:t>addi</a:t>
            </a:r>
            <a:r>
              <a:rPr lang="en-CA" b="1" dirty="0"/>
              <a:t> s0, s0, 0x???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D22202-D114-28E6-86F8-BC69741B68AD}"/>
              </a:ext>
            </a:extLst>
          </p:cNvPr>
          <p:cNvSpPr txBox="1"/>
          <p:nvPr/>
        </p:nvSpPr>
        <p:spPr>
          <a:xfrm>
            <a:off x="5867398" y="4356420"/>
            <a:ext cx="59424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/>
              <a:t>auipc</a:t>
            </a:r>
            <a:r>
              <a:rPr lang="en-CA" dirty="0"/>
              <a:t> (add upper immediate to program counter) will do the following:</a:t>
            </a:r>
          </a:p>
          <a:p>
            <a:r>
              <a:rPr lang="en-CA" dirty="0"/>
              <a:t>	s0 &lt;- PC + 0x</a:t>
            </a:r>
            <a:r>
              <a:rPr lang="en-CA" b="1" dirty="0"/>
              <a:t>0fc10</a:t>
            </a:r>
            <a:r>
              <a:rPr lang="en-CA" dirty="0"/>
              <a:t>000</a:t>
            </a:r>
          </a:p>
          <a:p>
            <a:r>
              <a:rPr lang="en-CA" dirty="0"/>
              <a:t>Then </a:t>
            </a:r>
            <a:r>
              <a:rPr lang="en-CA" dirty="0" err="1"/>
              <a:t>addi</a:t>
            </a:r>
            <a:r>
              <a:rPr lang="en-CA" dirty="0"/>
              <a:t> will adjust the bottom 3 bytes of s0</a:t>
            </a:r>
          </a:p>
          <a:p>
            <a:r>
              <a:rPr lang="en-CA" dirty="0"/>
              <a:t>	s0 &lt;- s0 + 0x00000</a:t>
            </a:r>
            <a:r>
              <a:rPr lang="en-CA" b="1" dirty="0"/>
              <a:t>000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C755C3-9B4C-AB06-1604-402D1FFC5CC4}"/>
              </a:ext>
            </a:extLst>
          </p:cNvPr>
          <p:cNvSpPr txBox="1"/>
          <p:nvPr/>
        </p:nvSpPr>
        <p:spPr>
          <a:xfrm>
            <a:off x="661510" y="5999440"/>
            <a:ext cx="11111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To simplify things, just remember that RARS uses </a:t>
            </a:r>
            <a:r>
              <a:rPr lang="en-CA" dirty="0" err="1"/>
              <a:t>auipc</a:t>
            </a:r>
            <a:r>
              <a:rPr lang="en-CA" dirty="0"/>
              <a:t> and </a:t>
            </a:r>
            <a:r>
              <a:rPr lang="en-CA" dirty="0" err="1"/>
              <a:t>addi</a:t>
            </a:r>
            <a:r>
              <a:rPr lang="en-CA" dirty="0"/>
              <a:t> to ensure that accesses to the data section are </a:t>
            </a:r>
            <a:r>
              <a:rPr lang="en-CA" b="1" dirty="0"/>
              <a:t>relative to the PC</a:t>
            </a:r>
            <a:r>
              <a:rPr lang="en-CA" dirty="0"/>
              <a:t> and any location in the instructions can access any location in the data section.</a:t>
            </a:r>
          </a:p>
        </p:txBody>
      </p:sp>
    </p:spTree>
    <p:extLst>
      <p:ext uri="{BB962C8B-B14F-4D97-AF65-F5344CB8AC3E}">
        <p14:creationId xmlns:p14="http://schemas.microsoft.com/office/powerpoint/2010/main" val="93333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292100" y="124877"/>
            <a:ext cx="1148080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000" spc="-1" dirty="0">
                <a:solidFill>
                  <a:srgbClr val="000000"/>
                </a:solidFill>
                <a:latin typeface="Monaco"/>
              </a:rPr>
              <a:t>How Inserted Instructions Affect Data Accesses cont.</a:t>
            </a:r>
            <a:endParaRPr lang="en-US" sz="40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E331A374-65DB-64A6-5755-9DF248D7708C}"/>
              </a:ext>
            </a:extLst>
          </p:cNvPr>
          <p:cNvSpPr/>
          <p:nvPr/>
        </p:nvSpPr>
        <p:spPr>
          <a:xfrm>
            <a:off x="938490" y="1150856"/>
            <a:ext cx="10741979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pc="-1" dirty="0"/>
              <a:t>The load address instruction is relative to the program counter (because of the </a:t>
            </a:r>
            <a:r>
              <a:rPr lang="en-CA" spc="-1" dirty="0" err="1"/>
              <a:t>auipc</a:t>
            </a:r>
            <a:r>
              <a:rPr lang="en-CA" spc="-1" dirty="0"/>
              <a:t> instruction).</a:t>
            </a:r>
          </a:p>
          <a:p>
            <a:pPr>
              <a:lnSpc>
                <a:spcPct val="100000"/>
              </a:lnSpc>
            </a:pPr>
            <a:r>
              <a:rPr lang="en-CA" spc="-1" dirty="0"/>
              <a:t>Since the compiler pass inserts register-saving instructions, the load address will occur from a different PC.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31064A-A299-EA53-0736-B1A75A8309CA}"/>
              </a:ext>
            </a:extLst>
          </p:cNvPr>
          <p:cNvSpPr txBox="1"/>
          <p:nvPr/>
        </p:nvSpPr>
        <p:spPr>
          <a:xfrm>
            <a:off x="3978065" y="1922947"/>
            <a:ext cx="376430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Increment:</a:t>
            </a:r>
          </a:p>
          <a:p>
            <a:pPr lvl="1"/>
            <a:r>
              <a:rPr lang="en-CA" dirty="0"/>
              <a:t>0x00400000	</a:t>
            </a:r>
            <a:r>
              <a:rPr lang="en-CA" dirty="0" err="1">
                <a:solidFill>
                  <a:srgbClr val="FF0000"/>
                </a:solidFill>
              </a:rPr>
              <a:t>addi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, 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, -4</a:t>
            </a:r>
          </a:p>
          <a:p>
            <a:pPr lvl="1"/>
            <a:r>
              <a:rPr lang="en-CA" dirty="0"/>
              <a:t>0x00400004	</a:t>
            </a:r>
            <a:r>
              <a:rPr lang="en-CA" dirty="0" err="1">
                <a:solidFill>
                  <a:srgbClr val="FF0000"/>
                </a:solidFill>
              </a:rPr>
              <a:t>sw</a:t>
            </a:r>
            <a:r>
              <a:rPr lang="en-CA" dirty="0">
                <a:solidFill>
                  <a:srgbClr val="FF0000"/>
                </a:solidFill>
              </a:rPr>
              <a:t> s0, 0(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CA" dirty="0"/>
              <a:t>0x00400008 	</a:t>
            </a:r>
            <a:r>
              <a:rPr lang="en-CA" b="1" dirty="0" err="1"/>
              <a:t>auipc</a:t>
            </a:r>
            <a:r>
              <a:rPr lang="en-CA" b="1" dirty="0"/>
              <a:t> s0, 0x0fc10</a:t>
            </a:r>
            <a:endParaRPr lang="en-CA" b="1" dirty="0">
              <a:solidFill>
                <a:srgbClr val="00B050"/>
              </a:solidFill>
            </a:endParaRPr>
          </a:p>
          <a:p>
            <a:pPr lvl="1"/>
            <a:r>
              <a:rPr lang="en-CA" dirty="0"/>
              <a:t>0x0040000C	</a:t>
            </a:r>
            <a:r>
              <a:rPr lang="en-CA" b="1" dirty="0" err="1"/>
              <a:t>addi</a:t>
            </a:r>
            <a:r>
              <a:rPr lang="en-CA" b="1" dirty="0"/>
              <a:t> s0, s0, 0</a:t>
            </a:r>
          </a:p>
          <a:p>
            <a:pPr lvl="1"/>
            <a:r>
              <a:rPr lang="en-CA" dirty="0"/>
              <a:t>0x00400010	</a:t>
            </a:r>
            <a:r>
              <a:rPr lang="en-CA" dirty="0" err="1"/>
              <a:t>lw</a:t>
            </a:r>
            <a:r>
              <a:rPr lang="en-CA" dirty="0"/>
              <a:t> t0, 0(s0) </a:t>
            </a:r>
          </a:p>
          <a:p>
            <a:pPr lvl="1"/>
            <a:r>
              <a:rPr lang="en-CA" dirty="0"/>
              <a:t>0x00400014</a:t>
            </a:r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addi</a:t>
            </a:r>
            <a:r>
              <a:rPr lang="en-CA" dirty="0"/>
              <a:t> t0, t0, 1</a:t>
            </a:r>
            <a:endParaRPr lang="en-CA" dirty="0">
              <a:solidFill>
                <a:srgbClr val="00B050"/>
              </a:solidFill>
            </a:endParaRPr>
          </a:p>
          <a:p>
            <a:pPr lvl="1"/>
            <a:r>
              <a:rPr lang="en-CA" dirty="0"/>
              <a:t>0x00400018</a:t>
            </a:r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sw</a:t>
            </a:r>
            <a:r>
              <a:rPr lang="en-CA" dirty="0"/>
              <a:t> t0, 0(s0)</a:t>
            </a:r>
          </a:p>
          <a:p>
            <a:pPr lvl="1"/>
            <a:r>
              <a:rPr lang="en-CA" dirty="0"/>
              <a:t>0x0040001C	</a:t>
            </a:r>
            <a:r>
              <a:rPr lang="en-CA" dirty="0" err="1">
                <a:solidFill>
                  <a:srgbClr val="FF0000"/>
                </a:solidFill>
              </a:rPr>
              <a:t>lw</a:t>
            </a:r>
            <a:r>
              <a:rPr lang="en-CA" dirty="0">
                <a:solidFill>
                  <a:srgbClr val="FF0000"/>
                </a:solidFill>
              </a:rPr>
              <a:t> s0, 0(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CA" dirty="0"/>
              <a:t>0x00400020	</a:t>
            </a:r>
            <a:r>
              <a:rPr lang="en-CA" dirty="0" err="1">
                <a:solidFill>
                  <a:srgbClr val="FF0000"/>
                </a:solidFill>
              </a:rPr>
              <a:t>addi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, 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, 4</a:t>
            </a:r>
          </a:p>
          <a:p>
            <a:pPr lvl="1"/>
            <a:r>
              <a:rPr lang="en-CA" dirty="0"/>
              <a:t>0x00400024</a:t>
            </a:r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jalr</a:t>
            </a:r>
            <a:r>
              <a:rPr lang="en-CA" dirty="0"/>
              <a:t> x0, </a:t>
            </a:r>
            <a:r>
              <a:rPr lang="en-CA" dirty="0" err="1"/>
              <a:t>ra</a:t>
            </a:r>
            <a:r>
              <a:rPr lang="en-CA" dirty="0"/>
              <a:t>, 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E23B3B-E55A-9B73-CEB7-86F838760A2B}"/>
              </a:ext>
            </a:extLst>
          </p:cNvPr>
          <p:cNvSpPr txBox="1"/>
          <p:nvPr/>
        </p:nvSpPr>
        <p:spPr>
          <a:xfrm>
            <a:off x="779124" y="4904452"/>
            <a:ext cx="29601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Counter:</a:t>
            </a:r>
          </a:p>
          <a:p>
            <a:r>
              <a:rPr lang="en-CA" dirty="0"/>
              <a:t>	0x10010000	1</a:t>
            </a:r>
          </a:p>
          <a:p>
            <a:r>
              <a:rPr lang="en-CA" dirty="0" err="1"/>
              <a:t>OtherData</a:t>
            </a:r>
            <a:r>
              <a:rPr lang="en-CA" dirty="0"/>
              <a:t>:</a:t>
            </a:r>
          </a:p>
          <a:p>
            <a:r>
              <a:rPr lang="en-CA" dirty="0"/>
              <a:t>	0x10010004	2</a:t>
            </a:r>
          </a:p>
          <a:p>
            <a:r>
              <a:rPr lang="en-CA" dirty="0"/>
              <a:t>	0x10010008	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1A0FBB-ED36-FFB9-A00A-A450210B3886}"/>
              </a:ext>
            </a:extLst>
          </p:cNvPr>
          <p:cNvSpPr txBox="1"/>
          <p:nvPr/>
        </p:nvSpPr>
        <p:spPr>
          <a:xfrm>
            <a:off x="8119286" y="2769627"/>
            <a:ext cx="2273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s0 &lt;- PC + 0x0fc10000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DA808-B9FA-4FE5-A3E6-B2C6FA102461}"/>
              </a:ext>
            </a:extLst>
          </p:cNvPr>
          <p:cNvSpPr txBox="1"/>
          <p:nvPr/>
        </p:nvSpPr>
        <p:spPr>
          <a:xfrm>
            <a:off x="8377206" y="3438927"/>
            <a:ext cx="2273622" cy="38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s0 = 0x1001 0008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FCB076-AC7C-9A01-E5ED-5BBC412A2499}"/>
              </a:ext>
            </a:extLst>
          </p:cNvPr>
          <p:cNvSpPr txBox="1"/>
          <p:nvPr/>
        </p:nvSpPr>
        <p:spPr>
          <a:xfrm>
            <a:off x="6544663" y="5691792"/>
            <a:ext cx="4868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Since the inserted instructions affect the PC and the accesses to the data section are relative to the PC, </a:t>
            </a:r>
            <a:r>
              <a:rPr lang="en-CA" b="1" dirty="0"/>
              <a:t>the access to counter is incorrect.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49FB12-762A-F0D7-EF85-3124609D1BAD}"/>
              </a:ext>
            </a:extLst>
          </p:cNvPr>
          <p:cNvSpPr txBox="1"/>
          <p:nvPr/>
        </p:nvSpPr>
        <p:spPr>
          <a:xfrm>
            <a:off x="8636906" y="3123275"/>
            <a:ext cx="3512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= 0x00400008 +  0x0FC10000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56D723-70CA-F099-3058-22611901429A}"/>
              </a:ext>
            </a:extLst>
          </p:cNvPr>
          <p:cNvSpPr txBox="1"/>
          <p:nvPr/>
        </p:nvSpPr>
        <p:spPr>
          <a:xfrm>
            <a:off x="883105" y="1945859"/>
            <a:ext cx="4697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Increment:</a:t>
            </a:r>
          </a:p>
          <a:p>
            <a:r>
              <a:rPr lang="en-CA" dirty="0"/>
              <a:t>0x0040000	</a:t>
            </a:r>
            <a:r>
              <a:rPr lang="en-CA" b="1" dirty="0" err="1"/>
              <a:t>auipc</a:t>
            </a:r>
            <a:r>
              <a:rPr lang="en-CA" b="1" dirty="0"/>
              <a:t> s0, 0x0fc10</a:t>
            </a:r>
            <a:endParaRPr lang="en-CA" b="1" dirty="0">
              <a:solidFill>
                <a:srgbClr val="00B050"/>
              </a:solidFill>
            </a:endParaRPr>
          </a:p>
          <a:p>
            <a:r>
              <a:rPr lang="en-CA" dirty="0"/>
              <a:t>0x0040004	</a:t>
            </a:r>
            <a:r>
              <a:rPr lang="en-CA" b="1" dirty="0" err="1"/>
              <a:t>addi</a:t>
            </a:r>
            <a:r>
              <a:rPr lang="en-CA" b="1" dirty="0"/>
              <a:t> s0, s0, 0</a:t>
            </a:r>
          </a:p>
          <a:p>
            <a:r>
              <a:rPr lang="en-CA" dirty="0"/>
              <a:t>0x0040008	</a:t>
            </a:r>
            <a:r>
              <a:rPr lang="en-CA" dirty="0" err="1"/>
              <a:t>lw</a:t>
            </a:r>
            <a:r>
              <a:rPr lang="en-CA" dirty="0"/>
              <a:t> t0, 0(s0) </a:t>
            </a:r>
          </a:p>
          <a:p>
            <a:r>
              <a:rPr lang="en-CA" dirty="0"/>
              <a:t>0x004000C</a:t>
            </a:r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addi</a:t>
            </a:r>
            <a:r>
              <a:rPr lang="en-CA" dirty="0"/>
              <a:t> t0, t0, 1</a:t>
            </a:r>
            <a:endParaRPr lang="en-CA" dirty="0">
              <a:solidFill>
                <a:srgbClr val="00B050"/>
              </a:solidFill>
            </a:endParaRPr>
          </a:p>
          <a:p>
            <a:r>
              <a:rPr lang="en-CA" dirty="0"/>
              <a:t>0x0040010</a:t>
            </a:r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sw</a:t>
            </a:r>
            <a:r>
              <a:rPr lang="en-CA" dirty="0"/>
              <a:t> t0, 0(s0)</a:t>
            </a:r>
          </a:p>
          <a:p>
            <a:r>
              <a:rPr lang="en-CA" dirty="0"/>
              <a:t>0x0040014</a:t>
            </a:r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jalr</a:t>
            </a:r>
            <a:r>
              <a:rPr lang="en-CA" dirty="0"/>
              <a:t> x0, </a:t>
            </a:r>
            <a:r>
              <a:rPr lang="en-CA" dirty="0" err="1"/>
              <a:t>ra</a:t>
            </a:r>
            <a:r>
              <a:rPr lang="en-CA" dirty="0"/>
              <a:t>, 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838CF5A-70F5-FC4B-4CCB-E05C65F8BB12}"/>
              </a:ext>
            </a:extLst>
          </p:cNvPr>
          <p:cNvCxnSpPr>
            <a:cxnSpLocks/>
          </p:cNvCxnSpPr>
          <p:nvPr/>
        </p:nvCxnSpPr>
        <p:spPr>
          <a:xfrm flipH="1">
            <a:off x="3048000" y="3822971"/>
            <a:ext cx="5660571" cy="23304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Multiplication Sign 11">
            <a:extLst>
              <a:ext uri="{FF2B5EF4-FFF2-40B4-BE49-F238E27FC236}">
                <a16:creationId xmlns:a16="http://schemas.microsoft.com/office/drawing/2014/main" id="{E7A7BF88-1633-B094-0709-5A586786468B}"/>
              </a:ext>
            </a:extLst>
          </p:cNvPr>
          <p:cNvSpPr/>
          <p:nvPr/>
        </p:nvSpPr>
        <p:spPr>
          <a:xfrm>
            <a:off x="3739244" y="5590515"/>
            <a:ext cx="1002864" cy="1074640"/>
          </a:xfrm>
          <a:prstGeom prst="mathMultiply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603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9" grpId="0"/>
      <p:bldP spid="8" grpId="0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292100" y="124877"/>
            <a:ext cx="1148080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000" spc="-1" dirty="0">
                <a:solidFill>
                  <a:srgbClr val="000000"/>
                </a:solidFill>
                <a:latin typeface="Monaco"/>
              </a:rPr>
              <a:t>Fixing Data Accesses</a:t>
            </a:r>
            <a:endParaRPr lang="en-US" sz="40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E331A374-65DB-64A6-5755-9DF248D7708C}"/>
              </a:ext>
            </a:extLst>
          </p:cNvPr>
          <p:cNvSpPr/>
          <p:nvPr/>
        </p:nvSpPr>
        <p:spPr>
          <a:xfrm>
            <a:off x="661510" y="1179902"/>
            <a:ext cx="10741979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pc="-1" dirty="0"/>
              <a:t>From the last slide, load address instructions will behave incorrectly after inserting the stack instructions. Let’s consider the same example to try to fix the load addresses.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31064A-A299-EA53-0736-B1A75A8309CA}"/>
              </a:ext>
            </a:extLst>
          </p:cNvPr>
          <p:cNvSpPr txBox="1"/>
          <p:nvPr/>
        </p:nvSpPr>
        <p:spPr>
          <a:xfrm>
            <a:off x="779123" y="1999487"/>
            <a:ext cx="337196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Increment:</a:t>
            </a:r>
          </a:p>
          <a:p>
            <a:r>
              <a:rPr lang="en-CA" dirty="0"/>
              <a:t>0x00400000	</a:t>
            </a:r>
            <a:r>
              <a:rPr lang="en-CA" dirty="0" err="1">
                <a:solidFill>
                  <a:srgbClr val="FF0000"/>
                </a:solidFill>
              </a:rPr>
              <a:t>addi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, 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, -4</a:t>
            </a:r>
          </a:p>
          <a:p>
            <a:r>
              <a:rPr lang="en-CA" dirty="0"/>
              <a:t>0x00400004	</a:t>
            </a:r>
            <a:r>
              <a:rPr lang="en-CA" dirty="0" err="1">
                <a:solidFill>
                  <a:srgbClr val="FF0000"/>
                </a:solidFill>
              </a:rPr>
              <a:t>sw</a:t>
            </a:r>
            <a:r>
              <a:rPr lang="en-CA" dirty="0">
                <a:solidFill>
                  <a:srgbClr val="FF0000"/>
                </a:solidFill>
              </a:rPr>
              <a:t> s0, 0(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)</a:t>
            </a:r>
          </a:p>
          <a:p>
            <a:r>
              <a:rPr lang="en-CA" dirty="0"/>
              <a:t>0x00400008 	</a:t>
            </a:r>
            <a:r>
              <a:rPr lang="en-CA" b="1" dirty="0" err="1"/>
              <a:t>auipc</a:t>
            </a:r>
            <a:r>
              <a:rPr lang="en-CA" b="1" dirty="0"/>
              <a:t> s0, 0x0fc10</a:t>
            </a:r>
            <a:endParaRPr lang="en-CA" b="1" dirty="0">
              <a:solidFill>
                <a:srgbClr val="00B050"/>
              </a:solidFill>
            </a:endParaRPr>
          </a:p>
          <a:p>
            <a:r>
              <a:rPr lang="en-CA" dirty="0"/>
              <a:t>0x0040000C	</a:t>
            </a:r>
          </a:p>
          <a:p>
            <a:r>
              <a:rPr lang="en-CA" dirty="0"/>
              <a:t>0x00400010	</a:t>
            </a:r>
            <a:r>
              <a:rPr lang="en-CA" dirty="0" err="1"/>
              <a:t>lw</a:t>
            </a:r>
            <a:r>
              <a:rPr lang="en-CA" dirty="0"/>
              <a:t> t0, 0(s0) </a:t>
            </a:r>
          </a:p>
          <a:p>
            <a:r>
              <a:rPr lang="en-CA" dirty="0"/>
              <a:t>0x00400014</a:t>
            </a:r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addi</a:t>
            </a:r>
            <a:r>
              <a:rPr lang="en-CA" dirty="0"/>
              <a:t> t0, t0, 1</a:t>
            </a:r>
            <a:endParaRPr lang="en-CA" dirty="0">
              <a:solidFill>
                <a:srgbClr val="00B050"/>
              </a:solidFill>
            </a:endParaRPr>
          </a:p>
          <a:p>
            <a:r>
              <a:rPr lang="en-CA" dirty="0"/>
              <a:t>0x00400018</a:t>
            </a:r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sw</a:t>
            </a:r>
            <a:r>
              <a:rPr lang="en-CA" dirty="0"/>
              <a:t> t0, 0(s0)</a:t>
            </a:r>
          </a:p>
          <a:p>
            <a:r>
              <a:rPr lang="en-CA" dirty="0"/>
              <a:t>0x0040001C	</a:t>
            </a:r>
            <a:r>
              <a:rPr lang="en-CA" dirty="0" err="1">
                <a:solidFill>
                  <a:srgbClr val="FF0000"/>
                </a:solidFill>
              </a:rPr>
              <a:t>lw</a:t>
            </a:r>
            <a:r>
              <a:rPr lang="en-CA" dirty="0">
                <a:solidFill>
                  <a:srgbClr val="FF0000"/>
                </a:solidFill>
              </a:rPr>
              <a:t> s0, 0(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)</a:t>
            </a:r>
          </a:p>
          <a:p>
            <a:r>
              <a:rPr lang="en-CA" dirty="0"/>
              <a:t>0x00400020	</a:t>
            </a:r>
            <a:r>
              <a:rPr lang="en-CA" dirty="0" err="1">
                <a:solidFill>
                  <a:srgbClr val="FF0000"/>
                </a:solidFill>
              </a:rPr>
              <a:t>addi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, </a:t>
            </a:r>
            <a:r>
              <a:rPr lang="en-CA" dirty="0" err="1">
                <a:solidFill>
                  <a:srgbClr val="FF0000"/>
                </a:solidFill>
              </a:rPr>
              <a:t>sp</a:t>
            </a:r>
            <a:r>
              <a:rPr lang="en-CA" dirty="0">
                <a:solidFill>
                  <a:srgbClr val="FF0000"/>
                </a:solidFill>
              </a:rPr>
              <a:t>, 4</a:t>
            </a:r>
          </a:p>
          <a:p>
            <a:r>
              <a:rPr lang="en-CA" dirty="0"/>
              <a:t>0x00400024</a:t>
            </a:r>
            <a:r>
              <a:rPr lang="en-CA" dirty="0">
                <a:solidFill>
                  <a:srgbClr val="00B050"/>
                </a:solidFill>
              </a:rPr>
              <a:t>	</a:t>
            </a:r>
            <a:r>
              <a:rPr lang="en-CA" dirty="0" err="1"/>
              <a:t>jalr</a:t>
            </a:r>
            <a:r>
              <a:rPr lang="en-CA" dirty="0"/>
              <a:t> x0, </a:t>
            </a:r>
            <a:r>
              <a:rPr lang="en-CA" dirty="0" err="1"/>
              <a:t>ra</a:t>
            </a:r>
            <a:r>
              <a:rPr lang="en-CA" dirty="0"/>
              <a:t>, 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E23B3B-E55A-9B73-CEB7-86F838760A2B}"/>
              </a:ext>
            </a:extLst>
          </p:cNvPr>
          <p:cNvSpPr txBox="1"/>
          <p:nvPr/>
        </p:nvSpPr>
        <p:spPr>
          <a:xfrm>
            <a:off x="779123" y="5590515"/>
            <a:ext cx="296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Counter:</a:t>
            </a:r>
          </a:p>
          <a:p>
            <a:r>
              <a:rPr lang="en-CA" dirty="0"/>
              <a:t>0x10010000	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7DA808-B9FA-4FE5-A3E6-B2C6FA102461}"/>
              </a:ext>
            </a:extLst>
          </p:cNvPr>
          <p:cNvSpPr txBox="1"/>
          <p:nvPr/>
        </p:nvSpPr>
        <p:spPr>
          <a:xfrm>
            <a:off x="4931228" y="2380506"/>
            <a:ext cx="2273622" cy="38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s0 &lt;- 0x1001 0008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434258-38C8-F892-5400-AACE25E56B76}"/>
              </a:ext>
            </a:extLst>
          </p:cNvPr>
          <p:cNvSpPr txBox="1"/>
          <p:nvPr/>
        </p:nvSpPr>
        <p:spPr>
          <a:xfrm>
            <a:off x="4931227" y="2724928"/>
            <a:ext cx="68416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The inserted stack instructions changed the PC when </a:t>
            </a:r>
            <a:r>
              <a:rPr lang="en-CA" dirty="0" err="1"/>
              <a:t>auipc</a:t>
            </a:r>
            <a:r>
              <a:rPr lang="en-CA" dirty="0"/>
              <a:t> is executed. To correct this, subtract the change in the PC. </a:t>
            </a:r>
          </a:p>
          <a:p>
            <a:endParaRPr lang="en-CA" dirty="0"/>
          </a:p>
          <a:p>
            <a:r>
              <a:rPr lang="en-CA" dirty="0"/>
              <a:t>In this case, the 2 register-restoring instructions changed the PC by 8 bytes. </a:t>
            </a:r>
          </a:p>
          <a:p>
            <a:r>
              <a:rPr lang="en-CA" dirty="0"/>
              <a:t>Let’s subtract 8 bytes from the </a:t>
            </a:r>
            <a:r>
              <a:rPr lang="en-CA" dirty="0" err="1"/>
              <a:t>addi</a:t>
            </a:r>
            <a:r>
              <a:rPr lang="en-CA" dirty="0"/>
              <a:t> immediate to correct this.</a:t>
            </a:r>
          </a:p>
          <a:p>
            <a:endParaRPr lang="en-CA" dirty="0"/>
          </a:p>
          <a:p>
            <a:r>
              <a:rPr lang="en-CA" dirty="0" err="1"/>
              <a:t>addi</a:t>
            </a:r>
            <a:r>
              <a:rPr lang="en-CA" dirty="0"/>
              <a:t> s0, s0, 0 -&gt; </a:t>
            </a:r>
            <a:r>
              <a:rPr lang="en-CA" dirty="0" err="1"/>
              <a:t>addi</a:t>
            </a:r>
            <a:r>
              <a:rPr lang="en-CA" dirty="0"/>
              <a:t> s0, s0, -8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FB49CA-7E23-E49B-A59C-127EA4A9F198}"/>
              </a:ext>
            </a:extLst>
          </p:cNvPr>
          <p:cNvSpPr txBox="1"/>
          <p:nvPr/>
        </p:nvSpPr>
        <p:spPr>
          <a:xfrm>
            <a:off x="2154007" y="3098244"/>
            <a:ext cx="1543958" cy="38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err="1"/>
              <a:t>addi</a:t>
            </a:r>
            <a:r>
              <a:rPr lang="en-CA" b="1" dirty="0"/>
              <a:t> s0, s0, 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9300DA-5A25-833C-271F-2D00F53AF66E}"/>
              </a:ext>
            </a:extLst>
          </p:cNvPr>
          <p:cNvSpPr txBox="1"/>
          <p:nvPr/>
        </p:nvSpPr>
        <p:spPr>
          <a:xfrm>
            <a:off x="2165184" y="3095356"/>
            <a:ext cx="1543958" cy="38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err="1"/>
              <a:t>addi</a:t>
            </a:r>
            <a:r>
              <a:rPr lang="en-CA" b="1" dirty="0"/>
              <a:t> s0, s0, -8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87A95B-4DF8-2CBE-A065-A1F2C8ADF932}"/>
              </a:ext>
            </a:extLst>
          </p:cNvPr>
          <p:cNvSpPr txBox="1"/>
          <p:nvPr/>
        </p:nvSpPr>
        <p:spPr>
          <a:xfrm>
            <a:off x="4942404" y="2380506"/>
            <a:ext cx="2273622" cy="38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s0 &lt;- 0x1001 0000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4E8027-CAA4-3EC7-0F37-AA3B37AEEFCD}"/>
              </a:ext>
            </a:extLst>
          </p:cNvPr>
          <p:cNvSpPr txBox="1"/>
          <p:nvPr/>
        </p:nvSpPr>
        <p:spPr>
          <a:xfrm>
            <a:off x="4349001" y="5590515"/>
            <a:ext cx="439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The load address is fixed!!!</a:t>
            </a:r>
          </a:p>
        </p:txBody>
      </p:sp>
    </p:spTree>
    <p:extLst>
      <p:ext uri="{BB962C8B-B14F-4D97-AF65-F5344CB8AC3E}">
        <p14:creationId xmlns:p14="http://schemas.microsoft.com/office/powerpoint/2010/main" val="67066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5" grpId="1"/>
      <p:bldP spid="9" grpId="0"/>
      <p:bldP spid="9" grpId="1"/>
      <p:bldP spid="10" grpId="0"/>
      <p:bldP spid="11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 err="1">
                <a:solidFill>
                  <a:srgbClr val="000000"/>
                </a:solidFill>
                <a:latin typeface="Monaco"/>
              </a:rPr>
              <a:t>fixAccesses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5" name="CustomShape 2"/>
          <p:cNvSpPr/>
          <p:nvPr/>
        </p:nvSpPr>
        <p:spPr>
          <a:xfrm>
            <a:off x="1494952" y="3497472"/>
            <a:ext cx="9898883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spc="-1" dirty="0">
                <a:solidFill>
                  <a:srgbClr val="000000"/>
                </a:solidFill>
                <a:latin typeface="Calibri"/>
              </a:rPr>
              <a:t>: address of the first element of an array of RISC-V instructions ending with a sentinel value (0xFFFFFFFF)</a:t>
            </a:r>
            <a:endParaRPr lang="en-CA" sz="2400" spc="-1" dirty="0">
              <a:latin typeface="Arial"/>
            </a:endParaRPr>
          </a:p>
        </p:txBody>
      </p:sp>
      <p:sp>
        <p:nvSpPr>
          <p:cNvPr id="396" name="CustomShape 3"/>
          <p:cNvSpPr/>
          <p:nvPr/>
        </p:nvSpPr>
        <p:spPr>
          <a:xfrm>
            <a:off x="1538612" y="5961966"/>
            <a:ext cx="2786762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None.</a:t>
            </a:r>
            <a:endParaRPr lang="en-CA" sz="2400" spc="-1" dirty="0">
              <a:latin typeface="Arial"/>
            </a:endParaRPr>
          </a:p>
        </p:txBody>
      </p:sp>
      <p:sp>
        <p:nvSpPr>
          <p:cNvPr id="397" name="CustomShape 4"/>
          <p:cNvSpPr/>
          <p:nvPr/>
        </p:nvSpPr>
        <p:spPr>
          <a:xfrm>
            <a:off x="1258858" y="3073547"/>
            <a:ext cx="1990518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Parameter:</a:t>
            </a:r>
            <a:endParaRPr lang="en-CA" sz="2400" spc="-1" dirty="0">
              <a:latin typeface="Arial"/>
            </a:endParaRPr>
          </a:p>
        </p:txBody>
      </p:sp>
      <p:sp>
        <p:nvSpPr>
          <p:cNvPr id="398" name="CustomShape 5"/>
          <p:cNvSpPr/>
          <p:nvPr/>
        </p:nvSpPr>
        <p:spPr>
          <a:xfrm>
            <a:off x="1187055" y="5548776"/>
            <a:ext cx="240028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Return Value:</a:t>
            </a:r>
            <a:endParaRPr lang="en-CA" sz="2400" spc="-1" dirty="0">
              <a:latin typeface="Arial"/>
            </a:endParaRPr>
          </a:p>
        </p:txBody>
      </p:sp>
      <p:sp>
        <p:nvSpPr>
          <p:cNvPr id="3" name="CustomShape 2">
            <a:extLst>
              <a:ext uri="{FF2B5EF4-FFF2-40B4-BE49-F238E27FC236}">
                <a16:creationId xmlns:a16="http://schemas.microsoft.com/office/drawing/2014/main" id="{658BEC70-F469-7AA7-24E2-A826D41289A2}"/>
              </a:ext>
            </a:extLst>
          </p:cNvPr>
          <p:cNvSpPr/>
          <p:nvPr/>
        </p:nvSpPr>
        <p:spPr>
          <a:xfrm>
            <a:off x="1302517" y="1753513"/>
            <a:ext cx="9364831" cy="11988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Correct the accesses in a RISC-V function that may have bytes inserted at the start and end.</a:t>
            </a:r>
          </a:p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Adjust the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immediates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in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jal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and la instructions.</a:t>
            </a:r>
            <a:endParaRPr lang="en-CA" sz="2400" spc="-1" dirty="0">
              <a:latin typeface="Arial"/>
            </a:endParaRPr>
          </a:p>
        </p:txBody>
      </p:sp>
      <p:sp>
        <p:nvSpPr>
          <p:cNvPr id="4" name="CustomShape 4">
            <a:extLst>
              <a:ext uri="{FF2B5EF4-FFF2-40B4-BE49-F238E27FC236}">
                <a16:creationId xmlns:a16="http://schemas.microsoft.com/office/drawing/2014/main" id="{B6C9F584-73BE-8D21-C306-1E3FB802D1A7}"/>
              </a:ext>
            </a:extLst>
          </p:cNvPr>
          <p:cNvSpPr/>
          <p:nvPr/>
        </p:nvSpPr>
        <p:spPr>
          <a:xfrm>
            <a:off x="1302517" y="1330934"/>
            <a:ext cx="1990518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Description:</a:t>
            </a:r>
            <a:endParaRPr lang="en-CA" sz="2400" spc="-1" dirty="0">
              <a:latin typeface="Arial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199D380-9686-8362-B54E-37BDE8D5891B}"/>
              </a:ext>
            </a:extLst>
          </p:cNvPr>
          <p:cNvSpPr/>
          <p:nvPr/>
        </p:nvSpPr>
        <p:spPr>
          <a:xfrm>
            <a:off x="1538612" y="4393287"/>
            <a:ext cx="989888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a1: number of bytes inserted at the start of the function.</a:t>
            </a: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8CD249BF-C6D5-4C79-49A8-30068B8A0AB6}"/>
              </a:ext>
            </a:extLst>
          </p:cNvPr>
          <p:cNvSpPr/>
          <p:nvPr/>
        </p:nvSpPr>
        <p:spPr>
          <a:xfrm>
            <a:off x="1538612" y="4868241"/>
            <a:ext cx="989888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a2: number of bytes inserted at the end of the function.</a:t>
            </a:r>
          </a:p>
        </p:txBody>
      </p:sp>
    </p:spTree>
    <p:extLst>
      <p:ext uri="{BB962C8B-B14F-4D97-AF65-F5344CB8AC3E}">
        <p14:creationId xmlns:p14="http://schemas.microsoft.com/office/powerpoint/2010/main" val="14637793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1981200" y="274680"/>
            <a:ext cx="8229240" cy="755834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>
                <a:solidFill>
                  <a:srgbClr val="000000"/>
                </a:solidFill>
                <a:latin typeface="Monaco"/>
              </a:rPr>
              <a:t>Almost There…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E331A374-65DB-64A6-5755-9DF248D7708C}"/>
              </a:ext>
            </a:extLst>
          </p:cNvPr>
          <p:cNvSpPr/>
          <p:nvPr/>
        </p:nvSpPr>
        <p:spPr>
          <a:xfrm>
            <a:off x="1276202" y="1259897"/>
            <a:ext cx="9087800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spc="-1" dirty="0">
                <a:solidFill>
                  <a:srgbClr val="000000"/>
                </a:solidFill>
                <a:latin typeface="Monaco"/>
              </a:rPr>
              <a:t>Lastly, consider the case that a function has multiple return statements. Where should the register-restoring instructions be inserted?</a:t>
            </a:r>
          </a:p>
          <a:p>
            <a:pPr>
              <a:lnSpc>
                <a:spcPct val="100000"/>
              </a:lnSpc>
            </a:pPr>
            <a:endParaRPr lang="en-CA" sz="2000" spc="-1" dirty="0">
              <a:solidFill>
                <a:srgbClr val="000000"/>
              </a:solidFill>
              <a:latin typeface="Monaco"/>
            </a:endParaRPr>
          </a:p>
          <a:p>
            <a:pPr>
              <a:lnSpc>
                <a:spcPct val="100000"/>
              </a:lnSpc>
            </a:pPr>
            <a:endParaRPr lang="en-CA" sz="2000" spc="-1" dirty="0">
              <a:solidFill>
                <a:srgbClr val="000000"/>
              </a:solidFill>
              <a:latin typeface="Monaco"/>
            </a:endParaRPr>
          </a:p>
          <a:p>
            <a:pPr>
              <a:lnSpc>
                <a:spcPct val="100000"/>
              </a:lnSpc>
            </a:pPr>
            <a:endParaRPr lang="en-CA" sz="2000" spc="-1" dirty="0">
              <a:solidFill>
                <a:srgbClr val="000000"/>
              </a:solidFill>
              <a:latin typeface="Monaco"/>
            </a:endParaRPr>
          </a:p>
          <a:p>
            <a:pPr>
              <a:lnSpc>
                <a:spcPct val="100000"/>
              </a:lnSpc>
            </a:pPr>
            <a:endParaRPr lang="en-CA" sz="2000" spc="-1" dirty="0">
              <a:solidFill>
                <a:srgbClr val="000000"/>
              </a:solidFill>
              <a:latin typeface="Monaco"/>
            </a:endParaRPr>
          </a:p>
          <a:p>
            <a:pPr>
              <a:lnSpc>
                <a:spcPct val="100000"/>
              </a:lnSpc>
            </a:pPr>
            <a:endParaRPr lang="en-CA" sz="2000" spc="-1" dirty="0">
              <a:solidFill>
                <a:srgbClr val="000000"/>
              </a:solidFill>
              <a:latin typeface="Monaco"/>
            </a:endParaRPr>
          </a:p>
          <a:p>
            <a:pPr>
              <a:lnSpc>
                <a:spcPct val="100000"/>
              </a:lnSpc>
            </a:pPr>
            <a:endParaRPr lang="en-CA" sz="2000" spc="-1" dirty="0">
              <a:solidFill>
                <a:srgbClr val="000000"/>
              </a:solidFill>
              <a:latin typeface="Monaco"/>
            </a:endParaRPr>
          </a:p>
          <a:p>
            <a:pPr>
              <a:lnSpc>
                <a:spcPct val="100000"/>
              </a:lnSpc>
            </a:pPr>
            <a:r>
              <a:rPr lang="en-CA" sz="2000" spc="-1" dirty="0">
                <a:solidFill>
                  <a:srgbClr val="000000"/>
                </a:solidFill>
                <a:latin typeface="Monaco"/>
              </a:rPr>
              <a:t>They could be inserted before every return statement.</a:t>
            </a:r>
            <a:endParaRPr lang="en-CA" sz="2000" spc="-1" dirty="0">
              <a:latin typeface="Arial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7A303A28-E372-F27C-2480-BDB86C906F3B}"/>
              </a:ext>
            </a:extLst>
          </p:cNvPr>
          <p:cNvSpPr/>
          <p:nvPr/>
        </p:nvSpPr>
        <p:spPr>
          <a:xfrm>
            <a:off x="1276202" y="4662288"/>
            <a:ext cx="9347451" cy="7064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spc="-1" dirty="0">
                <a:solidFill>
                  <a:srgbClr val="000000"/>
                </a:solidFill>
                <a:latin typeface="Monaco"/>
              </a:rPr>
              <a:t>But, this would lead to unnecessary insertions and could complicate calculating the jump immediates from the last function.</a:t>
            </a:r>
            <a:endParaRPr lang="en-CA" sz="2000" spc="-1" dirty="0">
              <a:latin typeface="Arial"/>
            </a:endParaRPr>
          </a:p>
        </p:txBody>
      </p:sp>
      <p:pic>
        <p:nvPicPr>
          <p:cNvPr id="2050" name="Picture 2" descr="Raised eyebrow emoji. Skeptical emoticon. 22461930 Vector Art at Vecteezy">
            <a:extLst>
              <a:ext uri="{FF2B5EF4-FFF2-40B4-BE49-F238E27FC236}">
                <a16:creationId xmlns:a16="http://schemas.microsoft.com/office/drawing/2014/main" id="{8856A9DD-F24B-7D74-18B4-AF85F2FF8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1801420"/>
            <a:ext cx="138112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42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1981200" y="274680"/>
            <a:ext cx="8229240" cy="755834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>
                <a:solidFill>
                  <a:srgbClr val="000000"/>
                </a:solidFill>
                <a:latin typeface="Monaco"/>
              </a:rPr>
              <a:t>Creating an Exit Node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CustomShape 2">
            <a:extLst>
              <a:ext uri="{FF2B5EF4-FFF2-40B4-BE49-F238E27FC236}">
                <a16:creationId xmlns:a16="http://schemas.microsoft.com/office/drawing/2014/main" id="{E331A374-65DB-64A6-5755-9DF248D7708C}"/>
              </a:ext>
            </a:extLst>
          </p:cNvPr>
          <p:cNvSpPr/>
          <p:nvPr/>
        </p:nvSpPr>
        <p:spPr>
          <a:xfrm>
            <a:off x="1146379" y="1060569"/>
            <a:ext cx="9347451" cy="3986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spc="-1" dirty="0">
                <a:solidFill>
                  <a:srgbClr val="000000"/>
                </a:solidFill>
                <a:latin typeface="Monaco"/>
              </a:rPr>
              <a:t>Create an exit node that starts on the first register-restoring instruction ( </a:t>
            </a:r>
            <a:r>
              <a:rPr lang="en-CA" sz="2000" spc="-1" dirty="0" err="1">
                <a:solidFill>
                  <a:srgbClr val="000000"/>
                </a:solidFill>
                <a:latin typeface="Monaco"/>
              </a:rPr>
              <a:t>lw</a:t>
            </a:r>
            <a:r>
              <a:rPr lang="en-CA" sz="2000" spc="-1" dirty="0">
                <a:solidFill>
                  <a:srgbClr val="000000"/>
                </a:solidFill>
                <a:latin typeface="Monaco"/>
              </a:rPr>
              <a:t> x0-31, 0(</a:t>
            </a:r>
            <a:r>
              <a:rPr lang="en-CA" sz="2000" spc="-1" dirty="0" err="1">
                <a:solidFill>
                  <a:srgbClr val="000000"/>
                </a:solidFill>
                <a:latin typeface="Monaco"/>
              </a:rPr>
              <a:t>sp</a:t>
            </a:r>
            <a:r>
              <a:rPr lang="en-CA" sz="2000" spc="-1" dirty="0">
                <a:solidFill>
                  <a:srgbClr val="000000"/>
                </a:solidFill>
                <a:latin typeface="Monaco"/>
              </a:rPr>
              <a:t>) 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77E2FA1-1324-C1A1-964B-78FB13282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32" y="2179168"/>
            <a:ext cx="10427575" cy="467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stomShape 2">
            <a:extLst>
              <a:ext uri="{FF2B5EF4-FFF2-40B4-BE49-F238E27FC236}">
                <a16:creationId xmlns:a16="http://schemas.microsoft.com/office/drawing/2014/main" id="{05A6F279-D3B7-6C63-7548-3D6C5BF2BA19}"/>
              </a:ext>
            </a:extLst>
          </p:cNvPr>
          <p:cNvSpPr/>
          <p:nvPr/>
        </p:nvSpPr>
        <p:spPr>
          <a:xfrm>
            <a:off x="1146378" y="1515807"/>
            <a:ext cx="9347451" cy="7064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000" spc="-1" dirty="0">
                <a:solidFill>
                  <a:srgbClr val="000000"/>
                </a:solidFill>
                <a:latin typeface="Monaco"/>
              </a:rPr>
              <a:t>A solution should change every return instruction (even if there’s just one) to jump to the exit node.</a:t>
            </a:r>
          </a:p>
        </p:txBody>
      </p:sp>
    </p:spTree>
    <p:extLst>
      <p:ext uri="{BB962C8B-B14F-4D97-AF65-F5344CB8AC3E}">
        <p14:creationId xmlns:p14="http://schemas.microsoft.com/office/powerpoint/2010/main" val="30565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1" dirty="0" err="1">
                <a:solidFill>
                  <a:srgbClr val="000000"/>
                </a:solidFill>
                <a:latin typeface="Monaco"/>
              </a:rPr>
              <a:t>redirectReturns</a:t>
            </a: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5" name="CustomShape 2"/>
          <p:cNvSpPr/>
          <p:nvPr/>
        </p:nvSpPr>
        <p:spPr>
          <a:xfrm>
            <a:off x="1538611" y="3267367"/>
            <a:ext cx="9898883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a0</a:t>
            </a:r>
            <a:r>
              <a:rPr lang="en-CA" sz="2400" spc="-1" dirty="0">
                <a:solidFill>
                  <a:srgbClr val="000000"/>
                </a:solidFill>
                <a:latin typeface="Calibri"/>
              </a:rPr>
              <a:t>: address of the first element of an array of RISC-V instructions ending with a sentinel value (0xFFFFFFFF).</a:t>
            </a:r>
            <a:endParaRPr lang="en-CA" sz="2400" spc="-1" dirty="0">
              <a:latin typeface="Arial"/>
            </a:endParaRPr>
          </a:p>
        </p:txBody>
      </p:sp>
      <p:sp>
        <p:nvSpPr>
          <p:cNvPr id="396" name="CustomShape 3"/>
          <p:cNvSpPr/>
          <p:nvPr/>
        </p:nvSpPr>
        <p:spPr>
          <a:xfrm>
            <a:off x="1494953" y="5081483"/>
            <a:ext cx="2786762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None.</a:t>
            </a:r>
            <a:endParaRPr lang="en-CA" sz="2400" spc="-1" dirty="0">
              <a:latin typeface="Arial"/>
            </a:endParaRPr>
          </a:p>
        </p:txBody>
      </p:sp>
      <p:sp>
        <p:nvSpPr>
          <p:cNvPr id="397" name="CustomShape 4"/>
          <p:cNvSpPr/>
          <p:nvPr/>
        </p:nvSpPr>
        <p:spPr>
          <a:xfrm>
            <a:off x="1302517" y="2843442"/>
            <a:ext cx="1990518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Parameter:</a:t>
            </a:r>
            <a:endParaRPr lang="en-CA" sz="2400" spc="-1" dirty="0">
              <a:latin typeface="Arial"/>
            </a:endParaRPr>
          </a:p>
        </p:txBody>
      </p:sp>
      <p:sp>
        <p:nvSpPr>
          <p:cNvPr id="398" name="CustomShape 5"/>
          <p:cNvSpPr/>
          <p:nvPr/>
        </p:nvSpPr>
        <p:spPr>
          <a:xfrm>
            <a:off x="1187055" y="4621272"/>
            <a:ext cx="240028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Return Value:</a:t>
            </a:r>
            <a:endParaRPr lang="en-CA" sz="2400" spc="-1" dirty="0">
              <a:latin typeface="Arial"/>
            </a:endParaRPr>
          </a:p>
        </p:txBody>
      </p:sp>
      <p:sp>
        <p:nvSpPr>
          <p:cNvPr id="3" name="CustomShape 2">
            <a:extLst>
              <a:ext uri="{FF2B5EF4-FFF2-40B4-BE49-F238E27FC236}">
                <a16:creationId xmlns:a16="http://schemas.microsoft.com/office/drawing/2014/main" id="{658BEC70-F469-7AA7-24E2-A826D41289A2}"/>
              </a:ext>
            </a:extLst>
          </p:cNvPr>
          <p:cNvSpPr/>
          <p:nvPr/>
        </p:nvSpPr>
        <p:spPr>
          <a:xfrm>
            <a:off x="1302517" y="1813937"/>
            <a:ext cx="9364831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Converts all return statements in the function to jump to an exit node.</a:t>
            </a:r>
            <a:endParaRPr lang="en-CA" sz="2400" spc="-1" dirty="0">
              <a:latin typeface="Arial"/>
            </a:endParaRPr>
          </a:p>
        </p:txBody>
      </p:sp>
      <p:sp>
        <p:nvSpPr>
          <p:cNvPr id="4" name="CustomShape 4">
            <a:extLst>
              <a:ext uri="{FF2B5EF4-FFF2-40B4-BE49-F238E27FC236}">
                <a16:creationId xmlns:a16="http://schemas.microsoft.com/office/drawing/2014/main" id="{B6C9F584-73BE-8D21-C306-1E3FB802D1A7}"/>
              </a:ext>
            </a:extLst>
          </p:cNvPr>
          <p:cNvSpPr/>
          <p:nvPr/>
        </p:nvSpPr>
        <p:spPr>
          <a:xfrm>
            <a:off x="1302517" y="1330934"/>
            <a:ext cx="1990518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b="1" spc="-1" dirty="0">
                <a:solidFill>
                  <a:srgbClr val="000000"/>
                </a:solidFill>
                <a:latin typeface="Calibri"/>
              </a:rPr>
              <a:t>Description:</a:t>
            </a:r>
            <a:endParaRPr lang="en-CA" sz="2400" spc="-1" dirty="0">
              <a:latin typeface="Arial"/>
            </a:endParaRPr>
          </a:p>
        </p:txBody>
      </p:sp>
      <p:sp>
        <p:nvSpPr>
          <p:cNvPr id="2" name="CustomShape 2">
            <a:extLst>
              <a:ext uri="{FF2B5EF4-FFF2-40B4-BE49-F238E27FC236}">
                <a16:creationId xmlns:a16="http://schemas.microsoft.com/office/drawing/2014/main" id="{2199D380-9686-8362-B54E-37BDE8D5891B}"/>
              </a:ext>
            </a:extLst>
          </p:cNvPr>
          <p:cNvSpPr/>
          <p:nvPr/>
        </p:nvSpPr>
        <p:spPr>
          <a:xfrm>
            <a:off x="1538612" y="4111059"/>
            <a:ext cx="9898883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a1: pointer to exit node.</a:t>
            </a:r>
          </a:p>
        </p:txBody>
      </p:sp>
    </p:spTree>
    <p:extLst>
      <p:ext uri="{BB962C8B-B14F-4D97-AF65-F5344CB8AC3E}">
        <p14:creationId xmlns:p14="http://schemas.microsoft.com/office/powerpoint/2010/main" val="34377998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8767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Register Calling Conventions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8C749CD-0D1D-2097-B73C-CE1D32162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003" y="912177"/>
            <a:ext cx="8854323" cy="503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8355-A307-54BF-FAAF-F5C4E4BB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Program Flow for </a:t>
            </a:r>
            <a:r>
              <a:rPr lang="en-CA" dirty="0" err="1"/>
              <a:t>stackManipulation</a:t>
            </a:r>
            <a:endParaRPr lang="en-CA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3E36D17-8FCB-B2C9-3360-3B3744811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117" y="1417638"/>
            <a:ext cx="9859766" cy="450506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0" rIns="91440" bIns="5713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 Call 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findWrites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 to get the register bitmap of registers written to in the function.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D4A43"/>
              </a:solidFill>
              <a:effectLst/>
              <a:latin typeface="DinWeb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 Call 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fixAccesses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 to correct any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jal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 or la instructions. By calling 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fixAccesses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 this early, it is simpler to determine whether 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jal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 instruction jumps outside the function body.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D4A43"/>
              </a:solidFill>
              <a:effectLst/>
              <a:latin typeface="DinWeb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 Call 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storeStackInstructions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 to insert the </a:t>
            </a:r>
            <a:r>
              <a:rPr lang="en-US" altLang="en-US" dirty="0">
                <a:solidFill>
                  <a:srgbClr val="3D4A43"/>
                </a:solidFill>
                <a:latin typeface="DinWeb"/>
              </a:rPr>
              <a:t>register-saving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instructions.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D4A43"/>
              </a:solidFill>
              <a:effectLst/>
              <a:latin typeface="DinWeb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 Copy the body of the function to space where the outputted instruction sequence will live.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D4A43"/>
              </a:solidFill>
              <a:effectLst/>
              <a:latin typeface="DinWeb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 Call 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storeStackInstructions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 to insert the register-restoring instructions. Remember to keep a pointer to the first instruction in the register-restoring instructions as this will be the start of the exit node.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D4A43"/>
              </a:solidFill>
              <a:effectLst/>
              <a:latin typeface="DinWeb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 Call 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redirectReturns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 to redirect all return statements to the exit node.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3D4A43"/>
              </a:solidFill>
              <a:effectLst/>
              <a:latin typeface="DinWeb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3D4A43"/>
                </a:solidFill>
                <a:effectLst/>
                <a:latin typeface="DinWeb"/>
              </a:rPr>
              <a:t> Insert the return statement at the end of the exit node, followed by the sentinel value (0xFFFFFFFF).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4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9755" y="1055537"/>
            <a:ext cx="2532490" cy="781216"/>
          </a:xfrm>
        </p:spPr>
        <p:txBody>
          <a:bodyPr/>
          <a:lstStyle/>
          <a:p>
            <a:r>
              <a:rPr lang="en-US" dirty="0"/>
              <a:t>CMPUT 229</a:t>
            </a:r>
          </a:p>
        </p:txBody>
      </p:sp>
    </p:spTree>
    <p:extLst>
      <p:ext uri="{BB962C8B-B14F-4D97-AF65-F5344CB8AC3E}">
        <p14:creationId xmlns:p14="http://schemas.microsoft.com/office/powerpoint/2010/main" val="40287832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8355-A307-54BF-FAAF-F5C4E4BB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Program Arguments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BDBF36-D473-AE5D-FF9A-B4088AA7B1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846" y="5105263"/>
            <a:ext cx="6896975" cy="928213"/>
          </a:xfrm>
          <a:prstGeom prst="rect">
            <a:avLst/>
          </a:prstGeom>
        </p:spPr>
      </p:pic>
      <p:sp>
        <p:nvSpPr>
          <p:cNvPr id="4" name="CustomShape 6">
            <a:extLst>
              <a:ext uri="{FF2B5EF4-FFF2-40B4-BE49-F238E27FC236}">
                <a16:creationId xmlns:a16="http://schemas.microsoft.com/office/drawing/2014/main" id="{1C052A8D-AAAA-992B-EBFC-ACD3A231D914}"/>
              </a:ext>
            </a:extLst>
          </p:cNvPr>
          <p:cNvSpPr/>
          <p:nvPr/>
        </p:nvSpPr>
        <p:spPr>
          <a:xfrm>
            <a:off x="1320800" y="1417639"/>
            <a:ext cx="9777046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We have provided some test inputs and outputs for you to confirm that your lab is working.</a:t>
            </a:r>
          </a:p>
        </p:txBody>
      </p:sp>
      <p:sp>
        <p:nvSpPr>
          <p:cNvPr id="6" name="CustomShape 6">
            <a:extLst>
              <a:ext uri="{FF2B5EF4-FFF2-40B4-BE49-F238E27FC236}">
                <a16:creationId xmlns:a16="http://schemas.microsoft.com/office/drawing/2014/main" id="{9B7F58DF-9950-C7AA-E3FB-739DF6A83952}"/>
              </a:ext>
            </a:extLst>
          </p:cNvPr>
          <p:cNvSpPr/>
          <p:nvPr/>
        </p:nvSpPr>
        <p:spPr>
          <a:xfrm>
            <a:off x="1320800" y="2831834"/>
            <a:ext cx="9777046" cy="11988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There are two program arguments for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stackmanipulation.s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. The first is a path to the .binary file, the second is the register saving conventions. For example,</a:t>
            </a:r>
          </a:p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Tests/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la.binary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1234FFFF</a:t>
            </a:r>
          </a:p>
        </p:txBody>
      </p:sp>
    </p:spTree>
    <p:extLst>
      <p:ext uri="{BB962C8B-B14F-4D97-AF65-F5344CB8AC3E}">
        <p14:creationId xmlns:p14="http://schemas.microsoft.com/office/powerpoint/2010/main" val="79502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8355-A307-54BF-FAAF-F5C4E4BB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Unit Tests</a:t>
            </a:r>
          </a:p>
        </p:txBody>
      </p:sp>
      <p:sp>
        <p:nvSpPr>
          <p:cNvPr id="4" name="CustomShape 6">
            <a:extLst>
              <a:ext uri="{FF2B5EF4-FFF2-40B4-BE49-F238E27FC236}">
                <a16:creationId xmlns:a16="http://schemas.microsoft.com/office/drawing/2014/main" id="{1C052A8D-AAAA-992B-EBFC-ACD3A231D914}"/>
              </a:ext>
            </a:extLst>
          </p:cNvPr>
          <p:cNvSpPr/>
          <p:nvPr/>
        </p:nvSpPr>
        <p:spPr>
          <a:xfrm>
            <a:off x="1320800" y="1417639"/>
            <a:ext cx="9777046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The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common.s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file will run unit tests on the functions in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stackmanipulation.s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AA78DA-B5EB-CF60-D03B-501F40638E73}"/>
              </a:ext>
            </a:extLst>
          </p:cNvPr>
          <p:cNvSpPr txBox="1"/>
          <p:nvPr/>
        </p:nvSpPr>
        <p:spPr>
          <a:xfrm>
            <a:off x="5874249" y="4521704"/>
            <a:ext cx="609771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dirty="0"/>
              <a:t>1: </a:t>
            </a:r>
            <a:r>
              <a:rPr lang="en-CA" dirty="0" err="1"/>
              <a:t>findWrites</a:t>
            </a:r>
            <a:r>
              <a:rPr lang="en-CA" dirty="0"/>
              <a:t> -- [X] Great job!</a:t>
            </a:r>
          </a:p>
          <a:p>
            <a:r>
              <a:rPr lang="en-CA" dirty="0"/>
              <a:t>2: </a:t>
            </a:r>
            <a:r>
              <a:rPr lang="en-CA" dirty="0" err="1"/>
              <a:t>storeStackInstructions</a:t>
            </a:r>
            <a:r>
              <a:rPr lang="en-CA" dirty="0"/>
              <a:t> -- [ ] Almost there! </a:t>
            </a:r>
          </a:p>
          <a:p>
            <a:r>
              <a:rPr lang="en-CA" dirty="0"/>
              <a:t>3: </a:t>
            </a:r>
            <a:r>
              <a:rPr lang="en-CA" dirty="0" err="1"/>
              <a:t>fixAccesses</a:t>
            </a:r>
            <a:r>
              <a:rPr lang="en-CA" dirty="0"/>
              <a:t> -- [X] Great job!</a:t>
            </a:r>
          </a:p>
          <a:p>
            <a:r>
              <a:rPr lang="en-CA" dirty="0"/>
              <a:t>4: </a:t>
            </a:r>
            <a:r>
              <a:rPr lang="en-CA" dirty="0" err="1"/>
              <a:t>redirectReturns</a:t>
            </a:r>
            <a:r>
              <a:rPr lang="en-CA" dirty="0"/>
              <a:t> -- [X] Great job! </a:t>
            </a:r>
          </a:p>
          <a:p>
            <a:r>
              <a:rPr lang="en-CA" dirty="0"/>
              <a:t>5: </a:t>
            </a:r>
            <a:r>
              <a:rPr lang="en-CA" dirty="0" err="1"/>
              <a:t>stackManipulation</a:t>
            </a:r>
            <a:r>
              <a:rPr lang="en-CA" dirty="0"/>
              <a:t> -- [ ] Almost there! </a:t>
            </a:r>
          </a:p>
        </p:txBody>
      </p:sp>
      <p:sp>
        <p:nvSpPr>
          <p:cNvPr id="8" name="CustomShape 6">
            <a:extLst>
              <a:ext uri="{FF2B5EF4-FFF2-40B4-BE49-F238E27FC236}">
                <a16:creationId xmlns:a16="http://schemas.microsoft.com/office/drawing/2014/main" id="{4E8BBC4F-324D-C853-E637-2870171D6A7B}"/>
              </a:ext>
            </a:extLst>
          </p:cNvPr>
          <p:cNvSpPr/>
          <p:nvPr/>
        </p:nvSpPr>
        <p:spPr>
          <a:xfrm>
            <a:off x="1320800" y="2412520"/>
            <a:ext cx="9777046" cy="11988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The unit tests are hardcoded in the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common.s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file. The unit tests do not use the program arguments file at all. To see the input and expected output, check the common file.</a:t>
            </a:r>
          </a:p>
        </p:txBody>
      </p:sp>
    </p:spTree>
    <p:extLst>
      <p:ext uri="{BB962C8B-B14F-4D97-AF65-F5344CB8AC3E}">
        <p14:creationId xmlns:p14="http://schemas.microsoft.com/office/powerpoint/2010/main" val="59306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8355-A307-54BF-FAAF-F5C4E4BB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Tests Folder</a:t>
            </a:r>
          </a:p>
        </p:txBody>
      </p:sp>
      <p:sp>
        <p:nvSpPr>
          <p:cNvPr id="4" name="CustomShape 6">
            <a:extLst>
              <a:ext uri="{FF2B5EF4-FFF2-40B4-BE49-F238E27FC236}">
                <a16:creationId xmlns:a16="http://schemas.microsoft.com/office/drawing/2014/main" id="{1C052A8D-AAAA-992B-EBFC-ACD3A231D914}"/>
              </a:ext>
            </a:extLst>
          </p:cNvPr>
          <p:cNvSpPr/>
          <p:nvPr/>
        </p:nvSpPr>
        <p:spPr>
          <a:xfrm>
            <a:off x="1320800" y="1417639"/>
            <a:ext cx="9777046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In the Tests Folder, there are 4 test functions: add, la,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isPos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, factorial.</a:t>
            </a:r>
          </a:p>
        </p:txBody>
      </p:sp>
      <p:sp>
        <p:nvSpPr>
          <p:cNvPr id="8" name="CustomShape 6">
            <a:extLst>
              <a:ext uri="{FF2B5EF4-FFF2-40B4-BE49-F238E27FC236}">
                <a16:creationId xmlns:a16="http://schemas.microsoft.com/office/drawing/2014/main" id="{4E8BBC4F-324D-C853-E637-2870171D6A7B}"/>
              </a:ext>
            </a:extLst>
          </p:cNvPr>
          <p:cNvSpPr/>
          <p:nvPr/>
        </p:nvSpPr>
        <p:spPr>
          <a:xfrm>
            <a:off x="1320800" y="2412520"/>
            <a:ext cx="9777046" cy="26762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Each test has the following: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 </a:t>
            </a:r>
            <a:r>
              <a:rPr lang="en-CA" sz="2400" b="1" spc="-1" dirty="0">
                <a:solidFill>
                  <a:srgbClr val="000000"/>
                </a:solidFill>
                <a:latin typeface="Monaco"/>
              </a:rPr>
              <a:t>.s 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file containing the assembly for the function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</a:t>
            </a:r>
            <a:r>
              <a:rPr lang="en-CA" sz="2400" b="1" spc="-1" dirty="0">
                <a:solidFill>
                  <a:srgbClr val="000000"/>
                </a:solidFill>
                <a:latin typeface="Monaco"/>
              </a:rPr>
              <a:t> .binary 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file for the function. This is what should be used in the program arguments. It was created using (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rars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“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test.s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” a dump .text Binary “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test.binary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”).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</a:t>
            </a:r>
            <a:r>
              <a:rPr lang="en-CA" sz="2400" b="1" spc="-1" dirty="0">
                <a:solidFill>
                  <a:srgbClr val="000000"/>
                </a:solidFill>
                <a:latin typeface="Monaco"/>
              </a:rPr>
              <a:t> .correct 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file. This file contains the correct output for the test and some comments on particular parts of the code. </a:t>
            </a:r>
          </a:p>
        </p:txBody>
      </p:sp>
    </p:spTree>
    <p:extLst>
      <p:ext uri="{BB962C8B-B14F-4D97-AF65-F5344CB8AC3E}">
        <p14:creationId xmlns:p14="http://schemas.microsoft.com/office/powerpoint/2010/main" val="298327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8355-A307-54BF-FAAF-F5C4E4BB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Creating Tests</a:t>
            </a:r>
          </a:p>
        </p:txBody>
      </p:sp>
      <p:sp>
        <p:nvSpPr>
          <p:cNvPr id="4" name="CustomShape 6">
            <a:extLst>
              <a:ext uri="{FF2B5EF4-FFF2-40B4-BE49-F238E27FC236}">
                <a16:creationId xmlns:a16="http://schemas.microsoft.com/office/drawing/2014/main" id="{1C052A8D-AAAA-992B-EBFC-ACD3A231D914}"/>
              </a:ext>
            </a:extLst>
          </p:cNvPr>
          <p:cNvSpPr/>
          <p:nvPr/>
        </p:nvSpPr>
        <p:spPr>
          <a:xfrm>
            <a:off x="1320800" y="1417639"/>
            <a:ext cx="9777046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You are encouraged to create your own tests to confirm that your lab is working.</a:t>
            </a:r>
          </a:p>
        </p:txBody>
      </p:sp>
      <p:sp>
        <p:nvSpPr>
          <p:cNvPr id="3" name="CustomShape 6">
            <a:extLst>
              <a:ext uri="{FF2B5EF4-FFF2-40B4-BE49-F238E27FC236}">
                <a16:creationId xmlns:a16="http://schemas.microsoft.com/office/drawing/2014/main" id="{7036B3C6-5A79-63B3-8523-B854347D9441}"/>
              </a:ext>
            </a:extLst>
          </p:cNvPr>
          <p:cNvSpPr/>
          <p:nvPr/>
        </p:nvSpPr>
        <p:spPr>
          <a:xfrm>
            <a:off x="1320800" y="2679648"/>
            <a:ext cx="9777046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To create your own test do the following: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Write the function you want to test in assembly (say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my_test.s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)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Create the binary file for your function.</a:t>
            </a:r>
          </a:p>
          <a:p>
            <a:r>
              <a:rPr lang="en-CA" sz="2400" spc="-1" dirty="0">
                <a:solidFill>
                  <a:srgbClr val="000000"/>
                </a:solidFill>
                <a:latin typeface="Monaco"/>
              </a:rPr>
              <a:t>	- Execute the command </a:t>
            </a:r>
            <a:r>
              <a:rPr lang="en-CA" sz="2000" spc="-1" dirty="0" err="1">
                <a:solidFill>
                  <a:srgbClr val="000000"/>
                </a:solidFill>
                <a:latin typeface="Abadi Extra Light" panose="020B0204020104020204" pitchFamily="34" charset="0"/>
                <a:ea typeface="Cambria" panose="02040503050406030204" pitchFamily="18" charset="0"/>
              </a:rPr>
              <a:t>rars</a:t>
            </a:r>
            <a:r>
              <a:rPr lang="en-CA" sz="2000" spc="-1" dirty="0">
                <a:solidFill>
                  <a:srgbClr val="000000"/>
                </a:solidFill>
                <a:latin typeface="Abadi Extra Light" panose="020B0204020104020204" pitchFamily="34" charset="0"/>
                <a:ea typeface="Cambria" panose="02040503050406030204" pitchFamily="18" charset="0"/>
              </a:rPr>
              <a:t> </a:t>
            </a:r>
            <a:r>
              <a:rPr lang="en-CA" sz="2000" spc="-1" dirty="0" err="1">
                <a:solidFill>
                  <a:srgbClr val="000000"/>
                </a:solidFill>
                <a:latin typeface="Abadi Extra Light" panose="020B0204020104020204" pitchFamily="34" charset="0"/>
                <a:ea typeface="Cambria" panose="02040503050406030204" pitchFamily="18" charset="0"/>
              </a:rPr>
              <a:t>my_test.s</a:t>
            </a:r>
            <a:r>
              <a:rPr lang="en-CA" sz="2000" spc="-1" dirty="0">
                <a:solidFill>
                  <a:srgbClr val="000000"/>
                </a:solidFill>
                <a:latin typeface="Abadi Extra Light" panose="020B0204020104020204" pitchFamily="34" charset="0"/>
                <a:ea typeface="Cambria" panose="02040503050406030204" pitchFamily="18" charset="0"/>
              </a:rPr>
              <a:t> a dump .text Binary </a:t>
            </a:r>
            <a:r>
              <a:rPr lang="en-CA" sz="2000" spc="-1" dirty="0" err="1">
                <a:solidFill>
                  <a:srgbClr val="000000"/>
                </a:solidFill>
                <a:latin typeface="Abadi Extra Light" panose="020B0204020104020204" pitchFamily="34" charset="0"/>
                <a:ea typeface="Cambria" panose="02040503050406030204" pitchFamily="18" charset="0"/>
              </a:rPr>
              <a:t>my_test.binary</a:t>
            </a:r>
            <a:endParaRPr lang="en-CA" sz="2800" spc="-1" dirty="0">
              <a:solidFill>
                <a:srgbClr val="000000"/>
              </a:solidFill>
              <a:latin typeface="Abadi Extra Light" panose="020B0204020104020204" pitchFamily="34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3.    Now you can execute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stackmanipulation.s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with a register convention of your choice. program arguments =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my_test.binary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FFFF1234. </a:t>
            </a:r>
          </a:p>
        </p:txBody>
      </p:sp>
    </p:spTree>
    <p:extLst>
      <p:ext uri="{BB962C8B-B14F-4D97-AF65-F5344CB8AC3E}">
        <p14:creationId xmlns:p14="http://schemas.microsoft.com/office/powerpoint/2010/main" val="94094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8355-A307-54BF-FAAF-F5C4E4BB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Creating Complex Tests</a:t>
            </a:r>
          </a:p>
        </p:txBody>
      </p:sp>
      <p:sp>
        <p:nvSpPr>
          <p:cNvPr id="4" name="CustomShape 6">
            <a:extLst>
              <a:ext uri="{FF2B5EF4-FFF2-40B4-BE49-F238E27FC236}">
                <a16:creationId xmlns:a16="http://schemas.microsoft.com/office/drawing/2014/main" id="{1C052A8D-AAAA-992B-EBFC-ACD3A231D914}"/>
              </a:ext>
            </a:extLst>
          </p:cNvPr>
          <p:cNvSpPr/>
          <p:nvPr/>
        </p:nvSpPr>
        <p:spPr>
          <a:xfrm>
            <a:off x="1320800" y="1417639"/>
            <a:ext cx="9777046" cy="19375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If you want to test only one function from a file with many functions, you need to specify to the common file which function you want to test.</a:t>
            </a:r>
          </a:p>
          <a:p>
            <a:pPr>
              <a:lnSpc>
                <a:spcPct val="100000"/>
              </a:lnSpc>
            </a:pPr>
            <a:endParaRPr lang="en-CA" sz="2400" spc="-1" dirty="0">
              <a:solidFill>
                <a:srgbClr val="000000"/>
              </a:solidFill>
              <a:latin typeface="Monaco"/>
            </a:endParaRPr>
          </a:p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Use the dummy statement “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addi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x0, x0, 229” immediately before the start of the function you want to test and immediately after the end of the function.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D799E7-28DE-FBD6-52A3-7CE7086E05A9}"/>
              </a:ext>
            </a:extLst>
          </p:cNvPr>
          <p:cNvSpPr txBox="1"/>
          <p:nvPr/>
        </p:nvSpPr>
        <p:spPr>
          <a:xfrm>
            <a:off x="5374657" y="3440133"/>
            <a:ext cx="6097712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… # functions not included in test</a:t>
            </a:r>
            <a:endParaRPr lang="en-US" sz="1400" b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br>
              <a:rPr lang="en-US" sz="1400" b="0" dirty="0">
                <a:effectLst/>
                <a:latin typeface="Consolas" panose="020B0609020204030204" pitchFamily="49" charset="0"/>
              </a:rPr>
            </a:br>
            <a:r>
              <a:rPr lang="en-US" sz="1400" b="1" dirty="0" err="1">
                <a:effectLst/>
                <a:latin typeface="Consolas" panose="020B0609020204030204" pitchFamily="49" charset="0"/>
              </a:rPr>
              <a:t>addi</a:t>
            </a:r>
            <a:r>
              <a:rPr lang="en-US" sz="1400" b="1" dirty="0">
                <a:effectLst/>
                <a:latin typeface="Consolas" panose="020B0609020204030204" pitchFamily="49" charset="0"/>
              </a:rPr>
              <a:t> x0, x0, 229 </a:t>
            </a:r>
            <a:r>
              <a:rPr lang="en-US" sz="1400" b="0" dirty="0">
                <a:effectLst/>
                <a:latin typeface="Consolas" panose="020B0609020204030204" pitchFamily="49" charset="0"/>
              </a:rPr>
              <a:t># THIS TELLS THE COMMON.S FILE THAT THE FUNCTION STARTS ON THE NEXT LINE.</a:t>
            </a:r>
          </a:p>
          <a:p>
            <a:br>
              <a:rPr lang="en-US" sz="1400" b="0" dirty="0"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00B050"/>
                </a:solidFill>
                <a:effectLst/>
                <a:latin typeface="Consolas" panose="020B0609020204030204" pitchFamily="49" charset="0"/>
              </a:rPr>
              <a:t>factorial:</a:t>
            </a:r>
          </a:p>
          <a:p>
            <a:r>
              <a:rPr lang="en-US" sz="1400" b="0" dirty="0">
                <a:solidFill>
                  <a:srgbClr val="00B050"/>
                </a:solidFill>
                <a:effectLst/>
                <a:latin typeface="Consolas" panose="020B0609020204030204" pitchFamily="49" charset="0"/>
              </a:rPr>
              <a:t>    …</a:t>
            </a:r>
          </a:p>
          <a:p>
            <a:r>
              <a:rPr lang="en-US" sz="1400" b="0" dirty="0">
                <a:solidFill>
                  <a:srgbClr val="00B050"/>
                </a:solidFill>
                <a:effectLst/>
                <a:latin typeface="Consolas" panose="020B0609020204030204" pitchFamily="49" charset="0"/>
              </a:rPr>
              <a:t>    ret</a:t>
            </a:r>
          </a:p>
          <a:p>
            <a:r>
              <a:rPr lang="en-US" sz="1400" b="0" dirty="0">
                <a:effectLst/>
                <a:latin typeface="Consolas" panose="020B0609020204030204" pitchFamily="49" charset="0"/>
              </a:rPr>
              <a:t>    </a:t>
            </a:r>
          </a:p>
          <a:p>
            <a:r>
              <a:rPr lang="en-US" sz="1400" b="1" dirty="0" err="1">
                <a:effectLst/>
                <a:latin typeface="Consolas" panose="020B0609020204030204" pitchFamily="49" charset="0"/>
              </a:rPr>
              <a:t>addi</a:t>
            </a:r>
            <a:r>
              <a:rPr lang="en-US" sz="1400" b="1" dirty="0">
                <a:effectLst/>
                <a:latin typeface="Consolas" panose="020B0609020204030204" pitchFamily="49" charset="0"/>
              </a:rPr>
              <a:t> x0, x0, 229 </a:t>
            </a:r>
            <a:r>
              <a:rPr lang="en-US" sz="1400" b="0" dirty="0">
                <a:effectLst/>
                <a:latin typeface="Consolas" panose="020B0609020204030204" pitchFamily="49" charset="0"/>
              </a:rPr>
              <a:t># THIS TELLS THE COMMON.S FILE THAT THE FUNCTION ENDED ON THE PREVIOUS LINE. </a:t>
            </a:r>
            <a:endParaRPr lang="en-US" sz="1400" dirty="0">
              <a:latin typeface="Consolas" panose="020B0609020204030204" pitchFamily="49" charset="0"/>
            </a:endParaRPr>
          </a:p>
          <a:p>
            <a:endParaRPr lang="en-US" sz="1400" b="0" dirty="0">
              <a:effectLst/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… # more functions down here</a:t>
            </a:r>
            <a:br>
              <a:rPr lang="en-US" sz="1200" b="0" dirty="0">
                <a:effectLst/>
                <a:latin typeface="Consolas" panose="020B0609020204030204" pitchFamily="49" charset="0"/>
              </a:rPr>
            </a:br>
            <a:endParaRPr lang="en-US" sz="1200" b="0" dirty="0">
              <a:effectLst/>
              <a:latin typeface="Consolas" panose="020B0609020204030204" pitchFamily="49" charset="0"/>
            </a:endParaRP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DB13AEB8-E3A2-BF3B-F95E-24BC3AAEF492}"/>
              </a:ext>
            </a:extLst>
          </p:cNvPr>
          <p:cNvSpPr/>
          <p:nvPr/>
        </p:nvSpPr>
        <p:spPr>
          <a:xfrm>
            <a:off x="4844583" y="4511922"/>
            <a:ext cx="328773" cy="834401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BC8459-D6E8-996E-9563-719B942DE330}"/>
              </a:ext>
            </a:extLst>
          </p:cNvPr>
          <p:cNvSpPr txBox="1"/>
          <p:nvPr/>
        </p:nvSpPr>
        <p:spPr>
          <a:xfrm>
            <a:off x="1571309" y="4605958"/>
            <a:ext cx="3071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Only factorial will be inputted to </a:t>
            </a:r>
            <a:r>
              <a:rPr lang="en-CA" dirty="0" err="1"/>
              <a:t>stackManipulation</a:t>
            </a:r>
            <a:endParaRPr lang="en-C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751401-2F7A-58D4-760D-34FEBDACACB4}"/>
              </a:ext>
            </a:extLst>
          </p:cNvPr>
          <p:cNvSpPr txBox="1"/>
          <p:nvPr/>
        </p:nvSpPr>
        <p:spPr>
          <a:xfrm>
            <a:off x="850406" y="5744677"/>
            <a:ext cx="3071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Here is an excerpt from Tests/</a:t>
            </a:r>
            <a:r>
              <a:rPr lang="en-CA" dirty="0" err="1"/>
              <a:t>factorial.s</a:t>
            </a:r>
            <a:r>
              <a:rPr lang="en-CA" dirty="0"/>
              <a:t> which uses a complex test</a:t>
            </a:r>
          </a:p>
        </p:txBody>
      </p:sp>
    </p:spTree>
    <p:extLst>
      <p:ext uri="{BB962C8B-B14F-4D97-AF65-F5344CB8AC3E}">
        <p14:creationId xmlns:p14="http://schemas.microsoft.com/office/powerpoint/2010/main" val="73359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Disassembler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9755" y="1055537"/>
            <a:ext cx="2532490" cy="781216"/>
          </a:xfrm>
        </p:spPr>
        <p:txBody>
          <a:bodyPr/>
          <a:lstStyle/>
          <a:p>
            <a:r>
              <a:rPr lang="en-US" dirty="0"/>
              <a:t>CMPUT 229</a:t>
            </a:r>
          </a:p>
        </p:txBody>
      </p:sp>
    </p:spTree>
    <p:extLst>
      <p:ext uri="{BB962C8B-B14F-4D97-AF65-F5344CB8AC3E}">
        <p14:creationId xmlns:p14="http://schemas.microsoft.com/office/powerpoint/2010/main" val="18748652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8355-A307-54BF-FAAF-F5C4E4BB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a Disassembler?</a:t>
            </a:r>
          </a:p>
        </p:txBody>
      </p:sp>
      <p:sp>
        <p:nvSpPr>
          <p:cNvPr id="4" name="CustomShape 6">
            <a:extLst>
              <a:ext uri="{FF2B5EF4-FFF2-40B4-BE49-F238E27FC236}">
                <a16:creationId xmlns:a16="http://schemas.microsoft.com/office/drawing/2014/main" id="{1C052A8D-AAAA-992B-EBFC-ACD3A231D914}"/>
              </a:ext>
            </a:extLst>
          </p:cNvPr>
          <p:cNvSpPr/>
          <p:nvPr/>
        </p:nvSpPr>
        <p:spPr>
          <a:xfrm>
            <a:off x="1320800" y="1417639"/>
            <a:ext cx="9777046" cy="1568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RARS is a RISC-V Assembler that translates RISC-V Instructions to executable binary.</a:t>
            </a:r>
          </a:p>
          <a:p>
            <a:pPr>
              <a:lnSpc>
                <a:spcPct val="100000"/>
              </a:lnSpc>
            </a:pPr>
            <a:endParaRPr lang="en-CA" sz="2400" spc="-1" dirty="0">
              <a:solidFill>
                <a:srgbClr val="000000"/>
              </a:solidFill>
              <a:latin typeface="Monaco"/>
            </a:endParaRPr>
          </a:p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A Disassembler is the opposite. It converts binary to RISC-V instructions.</a:t>
            </a:r>
          </a:p>
        </p:txBody>
      </p:sp>
      <p:sp>
        <p:nvSpPr>
          <p:cNvPr id="3" name="CustomShape 6">
            <a:extLst>
              <a:ext uri="{FF2B5EF4-FFF2-40B4-BE49-F238E27FC236}">
                <a16:creationId xmlns:a16="http://schemas.microsoft.com/office/drawing/2014/main" id="{8309B5AA-DD08-8F25-ED4A-5DAB44092E40}"/>
              </a:ext>
            </a:extLst>
          </p:cNvPr>
          <p:cNvSpPr/>
          <p:nvPr/>
        </p:nvSpPr>
        <p:spPr>
          <a:xfrm>
            <a:off x="1320800" y="3810001"/>
            <a:ext cx="9777046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For this lab, we will use an Open-Source RISC-V Disassembler from: </a:t>
            </a:r>
            <a:r>
              <a:rPr lang="en-CA" sz="2400" spc="-1" dirty="0">
                <a:solidFill>
                  <a:srgbClr val="000000"/>
                </a:solidFill>
                <a:latin typeface="Monaco"/>
                <a:hlinkClick r:id="rId3"/>
              </a:rPr>
              <a:t>https://github.com/michaeljclark/riscv-disassembler</a:t>
            </a:r>
            <a:endParaRPr lang="en-CA" sz="2400" spc="-1" dirty="0">
              <a:solidFill>
                <a:srgbClr val="000000"/>
              </a:solidFill>
              <a:latin typeface="Monaco"/>
            </a:endParaRPr>
          </a:p>
        </p:txBody>
      </p:sp>
    </p:spTree>
    <p:extLst>
      <p:ext uri="{BB962C8B-B14F-4D97-AF65-F5344CB8AC3E}">
        <p14:creationId xmlns:p14="http://schemas.microsoft.com/office/powerpoint/2010/main" val="397765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8355-A307-54BF-FAAF-F5C4E4BB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to Use the Disassembler</a:t>
            </a:r>
          </a:p>
        </p:txBody>
      </p:sp>
      <p:sp>
        <p:nvSpPr>
          <p:cNvPr id="4" name="CustomShape 6">
            <a:extLst>
              <a:ext uri="{FF2B5EF4-FFF2-40B4-BE49-F238E27FC236}">
                <a16:creationId xmlns:a16="http://schemas.microsoft.com/office/drawing/2014/main" id="{1C052A8D-AAAA-992B-EBFC-ACD3A231D914}"/>
              </a:ext>
            </a:extLst>
          </p:cNvPr>
          <p:cNvSpPr/>
          <p:nvPr/>
        </p:nvSpPr>
        <p:spPr>
          <a:xfrm>
            <a:off x="1320800" y="1417639"/>
            <a:ext cx="9777046" cy="37841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In the Code folder of the lab, we have created a disassembly folder.</a:t>
            </a:r>
          </a:p>
          <a:p>
            <a:pPr>
              <a:lnSpc>
                <a:spcPct val="100000"/>
              </a:lnSpc>
            </a:pPr>
            <a:endParaRPr lang="en-CA" sz="2400" spc="-1" dirty="0">
              <a:solidFill>
                <a:srgbClr val="000000"/>
              </a:solidFill>
              <a:latin typeface="Monaco"/>
            </a:endParaRPr>
          </a:p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In the disassembly folder, we have created a file called “print-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instructions.c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” that uses functions from the disassembler.</a:t>
            </a:r>
          </a:p>
          <a:p>
            <a:pPr>
              <a:lnSpc>
                <a:spcPct val="100000"/>
              </a:lnSpc>
            </a:pPr>
            <a:endParaRPr lang="en-CA" sz="2400" spc="-1" dirty="0">
              <a:solidFill>
                <a:srgbClr val="000000"/>
              </a:solidFill>
              <a:latin typeface="Monaco"/>
            </a:endParaRPr>
          </a:p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First, compiler “print-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instructions.c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” using a C compiler. For example, execute the command “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gcc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print-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instructions.c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” or “clang print-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instructions.c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”.</a:t>
            </a:r>
          </a:p>
          <a:p>
            <a:pPr>
              <a:lnSpc>
                <a:spcPct val="100000"/>
              </a:lnSpc>
            </a:pPr>
            <a:endParaRPr lang="en-CA" sz="2400" spc="-1" dirty="0">
              <a:solidFill>
                <a:srgbClr val="000000"/>
              </a:solidFill>
              <a:latin typeface="Monaco"/>
            </a:endParaRPr>
          </a:p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Next, create a text file containing hexadecimal instructions. The file should look like this: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5376B1-F406-75FB-6B5E-B5799AF2807C}"/>
              </a:ext>
            </a:extLst>
          </p:cNvPr>
          <p:cNvSpPr txBox="1"/>
          <p:nvPr/>
        </p:nvSpPr>
        <p:spPr>
          <a:xfrm>
            <a:off x="7882619" y="4780981"/>
            <a:ext cx="1604281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600" dirty="0"/>
              <a:t>0x00100413</a:t>
            </a:r>
          </a:p>
          <a:p>
            <a:r>
              <a:rPr lang="en-CA" sz="1600" dirty="0"/>
              <a:t>0x02850433</a:t>
            </a:r>
          </a:p>
          <a:p>
            <a:r>
              <a:rPr lang="en-CA" sz="1600" dirty="0"/>
              <a:t>0xFFF50513</a:t>
            </a:r>
          </a:p>
          <a:p>
            <a:r>
              <a:rPr lang="en-CA" sz="1600" dirty="0"/>
              <a:t>0x00050463</a:t>
            </a:r>
          </a:p>
          <a:p>
            <a:r>
              <a:rPr lang="en-CA" sz="1600" dirty="0"/>
              <a:t>0xFF5FF06F</a:t>
            </a:r>
          </a:p>
          <a:p>
            <a:r>
              <a:rPr lang="en-CA" sz="1600" dirty="0"/>
              <a:t>0x00800533</a:t>
            </a:r>
          </a:p>
          <a:p>
            <a:r>
              <a:rPr lang="en-CA" sz="1600" dirty="0"/>
              <a:t>0x00008067</a:t>
            </a:r>
          </a:p>
        </p:txBody>
      </p:sp>
    </p:spTree>
    <p:extLst>
      <p:ext uri="{BB962C8B-B14F-4D97-AF65-F5344CB8AC3E}">
        <p14:creationId xmlns:p14="http://schemas.microsoft.com/office/powerpoint/2010/main" val="364540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8767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Register-Saving and Register-Restoring Instructions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7D5133-DDA9-F6CF-9405-02E19FCC35E5}"/>
              </a:ext>
            </a:extLst>
          </p:cNvPr>
          <p:cNvSpPr txBox="1"/>
          <p:nvPr/>
        </p:nvSpPr>
        <p:spPr>
          <a:xfrm>
            <a:off x="1981200" y="1843950"/>
            <a:ext cx="385010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Factorial:</a:t>
            </a:r>
          </a:p>
          <a:p>
            <a:r>
              <a:rPr lang="en-CA" sz="2000" dirty="0"/>
              <a:t>	li s0, 1</a:t>
            </a:r>
          </a:p>
          <a:p>
            <a:r>
              <a:rPr lang="en-CA" sz="2000" dirty="0"/>
              <a:t>Loop: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mul</a:t>
            </a:r>
            <a:r>
              <a:rPr lang="en-CA" sz="2000" dirty="0"/>
              <a:t> s0, a0, s0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addi</a:t>
            </a:r>
            <a:r>
              <a:rPr lang="en-CA" sz="2000" dirty="0"/>
              <a:t> a0, a0, -1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beqz</a:t>
            </a:r>
            <a:r>
              <a:rPr lang="en-CA" sz="2000" dirty="0"/>
              <a:t> a0, End</a:t>
            </a:r>
          </a:p>
          <a:p>
            <a:r>
              <a:rPr lang="en-CA" sz="2000" dirty="0"/>
              <a:t>	j Loop</a:t>
            </a:r>
          </a:p>
          <a:p>
            <a:r>
              <a:rPr lang="en-CA" sz="2000" dirty="0"/>
              <a:t>End:</a:t>
            </a:r>
          </a:p>
          <a:p>
            <a:r>
              <a:rPr lang="en-CA" sz="2000" dirty="0"/>
              <a:t>	mv a0, s0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jalr</a:t>
            </a:r>
            <a:r>
              <a:rPr lang="en-CA" sz="2000" dirty="0"/>
              <a:t> x0, </a:t>
            </a:r>
            <a:r>
              <a:rPr lang="en-CA" sz="2000" dirty="0" err="1"/>
              <a:t>ra</a:t>
            </a:r>
            <a:r>
              <a:rPr lang="en-CA" sz="2000" dirty="0"/>
              <a:t>, 0</a:t>
            </a:r>
            <a:endParaRPr lang="en-CA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677AFA9-32E3-3C3E-8F03-A648C6A5C6BD}"/>
              </a:ext>
            </a:extLst>
          </p:cNvPr>
          <p:cNvSpPr txBox="1"/>
          <p:nvPr/>
        </p:nvSpPr>
        <p:spPr>
          <a:xfrm>
            <a:off x="7124949" y="1548257"/>
            <a:ext cx="34009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Factorial:</a:t>
            </a:r>
          </a:p>
          <a:p>
            <a:r>
              <a:rPr lang="en-CA" sz="2000" dirty="0">
                <a:solidFill>
                  <a:srgbClr val="FF0000"/>
                </a:solidFill>
              </a:rPr>
              <a:t>	</a:t>
            </a:r>
            <a:r>
              <a:rPr lang="en-CA" sz="2000" dirty="0" err="1">
                <a:solidFill>
                  <a:srgbClr val="FF0000"/>
                </a:solidFill>
              </a:rPr>
              <a:t>addi</a:t>
            </a:r>
            <a:r>
              <a:rPr lang="en-CA" sz="2000" dirty="0">
                <a:solidFill>
                  <a:srgbClr val="FF0000"/>
                </a:solidFill>
              </a:rPr>
              <a:t> </a:t>
            </a:r>
            <a:r>
              <a:rPr lang="en-CA" sz="2000" dirty="0" err="1">
                <a:solidFill>
                  <a:srgbClr val="FF0000"/>
                </a:solidFill>
              </a:rPr>
              <a:t>sp</a:t>
            </a:r>
            <a:r>
              <a:rPr lang="en-CA" sz="2000" dirty="0">
                <a:solidFill>
                  <a:srgbClr val="FF0000"/>
                </a:solidFill>
              </a:rPr>
              <a:t>, </a:t>
            </a:r>
            <a:r>
              <a:rPr lang="en-CA" sz="2000" dirty="0" err="1">
                <a:solidFill>
                  <a:srgbClr val="FF0000"/>
                </a:solidFill>
              </a:rPr>
              <a:t>sp</a:t>
            </a:r>
            <a:r>
              <a:rPr lang="en-CA" sz="2000" dirty="0">
                <a:solidFill>
                  <a:srgbClr val="FF0000"/>
                </a:solidFill>
              </a:rPr>
              <a:t>, -4</a:t>
            </a:r>
          </a:p>
          <a:p>
            <a:r>
              <a:rPr lang="en-CA" sz="2000" dirty="0">
                <a:solidFill>
                  <a:srgbClr val="FF0000"/>
                </a:solidFill>
              </a:rPr>
              <a:t>	</a:t>
            </a:r>
            <a:r>
              <a:rPr lang="en-CA" sz="2000" dirty="0" err="1">
                <a:solidFill>
                  <a:srgbClr val="FF0000"/>
                </a:solidFill>
              </a:rPr>
              <a:t>sw</a:t>
            </a:r>
            <a:r>
              <a:rPr lang="en-CA" sz="2000" dirty="0">
                <a:solidFill>
                  <a:srgbClr val="FF0000"/>
                </a:solidFill>
              </a:rPr>
              <a:t> s0, 0(</a:t>
            </a:r>
            <a:r>
              <a:rPr lang="en-CA" sz="2000" dirty="0" err="1">
                <a:solidFill>
                  <a:srgbClr val="FF0000"/>
                </a:solidFill>
              </a:rPr>
              <a:t>sp</a:t>
            </a:r>
            <a:r>
              <a:rPr lang="en-CA" sz="2000" dirty="0">
                <a:solidFill>
                  <a:srgbClr val="FF0000"/>
                </a:solidFill>
              </a:rPr>
              <a:t>)</a:t>
            </a:r>
          </a:p>
          <a:p>
            <a:r>
              <a:rPr lang="en-CA" sz="2000" dirty="0"/>
              <a:t>	li s0, 1</a:t>
            </a:r>
          </a:p>
          <a:p>
            <a:r>
              <a:rPr lang="en-CA" sz="2000" dirty="0"/>
              <a:t>Loop: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mul</a:t>
            </a:r>
            <a:r>
              <a:rPr lang="en-CA" sz="2000" dirty="0"/>
              <a:t> s0, a0, s0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addi</a:t>
            </a:r>
            <a:r>
              <a:rPr lang="en-CA" sz="2000" dirty="0"/>
              <a:t> a0, a0, -1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beqz</a:t>
            </a:r>
            <a:r>
              <a:rPr lang="en-CA" sz="2000" dirty="0"/>
              <a:t> a0, End</a:t>
            </a:r>
          </a:p>
          <a:p>
            <a:r>
              <a:rPr lang="en-CA" sz="2000" dirty="0"/>
              <a:t>	j Loop</a:t>
            </a:r>
          </a:p>
          <a:p>
            <a:r>
              <a:rPr lang="en-CA" sz="2000" dirty="0"/>
              <a:t>End:</a:t>
            </a:r>
          </a:p>
          <a:p>
            <a:r>
              <a:rPr lang="en-CA" sz="2000" dirty="0"/>
              <a:t>	mv a0, s0</a:t>
            </a:r>
          </a:p>
          <a:p>
            <a:r>
              <a:rPr lang="en-CA" sz="2000" dirty="0">
                <a:solidFill>
                  <a:srgbClr val="FF0000"/>
                </a:solidFill>
              </a:rPr>
              <a:t>	</a:t>
            </a:r>
            <a:r>
              <a:rPr lang="en-CA" sz="2000" dirty="0" err="1">
                <a:solidFill>
                  <a:srgbClr val="FF0000"/>
                </a:solidFill>
              </a:rPr>
              <a:t>lw</a:t>
            </a:r>
            <a:r>
              <a:rPr lang="en-CA" sz="2000" dirty="0">
                <a:solidFill>
                  <a:srgbClr val="FF0000"/>
                </a:solidFill>
              </a:rPr>
              <a:t> s0, 0(</a:t>
            </a:r>
            <a:r>
              <a:rPr lang="en-CA" sz="2000" dirty="0" err="1">
                <a:solidFill>
                  <a:srgbClr val="FF0000"/>
                </a:solidFill>
              </a:rPr>
              <a:t>sp</a:t>
            </a:r>
            <a:r>
              <a:rPr lang="en-CA" sz="2000" dirty="0">
                <a:solidFill>
                  <a:srgbClr val="FF0000"/>
                </a:solidFill>
              </a:rPr>
              <a:t>)</a:t>
            </a:r>
          </a:p>
          <a:p>
            <a:r>
              <a:rPr lang="en-CA" sz="2000" dirty="0">
                <a:solidFill>
                  <a:srgbClr val="FF0000"/>
                </a:solidFill>
              </a:rPr>
              <a:t>	</a:t>
            </a:r>
            <a:r>
              <a:rPr lang="en-CA" sz="2000" dirty="0" err="1">
                <a:solidFill>
                  <a:srgbClr val="FF0000"/>
                </a:solidFill>
              </a:rPr>
              <a:t>addi</a:t>
            </a:r>
            <a:r>
              <a:rPr lang="en-CA" sz="2000" dirty="0">
                <a:solidFill>
                  <a:srgbClr val="FF0000"/>
                </a:solidFill>
              </a:rPr>
              <a:t> </a:t>
            </a:r>
            <a:r>
              <a:rPr lang="en-CA" sz="2000" dirty="0" err="1">
                <a:solidFill>
                  <a:srgbClr val="FF0000"/>
                </a:solidFill>
              </a:rPr>
              <a:t>sp</a:t>
            </a:r>
            <a:r>
              <a:rPr lang="en-CA" sz="2000" dirty="0">
                <a:solidFill>
                  <a:srgbClr val="FF0000"/>
                </a:solidFill>
              </a:rPr>
              <a:t>, </a:t>
            </a:r>
            <a:r>
              <a:rPr lang="en-CA" sz="2000" dirty="0" err="1">
                <a:solidFill>
                  <a:srgbClr val="FF0000"/>
                </a:solidFill>
              </a:rPr>
              <a:t>sp</a:t>
            </a:r>
            <a:r>
              <a:rPr lang="en-CA" sz="2000" dirty="0">
                <a:solidFill>
                  <a:srgbClr val="FF0000"/>
                </a:solidFill>
              </a:rPr>
              <a:t>, 4</a:t>
            </a:r>
          </a:p>
          <a:p>
            <a:r>
              <a:rPr lang="en-CA" sz="2000" dirty="0"/>
              <a:t>	</a:t>
            </a:r>
            <a:r>
              <a:rPr lang="en-CA" sz="2000" dirty="0" err="1"/>
              <a:t>jalr</a:t>
            </a:r>
            <a:r>
              <a:rPr lang="en-CA" sz="2000" dirty="0"/>
              <a:t> x0, </a:t>
            </a:r>
            <a:r>
              <a:rPr lang="en-CA" sz="2000" dirty="0" err="1"/>
              <a:t>ra</a:t>
            </a:r>
            <a:r>
              <a:rPr lang="en-CA" sz="2000" dirty="0"/>
              <a:t>, 0</a:t>
            </a: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9BFC04-9ED5-9C9A-E93E-9A704D615F26}"/>
              </a:ext>
            </a:extLst>
          </p:cNvPr>
          <p:cNvSpPr txBox="1"/>
          <p:nvPr/>
        </p:nvSpPr>
        <p:spPr>
          <a:xfrm>
            <a:off x="1138989" y="837449"/>
            <a:ext cx="10090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The register calling conventions specifies which registers a callee function needs to save if the value in the register is modified.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26C8D7-287E-B787-214D-C24FA3CEA312}"/>
              </a:ext>
            </a:extLst>
          </p:cNvPr>
          <p:cNvSpPr txBox="1"/>
          <p:nvPr/>
        </p:nvSpPr>
        <p:spPr>
          <a:xfrm>
            <a:off x="918698" y="5289843"/>
            <a:ext cx="4756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Factorial stores to s0, a0, x0. </a:t>
            </a:r>
          </a:p>
          <a:p>
            <a:r>
              <a:rPr lang="en-CA" dirty="0"/>
              <a:t>According to our calling convention, the callee only needs to save s0.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4E478B6A-9B83-6DE8-8638-5F711FFC95AA}"/>
              </a:ext>
            </a:extLst>
          </p:cNvPr>
          <p:cNvSpPr/>
          <p:nvPr/>
        </p:nvSpPr>
        <p:spPr>
          <a:xfrm>
            <a:off x="7201567" y="1980449"/>
            <a:ext cx="293914" cy="49128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A9B03508-6DCB-A453-7FB1-06B4AA959519}"/>
              </a:ext>
            </a:extLst>
          </p:cNvPr>
          <p:cNvSpPr/>
          <p:nvPr/>
        </p:nvSpPr>
        <p:spPr>
          <a:xfrm rot="10800000">
            <a:off x="9133782" y="5042081"/>
            <a:ext cx="293914" cy="49552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76F89A-072E-DC13-2D96-6AD96B5C740D}"/>
              </a:ext>
            </a:extLst>
          </p:cNvPr>
          <p:cNvSpPr txBox="1"/>
          <p:nvPr/>
        </p:nvSpPr>
        <p:spPr>
          <a:xfrm>
            <a:off x="4588996" y="1841949"/>
            <a:ext cx="2612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 this lab, these are called </a:t>
            </a:r>
            <a:r>
              <a:rPr lang="en-CA" b="1" dirty="0"/>
              <a:t>register-saving instructions</a:t>
            </a:r>
            <a:endParaRPr lang="en-C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62CA9D-B432-09D9-E570-4F4E16FD4054}"/>
              </a:ext>
            </a:extLst>
          </p:cNvPr>
          <p:cNvSpPr txBox="1"/>
          <p:nvPr/>
        </p:nvSpPr>
        <p:spPr>
          <a:xfrm>
            <a:off x="9791796" y="5014049"/>
            <a:ext cx="2612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In this lab, these are called </a:t>
            </a:r>
            <a:r>
              <a:rPr lang="en-CA" b="1" dirty="0"/>
              <a:t>register-restoring instructions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892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 animBg="1"/>
      <p:bldP spid="4" grpId="0" animBg="1"/>
      <p:bldP spid="7" grpId="0"/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8355-A307-54BF-FAAF-F5C4E4BB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to Use the Disassembler cont.</a:t>
            </a:r>
          </a:p>
        </p:txBody>
      </p:sp>
      <p:sp>
        <p:nvSpPr>
          <p:cNvPr id="4" name="CustomShape 6">
            <a:extLst>
              <a:ext uri="{FF2B5EF4-FFF2-40B4-BE49-F238E27FC236}">
                <a16:creationId xmlns:a16="http://schemas.microsoft.com/office/drawing/2014/main" id="{1C052A8D-AAAA-992B-EBFC-ACD3A231D914}"/>
              </a:ext>
            </a:extLst>
          </p:cNvPr>
          <p:cNvSpPr/>
          <p:nvPr/>
        </p:nvSpPr>
        <p:spPr>
          <a:xfrm>
            <a:off x="1320800" y="1417639"/>
            <a:ext cx="9777046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Once you have an executable for print-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instructions.c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(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a.out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) and a text file with hexadecimal instructions (example.txt), execute “./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a.out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example.txt”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8770DA-D284-2D03-8F97-06C959C2D4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360" y="2782127"/>
            <a:ext cx="11687925" cy="2166475"/>
          </a:xfrm>
          <a:prstGeom prst="rect">
            <a:avLst/>
          </a:prstGeom>
        </p:spPr>
      </p:pic>
      <p:sp>
        <p:nvSpPr>
          <p:cNvPr id="7" name="CustomShape 6">
            <a:extLst>
              <a:ext uri="{FF2B5EF4-FFF2-40B4-BE49-F238E27FC236}">
                <a16:creationId xmlns:a16="http://schemas.microsoft.com/office/drawing/2014/main" id="{A320DBC4-EAFB-A0A5-B96F-E513A069D5E2}"/>
              </a:ext>
            </a:extLst>
          </p:cNvPr>
          <p:cNvSpPr/>
          <p:nvPr/>
        </p:nvSpPr>
        <p:spPr>
          <a:xfrm>
            <a:off x="1207477" y="5211311"/>
            <a:ext cx="9777046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Here is the disassembled instructions from example.txt. This is a factorial function.</a:t>
            </a:r>
          </a:p>
        </p:txBody>
      </p:sp>
    </p:spTree>
    <p:extLst>
      <p:ext uri="{BB962C8B-B14F-4D97-AF65-F5344CB8AC3E}">
        <p14:creationId xmlns:p14="http://schemas.microsoft.com/office/powerpoint/2010/main" val="297994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8355-A307-54BF-FAAF-F5C4E4BB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Issues/Confusions with the Disassembler</a:t>
            </a:r>
          </a:p>
        </p:txBody>
      </p:sp>
      <p:sp>
        <p:nvSpPr>
          <p:cNvPr id="4" name="CustomShape 6">
            <a:extLst>
              <a:ext uri="{FF2B5EF4-FFF2-40B4-BE49-F238E27FC236}">
                <a16:creationId xmlns:a16="http://schemas.microsoft.com/office/drawing/2014/main" id="{1C052A8D-AAAA-992B-EBFC-ACD3A231D914}"/>
              </a:ext>
            </a:extLst>
          </p:cNvPr>
          <p:cNvSpPr/>
          <p:nvPr/>
        </p:nvSpPr>
        <p:spPr>
          <a:xfrm>
            <a:off x="1320800" y="1417639"/>
            <a:ext cx="9777046" cy="30455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While testing, we have noticed some issues with the disassembler: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Firstly, the disassembler gets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auipc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immediates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incorrect. Since a solution should not change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auipc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immediates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, we recommend ignoring them in the disassembler output.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Secondly, the disassembler translates “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addi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t0, t0, 0” to “mv t0, t0”. Be aware of this to avoid any confusion when working with </a:t>
            </a:r>
            <a:r>
              <a:rPr lang="en-CA" sz="2400" spc="-1" dirty="0" err="1">
                <a:solidFill>
                  <a:srgbClr val="000000"/>
                </a:solidFill>
                <a:latin typeface="Monaco"/>
              </a:rPr>
              <a:t>addi</a:t>
            </a:r>
            <a:r>
              <a:rPr lang="en-CA" sz="2400" spc="-1" dirty="0">
                <a:solidFill>
                  <a:srgbClr val="000000"/>
                </a:solidFill>
                <a:latin typeface="Monaco"/>
              </a:rPr>
              <a:t> instructions.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CA" sz="2400" spc="-1" dirty="0">
                <a:solidFill>
                  <a:srgbClr val="000000"/>
                </a:solidFill>
                <a:latin typeface="Monaco"/>
              </a:rPr>
              <a:t>Lastly, The disassembler will not translate the sentinel value. This is as expected.</a:t>
            </a:r>
          </a:p>
        </p:txBody>
      </p:sp>
    </p:spTree>
    <p:extLst>
      <p:ext uri="{BB962C8B-B14F-4D97-AF65-F5344CB8AC3E}">
        <p14:creationId xmlns:p14="http://schemas.microsoft.com/office/powerpoint/2010/main" val="338742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Submit?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25415" y="1885577"/>
            <a:ext cx="98161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single file, called </a:t>
            </a:r>
            <a:r>
              <a:rPr lang="en-US" sz="3200" b="1" dirty="0" err="1"/>
              <a:t>stackmanipulation</a:t>
            </a:r>
            <a:r>
              <a:rPr lang="en-US" sz="3200" b="1" dirty="0" err="1">
                <a:cs typeface="Geneva"/>
              </a:rPr>
              <a:t>.s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Make sure the file </a:t>
            </a:r>
            <a:r>
              <a:rPr lang="en-US" sz="3200" b="1" dirty="0"/>
              <a:t>does</a:t>
            </a:r>
            <a:r>
              <a:rPr lang="en-US" sz="3200" dirty="0"/>
              <a:t> </a:t>
            </a:r>
            <a:r>
              <a:rPr lang="en-US" sz="3200" b="1" dirty="0"/>
              <a:t>not</a:t>
            </a:r>
            <a:r>
              <a:rPr lang="en-US" sz="3200" dirty="0"/>
              <a:t> contain a main procedure.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914" y="34329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RISC-V Instructions as Hexadecimal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7D5133-DDA9-F6CF-9405-02E19FCC35E5}"/>
              </a:ext>
            </a:extLst>
          </p:cNvPr>
          <p:cNvSpPr txBox="1"/>
          <p:nvPr/>
        </p:nvSpPr>
        <p:spPr>
          <a:xfrm>
            <a:off x="1750100" y="1223582"/>
            <a:ext cx="48530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	Factorial:</a:t>
            </a:r>
          </a:p>
          <a:p>
            <a:r>
              <a:rPr lang="en-CA" sz="2000" b="1" dirty="0"/>
              <a:t>0x01000</a:t>
            </a:r>
            <a:r>
              <a:rPr lang="en-CA" sz="2000" dirty="0"/>
              <a:t>		li s0, 1</a:t>
            </a:r>
          </a:p>
          <a:p>
            <a:r>
              <a:rPr lang="en-CA" sz="2000" dirty="0"/>
              <a:t>	Loop:</a:t>
            </a:r>
          </a:p>
          <a:p>
            <a:r>
              <a:rPr lang="en-CA" sz="2000" b="1" dirty="0"/>
              <a:t>0x01004	</a:t>
            </a:r>
            <a:r>
              <a:rPr lang="en-CA" sz="2000" dirty="0"/>
              <a:t>	</a:t>
            </a:r>
            <a:r>
              <a:rPr lang="en-CA" sz="2000" dirty="0" err="1"/>
              <a:t>mul</a:t>
            </a:r>
            <a:r>
              <a:rPr lang="en-CA" sz="2000" dirty="0"/>
              <a:t> s0, a0, s0</a:t>
            </a:r>
          </a:p>
          <a:p>
            <a:r>
              <a:rPr lang="en-CA" sz="2000" b="1" dirty="0"/>
              <a:t>0x01008	</a:t>
            </a:r>
            <a:r>
              <a:rPr lang="en-CA" sz="2000" dirty="0"/>
              <a:t>	</a:t>
            </a:r>
            <a:r>
              <a:rPr lang="en-CA" sz="2000" dirty="0" err="1"/>
              <a:t>addi</a:t>
            </a:r>
            <a:r>
              <a:rPr lang="en-CA" sz="2000" dirty="0"/>
              <a:t> a0, a0, -1</a:t>
            </a:r>
          </a:p>
          <a:p>
            <a:r>
              <a:rPr lang="en-CA" sz="2000" b="1" dirty="0"/>
              <a:t>0x0100C</a:t>
            </a:r>
            <a:r>
              <a:rPr lang="en-CA" sz="2000" dirty="0"/>
              <a:t> 	</a:t>
            </a:r>
            <a:r>
              <a:rPr lang="en-CA" sz="2000" dirty="0" err="1"/>
              <a:t>beqz</a:t>
            </a:r>
            <a:r>
              <a:rPr lang="en-CA" sz="2000" dirty="0"/>
              <a:t> a0, End</a:t>
            </a:r>
          </a:p>
          <a:p>
            <a:r>
              <a:rPr lang="en-CA" sz="2000" b="1" dirty="0"/>
              <a:t>0x01010 </a:t>
            </a:r>
            <a:r>
              <a:rPr lang="en-CA" sz="2000" dirty="0"/>
              <a:t>	j Loop</a:t>
            </a:r>
          </a:p>
          <a:p>
            <a:r>
              <a:rPr lang="en-CA" sz="2000" dirty="0"/>
              <a:t>	End:</a:t>
            </a:r>
          </a:p>
          <a:p>
            <a:r>
              <a:rPr lang="en-CA" sz="2000" b="1" dirty="0"/>
              <a:t>0x01014	</a:t>
            </a:r>
            <a:r>
              <a:rPr lang="en-CA" sz="2000" dirty="0"/>
              <a:t>	mv a0, s0</a:t>
            </a:r>
          </a:p>
          <a:p>
            <a:r>
              <a:rPr lang="en-CA" sz="2000" b="1" dirty="0"/>
              <a:t>0x01018 </a:t>
            </a:r>
            <a:r>
              <a:rPr lang="en-CA" sz="2000" dirty="0"/>
              <a:t>	</a:t>
            </a:r>
            <a:r>
              <a:rPr lang="en-CA" sz="2000" dirty="0" err="1"/>
              <a:t>jalr</a:t>
            </a:r>
            <a:r>
              <a:rPr lang="en-CA" sz="2000" dirty="0"/>
              <a:t> x0, </a:t>
            </a:r>
            <a:r>
              <a:rPr lang="en-CA" sz="2000" dirty="0" err="1"/>
              <a:t>ra</a:t>
            </a:r>
            <a:r>
              <a:rPr lang="en-CA" sz="2000" dirty="0"/>
              <a:t>, 0</a:t>
            </a:r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7623C7-2439-C689-21A0-749BC32FD8D2}"/>
              </a:ext>
            </a:extLst>
          </p:cNvPr>
          <p:cNvSpPr txBox="1"/>
          <p:nvPr/>
        </p:nvSpPr>
        <p:spPr>
          <a:xfrm>
            <a:off x="6662382" y="1177329"/>
            <a:ext cx="48530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	Factorial:</a:t>
            </a:r>
          </a:p>
          <a:p>
            <a:r>
              <a:rPr lang="en-CA" sz="2000" b="1" dirty="0"/>
              <a:t>0x01000</a:t>
            </a:r>
            <a:r>
              <a:rPr lang="en-CA" sz="2000" dirty="0"/>
              <a:t>		0x00100413</a:t>
            </a:r>
          </a:p>
          <a:p>
            <a:r>
              <a:rPr lang="en-CA" sz="2000" b="1" dirty="0"/>
              <a:t>0x01004	</a:t>
            </a:r>
            <a:r>
              <a:rPr lang="en-CA" sz="2000" dirty="0"/>
              <a:t>	0x02850433</a:t>
            </a:r>
          </a:p>
          <a:p>
            <a:r>
              <a:rPr lang="en-CA" sz="2000" b="1" dirty="0"/>
              <a:t>0x01008	</a:t>
            </a:r>
            <a:r>
              <a:rPr lang="en-CA" sz="2000" dirty="0"/>
              <a:t>	0xFFF50513</a:t>
            </a:r>
          </a:p>
          <a:p>
            <a:r>
              <a:rPr lang="en-CA" sz="2000" b="1" dirty="0"/>
              <a:t>0x0100C</a:t>
            </a:r>
            <a:r>
              <a:rPr lang="en-CA" sz="2000" dirty="0"/>
              <a:t> 	0x00050463</a:t>
            </a:r>
          </a:p>
          <a:p>
            <a:r>
              <a:rPr lang="en-CA" sz="2000" b="1" dirty="0"/>
              <a:t>0x01010 </a:t>
            </a:r>
            <a:r>
              <a:rPr lang="en-CA" sz="2000" dirty="0"/>
              <a:t>	0xFF5FF06F</a:t>
            </a:r>
          </a:p>
          <a:p>
            <a:r>
              <a:rPr lang="en-CA" sz="2000" b="1" dirty="0"/>
              <a:t>0x01014	</a:t>
            </a:r>
            <a:r>
              <a:rPr lang="en-CA" sz="2000" dirty="0"/>
              <a:t>	0x00800533</a:t>
            </a:r>
          </a:p>
          <a:p>
            <a:r>
              <a:rPr lang="en-CA" sz="2000" b="1" dirty="0"/>
              <a:t>0x01018 </a:t>
            </a:r>
            <a:r>
              <a:rPr lang="en-CA" sz="2000" dirty="0"/>
              <a:t>	0x00008067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DDD16F-E9DA-11E8-61FC-F1468556F626}"/>
              </a:ext>
            </a:extLst>
          </p:cNvPr>
          <p:cNvSpPr txBox="1"/>
          <p:nvPr/>
        </p:nvSpPr>
        <p:spPr>
          <a:xfrm>
            <a:off x="952977" y="5055489"/>
            <a:ext cx="9705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Refer to the RISC-V Green Sheet and try to translate the instructions on the left to hexadecimal to confirm .</a:t>
            </a:r>
          </a:p>
        </p:txBody>
      </p:sp>
    </p:spTree>
    <p:extLst>
      <p:ext uri="{BB962C8B-B14F-4D97-AF65-F5344CB8AC3E}">
        <p14:creationId xmlns:p14="http://schemas.microsoft.com/office/powerpoint/2010/main" val="337726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C4D2D36-6233-ADCD-DEC6-8B70FDB4C13D}"/>
              </a:ext>
            </a:extLst>
          </p:cNvPr>
          <p:cNvSpPr txBox="1"/>
          <p:nvPr/>
        </p:nvSpPr>
        <p:spPr>
          <a:xfrm>
            <a:off x="1138989" y="837449"/>
            <a:ext cx="10090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When writing RISC-V code it can be helpful to use pseudo instructions that are not actually specified on your RISC-V green sheet, but are supported by RARS.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C98977-9F52-5FBE-9F09-FC77E1A9EC41}"/>
              </a:ext>
            </a:extLst>
          </p:cNvPr>
          <p:cNvSpPr txBox="1"/>
          <p:nvPr/>
        </p:nvSpPr>
        <p:spPr>
          <a:xfrm>
            <a:off x="609600" y="1483780"/>
            <a:ext cx="48530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Factorial:</a:t>
            </a:r>
          </a:p>
          <a:p>
            <a:r>
              <a:rPr lang="en-CA" dirty="0"/>
              <a:t>	</a:t>
            </a:r>
            <a:r>
              <a:rPr lang="en-CA" dirty="0">
                <a:solidFill>
                  <a:srgbClr val="FF0000"/>
                </a:solidFill>
              </a:rPr>
              <a:t>li s0, 1</a:t>
            </a:r>
          </a:p>
          <a:p>
            <a:r>
              <a:rPr lang="en-CA" dirty="0"/>
              <a:t>Loop:</a:t>
            </a:r>
          </a:p>
          <a:p>
            <a:r>
              <a:rPr lang="en-CA" dirty="0"/>
              <a:t>	</a:t>
            </a:r>
            <a:r>
              <a:rPr lang="en-CA" dirty="0" err="1"/>
              <a:t>mul</a:t>
            </a:r>
            <a:r>
              <a:rPr lang="en-CA" dirty="0"/>
              <a:t> s0, a0, s0</a:t>
            </a:r>
          </a:p>
          <a:p>
            <a:r>
              <a:rPr lang="en-CA" dirty="0"/>
              <a:t>	</a:t>
            </a:r>
            <a:r>
              <a:rPr lang="en-CA" dirty="0" err="1"/>
              <a:t>addi</a:t>
            </a:r>
            <a:r>
              <a:rPr lang="en-CA" dirty="0"/>
              <a:t> a0, a0, -1</a:t>
            </a:r>
          </a:p>
          <a:p>
            <a:r>
              <a:rPr lang="en-CA" dirty="0"/>
              <a:t>	</a:t>
            </a:r>
            <a:r>
              <a:rPr lang="en-CA" dirty="0" err="1">
                <a:solidFill>
                  <a:srgbClr val="FF0000"/>
                </a:solidFill>
              </a:rPr>
              <a:t>beqz</a:t>
            </a:r>
            <a:r>
              <a:rPr lang="en-CA" dirty="0">
                <a:solidFill>
                  <a:srgbClr val="FF0000"/>
                </a:solidFill>
              </a:rPr>
              <a:t> a0, End</a:t>
            </a:r>
          </a:p>
          <a:p>
            <a:r>
              <a:rPr lang="en-CA" dirty="0"/>
              <a:t>	</a:t>
            </a:r>
            <a:r>
              <a:rPr lang="en-CA" dirty="0">
                <a:solidFill>
                  <a:srgbClr val="FF0000"/>
                </a:solidFill>
              </a:rPr>
              <a:t>j Loop</a:t>
            </a:r>
          </a:p>
          <a:p>
            <a:r>
              <a:rPr lang="en-CA" dirty="0"/>
              <a:t>End:</a:t>
            </a:r>
          </a:p>
          <a:p>
            <a:r>
              <a:rPr lang="en-CA" dirty="0"/>
              <a:t>	</a:t>
            </a:r>
            <a:r>
              <a:rPr lang="en-CA" dirty="0">
                <a:solidFill>
                  <a:srgbClr val="FF0000"/>
                </a:solidFill>
              </a:rPr>
              <a:t>mv a0, s0</a:t>
            </a:r>
          </a:p>
          <a:p>
            <a:r>
              <a:rPr lang="en-CA" b="1" dirty="0"/>
              <a:t> </a:t>
            </a:r>
            <a:r>
              <a:rPr lang="en-CA" dirty="0"/>
              <a:t>	</a:t>
            </a:r>
            <a:r>
              <a:rPr lang="en-CA" dirty="0" err="1"/>
              <a:t>jalr</a:t>
            </a:r>
            <a:r>
              <a:rPr lang="en-CA" dirty="0"/>
              <a:t> x0, </a:t>
            </a:r>
            <a:r>
              <a:rPr lang="en-CA" dirty="0" err="1"/>
              <a:t>ra</a:t>
            </a:r>
            <a:r>
              <a:rPr lang="en-CA" dirty="0"/>
              <a:t>, 0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46CA25-977A-FB2D-06B7-F6D00A24D3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932" y="1611009"/>
            <a:ext cx="6725403" cy="2572529"/>
          </a:xfrm>
          <a:prstGeom prst="rect">
            <a:avLst/>
          </a:prstGeom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4E331EF-1894-5EEF-8E5E-BCACC0EF59DF}"/>
              </a:ext>
            </a:extLst>
          </p:cNvPr>
          <p:cNvCxnSpPr/>
          <p:nvPr/>
        </p:nvCxnSpPr>
        <p:spPr>
          <a:xfrm>
            <a:off x="2085474" y="1985770"/>
            <a:ext cx="2310063" cy="1764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E5142EF-47E5-02EE-80EB-8FCDCBDBC583}"/>
              </a:ext>
            </a:extLst>
          </p:cNvPr>
          <p:cNvCxnSpPr>
            <a:cxnSpLocks/>
          </p:cNvCxnSpPr>
          <p:nvPr/>
        </p:nvCxnSpPr>
        <p:spPr>
          <a:xfrm>
            <a:off x="2566737" y="3060591"/>
            <a:ext cx="19812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123737F-A729-26DF-64D8-F3DE857621F5}"/>
              </a:ext>
            </a:extLst>
          </p:cNvPr>
          <p:cNvCxnSpPr>
            <a:cxnSpLocks/>
          </p:cNvCxnSpPr>
          <p:nvPr/>
        </p:nvCxnSpPr>
        <p:spPr>
          <a:xfrm>
            <a:off x="2085474" y="3365391"/>
            <a:ext cx="246246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E5F9EC3-BB4B-AD57-E798-2A52057A62FB}"/>
              </a:ext>
            </a:extLst>
          </p:cNvPr>
          <p:cNvCxnSpPr>
            <a:cxnSpLocks/>
          </p:cNvCxnSpPr>
          <p:nvPr/>
        </p:nvCxnSpPr>
        <p:spPr>
          <a:xfrm flipV="1">
            <a:off x="2237874" y="3708069"/>
            <a:ext cx="2310063" cy="2508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1A6FC5E-52EC-9DC5-D38D-ED06F676B4CA}"/>
              </a:ext>
            </a:extLst>
          </p:cNvPr>
          <p:cNvSpPr txBox="1"/>
          <p:nvPr/>
        </p:nvSpPr>
        <p:spPr>
          <a:xfrm>
            <a:off x="609600" y="4566883"/>
            <a:ext cx="6725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The </a:t>
            </a:r>
            <a:r>
              <a:rPr lang="en-CA" b="1" dirty="0"/>
              <a:t>li s0, 1 </a:t>
            </a:r>
            <a:r>
              <a:rPr lang="en-CA" dirty="0"/>
              <a:t>pseudo instruction translates to </a:t>
            </a:r>
            <a:r>
              <a:rPr lang="en-CA" b="1" dirty="0" err="1"/>
              <a:t>addi</a:t>
            </a:r>
            <a:r>
              <a:rPr lang="en-CA" b="1" dirty="0"/>
              <a:t> s0, x0, 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B72F9B3-8AAF-83C4-65BE-A173649BF97B}"/>
              </a:ext>
            </a:extLst>
          </p:cNvPr>
          <p:cNvSpPr txBox="1"/>
          <p:nvPr/>
        </p:nvSpPr>
        <p:spPr>
          <a:xfrm>
            <a:off x="617622" y="5080666"/>
            <a:ext cx="113016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Labels don’t exist in the binary of your code. RARS uses labels like Factorial, Loop and End to simplify assembly coding.</a:t>
            </a:r>
          </a:p>
          <a:p>
            <a:r>
              <a:rPr lang="en-CA" dirty="0"/>
              <a:t>So the </a:t>
            </a:r>
            <a:r>
              <a:rPr lang="en-CA" b="1" dirty="0" err="1"/>
              <a:t>beqz</a:t>
            </a:r>
            <a:r>
              <a:rPr lang="en-CA" b="1" dirty="0"/>
              <a:t> a0, End </a:t>
            </a:r>
            <a:r>
              <a:rPr lang="en-CA" dirty="0"/>
              <a:t>pseudo instruction translates to </a:t>
            </a:r>
            <a:r>
              <a:rPr lang="en-CA" b="1" dirty="0" err="1"/>
              <a:t>beq</a:t>
            </a:r>
            <a:r>
              <a:rPr lang="en-CA" b="1" dirty="0"/>
              <a:t> a0, x0, 4</a:t>
            </a:r>
            <a:r>
              <a:rPr lang="en-CA" dirty="0"/>
              <a:t>.</a:t>
            </a:r>
          </a:p>
          <a:p>
            <a:endParaRPr lang="en-CA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F2ADCB5-CD09-FB50-6811-D58725981F26}"/>
              </a:ext>
            </a:extLst>
          </p:cNvPr>
          <p:cNvSpPr txBox="1"/>
          <p:nvPr/>
        </p:nvSpPr>
        <p:spPr>
          <a:xfrm>
            <a:off x="609600" y="5834643"/>
            <a:ext cx="5494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Also, </a:t>
            </a:r>
            <a:r>
              <a:rPr lang="en-CA" b="1" dirty="0"/>
              <a:t>j Loop </a:t>
            </a:r>
            <a:r>
              <a:rPr lang="en-CA" dirty="0"/>
              <a:t>translates to </a:t>
            </a:r>
            <a:r>
              <a:rPr lang="en-CA" b="1" dirty="0"/>
              <a:t>jal x0, -8</a:t>
            </a:r>
            <a:endParaRPr lang="en-CA" dirty="0"/>
          </a:p>
          <a:p>
            <a:endParaRPr lang="en-CA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5DBE2FB-CA91-ABB1-5F97-03F94F520678}"/>
              </a:ext>
            </a:extLst>
          </p:cNvPr>
          <p:cNvSpPr txBox="1"/>
          <p:nvPr/>
        </p:nvSpPr>
        <p:spPr>
          <a:xfrm>
            <a:off x="617622" y="6251542"/>
            <a:ext cx="5494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mv a0, s0 </a:t>
            </a:r>
            <a:r>
              <a:rPr lang="en-CA" dirty="0"/>
              <a:t>translates to </a:t>
            </a:r>
            <a:r>
              <a:rPr lang="en-CA" b="1" dirty="0"/>
              <a:t>add a0, x0, s0</a:t>
            </a:r>
            <a:endParaRPr lang="en-CA" dirty="0"/>
          </a:p>
          <a:p>
            <a:endParaRPr lang="en-CA" dirty="0"/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870137CE-A129-AF45-4A56-184B7055EF91}"/>
              </a:ext>
            </a:extLst>
          </p:cNvPr>
          <p:cNvSpPr txBox="1">
            <a:spLocks/>
          </p:cNvSpPr>
          <p:nvPr/>
        </p:nvSpPr>
        <p:spPr>
          <a:xfrm>
            <a:off x="1997244" y="29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A Note on Pseudo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4" grpId="0"/>
      <p:bldP spid="45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8767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Input to the Lab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1D4FDE-8D16-F37F-4D13-820878075F03}"/>
              </a:ext>
            </a:extLst>
          </p:cNvPr>
          <p:cNvSpPr txBox="1"/>
          <p:nvPr/>
        </p:nvSpPr>
        <p:spPr>
          <a:xfrm>
            <a:off x="696350" y="1104233"/>
            <a:ext cx="108321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input for this lab is a sequence of RISC-V instructions ending with a sentinel value (</a:t>
            </a:r>
            <a:r>
              <a:rPr lang="en-US" sz="2000" b="1" dirty="0"/>
              <a:t>0xFFFFFFFF</a:t>
            </a:r>
            <a:r>
              <a:rPr lang="en-US" sz="2000" dirty="0"/>
              <a:t>)</a:t>
            </a:r>
            <a:endParaRPr lang="en-CA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7BD27B-0B69-F190-E18E-247F511F5FF9}"/>
              </a:ext>
            </a:extLst>
          </p:cNvPr>
          <p:cNvSpPr txBox="1"/>
          <p:nvPr/>
        </p:nvSpPr>
        <p:spPr>
          <a:xfrm>
            <a:off x="4360985" y="2088573"/>
            <a:ext cx="783101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Here’s what the factorial function as input would look like:</a:t>
            </a:r>
          </a:p>
          <a:p>
            <a:endParaRPr lang="en-CA" sz="2000" dirty="0"/>
          </a:p>
          <a:p>
            <a:endParaRPr lang="en-CA" sz="2000" dirty="0"/>
          </a:p>
          <a:p>
            <a:r>
              <a:rPr lang="en-CA" sz="2000" dirty="0"/>
              <a:t>[0x00100413, 0x02850433, 0xFFF50513, 0x00050463, 0xFF5FF06F, 0x00800533, 0x00008067, </a:t>
            </a:r>
            <a:r>
              <a:rPr lang="en-CA" sz="2000" b="1" dirty="0"/>
              <a:t>0xFFFFFFFF</a:t>
            </a:r>
            <a:r>
              <a:rPr lang="en-CA" sz="2000" dirty="0"/>
              <a:t>]</a:t>
            </a:r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955DED-5A1A-B6A4-3149-0F11A07234B1}"/>
              </a:ext>
            </a:extLst>
          </p:cNvPr>
          <p:cNvSpPr txBox="1"/>
          <p:nvPr/>
        </p:nvSpPr>
        <p:spPr>
          <a:xfrm>
            <a:off x="656492" y="1727121"/>
            <a:ext cx="48530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	Factorial:</a:t>
            </a:r>
          </a:p>
          <a:p>
            <a:r>
              <a:rPr lang="en-CA" sz="2000" b="1" dirty="0"/>
              <a:t>0x01000</a:t>
            </a:r>
            <a:r>
              <a:rPr lang="en-CA" sz="2000" dirty="0"/>
              <a:t>		0x00100413</a:t>
            </a:r>
          </a:p>
          <a:p>
            <a:r>
              <a:rPr lang="en-CA" sz="2000" b="1" dirty="0"/>
              <a:t>0x01004	</a:t>
            </a:r>
            <a:r>
              <a:rPr lang="en-CA" sz="2000" dirty="0"/>
              <a:t>	0x02850433</a:t>
            </a:r>
          </a:p>
          <a:p>
            <a:r>
              <a:rPr lang="en-CA" sz="2000" b="1" dirty="0"/>
              <a:t>0x01008	</a:t>
            </a:r>
            <a:r>
              <a:rPr lang="en-CA" sz="2000" dirty="0"/>
              <a:t>	0xFFF50513</a:t>
            </a:r>
          </a:p>
          <a:p>
            <a:r>
              <a:rPr lang="en-CA" sz="2000" b="1" dirty="0"/>
              <a:t>0x0100C</a:t>
            </a:r>
            <a:r>
              <a:rPr lang="en-CA" sz="2000" dirty="0"/>
              <a:t> 	0x00050463</a:t>
            </a:r>
          </a:p>
          <a:p>
            <a:r>
              <a:rPr lang="en-CA" sz="2000" b="1" dirty="0"/>
              <a:t>0x01010 </a:t>
            </a:r>
            <a:r>
              <a:rPr lang="en-CA" sz="2000" dirty="0"/>
              <a:t>	0xFF5FF06F</a:t>
            </a:r>
          </a:p>
          <a:p>
            <a:r>
              <a:rPr lang="en-CA" sz="2000" b="1" dirty="0"/>
              <a:t>0x01014	</a:t>
            </a:r>
            <a:r>
              <a:rPr lang="en-CA" sz="2000" dirty="0"/>
              <a:t>	0x00800533</a:t>
            </a:r>
          </a:p>
          <a:p>
            <a:r>
              <a:rPr lang="en-CA" sz="2000" b="1" dirty="0"/>
              <a:t>0x01018 </a:t>
            </a:r>
            <a:r>
              <a:rPr lang="en-CA" sz="2000" dirty="0"/>
              <a:t>	0x00008067</a:t>
            </a:r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929473-0193-AF69-A18C-2BD90F281D20}"/>
              </a:ext>
            </a:extLst>
          </p:cNvPr>
          <p:cNvSpPr txBox="1"/>
          <p:nvPr/>
        </p:nvSpPr>
        <p:spPr>
          <a:xfrm>
            <a:off x="696349" y="4643118"/>
            <a:ext cx="108321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lab will provide the address of the first instruction as input. In this example, the input to </a:t>
            </a:r>
            <a:r>
              <a:rPr lang="en-US" sz="2000" dirty="0" err="1"/>
              <a:t>stackManipulation</a:t>
            </a:r>
            <a:r>
              <a:rPr lang="en-US" sz="2000" dirty="0"/>
              <a:t> would be 0x01000 (a pointer to 0x00100413, the first instruction in factorial).</a:t>
            </a:r>
          </a:p>
          <a:p>
            <a:endParaRPr lang="en-US" sz="2000" dirty="0"/>
          </a:p>
          <a:p>
            <a:r>
              <a:rPr lang="en-US" sz="2000" dirty="0"/>
              <a:t>The instructions are stored in an array in memory, ending with the sentinel value (</a:t>
            </a:r>
            <a:r>
              <a:rPr lang="en-US" sz="2000" b="1" dirty="0"/>
              <a:t>0xFFFFFFFF)</a:t>
            </a:r>
            <a:r>
              <a:rPr lang="en-US" sz="2000" dirty="0"/>
              <a:t>.</a:t>
            </a:r>
          </a:p>
          <a:p>
            <a:endParaRPr lang="en-US" sz="2000" b="1" dirty="0"/>
          </a:p>
          <a:p>
            <a:r>
              <a:rPr lang="en-US" sz="2000" dirty="0"/>
              <a:t>A solution to this lab will parse through the instructions.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5431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8767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Understanding what Hexadecimal Instructions do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1D4FDE-8D16-F37F-4D13-820878075F03}"/>
              </a:ext>
            </a:extLst>
          </p:cNvPr>
          <p:cNvSpPr txBox="1"/>
          <p:nvPr/>
        </p:nvSpPr>
        <p:spPr>
          <a:xfrm>
            <a:off x="696350" y="977623"/>
            <a:ext cx="11158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Understanding the hexadecimal representation of instructions can seem intimidating. Luckily, RISC-V’s simplistic architecture makes this process more manageable.</a:t>
            </a:r>
            <a:endParaRPr lang="en-CA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AA0F91-316A-E392-E578-E622F9318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284" y="3010404"/>
            <a:ext cx="7555676" cy="2158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0E1660-1D53-1BEB-A464-F1FE1BF258F2}"/>
              </a:ext>
            </a:extLst>
          </p:cNvPr>
          <p:cNvSpPr txBox="1"/>
          <p:nvPr/>
        </p:nvSpPr>
        <p:spPr>
          <a:xfrm>
            <a:off x="696350" y="1994013"/>
            <a:ext cx="11158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RISC-V Instruction Formats are distinguished by their </a:t>
            </a:r>
            <a:r>
              <a:rPr lang="en-US" sz="2000" b="1" dirty="0"/>
              <a:t>opcode</a:t>
            </a:r>
            <a:r>
              <a:rPr lang="en-US" sz="2000" dirty="0"/>
              <a:t>. </a:t>
            </a:r>
          </a:p>
          <a:p>
            <a:r>
              <a:rPr lang="en-US" sz="2000" dirty="0"/>
              <a:t>	</a:t>
            </a:r>
            <a:r>
              <a:rPr lang="en-US" sz="2000" b="1" dirty="0"/>
              <a:t>funct3</a:t>
            </a:r>
            <a:r>
              <a:rPr lang="en-US" sz="2000" dirty="0"/>
              <a:t> distinguishes the instructions within that instruction format.</a:t>
            </a:r>
            <a:endParaRPr lang="en-CA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731EE0-87CD-CA05-2C48-9601E40C271D}"/>
              </a:ext>
            </a:extLst>
          </p:cNvPr>
          <p:cNvSpPr txBox="1"/>
          <p:nvPr/>
        </p:nvSpPr>
        <p:spPr>
          <a:xfrm>
            <a:off x="712392" y="5172491"/>
            <a:ext cx="111586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For example, let’s try disassembling the first instruction (</a:t>
            </a:r>
            <a:r>
              <a:rPr lang="en-CA" sz="2000" dirty="0"/>
              <a:t>0x00100413) </a:t>
            </a:r>
            <a:r>
              <a:rPr lang="en-US" sz="2000" dirty="0"/>
              <a:t>from the factorial function.</a:t>
            </a:r>
          </a:p>
          <a:p>
            <a:r>
              <a:rPr lang="en-CA" sz="2000" dirty="0"/>
              <a:t>0x00100413</a:t>
            </a:r>
            <a:r>
              <a:rPr lang="en-US" sz="2000" dirty="0"/>
              <a:t> = 0000 0000 0001 0000 0</a:t>
            </a:r>
            <a:r>
              <a:rPr lang="en-US" sz="2000" b="1" dirty="0"/>
              <a:t>000</a:t>
            </a:r>
            <a:r>
              <a:rPr lang="en-US" sz="2000" dirty="0"/>
              <a:t> 0100 0</a:t>
            </a:r>
            <a:r>
              <a:rPr lang="en-US" sz="2000" b="1" dirty="0"/>
              <a:t>001 0011</a:t>
            </a:r>
          </a:p>
          <a:p>
            <a:r>
              <a:rPr lang="en-US" sz="2000" dirty="0"/>
              <a:t>opcode = </a:t>
            </a:r>
            <a:r>
              <a:rPr lang="en-US" sz="2000" b="1" dirty="0"/>
              <a:t>001 0011, </a:t>
            </a:r>
            <a:r>
              <a:rPr lang="en-US" sz="2000" dirty="0"/>
              <a:t>funct3 = </a:t>
            </a:r>
            <a:r>
              <a:rPr lang="en-US" sz="2000" b="1" dirty="0"/>
              <a:t>000</a:t>
            </a:r>
          </a:p>
          <a:p>
            <a:endParaRPr lang="en-US" sz="2000" b="1" dirty="0"/>
          </a:p>
          <a:p>
            <a:r>
              <a:rPr lang="en-US" sz="2000" dirty="0"/>
              <a:t>From the </a:t>
            </a:r>
            <a:r>
              <a:rPr lang="en-US" sz="2000" b="1" dirty="0"/>
              <a:t>opcode</a:t>
            </a:r>
            <a:r>
              <a:rPr lang="en-US" sz="2000" dirty="0"/>
              <a:t>, this is an I-type instruction. From the </a:t>
            </a:r>
            <a:r>
              <a:rPr lang="en-US" sz="2000" b="1" dirty="0"/>
              <a:t>funct3</a:t>
            </a:r>
            <a:r>
              <a:rPr lang="en-US" sz="2000" dirty="0"/>
              <a:t>, this is an </a:t>
            </a:r>
            <a:r>
              <a:rPr lang="en-US" sz="2000" dirty="0" err="1"/>
              <a:t>addi</a:t>
            </a:r>
            <a:r>
              <a:rPr lang="en-US" sz="2000" dirty="0"/>
              <a:t> instruction.</a:t>
            </a:r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98989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8767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Determining Which Instructions Write to Registers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1D4FDE-8D16-F37F-4D13-820878075F03}"/>
              </a:ext>
            </a:extLst>
          </p:cNvPr>
          <p:cNvSpPr txBox="1"/>
          <p:nvPr/>
        </p:nvSpPr>
        <p:spPr>
          <a:xfrm>
            <a:off x="516695" y="925920"/>
            <a:ext cx="11158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solution to this lab must parse through the input function and determine which registers it writes to.</a:t>
            </a:r>
            <a:endParaRPr lang="en-CA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AA0F91-316A-E392-E578-E622F9318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960" y="2434968"/>
            <a:ext cx="7555676" cy="2158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03AC0C-E376-7971-B579-18766D98042E}"/>
              </a:ext>
            </a:extLst>
          </p:cNvPr>
          <p:cNvSpPr txBox="1"/>
          <p:nvPr/>
        </p:nvSpPr>
        <p:spPr>
          <a:xfrm>
            <a:off x="516695" y="1877030"/>
            <a:ext cx="11158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RISC-V simplifies this problem through the core instruction formats. </a:t>
            </a:r>
            <a:endParaRPr lang="en-CA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537D4A-05EE-7ADB-DBE2-A6AB7AD7C295}"/>
              </a:ext>
            </a:extLst>
          </p:cNvPr>
          <p:cNvSpPr txBox="1"/>
          <p:nvPr/>
        </p:nvSpPr>
        <p:spPr>
          <a:xfrm>
            <a:off x="516695" y="2550640"/>
            <a:ext cx="37739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following instruction types all have a </a:t>
            </a:r>
            <a:r>
              <a:rPr lang="en-US" sz="2000" dirty="0" err="1"/>
              <a:t>rd</a:t>
            </a:r>
            <a:r>
              <a:rPr lang="en-US" sz="2000" dirty="0"/>
              <a:t>: </a:t>
            </a:r>
            <a:r>
              <a:rPr lang="en-US" sz="2000" b="1" dirty="0"/>
              <a:t>R, I, U, UJ.</a:t>
            </a:r>
            <a:endParaRPr lang="en-US" sz="2000" dirty="0"/>
          </a:p>
          <a:p>
            <a:endParaRPr lang="en-CA" sz="2000" b="1" dirty="0"/>
          </a:p>
          <a:p>
            <a:r>
              <a:rPr lang="en-CA" sz="2000" dirty="0"/>
              <a:t>If an instruction is of any of the above types, then it writes to register rd.</a:t>
            </a:r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2C83E2-8032-87E7-7728-6819C24D233E}"/>
              </a:ext>
            </a:extLst>
          </p:cNvPr>
          <p:cNvSpPr txBox="1"/>
          <p:nvPr/>
        </p:nvSpPr>
        <p:spPr>
          <a:xfrm>
            <a:off x="516695" y="4919008"/>
            <a:ext cx="11032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remaining instruction types do not write: </a:t>
            </a:r>
            <a:r>
              <a:rPr lang="en-US" sz="2000" b="1" dirty="0"/>
              <a:t>S, SB.</a:t>
            </a:r>
          </a:p>
          <a:p>
            <a:endParaRPr lang="en-CA" sz="2000" b="1" dirty="0"/>
          </a:p>
          <a:p>
            <a:r>
              <a:rPr lang="en-CA" sz="2000" b="1" dirty="0"/>
              <a:t>S</a:t>
            </a:r>
            <a:r>
              <a:rPr lang="en-CA" sz="2000" dirty="0"/>
              <a:t> instructions include sb, </a:t>
            </a:r>
            <a:r>
              <a:rPr lang="en-CA" sz="2000" dirty="0" err="1"/>
              <a:t>sh</a:t>
            </a:r>
            <a:r>
              <a:rPr lang="en-CA" sz="2000" dirty="0"/>
              <a:t>, </a:t>
            </a:r>
            <a:r>
              <a:rPr lang="en-CA" sz="2000" dirty="0" err="1"/>
              <a:t>sw</a:t>
            </a:r>
            <a:r>
              <a:rPr lang="en-CA" sz="2000" dirty="0"/>
              <a:t>, sd.</a:t>
            </a:r>
          </a:p>
          <a:p>
            <a:r>
              <a:rPr lang="en-CA" sz="2000" b="1" dirty="0"/>
              <a:t>SB</a:t>
            </a:r>
            <a:r>
              <a:rPr lang="en-CA" sz="2000" dirty="0"/>
              <a:t> instructions include </a:t>
            </a:r>
            <a:r>
              <a:rPr lang="en-CA" sz="2000" dirty="0" err="1"/>
              <a:t>beq</a:t>
            </a:r>
            <a:r>
              <a:rPr lang="en-CA" sz="2000" dirty="0"/>
              <a:t>, </a:t>
            </a:r>
            <a:r>
              <a:rPr lang="en-CA" sz="2000" dirty="0" err="1"/>
              <a:t>bne</a:t>
            </a:r>
            <a:r>
              <a:rPr lang="en-CA" sz="2000" dirty="0"/>
              <a:t>, </a:t>
            </a:r>
            <a:r>
              <a:rPr lang="en-CA" sz="2000" dirty="0" err="1"/>
              <a:t>blt</a:t>
            </a:r>
            <a:r>
              <a:rPr lang="en-CA" sz="2000" dirty="0"/>
              <a:t>, </a:t>
            </a:r>
            <a:r>
              <a:rPr lang="en-CA" sz="2000" dirty="0" err="1"/>
              <a:t>bge</a:t>
            </a:r>
            <a:r>
              <a:rPr lang="en-CA" sz="2000" dirty="0"/>
              <a:t>, </a:t>
            </a:r>
            <a:r>
              <a:rPr lang="en-CA" sz="2000" dirty="0" err="1"/>
              <a:t>bltu</a:t>
            </a:r>
            <a:r>
              <a:rPr lang="en-CA" sz="2000" dirty="0"/>
              <a:t>, </a:t>
            </a:r>
            <a:r>
              <a:rPr lang="en-CA" sz="2000" dirty="0" err="1"/>
              <a:t>bgeu</a:t>
            </a:r>
            <a:r>
              <a:rPr lang="en-CA" sz="2000" dirty="0"/>
              <a:t>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0398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5665</TotalTime>
  <Words>4517</Words>
  <Application>Microsoft Office PowerPoint</Application>
  <PresentationFormat>Widescreen</PresentationFormat>
  <Paragraphs>574</Paragraphs>
  <Slides>42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Abadi Extra Light</vt:lpstr>
      <vt:lpstr>Arial</vt:lpstr>
      <vt:lpstr>Calibri</vt:lpstr>
      <vt:lpstr>Consolas</vt:lpstr>
      <vt:lpstr>Courier New</vt:lpstr>
      <vt:lpstr>DinWeb</vt:lpstr>
      <vt:lpstr>Monaco</vt:lpstr>
      <vt:lpstr>Office Theme</vt:lpstr>
      <vt:lpstr>Lab #6: Stack Manipulation</vt:lpstr>
      <vt:lpstr>Background</vt:lpstr>
      <vt:lpstr>Register Calling Conventions</vt:lpstr>
      <vt:lpstr>Register-Saving and Register-Restoring Instructions</vt:lpstr>
      <vt:lpstr>RISC-V Instructions as Hexadecimal</vt:lpstr>
      <vt:lpstr>PowerPoint Presentation</vt:lpstr>
      <vt:lpstr>Input to the Lab</vt:lpstr>
      <vt:lpstr>Understanding what Hexadecimal Instructions do</vt:lpstr>
      <vt:lpstr>Determining Which Instructions Write to Registers</vt:lpstr>
      <vt:lpstr>Register Bitmaps</vt:lpstr>
      <vt:lpstr>Using a Bitmap to Represent Register Calling Conventions</vt:lpstr>
      <vt:lpstr>Assignment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Program Flow for stackManipulation</vt:lpstr>
      <vt:lpstr>Testing</vt:lpstr>
      <vt:lpstr>Program Arguments</vt:lpstr>
      <vt:lpstr>Unit Tests</vt:lpstr>
      <vt:lpstr>Tests Folder</vt:lpstr>
      <vt:lpstr>Creating Tests</vt:lpstr>
      <vt:lpstr>Creating Complex Tests</vt:lpstr>
      <vt:lpstr>Disassembler</vt:lpstr>
      <vt:lpstr>What is a Disassembler?</vt:lpstr>
      <vt:lpstr>How to Use the Disassembler</vt:lpstr>
      <vt:lpstr>How to Use the Disassembler cont.</vt:lpstr>
      <vt:lpstr>Issues/Confusions with the Disassembler</vt:lpstr>
      <vt:lpstr>What to Submit?</vt:lpstr>
    </vt:vector>
  </TitlesOfParts>
  <Company>University of Alberta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Lab #2: Caesar Cipher</dc:title>
  <dc:creator>Liam Houston</dc:creator>
  <cp:lastModifiedBy>Liam Houston</cp:lastModifiedBy>
  <cp:revision>117</cp:revision>
  <cp:lastPrinted>2023-06-13T19:49:44Z</cp:lastPrinted>
  <dcterms:created xsi:type="dcterms:W3CDTF">2012-09-28T15:24:28Z</dcterms:created>
  <dcterms:modified xsi:type="dcterms:W3CDTF">2023-08-31T21:26:09Z</dcterms:modified>
</cp:coreProperties>
</file>